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7" r:id="rId3"/>
    <p:sldId id="262" r:id="rId4"/>
    <p:sldId id="263" r:id="rId5"/>
    <p:sldId id="264" r:id="rId6"/>
    <p:sldId id="265" r:id="rId7"/>
    <p:sldId id="266" r:id="rId8"/>
    <p:sldId id="258" r:id="rId9"/>
    <p:sldId id="268" r:id="rId10"/>
    <p:sldId id="269" r:id="rId11"/>
    <p:sldId id="270" r:id="rId12"/>
    <p:sldId id="271" r:id="rId13"/>
    <p:sldId id="312" r:id="rId14"/>
    <p:sldId id="272" r:id="rId15"/>
    <p:sldId id="273" r:id="rId16"/>
    <p:sldId id="323" r:id="rId17"/>
    <p:sldId id="324" r:id="rId18"/>
    <p:sldId id="275" r:id="rId19"/>
    <p:sldId id="276" r:id="rId20"/>
    <p:sldId id="274" r:id="rId21"/>
    <p:sldId id="259" r:id="rId22"/>
    <p:sldId id="260" r:id="rId23"/>
    <p:sldId id="261" r:id="rId24"/>
    <p:sldId id="277" r:id="rId25"/>
    <p:sldId id="278" r:id="rId26"/>
    <p:sldId id="279" r:id="rId27"/>
    <p:sldId id="313" r:id="rId28"/>
    <p:sldId id="280" r:id="rId29"/>
    <p:sldId id="314" r:id="rId30"/>
    <p:sldId id="315" r:id="rId31"/>
    <p:sldId id="316" r:id="rId32"/>
    <p:sldId id="317" r:id="rId33"/>
    <p:sldId id="318" r:id="rId34"/>
    <p:sldId id="319" r:id="rId35"/>
    <p:sldId id="320" r:id="rId36"/>
    <p:sldId id="321" r:id="rId37"/>
    <p:sldId id="322" r:id="rId38"/>
    <p:sldId id="281" r:id="rId39"/>
    <p:sldId id="282" r:id="rId40"/>
    <p:sldId id="283" r:id="rId41"/>
    <p:sldId id="284" r:id="rId42"/>
    <p:sldId id="285" r:id="rId43"/>
    <p:sldId id="325" r:id="rId44"/>
    <p:sldId id="360" r:id="rId45"/>
    <p:sldId id="289" r:id="rId46"/>
    <p:sldId id="291" r:id="rId47"/>
    <p:sldId id="290" r:id="rId48"/>
    <p:sldId id="292" r:id="rId49"/>
    <p:sldId id="293" r:id="rId50"/>
    <p:sldId id="294" r:id="rId51"/>
    <p:sldId id="295" r:id="rId52"/>
    <p:sldId id="326" r:id="rId53"/>
    <p:sldId id="296" r:id="rId54"/>
    <p:sldId id="298" r:id="rId55"/>
    <p:sldId id="297" r:id="rId56"/>
    <p:sldId id="299" r:id="rId57"/>
    <p:sldId id="300" r:id="rId58"/>
    <p:sldId id="301" r:id="rId59"/>
    <p:sldId id="302" r:id="rId60"/>
    <p:sldId id="303" r:id="rId61"/>
    <p:sldId id="304" r:id="rId62"/>
    <p:sldId id="306" r:id="rId63"/>
    <p:sldId id="307" r:id="rId64"/>
    <p:sldId id="327" r:id="rId65"/>
    <p:sldId id="328" r:id="rId66"/>
    <p:sldId id="308" r:id="rId67"/>
    <p:sldId id="309" r:id="rId68"/>
    <p:sldId id="310" r:id="rId69"/>
    <p:sldId id="311" r:id="rId70"/>
    <p:sldId id="305" r:id="rId71"/>
    <p:sldId id="359" r:id="rId72"/>
    <p:sldId id="329" r:id="rId73"/>
    <p:sldId id="330" r:id="rId74"/>
    <p:sldId id="331" r:id="rId75"/>
    <p:sldId id="332" r:id="rId76"/>
    <p:sldId id="333" r:id="rId77"/>
    <p:sldId id="334" r:id="rId78"/>
    <p:sldId id="352" r:id="rId79"/>
    <p:sldId id="353" r:id="rId80"/>
    <p:sldId id="354" r:id="rId81"/>
    <p:sldId id="355" r:id="rId82"/>
    <p:sldId id="356" r:id="rId83"/>
    <p:sldId id="357" r:id="rId84"/>
    <p:sldId id="358" r:id="rId85"/>
    <p:sldId id="286" r:id="rId86"/>
    <p:sldId id="287" r:id="rId87"/>
    <p:sldId id="288"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77681" autoAdjust="0"/>
  </p:normalViewPr>
  <p:slideViewPr>
    <p:cSldViewPr>
      <p:cViewPr varScale="1">
        <p:scale>
          <a:sx n="86" d="100"/>
          <a:sy n="86" d="100"/>
        </p:scale>
        <p:origin x="22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notesMaster" Target="notesMasters/notesMaster1.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presProps" Target="pres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4" Type="http://schemas.openxmlformats.org/officeDocument/2006/relationships/slide" Target="slides/slide3.xml" /><Relationship Id="rId9" Type="http://schemas.openxmlformats.org/officeDocument/2006/relationships/slide" Target="slides/slide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EF56C9-D929-4718-B2E8-275A3B2B321B}" type="datetimeFigureOut">
              <a:rPr lang="en-US" smtClean="0"/>
              <a:pPr/>
              <a:t>9/19/2022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C4F58C-C818-4E58-A381-740AC6ED78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Due diligence of company’s operations/management/business plans/legal etc., drafting and designing offer document, </a:t>
            </a:r>
            <a:r>
              <a:rPr lang="en-US" dirty="0" err="1"/>
              <a:t>fi</a:t>
            </a:r>
            <a:r>
              <a:rPr lang="en-US" dirty="0"/>
              <a:t> </a:t>
            </a:r>
            <a:r>
              <a:rPr lang="en-US" dirty="0" err="1"/>
              <a:t>nalising</a:t>
            </a:r>
            <a:r>
              <a:rPr lang="en-US" dirty="0"/>
              <a:t> the prospectus, drawing up marketing strategies for the issue, and ensuring compliance with stipulated requirements and completion of prescribed formalities with the stock exchanges and the Registrar of Companies</a:t>
            </a:r>
          </a:p>
        </p:txBody>
      </p:sp>
      <p:sp>
        <p:nvSpPr>
          <p:cNvPr id="4" name="Slide Number Placeholder 3"/>
          <p:cNvSpPr>
            <a:spLocks noGrp="1"/>
          </p:cNvSpPr>
          <p:nvPr>
            <p:ph type="sldNum" sz="quarter" idx="10"/>
          </p:nvPr>
        </p:nvSpPr>
        <p:spPr/>
        <p:txBody>
          <a:bodyPr/>
          <a:lstStyle/>
          <a:p>
            <a:fld id="{B2C4F58C-C818-4E58-A381-740AC6ED7812}" type="slidenum">
              <a:rPr lang="en-US" smtClean="0"/>
              <a:pPr/>
              <a:t>47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price band</a:t>
            </a:r>
            <a:r>
              <a:rPr lang="en-US" baseline="0" dirty="0"/>
              <a:t> not given in :</a:t>
            </a:r>
            <a:endParaRPr lang="en-US" dirty="0"/>
          </a:p>
          <a:p>
            <a:r>
              <a:rPr lang="en-US" dirty="0"/>
              <a:t>a statement that the floor price or price band, as the case may be, shall be disclosed at least two working days (in case of an initial public offer) and at least one working day (in case of a further public offer) before the opening of the bid;</a:t>
            </a:r>
          </a:p>
          <a:p>
            <a:r>
              <a:rPr lang="en-US" dirty="0"/>
              <a:t>a statement that the investors may be guided in the meantime by the secondary market prices (in case of a further public offer); and iii. the names and editions of the newspapers where the announcement of the fl </a:t>
            </a:r>
            <a:r>
              <a:rPr lang="en-US" dirty="0" err="1"/>
              <a:t>oor</a:t>
            </a:r>
            <a:r>
              <a:rPr lang="en-US" dirty="0"/>
              <a:t> price or price band would be made; names of websites (with address), journals, or other media in which the said announcement will be made.</a:t>
            </a:r>
          </a:p>
          <a:p>
            <a:endParaRPr lang="en-US" dirty="0"/>
          </a:p>
        </p:txBody>
      </p:sp>
      <p:sp>
        <p:nvSpPr>
          <p:cNvPr id="4" name="Slide Number Placeholder 3"/>
          <p:cNvSpPr>
            <a:spLocks noGrp="1"/>
          </p:cNvSpPr>
          <p:nvPr>
            <p:ph type="sldNum" sz="quarter" idx="10"/>
          </p:nvPr>
        </p:nvSpPr>
        <p:spPr/>
        <p:txBody>
          <a:bodyPr/>
          <a:lstStyle/>
          <a:p>
            <a:fld id="{B2C4F58C-C818-4E58-A381-740AC6ED7812}" type="slidenum">
              <a:rPr lang="en-US" smtClean="0"/>
              <a:pPr/>
              <a:t>49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Anchor investor subscribes to the issue prior to its public opening, pay an upfront margin of 25 per cent and follows it up with the remaining 75 per cent within two days of the closure of the public issue, and holds the shares for </a:t>
            </a:r>
            <a:r>
              <a:rPr lang="en-US" dirty="0" err="1"/>
              <a:t>atleast</a:t>
            </a:r>
            <a:r>
              <a:rPr lang="en-US" dirty="0"/>
              <a:t> one month which instills confidence in retail investors and boosts the primary market</a:t>
            </a:r>
          </a:p>
        </p:txBody>
      </p:sp>
      <p:sp>
        <p:nvSpPr>
          <p:cNvPr id="4" name="Slide Number Placeholder 3"/>
          <p:cNvSpPr>
            <a:spLocks noGrp="1"/>
          </p:cNvSpPr>
          <p:nvPr>
            <p:ph type="sldNum" sz="quarter" idx="10"/>
          </p:nvPr>
        </p:nvSpPr>
        <p:spPr/>
        <p:txBody>
          <a:bodyPr/>
          <a:lstStyle/>
          <a:p>
            <a:fld id="{B2C4F58C-C818-4E58-A381-740AC6ED7812}" type="slidenum">
              <a:rPr lang="en-US" smtClean="0"/>
              <a:pPr/>
              <a:t>53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161483-530C-49A2-AB80-BAE3E3A509D4}" type="slidenum">
              <a:rPr lang="en-US" smtClean="0"/>
              <a:pPr/>
              <a:t>73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Proceeds</a:t>
            </a:r>
            <a:r>
              <a:rPr lang="en-US" baseline="0" dirty="0"/>
              <a:t> to be parked overseas until their actual requirement in India. Proceeds can be invested in following liquid assets (a) deposits or CDs offered by bank rated not less than AA- by S&amp;P (b) deposits </a:t>
            </a:r>
            <a:r>
              <a:rPr lang="en-US" baseline="0" dirty="0" err="1"/>
              <a:t>wih</a:t>
            </a:r>
            <a:r>
              <a:rPr lang="en-US" baseline="0" dirty="0"/>
              <a:t> overseas branch of bank in India and © Treasury bills and other monetary instruments of one year maturing having minimum rating as indicated above.</a:t>
            </a:r>
            <a:endParaRPr lang="en-US" dirty="0"/>
          </a:p>
        </p:txBody>
      </p:sp>
      <p:sp>
        <p:nvSpPr>
          <p:cNvPr id="4" name="Slide Number Placeholder 3"/>
          <p:cNvSpPr>
            <a:spLocks noGrp="1"/>
          </p:cNvSpPr>
          <p:nvPr>
            <p:ph type="sldNum" sz="quarter" idx="10"/>
          </p:nvPr>
        </p:nvSpPr>
        <p:spPr/>
        <p:txBody>
          <a:bodyPr/>
          <a:lstStyle/>
          <a:p>
            <a:fld id="{B8161483-530C-49A2-AB80-BAE3E3A509D4}" type="slidenum">
              <a:rPr lang="en-US" smtClean="0"/>
              <a:pPr/>
              <a:t>74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637972-5496-4B1A-9D95-0483238BE9D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ADEE9-B9A4-4E87-BDAD-95D40D8437E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637972-5496-4B1A-9D95-0483238BE9D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ADEE9-B9A4-4E87-BDAD-95D40D8437E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637972-5496-4B1A-9D95-0483238BE9D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ADEE9-B9A4-4E87-BDAD-95D40D8437E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637972-5496-4B1A-9D95-0483238BE9D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ADEE9-B9A4-4E87-BDAD-95D40D8437E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637972-5496-4B1A-9D95-0483238BE9D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ADEE9-B9A4-4E87-BDAD-95D40D8437E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637972-5496-4B1A-9D95-0483238BE9D9}"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ADEE9-B9A4-4E87-BDAD-95D40D8437E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637972-5496-4B1A-9D95-0483238BE9D9}" type="datetimeFigureOut">
              <a:rPr lang="en-US" smtClean="0"/>
              <a:pPr/>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3ADEE9-B9A4-4E87-BDAD-95D40D8437E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637972-5496-4B1A-9D95-0483238BE9D9}" type="datetimeFigureOut">
              <a:rPr lang="en-US" smtClean="0"/>
              <a:pPr/>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3ADEE9-B9A4-4E87-BDAD-95D40D8437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37972-5496-4B1A-9D95-0483238BE9D9}" type="datetimeFigureOut">
              <a:rPr lang="en-US" smtClean="0"/>
              <a:pPr/>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3ADEE9-B9A4-4E87-BDAD-95D40D8437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637972-5496-4B1A-9D95-0483238BE9D9}"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ADEE9-B9A4-4E87-BDAD-95D40D8437E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637972-5496-4B1A-9D95-0483238BE9D9}"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ADEE9-B9A4-4E87-BDAD-95D40D8437E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37972-5496-4B1A-9D95-0483238BE9D9}" type="datetimeFigureOut">
              <a:rPr lang="en-US" smtClean="0"/>
              <a:pPr/>
              <a:t>9/19/2022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ADEE9-B9A4-4E87-BDAD-95D40D8437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hyperlink" Target="https://www.youtube.com/watch?v=IMJVp3tIX9c" TargetMode="Externa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hyperlink" Target="https://www.youtube.com/watch?v=9j5h0WtkL8Q" TargetMode="Externa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hyperlink" Target="https://www.youtube.com/watch?v=w5fYV4O3h9c" TargetMode="Externa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xml" /><Relationship Id="rId1" Type="http://schemas.openxmlformats.org/officeDocument/2006/relationships/themeOverride" Target="../theme/themeOverride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Financial Markets</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rmAutofit fontScale="70000" lnSpcReduction="20000"/>
          </a:bodyPr>
          <a:lstStyle/>
          <a:p>
            <a:r>
              <a:rPr lang="en-US" dirty="0"/>
              <a:t>Are negotiable securities. </a:t>
            </a:r>
          </a:p>
          <a:p>
            <a:r>
              <a:rPr lang="en-US" dirty="0"/>
              <a:t>Are highly liquid as they are of shorter tenure and there is a possibility of inter-bank repos in them.</a:t>
            </a:r>
          </a:p>
          <a:p>
            <a:r>
              <a:rPr lang="en-US" dirty="0"/>
              <a:t>No default risk. </a:t>
            </a:r>
          </a:p>
          <a:p>
            <a:r>
              <a:rPr lang="en-US" dirty="0"/>
              <a:t>Have an assured yield, low transaction cost, and are eligible for inclusion in the securities for SLR purposes. </a:t>
            </a:r>
          </a:p>
          <a:p>
            <a:r>
              <a:rPr lang="en-US" dirty="0"/>
              <a:t>Are not issued in scrip form. The purchases and sales are effected through the Subsidiary General Ledger (SGL) account.</a:t>
            </a:r>
          </a:p>
          <a:p>
            <a:r>
              <a:rPr lang="en-US" dirty="0"/>
              <a:t>At present, there are 91-day, 182-day, and 364-day T-bills in vogue. The 91-day T-bills are auctioned by the RBI every Friday and the 364-day T-bills every alternate Wednesday, i.e., the Wednesday preceding the reporting Friday.</a:t>
            </a:r>
          </a:p>
          <a:p>
            <a:r>
              <a:rPr lang="en-US" dirty="0"/>
              <a:t>Treasury bills are available for a minimum amount of Rs. 25,000 and in multiples thereof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a:t>
            </a:r>
          </a:p>
        </p:txBody>
      </p:sp>
      <p:sp>
        <p:nvSpPr>
          <p:cNvPr id="3" name="Content Placeholder 2"/>
          <p:cNvSpPr>
            <a:spLocks noGrp="1"/>
          </p:cNvSpPr>
          <p:nvPr>
            <p:ph idx="1"/>
          </p:nvPr>
        </p:nvSpPr>
        <p:spPr/>
        <p:txBody>
          <a:bodyPr>
            <a:normAutofit fontScale="77500" lnSpcReduction="20000"/>
          </a:bodyPr>
          <a:lstStyle/>
          <a:p>
            <a:r>
              <a:rPr lang="en-US" dirty="0"/>
              <a:t>Play a vital role in the cash management of the government.</a:t>
            </a:r>
          </a:p>
          <a:p>
            <a:r>
              <a:rPr lang="en-US" dirty="0"/>
              <a:t>Yields serve as a benchmark and helps in pricing floating rate securities</a:t>
            </a:r>
          </a:p>
          <a:p>
            <a:r>
              <a:rPr lang="en-US" dirty="0"/>
              <a:t>Used by central bank to influence liquidity and short-term interest rates.</a:t>
            </a:r>
          </a:p>
          <a:p>
            <a:pPr algn="l"/>
            <a:r>
              <a:rPr lang="en-IN" sz="3300" b="0" i="0" u="none" strike="noStrike" baseline="0" dirty="0">
                <a:latin typeface="OfficinaSans-Book"/>
              </a:rPr>
              <a:t>Provides a stable source of funds to banks</a:t>
            </a:r>
          </a:p>
          <a:p>
            <a:pPr algn="l"/>
            <a:r>
              <a:rPr lang="en-IN" sz="3300" b="0" i="0" u="none" strike="noStrike" baseline="0" dirty="0">
                <a:latin typeface="OfficinaSans-Book"/>
              </a:rPr>
              <a:t>Encourages development of nonbank Entities </a:t>
            </a:r>
          </a:p>
          <a:p>
            <a:pPr algn="l"/>
            <a:r>
              <a:rPr lang="en-IN" sz="3300" b="0" i="0" u="none" strike="noStrike" baseline="0" dirty="0">
                <a:latin typeface="OfficinaSans-Book"/>
              </a:rPr>
              <a:t>Facilitates government market borrowing</a:t>
            </a:r>
          </a:p>
          <a:p>
            <a:pPr algn="l"/>
            <a:r>
              <a:rPr lang="en-IN" sz="3300" b="0" i="0" u="none" strike="noStrike" baseline="0" dirty="0">
                <a:latin typeface="OfficinaSans-Book"/>
              </a:rPr>
              <a:t>Makes effective monetary policy actions</a:t>
            </a:r>
          </a:p>
          <a:p>
            <a:pPr algn="l"/>
            <a:r>
              <a:rPr lang="en-IN" sz="3300" b="0" i="0" u="none" strike="noStrike" baseline="0" dirty="0">
                <a:latin typeface="OfficinaSans-Book"/>
              </a:rPr>
              <a:t>Helps in pricing different floating interest products</a:t>
            </a:r>
            <a:endParaRPr lang="en-US" sz="5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lnSpcReduction="10000"/>
          </a:bodyPr>
          <a:lstStyle/>
          <a:p>
            <a:r>
              <a:rPr lang="en-US" dirty="0"/>
              <a:t>The Reserve Bank of India, </a:t>
            </a:r>
          </a:p>
          <a:p>
            <a:r>
              <a:rPr lang="en-US" dirty="0"/>
              <a:t>Banks, </a:t>
            </a:r>
          </a:p>
          <a:p>
            <a:r>
              <a:rPr lang="en-US" dirty="0"/>
              <a:t>Mutual funds, </a:t>
            </a:r>
          </a:p>
          <a:p>
            <a:r>
              <a:rPr lang="en-US" dirty="0"/>
              <a:t>Financial institutions, </a:t>
            </a:r>
          </a:p>
          <a:p>
            <a:r>
              <a:rPr lang="en-US" dirty="0"/>
              <a:t>Primary dealers, </a:t>
            </a:r>
          </a:p>
          <a:p>
            <a:r>
              <a:rPr lang="en-US" dirty="0"/>
              <a:t>Provident funds, </a:t>
            </a:r>
          </a:p>
          <a:p>
            <a:r>
              <a:rPr lang="en-US" dirty="0"/>
              <a:t>Corporates, foreign banks, and </a:t>
            </a:r>
          </a:p>
          <a:p>
            <a:r>
              <a:rPr lang="en-US" dirty="0"/>
              <a:t>Foreign institutional investors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D813-894F-4AA0-A99E-6F9A19196C8B}"/>
              </a:ext>
            </a:extLst>
          </p:cNvPr>
          <p:cNvSpPr>
            <a:spLocks noGrp="1"/>
          </p:cNvSpPr>
          <p:nvPr>
            <p:ph type="title"/>
          </p:nvPr>
        </p:nvSpPr>
        <p:spPr/>
        <p:txBody>
          <a:bodyPr/>
          <a:lstStyle/>
          <a:p>
            <a:r>
              <a:rPr lang="en-US" dirty="0"/>
              <a:t>Cash Management Bill</a:t>
            </a:r>
            <a:endParaRPr lang="en-IN" dirty="0"/>
          </a:p>
        </p:txBody>
      </p:sp>
      <p:sp>
        <p:nvSpPr>
          <p:cNvPr id="3" name="Content Placeholder 2">
            <a:extLst>
              <a:ext uri="{FF2B5EF4-FFF2-40B4-BE49-F238E27FC236}">
                <a16:creationId xmlns:a16="http://schemas.microsoft.com/office/drawing/2014/main" id="{93D6707F-B033-4234-9D87-072B5734F276}"/>
              </a:ext>
            </a:extLst>
          </p:cNvPr>
          <p:cNvSpPr>
            <a:spLocks noGrp="1"/>
          </p:cNvSpPr>
          <p:nvPr>
            <p:ph idx="1"/>
          </p:nvPr>
        </p:nvSpPr>
        <p:spPr/>
        <p:txBody>
          <a:bodyPr>
            <a:normAutofit fontScale="70000" lnSpcReduction="20000"/>
          </a:bodyPr>
          <a:lstStyle/>
          <a:p>
            <a:r>
              <a:rPr lang="en-US" dirty="0"/>
              <a:t>RBI issues a new short-term instrument to meet the temporary mismatches in the cash flow of the government</a:t>
            </a:r>
          </a:p>
          <a:p>
            <a:r>
              <a:rPr lang="en-US" dirty="0"/>
              <a:t>Has a maturity of less than 91 days</a:t>
            </a:r>
          </a:p>
          <a:p>
            <a:r>
              <a:rPr lang="en-US" dirty="0"/>
              <a:t>Are issued at discount and redeemed at face value at maturity</a:t>
            </a:r>
          </a:p>
          <a:p>
            <a:r>
              <a:rPr lang="en-US" dirty="0"/>
              <a:t>Tenure, notified amount and date of the issue depends on the cash position of the Government</a:t>
            </a:r>
          </a:p>
          <a:p>
            <a:r>
              <a:rPr lang="en-US" dirty="0"/>
              <a:t>Date of issue is in press one day prior to the date of auction</a:t>
            </a:r>
          </a:p>
          <a:p>
            <a:r>
              <a:rPr lang="en-US" dirty="0"/>
              <a:t>Settlement is on T+1 days</a:t>
            </a:r>
          </a:p>
          <a:p>
            <a:r>
              <a:rPr lang="en-US" dirty="0"/>
              <a:t>Issued under market stabilization scheme for liquidity</a:t>
            </a:r>
          </a:p>
          <a:p>
            <a:r>
              <a:rPr lang="en-US" dirty="0"/>
              <a:t>Investment in CMBs is also reckoned as an eligible investment in Government securities by banks for SLR purpose under Section 24 of the Banking Regulation Act, 1949.</a:t>
            </a:r>
            <a:endParaRPr lang="en-IN" dirty="0"/>
          </a:p>
        </p:txBody>
      </p:sp>
    </p:spTree>
    <p:extLst>
      <p:ext uri="{BB962C8B-B14F-4D97-AF65-F5344CB8AC3E}">
        <p14:creationId xmlns:p14="http://schemas.microsoft.com/office/powerpoint/2010/main" val="3226858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Commercial Paper</a:t>
            </a:r>
          </a:p>
        </p:txBody>
      </p:sp>
      <p:sp>
        <p:nvSpPr>
          <p:cNvPr id="3" name="Content Placeholder 2"/>
          <p:cNvSpPr>
            <a:spLocks noGrp="1"/>
          </p:cNvSpPr>
          <p:nvPr>
            <p:ph idx="1"/>
          </p:nvPr>
        </p:nvSpPr>
        <p:spPr/>
        <p:txBody>
          <a:bodyPr>
            <a:normAutofit fontScale="70000" lnSpcReduction="20000"/>
          </a:bodyPr>
          <a:lstStyle/>
          <a:p>
            <a:r>
              <a:rPr lang="en-US" dirty="0"/>
              <a:t>Was introduced in January 1990</a:t>
            </a:r>
          </a:p>
          <a:p>
            <a:r>
              <a:rPr lang="en-US" dirty="0"/>
              <a:t>Short-term promissory note, negotiable and transferable by endorsement and delivery with a fixed maturity period</a:t>
            </a:r>
          </a:p>
          <a:p>
            <a:r>
              <a:rPr lang="en-US" dirty="0"/>
              <a:t>Issued by corporate to meet the working capital requirement</a:t>
            </a:r>
          </a:p>
          <a:p>
            <a:r>
              <a:rPr lang="en-US" dirty="0"/>
              <a:t>Effective September 6, 1996 and June 17, 1998, primary dealers and satellite dealers were also permitted to issue commercial papers to access greater volume of funds to help increase their activities in the secondary market</a:t>
            </a:r>
          </a:p>
          <a:p>
            <a:r>
              <a:rPr lang="en-US" dirty="0"/>
              <a:t>Have to be credit rated. </a:t>
            </a:r>
          </a:p>
          <a:p>
            <a:r>
              <a:rPr lang="en-US" dirty="0"/>
              <a:t>Tangible net-worth of the issuer should be Rs. 4 crores</a:t>
            </a:r>
          </a:p>
          <a:p>
            <a:r>
              <a:rPr lang="en-US" dirty="0"/>
              <a:t>Issued for minimum 7 days and maximum for 1 year</a:t>
            </a:r>
          </a:p>
          <a:p>
            <a:r>
              <a:rPr lang="en-US" dirty="0"/>
              <a:t>Minimum size of the paper is Rs. 5 lakhs and multiples thereof</a:t>
            </a:r>
          </a:p>
          <a:p>
            <a:r>
              <a:rPr lang="en-US" dirty="0"/>
              <a:t>A specified credit rating of P2 of CRISIL or its equivalent is to be obtained from credit rating agencies.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Investors in CP</a:t>
            </a:r>
          </a:p>
        </p:txBody>
      </p:sp>
      <p:sp>
        <p:nvSpPr>
          <p:cNvPr id="3" name="Content Placeholder 2"/>
          <p:cNvSpPr>
            <a:spLocks noGrp="1"/>
          </p:cNvSpPr>
          <p:nvPr>
            <p:ph idx="1"/>
          </p:nvPr>
        </p:nvSpPr>
        <p:spPr/>
        <p:txBody>
          <a:bodyPr>
            <a:normAutofit fontScale="92500" lnSpcReduction="10000"/>
          </a:bodyPr>
          <a:lstStyle/>
          <a:p>
            <a:r>
              <a:rPr lang="en-US" dirty="0"/>
              <a:t>Mainly through merchant bankers or banks.</a:t>
            </a:r>
          </a:p>
          <a:p>
            <a:r>
              <a:rPr lang="en-US" dirty="0"/>
              <a:t>Participants:</a:t>
            </a:r>
          </a:p>
          <a:p>
            <a:pPr lvl="1"/>
            <a:r>
              <a:rPr lang="en-US" dirty="0"/>
              <a:t>Individuals </a:t>
            </a:r>
          </a:p>
          <a:p>
            <a:pPr lvl="1"/>
            <a:r>
              <a:rPr lang="en-US" dirty="0"/>
              <a:t>Banks </a:t>
            </a:r>
          </a:p>
          <a:p>
            <a:pPr lvl="1"/>
            <a:r>
              <a:rPr lang="en-US" dirty="0"/>
              <a:t>Corporate </a:t>
            </a:r>
          </a:p>
          <a:p>
            <a:pPr lvl="1"/>
            <a:r>
              <a:rPr lang="en-US" dirty="0"/>
              <a:t>Unincorporated bodies </a:t>
            </a:r>
          </a:p>
          <a:p>
            <a:pPr lvl="1"/>
            <a:r>
              <a:rPr lang="en-US" dirty="0"/>
              <a:t>NRIs only on a non-transferable and non-</a:t>
            </a:r>
            <a:r>
              <a:rPr lang="en-US" dirty="0" err="1"/>
              <a:t>repatriable</a:t>
            </a:r>
            <a:r>
              <a:rPr lang="en-US" dirty="0"/>
              <a:t> basis</a:t>
            </a:r>
          </a:p>
          <a:p>
            <a:pPr lvl="1"/>
            <a:r>
              <a:rPr lang="en-US" dirty="0"/>
              <a:t>FIIs, but within the limits set for their investments by the SEBI.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0711-A326-4A40-9241-9D9EBF4063FE}"/>
              </a:ext>
            </a:extLst>
          </p:cNvPr>
          <p:cNvSpPr>
            <a:spLocks noGrp="1"/>
          </p:cNvSpPr>
          <p:nvPr>
            <p:ph type="title"/>
          </p:nvPr>
        </p:nvSpPr>
        <p:spPr/>
        <p:txBody>
          <a:bodyPr/>
          <a:lstStyle/>
          <a:p>
            <a:r>
              <a:rPr lang="en-US" dirty="0"/>
              <a:t>Certificate of Deposits</a:t>
            </a:r>
            <a:endParaRPr lang="en-IN" dirty="0"/>
          </a:p>
        </p:txBody>
      </p:sp>
      <p:sp>
        <p:nvSpPr>
          <p:cNvPr id="3" name="Content Placeholder 2">
            <a:extLst>
              <a:ext uri="{FF2B5EF4-FFF2-40B4-BE49-F238E27FC236}">
                <a16:creationId xmlns:a16="http://schemas.microsoft.com/office/drawing/2014/main" id="{20A7F043-0146-4AD0-96D4-E06EC0FA779C}"/>
              </a:ext>
            </a:extLst>
          </p:cNvPr>
          <p:cNvSpPr>
            <a:spLocks noGrp="1"/>
          </p:cNvSpPr>
          <p:nvPr>
            <p:ph idx="1"/>
          </p:nvPr>
        </p:nvSpPr>
        <p:spPr/>
        <p:txBody>
          <a:bodyPr>
            <a:normAutofit fontScale="70000" lnSpcReduction="20000"/>
          </a:bodyPr>
          <a:lstStyle/>
          <a:p>
            <a:r>
              <a:rPr lang="en-US" dirty="0"/>
              <a:t>CDs are unsecured, negotiable, short-term instruments in bearer form, issued by commercial banks and development financial institutions.</a:t>
            </a:r>
          </a:p>
          <a:p>
            <a:r>
              <a:rPr lang="en-US" dirty="0"/>
              <a:t>Only scheduled commercial banks excluding Regional Rural Banks and Local Area Banks were   allowed to issue them initially.</a:t>
            </a:r>
          </a:p>
          <a:p>
            <a:r>
              <a:rPr lang="en-US" dirty="0"/>
              <a:t> Financial institutions were permitted to issue certificates of deposit within the umbrella limit fixed by the Reserve Bank in 1992.</a:t>
            </a:r>
          </a:p>
          <a:p>
            <a:r>
              <a:rPr lang="en-US" dirty="0"/>
              <a:t>CDs are issued at a discount to face value. Banks and FIs can issue CDs on floating rate basis provided the methodology of computing the floating rate is objective, transparent and market-based.</a:t>
            </a:r>
          </a:p>
          <a:p>
            <a:r>
              <a:rPr lang="en-US" dirty="0"/>
              <a:t>Minimum amount of a CD should be Rs.1 lakh</a:t>
            </a:r>
          </a:p>
          <a:p>
            <a:r>
              <a:rPr lang="en-US" dirty="0"/>
              <a:t>CDs can be issued to individuals, corporations, companies (including banks and PDs), trusts, funds, associations, etc.</a:t>
            </a:r>
            <a:endParaRPr lang="en-IN" dirty="0"/>
          </a:p>
        </p:txBody>
      </p:sp>
    </p:spTree>
    <p:extLst>
      <p:ext uri="{BB962C8B-B14F-4D97-AF65-F5344CB8AC3E}">
        <p14:creationId xmlns:p14="http://schemas.microsoft.com/office/powerpoint/2010/main" val="333474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5A9B-5CF7-4C7B-9AC7-12AE50F7D453}"/>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56AFA4C0-E547-4016-B3C4-484D2ED89FA2}"/>
              </a:ext>
            </a:extLst>
          </p:cNvPr>
          <p:cNvSpPr>
            <a:spLocks noGrp="1"/>
          </p:cNvSpPr>
          <p:nvPr>
            <p:ph idx="1"/>
          </p:nvPr>
        </p:nvSpPr>
        <p:spPr/>
        <p:txBody>
          <a:bodyPr/>
          <a:lstStyle/>
          <a:p>
            <a:r>
              <a:rPr lang="en-US" dirty="0"/>
              <a:t>The maturity period of CDs issued by banks should not be less than 7 days and not more than one year, from the date of issue.</a:t>
            </a:r>
          </a:p>
          <a:p>
            <a:r>
              <a:rPr lang="en-US" dirty="0"/>
              <a:t>FIs can issue CDs for a period not less than 1 year and not exceeding 3 years from the date of issue.</a:t>
            </a:r>
          </a:p>
          <a:p>
            <a:r>
              <a:rPr lang="en-US" dirty="0"/>
              <a:t>The issuing bank/FI is free to determine the discount/coupon rate.</a:t>
            </a:r>
            <a:endParaRPr lang="en-IN" dirty="0"/>
          </a:p>
        </p:txBody>
      </p:sp>
    </p:spTree>
    <p:extLst>
      <p:ext uri="{BB962C8B-B14F-4D97-AF65-F5344CB8AC3E}">
        <p14:creationId xmlns:p14="http://schemas.microsoft.com/office/powerpoint/2010/main" val="3842500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Commercial Bills</a:t>
            </a:r>
          </a:p>
        </p:txBody>
      </p:sp>
      <p:sp>
        <p:nvSpPr>
          <p:cNvPr id="3" name="Content Placeholder 2"/>
          <p:cNvSpPr>
            <a:spLocks noGrp="1"/>
          </p:cNvSpPr>
          <p:nvPr>
            <p:ph idx="1"/>
          </p:nvPr>
        </p:nvSpPr>
        <p:spPr/>
        <p:txBody>
          <a:bodyPr/>
          <a:lstStyle/>
          <a:p>
            <a:r>
              <a:rPr lang="en-US" dirty="0"/>
              <a:t>Are negotiable instruments drawn by the seller on the buyer which are, in turn, accepted and discounted by commercial banks</a:t>
            </a:r>
          </a:p>
          <a:p>
            <a:endParaRPr lang="en-US" dirty="0"/>
          </a:p>
          <a:p>
            <a:r>
              <a:rPr lang="en-US" dirty="0"/>
              <a:t>Maturity period of the bills varies from 30 days, 60 days, or 90 days, depending on the credit extended in the industry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normAutofit lnSpcReduction="10000"/>
          </a:bodyPr>
          <a:lstStyle/>
          <a:p>
            <a:r>
              <a:rPr lang="en-US" dirty="0"/>
              <a:t>Demand Bill </a:t>
            </a:r>
          </a:p>
          <a:p>
            <a:r>
              <a:rPr lang="en-US" dirty="0"/>
              <a:t>Usuance Bill </a:t>
            </a:r>
          </a:p>
          <a:p>
            <a:r>
              <a:rPr lang="en-US" dirty="0"/>
              <a:t>Clean Bill </a:t>
            </a:r>
          </a:p>
          <a:p>
            <a:r>
              <a:rPr lang="en-US" dirty="0"/>
              <a:t>Documentary Bill </a:t>
            </a:r>
          </a:p>
          <a:p>
            <a:r>
              <a:rPr lang="en-US" dirty="0"/>
              <a:t>Inland Bill </a:t>
            </a:r>
          </a:p>
          <a:p>
            <a:r>
              <a:rPr lang="en-US" dirty="0"/>
              <a:t>Foreign Bill </a:t>
            </a:r>
          </a:p>
          <a:p>
            <a:r>
              <a:rPr lang="en-US" dirty="0"/>
              <a:t>Hundi </a:t>
            </a:r>
          </a:p>
          <a:p>
            <a:r>
              <a:rPr lang="en-US" dirty="0"/>
              <a:t>Derivative Usance Promissory Note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a:r>
              <a:rPr lang="en-US"/>
              <a:t>Financial Markets</a:t>
            </a:r>
            <a:endParaRPr lang="en-GB"/>
          </a:p>
        </p:txBody>
      </p:sp>
      <p:sp>
        <p:nvSpPr>
          <p:cNvPr id="13315" name="Rectangle 3"/>
          <p:cNvSpPr>
            <a:spLocks noGrp="1" noChangeArrowheads="1"/>
          </p:cNvSpPr>
          <p:nvPr>
            <p:ph type="body" idx="1"/>
          </p:nvPr>
        </p:nvSpPr>
        <p:spPr/>
        <p:txBody>
          <a:bodyPr/>
          <a:lstStyle/>
          <a:p>
            <a:pPr>
              <a:lnSpc>
                <a:spcPct val="90000"/>
              </a:lnSpc>
            </a:pPr>
            <a:r>
              <a:rPr lang="en-US"/>
              <a:t>Money Market- for short-term funds (less than a year)</a:t>
            </a:r>
          </a:p>
          <a:p>
            <a:pPr lvl="1">
              <a:lnSpc>
                <a:spcPct val="90000"/>
              </a:lnSpc>
            </a:pPr>
            <a:r>
              <a:rPr lang="en-US"/>
              <a:t>Organised (Banks)</a:t>
            </a:r>
          </a:p>
          <a:p>
            <a:pPr lvl="1">
              <a:lnSpc>
                <a:spcPct val="90000"/>
              </a:lnSpc>
            </a:pPr>
            <a:r>
              <a:rPr lang="en-US"/>
              <a:t>Unorganised (money lenders, chit funds, etc.)</a:t>
            </a:r>
          </a:p>
          <a:p>
            <a:pPr>
              <a:lnSpc>
                <a:spcPct val="90000"/>
              </a:lnSpc>
              <a:buFont typeface="Wingdings" pitchFamily="2" charset="2"/>
              <a:buNone/>
            </a:pPr>
            <a:endParaRPr lang="en-US"/>
          </a:p>
          <a:p>
            <a:pPr>
              <a:lnSpc>
                <a:spcPct val="90000"/>
              </a:lnSpc>
            </a:pPr>
            <a:r>
              <a:rPr lang="en-US"/>
              <a:t>Capital Market- for long-term funds</a:t>
            </a:r>
          </a:p>
          <a:p>
            <a:pPr lvl="1">
              <a:lnSpc>
                <a:spcPct val="90000"/>
              </a:lnSpc>
            </a:pPr>
            <a:r>
              <a:rPr lang="en-US"/>
              <a:t>Primary Issues Market</a:t>
            </a:r>
          </a:p>
          <a:p>
            <a:pPr lvl="1">
              <a:lnSpc>
                <a:spcPct val="90000"/>
              </a:lnSpc>
            </a:pPr>
            <a:r>
              <a:rPr lang="en-US"/>
              <a:t>Stock Market</a:t>
            </a:r>
          </a:p>
          <a:p>
            <a:pPr lvl="1">
              <a:lnSpc>
                <a:spcPct val="90000"/>
              </a:lnSpc>
            </a:pPr>
            <a:r>
              <a:rPr lang="en-US"/>
              <a:t>Bond Market</a:t>
            </a:r>
          </a:p>
          <a:p>
            <a:pPr>
              <a:lnSpc>
                <a:spcPct val="90000"/>
              </a:lnSpc>
            </a:pPr>
            <a:endParaRPr lang="en-US"/>
          </a:p>
          <a:p>
            <a:pPr lvl="1">
              <a:lnSpc>
                <a:spcPct val="90000"/>
              </a:lnSpc>
            </a:pP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The Process for Issuing a CP</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Call money market (1)</a:t>
            </a:r>
            <a:endParaRPr lang="en-GB"/>
          </a:p>
        </p:txBody>
      </p:sp>
      <p:sp>
        <p:nvSpPr>
          <p:cNvPr id="40963" name="Rectangle 3"/>
          <p:cNvSpPr>
            <a:spLocks noGrp="1" noChangeArrowheads="1"/>
          </p:cNvSpPr>
          <p:nvPr>
            <p:ph type="body" idx="1"/>
          </p:nvPr>
        </p:nvSpPr>
        <p:spPr/>
        <p:txBody>
          <a:bodyPr/>
          <a:lstStyle/>
          <a:p>
            <a:r>
              <a:rPr lang="en-US" sz="2600"/>
              <a:t>It deals with one-day loans (overnight, to be precise) called call loans or call money</a:t>
            </a:r>
          </a:p>
          <a:p>
            <a:r>
              <a:rPr lang="en-US" sz="2600"/>
              <a:t>Participants are mostly banks. Also called inter-bank call money market.</a:t>
            </a:r>
          </a:p>
          <a:p>
            <a:r>
              <a:rPr lang="en-US" sz="2600"/>
              <a:t>The borrowing is exclusively limited to banks, who are temporarily short of funds.</a:t>
            </a:r>
          </a:p>
          <a:p>
            <a:r>
              <a:rPr lang="en-US" sz="2600"/>
              <a:t>On the lending side, besides banks with excess cash and as special cases few FIs like LIC, UTI</a:t>
            </a:r>
          </a:p>
          <a:p>
            <a:r>
              <a:rPr lang="en-US" sz="2600"/>
              <a:t>All others have to keep their funds in term deposits of minimum 15 days with banks to earn interest</a:t>
            </a:r>
            <a:endParaRPr lang="en-GB" sz="2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Call money market (2)</a:t>
            </a:r>
            <a:endParaRPr lang="en-GB"/>
          </a:p>
        </p:txBody>
      </p:sp>
      <p:sp>
        <p:nvSpPr>
          <p:cNvPr id="41987" name="Rectangle 3"/>
          <p:cNvSpPr>
            <a:spLocks noGrp="1" noChangeArrowheads="1"/>
          </p:cNvSpPr>
          <p:nvPr>
            <p:ph type="body" idx="1"/>
          </p:nvPr>
        </p:nvSpPr>
        <p:spPr/>
        <p:txBody>
          <a:bodyPr/>
          <a:lstStyle/>
          <a:p>
            <a:r>
              <a:rPr lang="en-US" sz="2600"/>
              <a:t>Call loans are generally made on a clean basis- i.e. no collateral is required</a:t>
            </a:r>
          </a:p>
          <a:p>
            <a:r>
              <a:rPr lang="en-US" sz="2600"/>
              <a:t>The main function of the call money market is to redistribute the pool of day-to-day surplus funds of banks among other banks in temporary deficit of funds</a:t>
            </a:r>
          </a:p>
          <a:p>
            <a:r>
              <a:rPr lang="en-US" sz="2600"/>
              <a:t>The call market helps banks economise their cash and yet improve their liquidity</a:t>
            </a:r>
          </a:p>
          <a:p>
            <a:r>
              <a:rPr lang="en-US" sz="2600"/>
              <a:t>It is a highly competitive and sensitive market</a:t>
            </a:r>
          </a:p>
          <a:p>
            <a:r>
              <a:rPr lang="en-US" sz="2600"/>
              <a:t>It acts as a good indicator of the liquidity position</a:t>
            </a:r>
            <a:endParaRPr lang="en-GB" sz="2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en-US"/>
              <a:t>Bill Market	</a:t>
            </a:r>
            <a:endParaRPr lang="en-GB"/>
          </a:p>
        </p:txBody>
      </p:sp>
      <p:sp>
        <p:nvSpPr>
          <p:cNvPr id="43011" name="Rectangle 3"/>
          <p:cNvSpPr>
            <a:spLocks noGrp="1" noChangeArrowheads="1"/>
          </p:cNvSpPr>
          <p:nvPr>
            <p:ph type="body" idx="1"/>
          </p:nvPr>
        </p:nvSpPr>
        <p:spPr/>
        <p:txBody>
          <a:bodyPr/>
          <a:lstStyle/>
          <a:p>
            <a:pPr>
              <a:lnSpc>
                <a:spcPct val="90000"/>
              </a:lnSpc>
            </a:pPr>
            <a:r>
              <a:rPr lang="en-US" sz="2600"/>
              <a:t>Treasury Bill market- Also called the T-Bill market</a:t>
            </a:r>
          </a:p>
          <a:p>
            <a:pPr lvl="1">
              <a:lnSpc>
                <a:spcPct val="90000"/>
              </a:lnSpc>
            </a:pPr>
            <a:r>
              <a:rPr lang="en-US" sz="2200"/>
              <a:t>These bills are short-term liabilities (91-day, 182-day, 364-day) of the Government of India</a:t>
            </a:r>
          </a:p>
          <a:p>
            <a:pPr lvl="1">
              <a:lnSpc>
                <a:spcPct val="90000"/>
              </a:lnSpc>
            </a:pPr>
            <a:r>
              <a:rPr lang="en-US" sz="2200"/>
              <a:t>It is an IOU of the government, a promise to pay the stated amount after expiry of the stated period from the date of issue</a:t>
            </a:r>
          </a:p>
          <a:p>
            <a:pPr lvl="1">
              <a:lnSpc>
                <a:spcPct val="90000"/>
              </a:lnSpc>
            </a:pPr>
            <a:r>
              <a:rPr lang="en-US" sz="2200"/>
              <a:t>They are issued at discount to the face value and at the end of maturity the face value is paid</a:t>
            </a:r>
          </a:p>
          <a:p>
            <a:pPr lvl="1">
              <a:lnSpc>
                <a:spcPct val="90000"/>
              </a:lnSpc>
            </a:pPr>
            <a:r>
              <a:rPr lang="en-US" sz="2200"/>
              <a:t>The rate of discount and the corresponding issue price are determined at each auction</a:t>
            </a:r>
          </a:p>
          <a:p>
            <a:pPr>
              <a:lnSpc>
                <a:spcPct val="90000"/>
              </a:lnSpc>
            </a:pPr>
            <a:r>
              <a:rPr lang="en-US" sz="2600"/>
              <a:t>Commercial Bill market- Not as developed in India as the T-Bill market</a:t>
            </a:r>
          </a:p>
          <a:p>
            <a:pPr lvl="1">
              <a:lnSpc>
                <a:spcPct val="90000"/>
              </a:lnSpc>
              <a:buFont typeface="Wingdings" pitchFamily="2" charset="2"/>
              <a:buNone/>
            </a:pPr>
            <a:endParaRPr lang="en-US" sz="2200"/>
          </a:p>
          <a:p>
            <a:pPr lvl="1">
              <a:lnSpc>
                <a:spcPct val="90000"/>
              </a:lnSpc>
              <a:buFont typeface="Wingdings" pitchFamily="2" charset="2"/>
              <a:buNone/>
            </a:pPr>
            <a:endParaRPr lang="en-GB" sz="2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LAF</a:t>
            </a:r>
          </a:p>
        </p:txBody>
      </p:sp>
      <p:sp>
        <p:nvSpPr>
          <p:cNvPr id="3" name="Content Placeholder 2"/>
          <p:cNvSpPr>
            <a:spLocks noGrp="1"/>
          </p:cNvSpPr>
          <p:nvPr>
            <p:ph idx="1"/>
          </p:nvPr>
        </p:nvSpPr>
        <p:spPr/>
        <p:txBody>
          <a:bodyPr>
            <a:normAutofit fontScale="77500" lnSpcReduction="20000"/>
          </a:bodyPr>
          <a:lstStyle/>
          <a:p>
            <a:r>
              <a:rPr lang="en-US" dirty="0"/>
              <a:t>Provides a mechanism for liquidity management through a combination of repos, export credit refinance, supported by open market operations at set rates of interest.</a:t>
            </a:r>
          </a:p>
          <a:p>
            <a:r>
              <a:rPr lang="en-US" dirty="0"/>
              <a:t>Provides primary dealers liquidity support against collateral of government securities</a:t>
            </a:r>
          </a:p>
          <a:p>
            <a:pPr lvl="1"/>
            <a:r>
              <a:rPr lang="en-US" dirty="0"/>
              <a:t>subject to quantitative limits (formula-based) for a specific duration and at the bank rate</a:t>
            </a:r>
          </a:p>
          <a:p>
            <a:r>
              <a:rPr lang="en-US" dirty="0"/>
              <a:t>Helps the RBI to adjust the structure of interest rates (through fixed rate repos) in response to evolving market conditions and moderate sudden liquidity shocks. </a:t>
            </a:r>
          </a:p>
          <a:p>
            <a:r>
              <a:rPr lang="en-US" dirty="0"/>
              <a:t>Reduce the mismatch in demand and supply conditions.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a:t>
            </a:r>
          </a:p>
        </p:txBody>
      </p:sp>
      <p:sp>
        <p:nvSpPr>
          <p:cNvPr id="3" name="Content Placeholder 2"/>
          <p:cNvSpPr>
            <a:spLocks noGrp="1"/>
          </p:cNvSpPr>
          <p:nvPr>
            <p:ph idx="1"/>
          </p:nvPr>
        </p:nvSpPr>
        <p:spPr/>
        <p:txBody>
          <a:bodyPr>
            <a:normAutofit fontScale="92500" lnSpcReduction="10000"/>
          </a:bodyPr>
          <a:lstStyle/>
          <a:p>
            <a:r>
              <a:rPr lang="en-US" sz="2400" dirty="0"/>
              <a:t>Refers to a transaction in which a participant acquires immediate funds by selling securities and simultaneously agrees to the repurchase of the same or similar securities after a specified time at a specified price. </a:t>
            </a:r>
          </a:p>
          <a:p>
            <a:r>
              <a:rPr lang="en-US" sz="2400" dirty="0"/>
              <a:t>Ready forward transaction as it is a means of funding by selling a security held on a spot basis and repurchasing the same on a forward basis</a:t>
            </a:r>
          </a:p>
          <a:p>
            <a:r>
              <a:rPr lang="en-US" sz="2400" dirty="0"/>
              <a:t>Usually lower than that offered on unsecured inter-bank rate as it is fully </a:t>
            </a:r>
            <a:r>
              <a:rPr lang="en-US" sz="2400" dirty="0" err="1"/>
              <a:t>collateralised</a:t>
            </a:r>
            <a:r>
              <a:rPr lang="en-US" sz="2400" dirty="0"/>
              <a:t>.</a:t>
            </a:r>
          </a:p>
          <a:p>
            <a:r>
              <a:rPr lang="en-US" sz="2400" dirty="0"/>
              <a:t>Factors affect the repo rate are </a:t>
            </a:r>
          </a:p>
          <a:p>
            <a:pPr lvl="1"/>
            <a:r>
              <a:rPr lang="en-US" sz="2000" dirty="0"/>
              <a:t>the creditworthiness of the borrower,</a:t>
            </a:r>
          </a:p>
          <a:p>
            <a:pPr lvl="1"/>
            <a:r>
              <a:rPr lang="en-US" sz="2000" dirty="0"/>
              <a:t> liquidity of the collateral, and </a:t>
            </a:r>
          </a:p>
          <a:p>
            <a:pPr lvl="1"/>
            <a:r>
              <a:rPr lang="en-US" sz="2000" dirty="0"/>
              <a:t>comparable rates of other money market instruments.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 (contd..)</a:t>
            </a:r>
          </a:p>
        </p:txBody>
      </p:sp>
      <p:sp>
        <p:nvSpPr>
          <p:cNvPr id="3" name="Content Placeholder 2"/>
          <p:cNvSpPr>
            <a:spLocks noGrp="1"/>
          </p:cNvSpPr>
          <p:nvPr>
            <p:ph idx="1"/>
          </p:nvPr>
        </p:nvSpPr>
        <p:spPr/>
        <p:txBody>
          <a:bodyPr>
            <a:normAutofit fontScale="92500" lnSpcReduction="10000"/>
          </a:bodyPr>
          <a:lstStyle/>
          <a:p>
            <a:r>
              <a:rPr lang="en-US" dirty="0"/>
              <a:t>Market-based instruments, they can be </a:t>
            </a:r>
            <a:r>
              <a:rPr lang="en-US" dirty="0" err="1"/>
              <a:t>utilised</a:t>
            </a:r>
            <a:r>
              <a:rPr lang="en-US" dirty="0"/>
              <a:t> by central banks as an indirect instrument of monetary control for absorbing or injecting short-term liquidity</a:t>
            </a:r>
          </a:p>
          <a:p>
            <a:r>
              <a:rPr lang="en-US" dirty="0"/>
              <a:t>Types</a:t>
            </a:r>
          </a:p>
          <a:p>
            <a:pPr lvl="1"/>
            <a:r>
              <a:rPr lang="en-US" dirty="0"/>
              <a:t>Market</a:t>
            </a:r>
          </a:p>
          <a:p>
            <a:pPr algn="l"/>
            <a:r>
              <a:rPr lang="en-US" sz="1800" b="0" i="0" u="none" strike="noStrike" baseline="0" dirty="0">
                <a:latin typeface="TimesNewRomanPSMT"/>
              </a:rPr>
              <a:t>The Reserve Bank itself, allowed banks to resort to repo transactions among themselves and with DFHI, and STCI</a:t>
            </a:r>
          </a:p>
          <a:p>
            <a:pPr algn="l"/>
            <a:r>
              <a:rPr lang="en-IN" sz="1800" dirty="0">
                <a:latin typeface="TimesNewRomanPSMT"/>
              </a:rPr>
              <a:t>A</a:t>
            </a:r>
            <a:r>
              <a:rPr lang="en-IN" sz="1800" b="0" i="0" u="none" strike="noStrike" baseline="0" dirty="0">
                <a:latin typeface="TimesNewRomanPSMT"/>
              </a:rPr>
              <a:t>ll central and </a:t>
            </a:r>
            <a:r>
              <a:rPr lang="en-US" sz="1800" b="0" i="0" u="none" strike="noStrike" baseline="0" dirty="0">
                <a:latin typeface="TimesNewRomanPSMT"/>
              </a:rPr>
              <a:t>state government dated securities and treasury bills of all maturities are eligible for repo.</a:t>
            </a:r>
          </a:p>
          <a:p>
            <a:pPr algn="l"/>
            <a:r>
              <a:rPr lang="en-IN" sz="1800" dirty="0">
                <a:latin typeface="TimesNewRomanPSMT"/>
              </a:rPr>
              <a:t>M</a:t>
            </a:r>
            <a:r>
              <a:rPr lang="en-IN" sz="1800" b="0" i="0" u="none" strike="noStrike" baseline="0" dirty="0">
                <a:latin typeface="TimesNewRomanPSMT"/>
              </a:rPr>
              <a:t>utual </a:t>
            </a:r>
            <a:r>
              <a:rPr lang="en-US" sz="1800" b="0" i="0" u="none" strike="noStrike" baseline="0" dirty="0">
                <a:latin typeface="TimesNewRomanPSMT"/>
              </a:rPr>
              <a:t>funds are major provider of funds, while the foreign banks, private sector banks and primary dealers are </a:t>
            </a:r>
            <a:r>
              <a:rPr lang="en-IN" sz="1800" b="0" i="0" u="none" strike="noStrike" baseline="0" dirty="0">
                <a:latin typeface="TimesNewRomanPSMT"/>
              </a:rPr>
              <a:t>the major borrowers.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6738-02C7-4D5F-80F2-91FAB7638881}"/>
              </a:ext>
            </a:extLst>
          </p:cNvPr>
          <p:cNvSpPr>
            <a:spLocks noGrp="1"/>
          </p:cNvSpPr>
          <p:nvPr>
            <p:ph type="title"/>
          </p:nvPr>
        </p:nvSpPr>
        <p:spPr/>
        <p:txBody>
          <a:bodyPr/>
          <a:lstStyle/>
          <a:p>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3D17312A-1714-448F-A349-6782B3617E52}"/>
              </a:ext>
            </a:extLst>
          </p:cNvPr>
          <p:cNvSpPr>
            <a:spLocks noGrp="1"/>
          </p:cNvSpPr>
          <p:nvPr>
            <p:ph idx="1"/>
          </p:nvPr>
        </p:nvSpPr>
        <p:spPr/>
        <p:txBody>
          <a:bodyPr>
            <a:normAutofit lnSpcReduction="10000"/>
          </a:bodyPr>
          <a:lstStyle/>
          <a:p>
            <a:pPr marL="0" indent="0">
              <a:buNone/>
            </a:pPr>
            <a:r>
              <a:rPr lang="en-US" dirty="0"/>
              <a:t>  -RBI</a:t>
            </a:r>
          </a:p>
          <a:p>
            <a:pPr lvl="1"/>
            <a:r>
              <a:rPr lang="en-US" sz="1800" b="0" i="0" u="none" strike="noStrike" baseline="0" dirty="0">
                <a:latin typeface="TimesNewRomanPSMT"/>
              </a:rPr>
              <a:t>Reserve Bank lends/borrows money to/from banks </a:t>
            </a:r>
            <a:r>
              <a:rPr lang="en-IN" sz="1800" b="0" i="0" u="none" strike="noStrike" baseline="0" dirty="0">
                <a:latin typeface="TimesNewRomanPSMT"/>
              </a:rPr>
              <a:t>against government securities.</a:t>
            </a:r>
          </a:p>
          <a:p>
            <a:pPr lvl="1"/>
            <a:r>
              <a:rPr lang="en-US" sz="1800" b="0" i="0" u="none" strike="noStrike" baseline="0" dirty="0">
                <a:latin typeface="TimesNewRomanPSMT"/>
              </a:rPr>
              <a:t>Repo implies injection of liquidity and reverse repo absorption of liquidity</a:t>
            </a:r>
            <a:r>
              <a:rPr lang="en-IN" sz="1800" dirty="0">
                <a:latin typeface="TimesNewRomanPSMT"/>
              </a:rPr>
              <a:t>.</a:t>
            </a:r>
          </a:p>
          <a:p>
            <a:pPr lvl="1"/>
            <a:r>
              <a:rPr lang="en-US" sz="1800" b="0" i="0" u="none" strike="noStrike" baseline="0" dirty="0">
                <a:latin typeface="TimesNewRomanPSMT"/>
              </a:rPr>
              <a:t>The Reserve Bank conducts repo auctions to</a:t>
            </a:r>
          </a:p>
          <a:p>
            <a:pPr marL="800100" lvl="2" indent="0">
              <a:buNone/>
            </a:pPr>
            <a:r>
              <a:rPr lang="en-US" sz="1100" b="0" i="0" u="none" strike="noStrike" baseline="0" dirty="0">
                <a:latin typeface="TimesNewRomanPSMT"/>
              </a:rPr>
              <a:t>1. </a:t>
            </a:r>
            <a:r>
              <a:rPr lang="en-US" sz="1800" b="0" i="0" u="none" strike="noStrike" baseline="0" dirty="0">
                <a:latin typeface="TimesNewRomanPSMT"/>
              </a:rPr>
              <a:t>provide banks with an outlet for managing short-term liquidity;</a:t>
            </a:r>
          </a:p>
          <a:p>
            <a:pPr marL="800100" lvl="2" indent="0">
              <a:buNone/>
            </a:pPr>
            <a:r>
              <a:rPr lang="en-US" sz="1800" b="0" i="0" u="none" strike="noStrike" baseline="0" dirty="0">
                <a:latin typeface="TimesNewRomanPSMT"/>
              </a:rPr>
              <a:t>2. even out short-term liquidity fluctuations in the money market; and</a:t>
            </a:r>
          </a:p>
          <a:p>
            <a:pPr marL="800100" lvl="2" indent="0">
              <a:buNone/>
            </a:pPr>
            <a:r>
              <a:rPr lang="en-US" sz="1800" b="0" i="0" u="none" strike="noStrike" baseline="0" dirty="0">
                <a:latin typeface="TimesNewRomanPSMT"/>
              </a:rPr>
              <a:t>3. </a:t>
            </a:r>
            <a:r>
              <a:rPr lang="en-US" sz="1800" b="0" i="0" u="none" strike="noStrike" baseline="0" dirty="0" err="1">
                <a:latin typeface="TimesNewRomanPSMT"/>
              </a:rPr>
              <a:t>optimise</a:t>
            </a:r>
            <a:r>
              <a:rPr lang="en-US" sz="1800" b="0" i="0" u="none" strike="noStrike" baseline="0" dirty="0">
                <a:latin typeface="TimesNewRomanPSMT"/>
              </a:rPr>
              <a:t> return on short-term surplus liquid funds.</a:t>
            </a:r>
          </a:p>
          <a:p>
            <a:pPr marL="0" indent="0" algn="l">
              <a:buNone/>
            </a:pPr>
            <a:r>
              <a:rPr lang="en-US" sz="4000" dirty="0">
                <a:latin typeface="TimesNewRomanPSMT"/>
              </a:rPr>
              <a:t>- </a:t>
            </a:r>
            <a:r>
              <a:rPr lang="en-US" sz="1800" b="0" i="0" u="none" strike="noStrike" baseline="0" dirty="0">
                <a:latin typeface="TimesNewRomanPSMT"/>
              </a:rPr>
              <a:t>Under the fixed rate repos system, the repo rates are pre-announced and banks/fi </a:t>
            </a:r>
            <a:r>
              <a:rPr lang="en-US" sz="1800" b="0" i="0" u="none" strike="noStrike" baseline="0" dirty="0" err="1">
                <a:latin typeface="TimesNewRomanPSMT"/>
              </a:rPr>
              <a:t>nancial</a:t>
            </a:r>
            <a:r>
              <a:rPr lang="en-US" sz="1800" b="0" i="0" u="none" strike="noStrike" baseline="0" dirty="0">
                <a:latin typeface="TimesNewRomanPSMT"/>
              </a:rPr>
              <a:t> institutions are required to submit bids indicating the volume of repos. The results of fixed rate repos are announced on the date of submitting the bids.</a:t>
            </a:r>
            <a:endParaRPr lang="en-IN" sz="4000" dirty="0"/>
          </a:p>
        </p:txBody>
      </p:sp>
    </p:spTree>
    <p:extLst>
      <p:ext uri="{BB962C8B-B14F-4D97-AF65-F5344CB8AC3E}">
        <p14:creationId xmlns:p14="http://schemas.microsoft.com/office/powerpoint/2010/main" val="4001886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Repo</a:t>
            </a:r>
          </a:p>
        </p:txBody>
      </p:sp>
      <p:sp>
        <p:nvSpPr>
          <p:cNvPr id="3" name="Content Placeholder 2"/>
          <p:cNvSpPr>
            <a:spLocks noGrp="1"/>
          </p:cNvSpPr>
          <p:nvPr>
            <p:ph idx="1"/>
          </p:nvPr>
        </p:nvSpPr>
        <p:spPr/>
        <p:txBody>
          <a:bodyPr/>
          <a:lstStyle/>
          <a:p>
            <a:r>
              <a:rPr lang="en-US" dirty="0"/>
              <a:t>Exactly the opposite of repo—a party buys a security from another party with a commitment to sell it back to the latter at a specified time and price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BF7A-4A84-4EA9-AA92-02B52DF95CA3}"/>
              </a:ext>
            </a:extLst>
          </p:cNvPr>
          <p:cNvSpPr>
            <a:spLocks noGrp="1"/>
          </p:cNvSpPr>
          <p:nvPr>
            <p:ph type="title"/>
          </p:nvPr>
        </p:nvSpPr>
        <p:spPr/>
        <p:txBody>
          <a:bodyPr/>
          <a:lstStyle/>
          <a:p>
            <a:r>
              <a:rPr lang="en-US" dirty="0"/>
              <a:t>Money Market Derivatives</a:t>
            </a:r>
            <a:endParaRPr lang="en-IN" dirty="0"/>
          </a:p>
        </p:txBody>
      </p:sp>
      <p:sp>
        <p:nvSpPr>
          <p:cNvPr id="3" name="Content Placeholder 2">
            <a:extLst>
              <a:ext uri="{FF2B5EF4-FFF2-40B4-BE49-F238E27FC236}">
                <a16:creationId xmlns:a16="http://schemas.microsoft.com/office/drawing/2014/main" id="{2AFF2E98-26CA-42A2-A4A0-7FE516055493}"/>
              </a:ext>
            </a:extLst>
          </p:cNvPr>
          <p:cNvSpPr>
            <a:spLocks noGrp="1"/>
          </p:cNvSpPr>
          <p:nvPr>
            <p:ph idx="1"/>
          </p:nvPr>
        </p:nvSpPr>
        <p:spPr/>
        <p:txBody>
          <a:bodyPr/>
          <a:lstStyle/>
          <a:p>
            <a:pPr algn="l"/>
            <a:r>
              <a:rPr lang="en-US" sz="1800" b="0" i="0" u="none" strike="noStrike" baseline="0" dirty="0">
                <a:latin typeface="TimesNewRomanPSMT"/>
              </a:rPr>
              <a:t>Financial contract the value of which is derived from the value of an underlying</a:t>
            </a:r>
          </a:p>
          <a:p>
            <a:pPr marL="0" indent="0" algn="l">
              <a:buNone/>
            </a:pPr>
            <a:r>
              <a:rPr lang="en-IN" sz="1800" dirty="0">
                <a:latin typeface="TimesNewRomanPSMT"/>
              </a:rPr>
              <a:t>       </a:t>
            </a:r>
            <a:r>
              <a:rPr lang="en-IN" sz="1800" b="0" i="0" u="none" strike="noStrike" baseline="0" dirty="0">
                <a:latin typeface="TimesNewRomanPSMT"/>
              </a:rPr>
              <a:t>asset.</a:t>
            </a:r>
          </a:p>
          <a:p>
            <a:pPr algn="l"/>
            <a:r>
              <a:rPr lang="en-US" sz="1800" dirty="0">
                <a:latin typeface="TimesNewRomanPSMT"/>
              </a:rPr>
              <a:t>E</a:t>
            </a:r>
            <a:r>
              <a:rPr lang="en-US" sz="1800" b="0" i="0" u="none" strike="noStrike" baseline="0" dirty="0">
                <a:latin typeface="TimesNewRomanPSMT"/>
              </a:rPr>
              <a:t>nhances liquidity and reduce transaction costs in the markets for underlying assets.</a:t>
            </a:r>
          </a:p>
          <a:p>
            <a:pPr algn="l"/>
            <a:r>
              <a:rPr lang="en-US" sz="1800" dirty="0">
                <a:latin typeface="TimesNewRomanPSMT"/>
              </a:rPr>
              <a:t>I</a:t>
            </a:r>
            <a:r>
              <a:rPr lang="en-US" sz="1800" b="0" i="0" u="none" strike="noStrike" baseline="0" dirty="0">
                <a:latin typeface="TimesNewRomanPSMT"/>
              </a:rPr>
              <a:t>nterest rate risk can be managed with the help of derivative instruments</a:t>
            </a:r>
          </a:p>
          <a:p>
            <a:pPr algn="l"/>
            <a:r>
              <a:rPr lang="en-US" sz="1800" b="0" i="0" u="none" strike="noStrike" baseline="0" dirty="0">
                <a:latin typeface="TimesNewRomanPSMT"/>
              </a:rPr>
              <a:t>Derivatives are off-balance sheets which help banks to manage their interest rate risks without having to restructure their balance sheet and with more efficient</a:t>
            </a:r>
          </a:p>
          <a:p>
            <a:pPr marL="0" indent="0" algn="l">
              <a:buNone/>
            </a:pPr>
            <a:r>
              <a:rPr lang="en-IN" sz="1800" b="0" i="0" u="none" strike="noStrike" baseline="0" dirty="0">
                <a:latin typeface="TimesNewRomanPSMT"/>
              </a:rPr>
              <a:t>      use of capital.</a:t>
            </a:r>
          </a:p>
          <a:p>
            <a:pPr algn="l"/>
            <a:r>
              <a:rPr lang="en-US" sz="1800" b="0" i="0" u="none" strike="noStrike" baseline="0" dirty="0">
                <a:latin typeface="TimesNewRomanPSMT"/>
              </a:rPr>
              <a:t>In July 1999, the Reserve Bank laid down guidelines to introduce two money market derivatives: interest rate swaps (IRS) and forward rate agreements (FRA).</a:t>
            </a:r>
            <a:endParaRPr lang="en-IN" dirty="0"/>
          </a:p>
        </p:txBody>
      </p:sp>
    </p:spTree>
    <p:extLst>
      <p:ext uri="{BB962C8B-B14F-4D97-AF65-F5344CB8AC3E}">
        <p14:creationId xmlns:p14="http://schemas.microsoft.com/office/powerpoint/2010/main" val="263923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Money Market</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4F81-A9BD-493A-8C3C-D6B5372D3601}"/>
              </a:ext>
            </a:extLst>
          </p:cNvPr>
          <p:cNvSpPr>
            <a:spLocks noGrp="1"/>
          </p:cNvSpPr>
          <p:nvPr>
            <p:ph type="title"/>
          </p:nvPr>
        </p:nvSpPr>
        <p:spPr/>
        <p:txBody>
          <a:bodyPr/>
          <a:lstStyle/>
          <a:p>
            <a:r>
              <a:rPr lang="en-IN" sz="1800" b="1" i="0" u="none" strike="noStrike" baseline="0" dirty="0">
                <a:latin typeface="ZapfHumanist601BT-Bold"/>
              </a:rPr>
              <a:t>Interest Rate Swap</a:t>
            </a:r>
            <a:endParaRPr lang="en-IN" dirty="0"/>
          </a:p>
        </p:txBody>
      </p:sp>
      <p:sp>
        <p:nvSpPr>
          <p:cNvPr id="3" name="Content Placeholder 2">
            <a:extLst>
              <a:ext uri="{FF2B5EF4-FFF2-40B4-BE49-F238E27FC236}">
                <a16:creationId xmlns:a16="http://schemas.microsoft.com/office/drawing/2014/main" id="{1B132696-9EA6-4F14-8FD5-D246F46B1363}"/>
              </a:ext>
            </a:extLst>
          </p:cNvPr>
          <p:cNvSpPr>
            <a:spLocks noGrp="1"/>
          </p:cNvSpPr>
          <p:nvPr>
            <p:ph idx="1"/>
          </p:nvPr>
        </p:nvSpPr>
        <p:spPr/>
        <p:txBody>
          <a:bodyPr>
            <a:normAutofit fontScale="85000" lnSpcReduction="10000"/>
          </a:bodyPr>
          <a:lstStyle/>
          <a:p>
            <a:pPr algn="l"/>
            <a:r>
              <a:rPr lang="en-US" sz="1800" dirty="0">
                <a:latin typeface="TimesNewRomanPSMT"/>
              </a:rPr>
              <a:t>I</a:t>
            </a:r>
            <a:r>
              <a:rPr lang="en-US" sz="1800" b="0" i="0" u="none" strike="noStrike" baseline="0" dirty="0">
                <a:latin typeface="TimesNewRomanPSMT"/>
              </a:rPr>
              <a:t>s a financial contract between two parties, exchanging or swapping a stream</a:t>
            </a:r>
          </a:p>
          <a:p>
            <a:pPr marL="0" indent="0" algn="l">
              <a:buNone/>
            </a:pPr>
            <a:r>
              <a:rPr lang="en-US" sz="1800" b="0" i="0" u="none" strike="noStrike" baseline="0" dirty="0">
                <a:latin typeface="TimesNewRomanPSMT"/>
              </a:rPr>
              <a:t>       of interest payments for a notional principal amount during a specified period</a:t>
            </a:r>
          </a:p>
          <a:p>
            <a:pPr algn="l"/>
            <a:r>
              <a:rPr lang="en-IN" sz="1800" b="0" i="0" u="none" strike="noStrike" baseline="0" dirty="0">
                <a:latin typeface="TimesNewRomanPSMT"/>
              </a:rPr>
              <a:t>Such contract involves </a:t>
            </a:r>
            <a:r>
              <a:rPr lang="en-US" sz="1800" b="0" i="0" u="none" strike="noStrike" baseline="0" dirty="0">
                <a:latin typeface="TimesNewRomanPSMT"/>
              </a:rPr>
              <a:t>exchange or swapping of a ‘fixed to floating’ or ‘floating to fixed’ interest rate</a:t>
            </a:r>
          </a:p>
          <a:p>
            <a:pPr algn="l"/>
            <a:r>
              <a:rPr lang="en-US" sz="1800" b="0" i="0" u="none" strike="noStrike" baseline="0" dirty="0">
                <a:latin typeface="TimesNewRomanPSMT"/>
              </a:rPr>
              <a:t>If participants feel that rates will fall, they could receive fixed and pay floating rates</a:t>
            </a:r>
          </a:p>
          <a:p>
            <a:pPr algn="l"/>
            <a:r>
              <a:rPr lang="en-IN" sz="1800" b="0" i="0" u="none" strike="noStrike" baseline="0" dirty="0">
                <a:latin typeface="TimesNewRomanPSMT"/>
              </a:rPr>
              <a:t>The Reserve Bank allows </a:t>
            </a:r>
            <a:r>
              <a:rPr lang="en-US" sz="1800" b="0" i="0" u="none" strike="noStrike" baseline="0" dirty="0">
                <a:latin typeface="TimesNewRomanPSMT"/>
              </a:rPr>
              <a:t>the use of only plain vanilla interest rate swaps.</a:t>
            </a:r>
          </a:p>
          <a:p>
            <a:pPr algn="l"/>
            <a:r>
              <a:rPr lang="en-US" sz="1800" b="0" i="0" u="none" strike="noStrike" baseline="0" dirty="0">
                <a:latin typeface="TimesNewRomanPSMT"/>
              </a:rPr>
              <a:t>One counter-party, say A, will make fixed, semiannual interest payments to the other counter-party, say B, who will make semi-annual floating interest</a:t>
            </a:r>
            <a:r>
              <a:rPr lang="en-IN" sz="1800" b="0" i="0" u="none" strike="noStrike" baseline="0" dirty="0">
                <a:latin typeface="TimesNewRomanPSMT"/>
              </a:rPr>
              <a:t>payments to A</a:t>
            </a:r>
          </a:p>
          <a:p>
            <a:pPr algn="l"/>
            <a:r>
              <a:rPr lang="en-US" sz="1800" b="0" i="0" u="none" strike="noStrike" baseline="0" dirty="0">
                <a:latin typeface="TimesNewRomanPSMT"/>
              </a:rPr>
              <a:t>Payments are usually made in the same currencies</a:t>
            </a:r>
            <a:endParaRPr lang="en-IN" sz="1800" dirty="0">
              <a:latin typeface="TimesNewRomanPSMT"/>
            </a:endParaRPr>
          </a:p>
          <a:p>
            <a:pPr algn="l"/>
            <a:r>
              <a:rPr lang="en-US" sz="1800" b="0" i="0" u="none" strike="noStrike" baseline="0" dirty="0">
                <a:latin typeface="TimesNewRomanPSMT"/>
              </a:rPr>
              <a:t>Payments are netted and only the party with the positive difference owed makes a payment equal to the netted amount</a:t>
            </a:r>
          </a:p>
          <a:p>
            <a:pPr algn="l"/>
            <a:r>
              <a:rPr lang="en-US" sz="1800" b="0" i="0" u="none" strike="noStrike" baseline="0" dirty="0">
                <a:latin typeface="TimesNewRomanPSMT"/>
              </a:rPr>
              <a:t>Hence, the term ‘notional principal,’ is used. On the fixed payment side, a 365-day year is assumed; on the floating payment side, a 360-day year is used. The floating side is quoted on a money </a:t>
            </a:r>
            <a:r>
              <a:rPr lang="en-IN" sz="1800" b="0" i="0" u="none" strike="noStrike" baseline="0" dirty="0">
                <a:latin typeface="TimesNewRomanPSMT"/>
              </a:rPr>
              <a:t>market yield basis.</a:t>
            </a:r>
          </a:p>
          <a:p>
            <a:pPr algn="l"/>
            <a:r>
              <a:rPr lang="en-US" sz="1800" b="0" i="0" u="none" strike="noStrike" baseline="0" dirty="0">
                <a:latin typeface="TimesNewRomanPSMT"/>
              </a:rPr>
              <a:t>In India, the NSE/Reuters MIBOR has been accepted as a reference rate for interest</a:t>
            </a:r>
          </a:p>
          <a:p>
            <a:pPr marL="0" indent="0" algn="l">
              <a:buNone/>
            </a:pPr>
            <a:r>
              <a:rPr lang="en-IN" sz="1800" b="0" i="0" u="none" strike="noStrike" baseline="0" dirty="0">
                <a:latin typeface="TimesNewRomanPSMT"/>
              </a:rPr>
              <a:t>       rate swaps.</a:t>
            </a:r>
            <a:endParaRPr lang="en-IN" dirty="0"/>
          </a:p>
        </p:txBody>
      </p:sp>
    </p:spTree>
    <p:extLst>
      <p:ext uri="{BB962C8B-B14F-4D97-AF65-F5344CB8AC3E}">
        <p14:creationId xmlns:p14="http://schemas.microsoft.com/office/powerpoint/2010/main" val="1630621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C3DC-750C-49DE-A301-53D9EE4627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90D79B-37B9-40B2-B40E-768670A6589C}"/>
              </a:ext>
            </a:extLst>
          </p:cNvPr>
          <p:cNvSpPr>
            <a:spLocks noGrp="1"/>
          </p:cNvSpPr>
          <p:nvPr>
            <p:ph idx="1"/>
          </p:nvPr>
        </p:nvSpPr>
        <p:spPr/>
        <p:txBody>
          <a:bodyPr/>
          <a:lstStyle/>
          <a:p>
            <a:pPr algn="l"/>
            <a:r>
              <a:rPr lang="en-US" sz="1800" b="1" i="1" u="none" strike="noStrike" baseline="0" dirty="0">
                <a:latin typeface="TimesNewRomanPS-BoldItalicMT"/>
              </a:rPr>
              <a:t>Example </a:t>
            </a:r>
            <a:r>
              <a:rPr lang="en-US" sz="1800" b="0" i="0" u="none" strike="noStrike" baseline="0" dirty="0">
                <a:latin typeface="TimesNewRomanPSMT"/>
              </a:rPr>
              <a:t>Counter-party A pays a fi </a:t>
            </a:r>
            <a:r>
              <a:rPr lang="en-US" sz="1800" b="0" i="0" u="none" strike="noStrike" baseline="0" dirty="0" err="1">
                <a:latin typeface="TimesNewRomanPSMT"/>
              </a:rPr>
              <a:t>xed</a:t>
            </a:r>
            <a:r>
              <a:rPr lang="en-US" sz="1800" b="0" i="0" u="none" strike="noStrike" baseline="0" dirty="0">
                <a:latin typeface="TimesNewRomanPSMT"/>
              </a:rPr>
              <a:t> rate of 8.25 per cent per annum on a semi-annual basis and receives from counter-party B </a:t>
            </a:r>
            <a:r>
              <a:rPr lang="en-US" sz="1800" b="0" i="0" u="none" strike="noStrike" baseline="0" dirty="0" err="1">
                <a:latin typeface="TimesNewRomanPSMT"/>
              </a:rPr>
              <a:t>Mibor</a:t>
            </a:r>
            <a:r>
              <a:rPr lang="en-US" sz="1800" b="0" i="0" u="none" strike="noStrike" baseline="0" dirty="0">
                <a:latin typeface="TimesNewRomanPSMT"/>
              </a:rPr>
              <a:t> </a:t>
            </a:r>
            <a:r>
              <a:rPr lang="en-US" sz="1800" b="0" i="0" u="none" strike="noStrike" baseline="0" dirty="0">
                <a:latin typeface="Symbol" panose="05050102010706020507" pitchFamily="18" charset="2"/>
              </a:rPr>
              <a:t>+ </a:t>
            </a:r>
            <a:r>
              <a:rPr lang="en-US" sz="1800" b="0" i="0" u="none" strike="noStrike" baseline="0" dirty="0">
                <a:latin typeface="TimesNewRomanPSMT"/>
              </a:rPr>
              <a:t>50 basis points. The current six month MIBOR rate is 7 per cent per annum. The notional principal is Rs. 70 lakh.</a:t>
            </a:r>
            <a:endParaRPr lang="en-IN" dirty="0"/>
          </a:p>
        </p:txBody>
      </p:sp>
    </p:spTree>
    <p:extLst>
      <p:ext uri="{BB962C8B-B14F-4D97-AF65-F5344CB8AC3E}">
        <p14:creationId xmlns:p14="http://schemas.microsoft.com/office/powerpoint/2010/main" val="2526127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9450C-9BF0-41EB-AED9-24E6E77219BD}"/>
              </a:ext>
            </a:extLst>
          </p:cNvPr>
          <p:cNvSpPr>
            <a:spLocks noGrp="1"/>
          </p:cNvSpPr>
          <p:nvPr>
            <p:ph type="title"/>
          </p:nvPr>
        </p:nvSpPr>
        <p:spPr/>
        <p:txBody>
          <a:bodyPr/>
          <a:lstStyle/>
          <a:p>
            <a:r>
              <a:rPr lang="en-US" sz="1800" b="1" i="0" u="none" strike="noStrike" baseline="0" dirty="0">
                <a:latin typeface="ZapfHumanist601BT-Bold"/>
              </a:rPr>
              <a:t>Applications of Interest Rate Swaps</a:t>
            </a:r>
            <a:endParaRPr lang="en-IN" dirty="0"/>
          </a:p>
        </p:txBody>
      </p:sp>
      <p:sp>
        <p:nvSpPr>
          <p:cNvPr id="3" name="Content Placeholder 2">
            <a:extLst>
              <a:ext uri="{FF2B5EF4-FFF2-40B4-BE49-F238E27FC236}">
                <a16:creationId xmlns:a16="http://schemas.microsoft.com/office/drawing/2014/main" id="{EBE6466B-6D06-4840-B381-6B1B03141BD6}"/>
              </a:ext>
            </a:extLst>
          </p:cNvPr>
          <p:cNvSpPr>
            <a:spLocks noGrp="1"/>
          </p:cNvSpPr>
          <p:nvPr>
            <p:ph idx="1"/>
          </p:nvPr>
        </p:nvSpPr>
        <p:spPr/>
        <p:txBody>
          <a:bodyPr/>
          <a:lstStyle/>
          <a:p>
            <a:pPr algn="l"/>
            <a:r>
              <a:rPr lang="en-US" sz="1800" b="0" i="0" u="none" strike="noStrike" baseline="0" dirty="0">
                <a:latin typeface="TimesNewRomanPSMT"/>
              </a:rPr>
              <a:t>Borrowers who expect interest rates to fall can swap their fixed rate loan into a </a:t>
            </a:r>
            <a:r>
              <a:rPr lang="en-US" sz="1800" b="0" i="0" u="none" strike="noStrike" baseline="0" dirty="0" err="1">
                <a:latin typeface="TimesNewRomanPSMT"/>
              </a:rPr>
              <a:t>fl</a:t>
            </a:r>
            <a:r>
              <a:rPr lang="en-US" sz="1800" b="0" i="0" u="none" strike="noStrike" baseline="0" dirty="0">
                <a:latin typeface="TimesNewRomanPSMT"/>
              </a:rPr>
              <a:t> </a:t>
            </a:r>
            <a:r>
              <a:rPr lang="en-US" sz="1800" b="0" i="0" u="none" strike="noStrike" baseline="0" dirty="0" err="1">
                <a:latin typeface="TimesNewRomanPSMT"/>
              </a:rPr>
              <a:t>oating</a:t>
            </a:r>
            <a:r>
              <a:rPr lang="en-US" sz="1800" b="0" i="0" u="none" strike="noStrike" baseline="0" dirty="0">
                <a:latin typeface="TimesNewRomanPSMT"/>
              </a:rPr>
              <a:t> rate loan. </a:t>
            </a:r>
          </a:p>
          <a:p>
            <a:pPr algn="l"/>
            <a:r>
              <a:rPr lang="en-US" sz="1800" b="0" i="0" u="none" strike="noStrike" baseline="0" dirty="0">
                <a:latin typeface="TimesNewRomanPSMT"/>
              </a:rPr>
              <a:t>Borrowers  who expect interest rates to rise can swap their floating rate loan into a fixed rate loan.</a:t>
            </a:r>
          </a:p>
          <a:p>
            <a:pPr algn="l"/>
            <a:r>
              <a:rPr lang="en-IN" sz="1800" b="0" i="0" u="none" strike="noStrike" baseline="0" dirty="0">
                <a:latin typeface="TimesNewRomanPSMT"/>
              </a:rPr>
              <a:t>Borrowers who </a:t>
            </a:r>
            <a:r>
              <a:rPr lang="en-US" sz="1800" b="0" i="0" u="none" strike="noStrike" baseline="0" dirty="0">
                <a:latin typeface="TimesNewRomanPSMT"/>
              </a:rPr>
              <a:t>have loans benchmarked to one floating rate can swap to another </a:t>
            </a:r>
            <a:r>
              <a:rPr lang="en-US" sz="1800" b="0" i="0" u="none" strike="noStrike" baseline="0" dirty="0" err="1">
                <a:latin typeface="TimesNewRomanPSMT"/>
              </a:rPr>
              <a:t>fl</a:t>
            </a:r>
            <a:r>
              <a:rPr lang="en-US" sz="1800" b="0" i="0" u="none" strike="noStrike" baseline="0" dirty="0">
                <a:latin typeface="TimesNewRomanPSMT"/>
              </a:rPr>
              <a:t> </a:t>
            </a:r>
            <a:r>
              <a:rPr lang="en-US" sz="1800" b="0" i="0" u="none" strike="noStrike" baseline="0" dirty="0" err="1">
                <a:latin typeface="TimesNewRomanPSMT"/>
              </a:rPr>
              <a:t>oating</a:t>
            </a:r>
            <a:r>
              <a:rPr lang="en-US" sz="1800" b="0" i="0" u="none" strike="noStrike" baseline="0" dirty="0">
                <a:latin typeface="TimesNewRomanPSMT"/>
              </a:rPr>
              <a:t> rate to reduce their risks or take advantage of the expected movement in one benchmark rate against another</a:t>
            </a:r>
            <a:endParaRPr lang="en-IN" dirty="0"/>
          </a:p>
        </p:txBody>
      </p:sp>
    </p:spTree>
    <p:extLst>
      <p:ext uri="{BB962C8B-B14F-4D97-AF65-F5344CB8AC3E}">
        <p14:creationId xmlns:p14="http://schemas.microsoft.com/office/powerpoint/2010/main" val="169562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B6188-4046-4E2B-BE37-5F0B4DFCE5C4}"/>
              </a:ext>
            </a:extLst>
          </p:cNvPr>
          <p:cNvSpPr>
            <a:spLocks noGrp="1"/>
          </p:cNvSpPr>
          <p:nvPr>
            <p:ph type="title"/>
          </p:nvPr>
        </p:nvSpPr>
        <p:spPr/>
        <p:txBody>
          <a:bodyPr/>
          <a:lstStyle/>
          <a:p>
            <a:r>
              <a:rPr lang="en-IN" sz="1800" b="1" i="0" u="none" strike="noStrike" baseline="0" dirty="0">
                <a:latin typeface="ZapfHumanist601BT-Bold"/>
              </a:rPr>
              <a:t>Forward Rate Agreements</a:t>
            </a:r>
            <a:endParaRPr lang="en-IN" dirty="0"/>
          </a:p>
        </p:txBody>
      </p:sp>
      <p:sp>
        <p:nvSpPr>
          <p:cNvPr id="3" name="Content Placeholder 2">
            <a:extLst>
              <a:ext uri="{FF2B5EF4-FFF2-40B4-BE49-F238E27FC236}">
                <a16:creationId xmlns:a16="http://schemas.microsoft.com/office/drawing/2014/main" id="{8D339D71-354B-4633-BC81-68AF7ABBE277}"/>
              </a:ext>
            </a:extLst>
          </p:cNvPr>
          <p:cNvSpPr>
            <a:spLocks noGrp="1"/>
          </p:cNvSpPr>
          <p:nvPr>
            <p:ph idx="1"/>
          </p:nvPr>
        </p:nvSpPr>
        <p:spPr/>
        <p:txBody>
          <a:bodyPr/>
          <a:lstStyle/>
          <a:p>
            <a:pPr algn="l"/>
            <a:r>
              <a:rPr lang="en-IN" sz="1800" b="0" i="0" u="none" strike="noStrike" baseline="0" dirty="0">
                <a:latin typeface="TimesNewRomanPSMT"/>
              </a:rPr>
              <a:t>FRAs are important hedging instruments in global banking.</a:t>
            </a:r>
          </a:p>
          <a:p>
            <a:pPr algn="l"/>
            <a:r>
              <a:rPr lang="en-US" sz="1800" dirty="0">
                <a:latin typeface="TimesNewRomanPSMT"/>
              </a:rPr>
              <a:t>I</a:t>
            </a:r>
            <a:r>
              <a:rPr lang="en-US" sz="1800" b="0" i="0" u="none" strike="noStrike" baseline="0" dirty="0">
                <a:latin typeface="TimesNewRomanPSMT"/>
              </a:rPr>
              <a:t>s a financial contract between two parties where the interest at a predetermined</a:t>
            </a:r>
          </a:p>
          <a:p>
            <a:pPr marL="268288" indent="-268288" algn="l">
              <a:buNone/>
            </a:pPr>
            <a:r>
              <a:rPr lang="en-US" sz="1800" b="0" i="0" u="none" strike="noStrike" baseline="0" dirty="0">
                <a:latin typeface="TimesNewRomanPSMT"/>
              </a:rPr>
              <a:t>      rate for a notional principal amount and for a specified period is exchanged at the   market interest rate prevailing at the time of settlement</a:t>
            </a:r>
          </a:p>
          <a:p>
            <a:pPr algn="l"/>
            <a:r>
              <a:rPr lang="en-US" sz="1800" b="0" i="0" u="none" strike="noStrike" baseline="0" dirty="0">
                <a:latin typeface="TimesNewRomanPSMT"/>
              </a:rPr>
              <a:t>The market interest rate is an agreed benchmark/reference rate prevailing on the settlement date.</a:t>
            </a:r>
          </a:p>
          <a:p>
            <a:pPr algn="l"/>
            <a:r>
              <a:rPr lang="en-US" sz="1800" b="0" i="0" u="none" strike="noStrike" baseline="0" dirty="0">
                <a:latin typeface="TimesNewRomanPSMT"/>
              </a:rPr>
              <a:t>The cash payment at maturity (settlement) is based on the difference between the predetermined rate </a:t>
            </a:r>
            <a:r>
              <a:rPr lang="en-IN" sz="1800" b="0" i="0" u="none" strike="noStrike" baseline="0" dirty="0">
                <a:latin typeface="TimesNewRomanPSMT"/>
              </a:rPr>
              <a:t>and the </a:t>
            </a:r>
            <a:r>
              <a:rPr lang="en-IN" sz="1800" b="0" i="0" u="none" strike="noStrike" baseline="0" dirty="0" err="1">
                <a:latin typeface="TimesNewRomanPSMT"/>
              </a:rPr>
              <a:t>Mibor</a:t>
            </a:r>
            <a:r>
              <a:rPr lang="en-IN" sz="1800" b="0" i="0" u="none" strike="noStrike" baseline="0" dirty="0">
                <a:latin typeface="TimesNewRomanPSMT"/>
              </a:rPr>
              <a:t> rate.</a:t>
            </a:r>
          </a:p>
          <a:p>
            <a:pPr algn="l"/>
            <a:r>
              <a:rPr lang="en-IN" sz="1800" b="0" i="0" u="none" strike="noStrike" baseline="0" dirty="0">
                <a:latin typeface="TimesNewRomanPSMT"/>
              </a:rPr>
              <a:t>There is no risk </a:t>
            </a:r>
            <a:r>
              <a:rPr lang="en-US" sz="1800" b="0" i="0" u="none" strike="noStrike" baseline="0" dirty="0">
                <a:latin typeface="TimesNewRomanPSMT"/>
              </a:rPr>
              <a:t>of default on the part of the writer of the FRA. A 360-day year convention is used in computing interest.</a:t>
            </a:r>
          </a:p>
          <a:p>
            <a:pPr algn="l"/>
            <a:r>
              <a:rPr lang="en-US" sz="1800" b="0" i="0" u="none" strike="noStrike" baseline="0" dirty="0">
                <a:latin typeface="TimesNewRomanPSMT"/>
              </a:rPr>
              <a:t>3 </a:t>
            </a:r>
            <a:r>
              <a:rPr lang="en-US" sz="1800" dirty="0">
                <a:latin typeface="Symbol" panose="05050102010706020507" pitchFamily="18" charset="2"/>
              </a:rPr>
              <a:t>*</a:t>
            </a:r>
            <a:r>
              <a:rPr lang="en-US" sz="1800" b="0" i="0" u="none" strike="noStrike" baseline="0" dirty="0">
                <a:latin typeface="Symbol" panose="05050102010706020507" pitchFamily="18" charset="2"/>
              </a:rPr>
              <a:t> </a:t>
            </a:r>
            <a:r>
              <a:rPr lang="en-US" sz="1800" b="0" i="0" u="none" strike="noStrike" baseline="0" dirty="0">
                <a:latin typeface="TimesNewRomanPSMT"/>
              </a:rPr>
              <a:t>9 FRA is read as three months against nine months </a:t>
            </a:r>
            <a:r>
              <a:rPr lang="en-US" sz="1800" b="0" i="0" u="none" strike="noStrike" baseline="0" dirty="0" err="1">
                <a:latin typeface="TimesNewRomanPSMT"/>
              </a:rPr>
              <a:t>Mibor</a:t>
            </a:r>
            <a:r>
              <a:rPr lang="en-US" sz="1800" b="0" i="0" u="none" strike="noStrike" baseline="0" dirty="0">
                <a:latin typeface="TimesNewRomanPSMT"/>
              </a:rPr>
              <a:t> which means a six-month </a:t>
            </a:r>
            <a:r>
              <a:rPr lang="en-US" sz="1800" b="0" i="0" u="none" strike="noStrike" baseline="0" dirty="0" err="1">
                <a:latin typeface="TimesNewRomanPSMT"/>
              </a:rPr>
              <a:t>Mibor</a:t>
            </a:r>
            <a:r>
              <a:rPr lang="en-US" sz="1800" b="0" i="0" u="none" strike="noStrike" baseline="0" dirty="0">
                <a:latin typeface="TimesNewRomanPSMT"/>
              </a:rPr>
              <a:t> deposit to commence in three months and terminate in </a:t>
            </a:r>
            <a:r>
              <a:rPr lang="en-IN" sz="1800" b="0" i="0" u="none" strike="noStrike" baseline="0" dirty="0">
                <a:latin typeface="TimesNewRomanPSMT"/>
              </a:rPr>
              <a:t>nine months.</a:t>
            </a:r>
            <a:endParaRPr lang="en-IN" dirty="0"/>
          </a:p>
        </p:txBody>
      </p:sp>
    </p:spTree>
    <p:extLst>
      <p:ext uri="{BB962C8B-B14F-4D97-AF65-F5344CB8AC3E}">
        <p14:creationId xmlns:p14="http://schemas.microsoft.com/office/powerpoint/2010/main" val="3593384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C857-0410-4229-A700-FD33C97528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5BB29E-A663-44CA-BF3D-C30EDC7BADFE}"/>
              </a:ext>
            </a:extLst>
          </p:cNvPr>
          <p:cNvSpPr>
            <a:spLocks noGrp="1"/>
          </p:cNvSpPr>
          <p:nvPr>
            <p:ph idx="1"/>
          </p:nvPr>
        </p:nvSpPr>
        <p:spPr/>
        <p:txBody>
          <a:bodyPr/>
          <a:lstStyle/>
          <a:p>
            <a:pPr algn="l"/>
            <a:r>
              <a:rPr lang="en-US" sz="1800" b="0" i="0" u="none" strike="noStrike" baseline="0" dirty="0">
                <a:latin typeface="TimesNewRomanPSMT"/>
              </a:rPr>
              <a:t>In three months an Indian bank wants to lend Rs. 75,00,000 to a client for a period of six months. The spot NSE </a:t>
            </a:r>
            <a:r>
              <a:rPr lang="en-US" sz="1800" b="0" i="0" u="none" strike="noStrike" baseline="0" dirty="0" err="1">
                <a:latin typeface="TimesNewRomanPSMT"/>
              </a:rPr>
              <a:t>Mibor</a:t>
            </a:r>
            <a:r>
              <a:rPr lang="en-US" sz="1800" b="0" i="0" u="none" strike="noStrike" baseline="0" dirty="0">
                <a:latin typeface="TimesNewRomanPSMT"/>
              </a:rPr>
              <a:t> rate is 9.25 per cent. The bank, in order to commit itself to an interest </a:t>
            </a:r>
            <a:r>
              <a:rPr lang="en-US" sz="1800" b="0" i="0" u="none" strike="noStrike" baseline="0" dirty="0" err="1">
                <a:latin typeface="TimesNewRomanPSMT"/>
              </a:rPr>
              <a:t>rate,approaches</a:t>
            </a:r>
            <a:r>
              <a:rPr lang="en-US" sz="1800" b="0" i="0" u="none" strike="noStrike" baseline="0" dirty="0">
                <a:latin typeface="TimesNewRomanPSMT"/>
              </a:rPr>
              <a:t> an FRA dealer who offers a 6-month </a:t>
            </a:r>
            <a:r>
              <a:rPr lang="en-US" sz="1800" b="0" i="0" u="none" strike="noStrike" baseline="0" dirty="0" err="1">
                <a:latin typeface="TimesNewRomanPSMT"/>
              </a:rPr>
              <a:t>Mibor</a:t>
            </a:r>
            <a:r>
              <a:rPr lang="en-US" sz="1800" b="0" i="0" u="none" strike="noStrike" baseline="0" dirty="0">
                <a:latin typeface="TimesNewRomanPSMT"/>
              </a:rPr>
              <a:t> deposit, at a rate of 9.32 per cent to commence in three months. The bank enters into the contract as an FRA buyer. The bank then offers its client a rate of 9.82 per cent (cost of funds </a:t>
            </a:r>
            <a:r>
              <a:rPr lang="en-US" sz="1800" b="0" i="0" u="none" strike="noStrike" baseline="0" dirty="0">
                <a:latin typeface="Symbol" panose="05050102010706020507" pitchFamily="18" charset="2"/>
              </a:rPr>
              <a:t>+ </a:t>
            </a:r>
            <a:r>
              <a:rPr lang="en-US" sz="1800" b="0" i="0" u="none" strike="noStrike" baseline="0" dirty="0">
                <a:latin typeface="TimesNewRomanPSMT"/>
              </a:rPr>
              <a:t>50 basis points), a higher rate to allow for profit and risk coverage. If interest rates rise at the time of FRA settlement and the 6-month MIBOR is at 9.95 per cent, then the pay off is calculated as follows.</a:t>
            </a:r>
            <a:endParaRPr lang="en-IN" dirty="0"/>
          </a:p>
        </p:txBody>
      </p:sp>
    </p:spTree>
    <p:extLst>
      <p:ext uri="{BB962C8B-B14F-4D97-AF65-F5344CB8AC3E}">
        <p14:creationId xmlns:p14="http://schemas.microsoft.com/office/powerpoint/2010/main" val="2316423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A08A-8784-4643-A618-FC5F60A290EA}"/>
              </a:ext>
            </a:extLst>
          </p:cNvPr>
          <p:cNvSpPr>
            <a:spLocks noGrp="1"/>
          </p:cNvSpPr>
          <p:nvPr>
            <p:ph type="title"/>
          </p:nvPr>
        </p:nvSpPr>
        <p:spPr/>
        <p:txBody>
          <a:bodyPr/>
          <a:lstStyle/>
          <a:p>
            <a:r>
              <a:rPr lang="en-US" sz="1800" b="1" i="0" u="none" strike="noStrike" baseline="0" dirty="0">
                <a:latin typeface="ZapfHumanist601BT-Bold"/>
              </a:rPr>
              <a:t>Participants in the IRS/FRA Market</a:t>
            </a:r>
            <a:endParaRPr lang="en-IN" dirty="0"/>
          </a:p>
        </p:txBody>
      </p:sp>
      <p:sp>
        <p:nvSpPr>
          <p:cNvPr id="3" name="Content Placeholder 2">
            <a:extLst>
              <a:ext uri="{FF2B5EF4-FFF2-40B4-BE49-F238E27FC236}">
                <a16:creationId xmlns:a16="http://schemas.microsoft.com/office/drawing/2014/main" id="{EA4C4FD2-BA25-4F36-B372-275D3BC6734F}"/>
              </a:ext>
            </a:extLst>
          </p:cNvPr>
          <p:cNvSpPr>
            <a:spLocks noGrp="1"/>
          </p:cNvSpPr>
          <p:nvPr>
            <p:ph idx="1"/>
          </p:nvPr>
        </p:nvSpPr>
        <p:spPr/>
        <p:txBody>
          <a:bodyPr/>
          <a:lstStyle/>
          <a:p>
            <a:r>
              <a:rPr lang="en-US" sz="1800" b="0" i="0" u="none" strike="noStrike" baseline="0" dirty="0">
                <a:latin typeface="TimesNewRomanPSMT"/>
              </a:rPr>
              <a:t>Scheduled commercial banks (excluding regional rural banks), primary dealers, and all-India financial institutions</a:t>
            </a:r>
          </a:p>
          <a:p>
            <a:pPr algn="l"/>
            <a:r>
              <a:rPr lang="en-US" sz="1800" b="0" i="0" u="none" strike="noStrike" baseline="0" dirty="0">
                <a:latin typeface="TimesNewRomanPSMT"/>
              </a:rPr>
              <a:t>Banks/ financial institutions/primary dealers can also offer these products to corporates for hedging their balance sheet exposures. Now mutual funds are permitted to undertake FRAs/IRS.</a:t>
            </a:r>
          </a:p>
          <a:p>
            <a:pPr algn="l"/>
            <a:r>
              <a:rPr lang="en-IN" sz="1800" b="0" i="0" u="none" strike="noStrike" baseline="0" dirty="0">
                <a:latin typeface="TimesNewRomanPSMT"/>
              </a:rPr>
              <a:t>The forward rate </a:t>
            </a:r>
            <a:r>
              <a:rPr lang="en-US" sz="1800" b="0" i="0" u="none" strike="noStrike" baseline="0" dirty="0">
                <a:latin typeface="TimesNewRomanPSMT"/>
              </a:rPr>
              <a:t>hedging facility provides fund managers an opportunity to insulate income schemes from interest rate fluctuation. This, in turn, helps in protecting the returns to investors in a volatile interest rate scenario</a:t>
            </a:r>
          </a:p>
          <a:p>
            <a:pPr algn="l"/>
            <a:r>
              <a:rPr lang="en-US" sz="1800" b="0" i="0" u="none" strike="noStrike" baseline="0" dirty="0">
                <a:latin typeface="TimesNewRomanPSMT"/>
              </a:rPr>
              <a:t>No specific permission from the Reserve Bank is required to undertake FRAs/IRS</a:t>
            </a:r>
          </a:p>
          <a:p>
            <a:pPr algn="l"/>
            <a:r>
              <a:rPr lang="en-US" sz="1800" b="0" i="0" u="none" strike="noStrike" baseline="0" dirty="0">
                <a:latin typeface="TimesNewRomanPSMT"/>
              </a:rPr>
              <a:t>Swaps having explicit/implicit option features such as caps/floors are not permitted.</a:t>
            </a:r>
            <a:endParaRPr lang="en-IN" dirty="0"/>
          </a:p>
        </p:txBody>
      </p:sp>
    </p:spTree>
    <p:extLst>
      <p:ext uri="{BB962C8B-B14F-4D97-AF65-F5344CB8AC3E}">
        <p14:creationId xmlns:p14="http://schemas.microsoft.com/office/powerpoint/2010/main" val="2218528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C6B8-5387-420D-998E-228845294241}"/>
              </a:ext>
            </a:extLst>
          </p:cNvPr>
          <p:cNvSpPr>
            <a:spLocks noGrp="1"/>
          </p:cNvSpPr>
          <p:nvPr>
            <p:ph type="title"/>
          </p:nvPr>
        </p:nvSpPr>
        <p:spPr/>
        <p:txBody>
          <a:bodyPr>
            <a:normAutofit/>
          </a:bodyPr>
          <a:lstStyle/>
          <a:p>
            <a:r>
              <a:rPr lang="en-US" sz="2800" b="0" i="0" u="none" strike="noStrike" baseline="0" dirty="0">
                <a:latin typeface="TimesNewRomanPSMT"/>
              </a:rPr>
              <a:t>Factors which inhibit the growth of the money market derivative instruments</a:t>
            </a:r>
            <a:endParaRPr lang="en-IN" sz="6000" dirty="0"/>
          </a:p>
        </p:txBody>
      </p:sp>
      <p:sp>
        <p:nvSpPr>
          <p:cNvPr id="3" name="Content Placeholder 2">
            <a:extLst>
              <a:ext uri="{FF2B5EF4-FFF2-40B4-BE49-F238E27FC236}">
                <a16:creationId xmlns:a16="http://schemas.microsoft.com/office/drawing/2014/main" id="{1CE7C2EC-5C06-4F7C-9BE8-D3708A3DEBC9}"/>
              </a:ext>
            </a:extLst>
          </p:cNvPr>
          <p:cNvSpPr>
            <a:spLocks noGrp="1"/>
          </p:cNvSpPr>
          <p:nvPr>
            <p:ph idx="1"/>
          </p:nvPr>
        </p:nvSpPr>
        <p:spPr/>
        <p:txBody>
          <a:bodyPr>
            <a:normAutofit/>
          </a:bodyPr>
          <a:lstStyle/>
          <a:p>
            <a:pPr algn="l"/>
            <a:r>
              <a:rPr lang="en-US" sz="1800" b="0" i="0" u="none" strike="noStrike" baseline="0" dirty="0">
                <a:latin typeface="TimesNewRomanPSMT"/>
              </a:rPr>
              <a:t>Lack of awareness and perception of derivative instruments as risky keeps away many participants from </a:t>
            </a:r>
            <a:r>
              <a:rPr lang="en-US" sz="1800" b="0" i="0" u="none" strike="noStrike" baseline="0" dirty="0" err="1">
                <a:latin typeface="TimesNewRomanPSMT"/>
              </a:rPr>
              <a:t>utilising</a:t>
            </a:r>
            <a:r>
              <a:rPr lang="en-US" sz="1800" b="0" i="0" u="none" strike="noStrike" baseline="0" dirty="0">
                <a:latin typeface="TimesNewRomanPSMT"/>
              </a:rPr>
              <a:t> them for their own benefit.</a:t>
            </a:r>
          </a:p>
          <a:p>
            <a:pPr algn="l"/>
            <a:r>
              <a:rPr lang="en-US" sz="1800" b="0" i="0" u="none" strike="noStrike" baseline="0" dirty="0">
                <a:latin typeface="TimesNewRomanPSMT"/>
              </a:rPr>
              <a:t>The cost of time and resources associated with the search for a suitable swap candidate and negotiating </a:t>
            </a:r>
            <a:r>
              <a:rPr lang="en-IN" sz="1800" b="0" i="0" u="none" strike="noStrike" baseline="0" dirty="0">
                <a:latin typeface="TimesNewRomanPSMT"/>
              </a:rPr>
              <a:t>swap terms is high.</a:t>
            </a:r>
          </a:p>
          <a:p>
            <a:pPr algn="l"/>
            <a:r>
              <a:rPr lang="en-US" sz="1800" b="0" i="0" u="none" strike="noStrike" baseline="0" dirty="0">
                <a:latin typeface="TimesNewRomanPSMT"/>
              </a:rPr>
              <a:t>Only a few private sector and foreign banks are active in this market. Most banks prefer statutory compliance in asset-liability management rather than being proactive.</a:t>
            </a:r>
          </a:p>
          <a:p>
            <a:pPr algn="l"/>
            <a:r>
              <a:rPr lang="en-US" sz="1800" b="0" i="0" u="none" strike="noStrike" baseline="0" dirty="0">
                <a:latin typeface="TimesNewRomanPSMT"/>
              </a:rPr>
              <a:t>Lack of development of proper benchmark rates has hindered the growth of this market.</a:t>
            </a:r>
          </a:p>
          <a:p>
            <a:pPr algn="l"/>
            <a:r>
              <a:rPr lang="en-US" sz="1800" b="0" i="0" u="none" strike="noStrike" baseline="0" dirty="0">
                <a:latin typeface="TimesNewRomanPSMT"/>
              </a:rPr>
              <a:t>A vibrant term money market is a precondition for the success of this market. </a:t>
            </a:r>
          </a:p>
          <a:p>
            <a:pPr algn="l"/>
            <a:r>
              <a:rPr lang="en-US" sz="1800" b="0" i="0" u="none" strike="noStrike" baseline="0" dirty="0">
                <a:latin typeface="TimesNewRomanPSMT"/>
              </a:rPr>
              <a:t>A developed term money market can give a series of rational benchmarks but it is yet to grow.</a:t>
            </a:r>
            <a:endParaRPr lang="en-IN" dirty="0"/>
          </a:p>
        </p:txBody>
      </p:sp>
    </p:spTree>
    <p:extLst>
      <p:ext uri="{BB962C8B-B14F-4D97-AF65-F5344CB8AC3E}">
        <p14:creationId xmlns:p14="http://schemas.microsoft.com/office/powerpoint/2010/main" val="2887306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A14C-FB27-45A0-83F8-F400BF1421AC}"/>
              </a:ext>
            </a:extLst>
          </p:cNvPr>
          <p:cNvSpPr>
            <a:spLocks noGrp="1"/>
          </p:cNvSpPr>
          <p:nvPr>
            <p:ph type="title"/>
          </p:nvPr>
        </p:nvSpPr>
        <p:spPr/>
        <p:txBody>
          <a:bodyPr>
            <a:normAutofit fontScale="90000"/>
          </a:bodyPr>
          <a:lstStyle/>
          <a:p>
            <a:r>
              <a:rPr lang="en-US" dirty="0"/>
              <a:t>Tools for Liquidity management in Money Market</a:t>
            </a:r>
            <a:endParaRPr lang="en-IN" dirty="0"/>
          </a:p>
        </p:txBody>
      </p:sp>
      <p:sp>
        <p:nvSpPr>
          <p:cNvPr id="3" name="Content Placeholder 2">
            <a:extLst>
              <a:ext uri="{FF2B5EF4-FFF2-40B4-BE49-F238E27FC236}">
                <a16:creationId xmlns:a16="http://schemas.microsoft.com/office/drawing/2014/main" id="{3971FD6C-E4E5-4326-BFFA-F5776B50B493}"/>
              </a:ext>
            </a:extLst>
          </p:cNvPr>
          <p:cNvSpPr>
            <a:spLocks noGrp="1"/>
          </p:cNvSpPr>
          <p:nvPr>
            <p:ph idx="1"/>
          </p:nvPr>
        </p:nvSpPr>
        <p:spPr/>
        <p:txBody>
          <a:bodyPr/>
          <a:lstStyle/>
          <a:p>
            <a:r>
              <a:rPr lang="en-IN" sz="1800" b="1" i="0" u="none" strike="noStrike" baseline="0" dirty="0">
                <a:latin typeface="ZapfHumanist601BT-Bold"/>
              </a:rPr>
              <a:t>Reserve Requirements</a:t>
            </a:r>
          </a:p>
          <a:p>
            <a:pPr algn="l"/>
            <a:r>
              <a:rPr lang="en-US" sz="1800" b="0" i="0" u="none" strike="noStrike" baseline="0" dirty="0">
                <a:latin typeface="TimesNewRomanPSMT"/>
              </a:rPr>
              <a:t>Reserve requirements are of two types: (</a:t>
            </a:r>
            <a:r>
              <a:rPr lang="en-US" sz="1800" b="0" i="0" u="none" strike="noStrike" baseline="0" dirty="0" err="1">
                <a:latin typeface="TimesNewRomanPSMT"/>
              </a:rPr>
              <a:t>i</a:t>
            </a:r>
            <a:r>
              <a:rPr lang="en-US" sz="1800" b="0" i="0" u="none" strike="noStrike" baseline="0" dirty="0">
                <a:latin typeface="TimesNewRomanPSMT"/>
              </a:rPr>
              <a:t>) cash reserve requirements (CRR) and (ii) statutory liquidity </a:t>
            </a:r>
            <a:r>
              <a:rPr lang="en-IN" sz="1800" b="0" i="0" u="none" strike="noStrike" baseline="0" dirty="0">
                <a:latin typeface="TimesNewRomanPSMT"/>
              </a:rPr>
              <a:t>ratio (SLR).</a:t>
            </a:r>
          </a:p>
          <a:p>
            <a:pPr algn="l"/>
            <a:r>
              <a:rPr lang="en-US" sz="1800" b="0" i="0" u="none" strike="noStrike" baseline="0" dirty="0">
                <a:latin typeface="TimesNewRomanPSMT"/>
              </a:rPr>
              <a:t>CRR refers to the level of reserves banks need to hold against their liabilities while SLR refers to liquid assets that banks have to hold.</a:t>
            </a:r>
            <a:endParaRPr lang="en-IN" dirty="0"/>
          </a:p>
        </p:txBody>
      </p:sp>
    </p:spTree>
    <p:extLst>
      <p:ext uri="{BB962C8B-B14F-4D97-AF65-F5344CB8AC3E}">
        <p14:creationId xmlns:p14="http://schemas.microsoft.com/office/powerpoint/2010/main" val="1063593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Capital Markets</a:t>
            </a:r>
          </a:p>
        </p:txBody>
      </p:sp>
      <p:sp>
        <p:nvSpPr>
          <p:cNvPr id="3" name="Content Placeholder 2"/>
          <p:cNvSpPr>
            <a:spLocks noGrp="1"/>
          </p:cNvSpPr>
          <p:nvPr>
            <p:ph idx="1"/>
          </p:nvPr>
        </p:nvSpPr>
        <p:spPr/>
        <p:txBody>
          <a:bodyPr>
            <a:normAutofit fontScale="85000" lnSpcReduction="10000"/>
          </a:bodyPr>
          <a:lstStyle/>
          <a:p>
            <a:r>
              <a:rPr lang="en-US" dirty="0"/>
              <a:t>Is an important constituent of the financial system.</a:t>
            </a:r>
          </a:p>
          <a:p>
            <a:r>
              <a:rPr lang="en-US" dirty="0"/>
              <a:t>Is a market for long-term funds—both equity and debt—and funds raised within and outside the country</a:t>
            </a:r>
          </a:p>
          <a:p>
            <a:r>
              <a:rPr lang="en-US" dirty="0"/>
              <a:t>This is facilitated through the following measures. </a:t>
            </a:r>
          </a:p>
          <a:p>
            <a:pPr lvl="1"/>
            <a:r>
              <a:rPr lang="en-US" dirty="0"/>
              <a:t> Issue of ‘primary securities’ in the ‘primary market,’ i.e., directing cash flow from the surplus sector to the deficit sectors such as the government and the corporate sector.</a:t>
            </a:r>
          </a:p>
          <a:p>
            <a:pPr lvl="1"/>
            <a:r>
              <a:rPr lang="en-US" dirty="0"/>
              <a:t> Issue of ‘secondary securities’ in the primary market, i.e., directing cash flow from the surplus sector to financial intermediaries such as banking and non-banking financial institutions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Functions of a Capital Market</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Market for financial assets that are close substitutes for money. </a:t>
            </a:r>
          </a:p>
          <a:p>
            <a:r>
              <a:rPr lang="en-US" dirty="0"/>
              <a:t>Market for overnight to short-term funds and instruments having a maturity period of one or less than one year.</a:t>
            </a:r>
          </a:p>
          <a:p>
            <a:r>
              <a:rPr lang="en-US" dirty="0"/>
              <a:t>Instruments are generally bought or sold through telephone also called over the counter.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capital market</a:t>
            </a:r>
          </a:p>
        </p:txBody>
      </p:sp>
      <p:sp>
        <p:nvSpPr>
          <p:cNvPr id="3" name="Content Placeholder 2"/>
          <p:cNvSpPr>
            <a:spLocks noGrp="1"/>
          </p:cNvSpPr>
          <p:nvPr>
            <p:ph idx="1"/>
          </p:nvPr>
        </p:nvSpPr>
        <p:spPr/>
        <p:txBody>
          <a:bodyPr>
            <a:normAutofit fontScale="55000" lnSpcReduction="20000"/>
          </a:bodyPr>
          <a:lstStyle/>
          <a:p>
            <a:r>
              <a:rPr lang="en-US" dirty="0" err="1"/>
              <a:t>Mobilise</a:t>
            </a:r>
            <a:r>
              <a:rPr lang="en-US" dirty="0"/>
              <a:t> long-term savings to finance long-term investments. </a:t>
            </a:r>
          </a:p>
          <a:p>
            <a:r>
              <a:rPr lang="en-US" dirty="0"/>
              <a:t>Provide risk capital in the form of equity or quasi-equity to entrepreneurs.</a:t>
            </a:r>
          </a:p>
          <a:p>
            <a:r>
              <a:rPr lang="en-US" dirty="0"/>
              <a:t>Encourage broader ownership of productive assets. </a:t>
            </a:r>
          </a:p>
          <a:p>
            <a:r>
              <a:rPr lang="en-US" dirty="0"/>
              <a:t>Provide liquidity with a mechanism enabling the investor to sell financial assets. </a:t>
            </a:r>
          </a:p>
          <a:p>
            <a:r>
              <a:rPr lang="en-US" dirty="0"/>
              <a:t>Lower the costs of transactions and information. </a:t>
            </a:r>
          </a:p>
          <a:p>
            <a:r>
              <a:rPr lang="en-US" dirty="0"/>
              <a:t>Improve the efficiency of capital allocation through a competitive pricing mechanism. </a:t>
            </a:r>
          </a:p>
          <a:p>
            <a:r>
              <a:rPr lang="en-US" dirty="0"/>
              <a:t>Disseminate information efficiently for enabling participants to develop an informed opinion about investment, disinvestment, reinvestment, or holding a particular financial asset. </a:t>
            </a:r>
          </a:p>
          <a:p>
            <a:r>
              <a:rPr lang="en-US" dirty="0"/>
              <a:t>Enable quick valuation of financial instruments—both equity and debt. </a:t>
            </a:r>
          </a:p>
          <a:p>
            <a:r>
              <a:rPr lang="en-US" dirty="0"/>
              <a:t>Provide insurance against market risk or price risk through derivative trading and default risk through investment protection fund. </a:t>
            </a:r>
          </a:p>
          <a:p>
            <a:r>
              <a:rPr lang="en-US" dirty="0"/>
              <a:t>Enable wider participation by enhancing the width of the market by encouraging participation through networking institutions and associating individuals. </a:t>
            </a:r>
          </a:p>
          <a:p>
            <a:r>
              <a:rPr lang="en-US" dirty="0"/>
              <a:t>Provide operational efficiency through  simplified transaction procedures;  lowering settlement timings;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r>
              <a:rPr lang="en-US" dirty="0"/>
              <a:t>Brings integration between:</a:t>
            </a:r>
          </a:p>
          <a:p>
            <a:pPr lvl="1"/>
            <a:r>
              <a:rPr lang="en-US" dirty="0"/>
              <a:t>real and financial sectors;</a:t>
            </a:r>
          </a:p>
          <a:p>
            <a:pPr lvl="1"/>
            <a:r>
              <a:rPr lang="en-US" dirty="0"/>
              <a:t> equity and debt instruments; </a:t>
            </a:r>
          </a:p>
          <a:p>
            <a:pPr lvl="1"/>
            <a:r>
              <a:rPr lang="en-US" dirty="0"/>
              <a:t>long-term and short-term funds; </a:t>
            </a:r>
          </a:p>
          <a:p>
            <a:pPr lvl="1"/>
            <a:r>
              <a:rPr lang="en-US" dirty="0"/>
              <a:t>long-term and short-term interest costs; </a:t>
            </a:r>
          </a:p>
          <a:p>
            <a:pPr lvl="1"/>
            <a:r>
              <a:rPr lang="en-US" dirty="0"/>
              <a:t>private and government sectors; and</a:t>
            </a:r>
          </a:p>
          <a:p>
            <a:pPr lvl="1"/>
            <a:r>
              <a:rPr lang="en-US" dirty="0"/>
              <a:t>domestic and external funds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Primary market (</a:t>
            </a:r>
            <a:r>
              <a:rPr lang="en-IN" dirty="0">
                <a:hlinkClick r:id="rId2"/>
              </a:rPr>
              <a:t>The IPO Process – YouTube</a:t>
            </a:r>
            <a:r>
              <a:rPr lang="en-IN" dirty="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a:t>Also, known as new issues market</a:t>
            </a:r>
          </a:p>
          <a:p>
            <a:r>
              <a:rPr lang="en-US" dirty="0"/>
              <a:t>New capital issues are floated through prospectus, rights, and private placement</a:t>
            </a:r>
          </a:p>
          <a:p>
            <a:r>
              <a:rPr lang="en-US" dirty="0"/>
              <a:t>Is a long-term flow of funds from the surplus sector to the government and corporate sector (through primary issues) </a:t>
            </a:r>
          </a:p>
          <a:p>
            <a:pPr>
              <a:buNone/>
            </a:pPr>
            <a:r>
              <a:rPr lang="en-US" dirty="0"/>
              <a:t>				and </a:t>
            </a:r>
          </a:p>
          <a:p>
            <a:r>
              <a:rPr lang="en-US" dirty="0"/>
              <a:t>to banks and non-bank financial intermediaries (through secondary issues). </a:t>
            </a:r>
          </a:p>
          <a:p>
            <a:r>
              <a:rPr lang="en-US" dirty="0"/>
              <a:t>The fund-raising in the primary market can be classified as follows. </a:t>
            </a:r>
          </a:p>
          <a:p>
            <a:pPr lvl="1"/>
            <a:r>
              <a:rPr lang="en-US" dirty="0"/>
              <a:t> Public issue by prospectus </a:t>
            </a:r>
          </a:p>
          <a:p>
            <a:pPr lvl="1"/>
            <a:r>
              <a:rPr lang="en-US" dirty="0"/>
              <a:t> Private placement </a:t>
            </a:r>
          </a:p>
          <a:p>
            <a:pPr lvl="1"/>
            <a:r>
              <a:rPr lang="en-US" dirty="0"/>
              <a:t>Rights issues </a:t>
            </a:r>
          </a:p>
          <a:p>
            <a:pPr lvl="1"/>
            <a:r>
              <a:rPr lang="en-US" dirty="0"/>
              <a:t>Preferential issues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1AB3-1011-434D-ABE9-AF4CE4A329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BDBB5C-0AE1-4D34-BC4D-208177044A69}"/>
              </a:ext>
            </a:extLst>
          </p:cNvPr>
          <p:cNvSpPr>
            <a:spLocks noGrp="1"/>
          </p:cNvSpPr>
          <p:nvPr>
            <p:ph idx="1"/>
          </p:nvPr>
        </p:nvSpPr>
        <p:spPr/>
        <p:txBody>
          <a:bodyPr>
            <a:normAutofit fontScale="62500" lnSpcReduction="20000"/>
          </a:bodyPr>
          <a:lstStyle/>
          <a:p>
            <a:r>
              <a:rPr lang="en-IN" dirty="0"/>
              <a:t>Domestic</a:t>
            </a:r>
          </a:p>
          <a:p>
            <a:pPr lvl="1"/>
            <a:r>
              <a:rPr lang="en-IN" dirty="0"/>
              <a:t>Equity issues by</a:t>
            </a:r>
          </a:p>
          <a:p>
            <a:pPr lvl="2"/>
            <a:r>
              <a:rPr lang="en-US" dirty="0"/>
              <a:t>Corporates (primary issues)</a:t>
            </a:r>
          </a:p>
          <a:p>
            <a:pPr lvl="2"/>
            <a:r>
              <a:rPr lang="en-US" dirty="0"/>
              <a:t>Financial intermediaries (secondary issues)</a:t>
            </a:r>
          </a:p>
          <a:p>
            <a:pPr lvl="1"/>
            <a:r>
              <a:rPr lang="en-IN" dirty="0"/>
              <a:t>Debt instruments by</a:t>
            </a:r>
            <a:endParaRPr lang="en-US" dirty="0"/>
          </a:p>
          <a:p>
            <a:pPr lvl="2"/>
            <a:r>
              <a:rPr lang="en-US" dirty="0"/>
              <a:t>Government (primary issues)</a:t>
            </a:r>
          </a:p>
          <a:p>
            <a:pPr lvl="2"/>
            <a:r>
              <a:rPr lang="en-US" dirty="0"/>
              <a:t>Corporates (primary issues)</a:t>
            </a:r>
          </a:p>
          <a:p>
            <a:r>
              <a:rPr lang="en-IN" dirty="0"/>
              <a:t>External</a:t>
            </a:r>
            <a:endParaRPr lang="en-US" dirty="0"/>
          </a:p>
          <a:p>
            <a:pPr lvl="1"/>
            <a:r>
              <a:rPr lang="en-US" dirty="0"/>
              <a:t>Equity issues through issue of</a:t>
            </a:r>
          </a:p>
          <a:p>
            <a:pPr lvl="2"/>
            <a:r>
              <a:rPr lang="en-US" dirty="0"/>
              <a:t>Global Depository Receipts (GDR) and American Depository Receipts (ADR)</a:t>
            </a:r>
          </a:p>
          <a:p>
            <a:pPr lvl="2"/>
            <a:endParaRPr lang="en-US" dirty="0"/>
          </a:p>
          <a:p>
            <a:pPr lvl="1"/>
            <a:r>
              <a:rPr lang="en-US" dirty="0"/>
              <a:t>Debt instruments through </a:t>
            </a:r>
          </a:p>
          <a:p>
            <a:pPr lvl="1"/>
            <a:r>
              <a:rPr lang="en-US" dirty="0"/>
              <a:t> External Commercial Borrowings (ECB)</a:t>
            </a:r>
          </a:p>
          <a:p>
            <a:pPr lvl="2"/>
            <a:r>
              <a:rPr lang="en-US" dirty="0"/>
              <a:t>Foreign Direct Investments (FDI) — in equity and debt form</a:t>
            </a:r>
          </a:p>
          <a:p>
            <a:pPr lvl="2"/>
            <a:r>
              <a:rPr lang="en-US" dirty="0"/>
              <a:t>Foreign Institutional Investments (FII) — in the form of portfolio investments</a:t>
            </a:r>
          </a:p>
          <a:p>
            <a:pPr lvl="2"/>
            <a:r>
              <a:rPr lang="en-US" dirty="0"/>
              <a:t>Non-resident Indian Deposits (NRI) — in the form of short-term and medium-term deposits</a:t>
            </a:r>
            <a:endParaRPr lang="en-IN" dirty="0"/>
          </a:p>
        </p:txBody>
      </p:sp>
    </p:spTree>
    <p:extLst>
      <p:ext uri="{BB962C8B-B14F-4D97-AF65-F5344CB8AC3E}">
        <p14:creationId xmlns:p14="http://schemas.microsoft.com/office/powerpoint/2010/main" val="2517278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Green Shoe Option</a:t>
            </a:r>
          </a:p>
        </p:txBody>
      </p:sp>
      <p:sp>
        <p:nvSpPr>
          <p:cNvPr id="3" name="Content Placeholder 2"/>
          <p:cNvSpPr>
            <a:spLocks noGrp="1"/>
          </p:cNvSpPr>
          <p:nvPr>
            <p:ph idx="1"/>
          </p:nvPr>
        </p:nvSpPr>
        <p:spPr/>
        <p:txBody>
          <a:bodyPr/>
          <a:lstStyle/>
          <a:p>
            <a:r>
              <a:rPr lang="en-US" dirty="0">
                <a:hlinkClick r:id="rId2"/>
              </a:rPr>
              <a:t>What is Green Shoe Option? detailed explanation with example [HD] - YouTube</a:t>
            </a:r>
            <a:endParaRPr lang="en-IN" dirty="0"/>
          </a:p>
        </p:txBody>
      </p:sp>
    </p:spTree>
    <p:extLst>
      <p:ext uri="{BB962C8B-B14F-4D97-AF65-F5344CB8AC3E}">
        <p14:creationId xmlns:p14="http://schemas.microsoft.com/office/powerpoint/2010/main" val="1855817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shares</a:t>
            </a:r>
          </a:p>
        </p:txBody>
      </p:sp>
      <p:sp>
        <p:nvSpPr>
          <p:cNvPr id="3" name="Content Placeholder 2"/>
          <p:cNvSpPr>
            <a:spLocks noGrp="1"/>
          </p:cNvSpPr>
          <p:nvPr>
            <p:ph idx="1"/>
          </p:nvPr>
        </p:nvSpPr>
        <p:spPr/>
        <p:txBody>
          <a:bodyPr>
            <a:normAutofit lnSpcReduction="10000"/>
          </a:bodyPr>
          <a:lstStyle/>
          <a:p>
            <a:r>
              <a:rPr lang="en-US" dirty="0"/>
              <a:t>Shareholders do not have to pay for bonus shares but the retained earnings are converted into capital</a:t>
            </a:r>
          </a:p>
          <a:p>
            <a:r>
              <a:rPr lang="en-US" dirty="0"/>
              <a:t>A 1:1 bonus doubles the company’s equity base</a:t>
            </a:r>
          </a:p>
          <a:p>
            <a:r>
              <a:rPr lang="en-US" dirty="0"/>
              <a:t>Issued for reasons:</a:t>
            </a:r>
          </a:p>
          <a:p>
            <a:pPr lvl="1"/>
            <a:r>
              <a:rPr lang="en-US" dirty="0"/>
              <a:t>To boost liquidity of their stock</a:t>
            </a:r>
          </a:p>
          <a:p>
            <a:pPr lvl="1"/>
            <a:r>
              <a:rPr lang="en-US" dirty="0"/>
              <a:t>To bring down the stock price</a:t>
            </a:r>
          </a:p>
          <a:p>
            <a:pPr lvl="1"/>
            <a:r>
              <a:rPr lang="en-US" dirty="0"/>
              <a:t>To restructure the capital structure</a:t>
            </a:r>
          </a:p>
          <a:p>
            <a:pPr lvl="1"/>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 in the market</a:t>
            </a:r>
          </a:p>
        </p:txBody>
      </p:sp>
      <p:sp>
        <p:nvSpPr>
          <p:cNvPr id="3" name="Content Placeholder 2"/>
          <p:cNvSpPr>
            <a:spLocks noGrp="1"/>
          </p:cNvSpPr>
          <p:nvPr>
            <p:ph idx="1"/>
          </p:nvPr>
        </p:nvSpPr>
        <p:spPr/>
        <p:txBody>
          <a:bodyPr>
            <a:normAutofit lnSpcReduction="10000"/>
          </a:bodyPr>
          <a:lstStyle/>
          <a:p>
            <a:pPr lvl="1"/>
            <a:r>
              <a:rPr lang="en-US" dirty="0"/>
              <a:t>Issuers of securities,</a:t>
            </a:r>
          </a:p>
          <a:p>
            <a:pPr lvl="1"/>
            <a:r>
              <a:rPr lang="en-US" dirty="0"/>
              <a:t>Investors in securities, and </a:t>
            </a:r>
          </a:p>
          <a:p>
            <a:pPr lvl="1"/>
            <a:r>
              <a:rPr lang="en-US" dirty="0"/>
              <a:t>Intermediaries</a:t>
            </a:r>
          </a:p>
          <a:p>
            <a:pPr lvl="2"/>
            <a:r>
              <a:rPr lang="en-US" dirty="0"/>
              <a:t>merchant bankers or book running lead managers (BRLM), </a:t>
            </a:r>
          </a:p>
          <a:p>
            <a:pPr lvl="2"/>
            <a:r>
              <a:rPr lang="en-US" dirty="0"/>
              <a:t>syndicate members, </a:t>
            </a:r>
          </a:p>
          <a:p>
            <a:pPr lvl="2"/>
            <a:r>
              <a:rPr lang="en-US" dirty="0"/>
              <a:t>registrars to the issue, </a:t>
            </a:r>
          </a:p>
          <a:p>
            <a:pPr lvl="2"/>
            <a:r>
              <a:rPr lang="en-US" dirty="0"/>
              <a:t>bankers to the issue, </a:t>
            </a:r>
          </a:p>
          <a:p>
            <a:pPr lvl="2"/>
            <a:r>
              <a:rPr lang="en-US" dirty="0"/>
              <a:t>auditors of the company and </a:t>
            </a:r>
          </a:p>
          <a:p>
            <a:pPr lvl="2"/>
            <a:r>
              <a:rPr lang="en-US" dirty="0"/>
              <a:t>solicitors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Merchant Banker</a:t>
            </a:r>
          </a:p>
          <a:p>
            <a:pPr lvl="1"/>
            <a:r>
              <a:rPr lang="en-US" dirty="0"/>
              <a:t>Lead merchant banker performs most of the pre-issue and post-issue activities</a:t>
            </a:r>
          </a:p>
          <a:p>
            <a:pPr lvl="1"/>
            <a:r>
              <a:rPr lang="en-US" dirty="0"/>
              <a:t>Pre-issue activities:</a:t>
            </a:r>
          </a:p>
          <a:p>
            <a:pPr lvl="1"/>
            <a:r>
              <a:rPr lang="en-US" dirty="0"/>
              <a:t>Post-issue activities:</a:t>
            </a:r>
          </a:p>
          <a:p>
            <a:r>
              <a:rPr lang="en-US" dirty="0"/>
              <a:t>Registrar to the Issue</a:t>
            </a:r>
          </a:p>
          <a:p>
            <a:r>
              <a:rPr lang="en-US" dirty="0"/>
              <a:t>Bankers to the Issue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Book Building</a:t>
            </a:r>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a:t>Mechanism through which an offer price for IPOs based on the investors’ demand is determined.</a:t>
            </a:r>
          </a:p>
          <a:p>
            <a:r>
              <a:rPr lang="en-US" dirty="0"/>
              <a:t>Process:</a:t>
            </a:r>
          </a:p>
          <a:p>
            <a:pPr lvl="1"/>
            <a:r>
              <a:rPr lang="en-US" dirty="0"/>
              <a:t>Appointment of one or more merchant banker(s) as book runner(s) and their name(s) shall be disclosed in the draft red herring prospectus</a:t>
            </a:r>
          </a:p>
          <a:p>
            <a:pPr lvl="2"/>
            <a:r>
              <a:rPr lang="en-US" dirty="0"/>
              <a:t>Responsible for underwriting of issues</a:t>
            </a:r>
          </a:p>
          <a:p>
            <a:pPr lvl="2"/>
            <a:r>
              <a:rPr lang="en-US" dirty="0"/>
              <a:t>Collect information from potential buyers and attempts to build interest</a:t>
            </a:r>
          </a:p>
          <a:p>
            <a:pPr lvl="1"/>
            <a:r>
              <a:rPr lang="en-US" dirty="0"/>
              <a:t>Issuer</a:t>
            </a:r>
          </a:p>
          <a:p>
            <a:pPr lvl="2"/>
            <a:r>
              <a:rPr lang="en-US" dirty="0"/>
              <a:t>Shall enter into an agreement with one or more of the stock exchange(s) which have the system of on-line offer of securities</a:t>
            </a:r>
          </a:p>
          <a:p>
            <a:pPr lvl="2"/>
            <a:r>
              <a:rPr lang="en-US" dirty="0"/>
              <a:t>Shall appoint stock brokers who are members of the </a:t>
            </a:r>
            <a:r>
              <a:rPr lang="en-US" dirty="0" err="1"/>
              <a:t>recognised</a:t>
            </a:r>
            <a:r>
              <a:rPr lang="en-US" dirty="0"/>
              <a:t> stock exchange and registered with the SEBI</a:t>
            </a:r>
          </a:p>
          <a:p>
            <a:pPr lvl="2"/>
            <a:r>
              <a:rPr lang="en-US" dirty="0"/>
              <a:t>Shall appoint Self-certified Syndicate banks in case of Application Supported by Blocked Amount, to accept and upload the details of such applications in electronic bidding system of the stock exchange(s)</a:t>
            </a:r>
          </a:p>
          <a:p>
            <a:pPr lvl="1"/>
            <a:endParaRPr lang="en-US" dirty="0"/>
          </a:p>
          <a:p>
            <a:pPr lvl="2"/>
            <a:endParaRPr lang="en-US" dirty="0"/>
          </a:p>
          <a:p>
            <a:pPr lvl="1"/>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fontScale="85000" lnSpcReduction="20000"/>
          </a:bodyPr>
          <a:lstStyle/>
          <a:p>
            <a:r>
              <a:rPr lang="en-US" sz="2400" dirty="0"/>
              <a:t>The issuer may mention the floor price or price band in the red herring prospectus</a:t>
            </a:r>
          </a:p>
          <a:p>
            <a:r>
              <a:rPr lang="en-US" sz="2400" dirty="0"/>
              <a:t>The basis for issue price, floor price, or price band, as the case may be, shall be disclosed and justified by the issuer in consultation with the lead merchant banker on the basis of the following information, which shall be also disclosed separately: </a:t>
            </a:r>
          </a:p>
          <a:p>
            <a:pPr lvl="1"/>
            <a:r>
              <a:rPr lang="en-US" sz="2000" dirty="0"/>
              <a:t>Earnings per share and diluted earnings per share, pre-issue, for the last three years (as adjusted for changes in capital). </a:t>
            </a:r>
          </a:p>
          <a:p>
            <a:pPr lvl="1"/>
            <a:r>
              <a:rPr lang="en-US" sz="2000" dirty="0"/>
              <a:t>Price earning ratio pre-issue. </a:t>
            </a:r>
          </a:p>
          <a:p>
            <a:pPr lvl="1"/>
            <a:r>
              <a:rPr lang="en-US" sz="2000" dirty="0"/>
              <a:t>Average return on net worth in the last three years. </a:t>
            </a:r>
          </a:p>
          <a:p>
            <a:pPr lvl="1"/>
            <a:r>
              <a:rPr lang="en-US" sz="2000" dirty="0"/>
              <a:t>Minimum return on increased net worth required to maintain pre-issue earnings per share. </a:t>
            </a:r>
          </a:p>
          <a:p>
            <a:pPr lvl="1"/>
            <a:r>
              <a:rPr lang="en-US" sz="2000" dirty="0"/>
              <a:t>Net asset value per share based on last balance sheet. </a:t>
            </a:r>
          </a:p>
          <a:p>
            <a:pPr lvl="1"/>
            <a:r>
              <a:rPr lang="en-US" sz="2000" dirty="0"/>
              <a:t>Net asset value per share after issue and comparison thereof with the issue price</a:t>
            </a:r>
          </a:p>
          <a:p>
            <a:r>
              <a:rPr lang="en-US" sz="2400" dirty="0"/>
              <a:t>Face value of equity shares and the statement that the issue price, fl </a:t>
            </a:r>
            <a:r>
              <a:rPr lang="en-US" sz="2400" dirty="0" err="1"/>
              <a:t>oor</a:t>
            </a:r>
            <a:r>
              <a:rPr lang="en-US" sz="2400" dirty="0"/>
              <a:t> price, or price band, as the case may be, is ‘X’ times of the face value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p>
        </p:txBody>
      </p:sp>
      <p:sp>
        <p:nvSpPr>
          <p:cNvPr id="3" name="Content Placeholder 2"/>
          <p:cNvSpPr>
            <a:spLocks noGrp="1"/>
          </p:cNvSpPr>
          <p:nvPr>
            <p:ph idx="1"/>
          </p:nvPr>
        </p:nvSpPr>
        <p:spPr/>
        <p:txBody>
          <a:bodyPr>
            <a:normAutofit fontScale="92500"/>
          </a:bodyPr>
          <a:lstStyle/>
          <a:p>
            <a:r>
              <a:rPr lang="en-US" dirty="0"/>
              <a:t>It is not a single market but a collection of markets for several instruments. </a:t>
            </a:r>
          </a:p>
          <a:p>
            <a:r>
              <a:rPr lang="en-US" dirty="0"/>
              <a:t>It is a wholesale market of short-term debt instruments. </a:t>
            </a:r>
          </a:p>
          <a:p>
            <a:r>
              <a:rPr lang="en-US" dirty="0"/>
              <a:t>Its principal feature is </a:t>
            </a:r>
            <a:r>
              <a:rPr lang="en-US" dirty="0" err="1"/>
              <a:t>honour</a:t>
            </a:r>
            <a:r>
              <a:rPr lang="en-US" dirty="0"/>
              <a:t> where the creditworthiness of the participants is important.</a:t>
            </a:r>
          </a:p>
          <a:p>
            <a:r>
              <a:rPr lang="en-US" dirty="0"/>
              <a:t>It is a need-based market wherein the demand and supply of money shape the market.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Bidding Process</a:t>
            </a:r>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Determination of Price</a:t>
            </a:r>
          </a:p>
        </p:txBody>
      </p:sp>
      <p:sp>
        <p:nvSpPr>
          <p:cNvPr id="7" name="Content Placeholder 6"/>
          <p:cNvSpPr>
            <a:spLocks noGrp="1"/>
          </p:cNvSpPr>
          <p:nvPr>
            <p:ph idx="1"/>
          </p:nvPr>
        </p:nvSpPr>
        <p:spPr/>
        <p:txBody>
          <a:bodyPr/>
          <a:lstStyle/>
          <a:p>
            <a:r>
              <a:rPr lang="en-US" dirty="0"/>
              <a:t>Issuer consult the lead book runner based on the bids received.</a:t>
            </a:r>
          </a:p>
          <a:p>
            <a:r>
              <a:rPr lang="en-US" dirty="0"/>
              <a:t>On determination of the price, the number of specified securities to be offered shall be determined</a:t>
            </a:r>
          </a:p>
          <a:p>
            <a:r>
              <a:rPr lang="en-US" dirty="0"/>
              <a:t>After final price is decided, bidders having bided above the final price will be allotted specified securities.</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1349-07AD-49E1-8B4D-B05F30063028}"/>
              </a:ext>
            </a:extLst>
          </p:cNvPr>
          <p:cNvSpPr>
            <a:spLocks noGrp="1"/>
          </p:cNvSpPr>
          <p:nvPr>
            <p:ph type="title"/>
          </p:nvPr>
        </p:nvSpPr>
        <p:spPr/>
        <p:txBody>
          <a:bodyPr>
            <a:normAutofit fontScale="90000"/>
          </a:bodyPr>
          <a:lstStyle/>
          <a:p>
            <a:r>
              <a:rPr lang="en-US" dirty="0"/>
              <a:t>Application Supported by Blocked Amount (ASBA) Process</a:t>
            </a:r>
            <a:endParaRPr lang="en-IN" dirty="0"/>
          </a:p>
        </p:txBody>
      </p:sp>
      <p:sp>
        <p:nvSpPr>
          <p:cNvPr id="3" name="Content Placeholder 2">
            <a:extLst>
              <a:ext uri="{FF2B5EF4-FFF2-40B4-BE49-F238E27FC236}">
                <a16:creationId xmlns:a16="http://schemas.microsoft.com/office/drawing/2014/main" id="{5EA01D7A-C34E-46D6-87F6-9CEB0F686810}"/>
              </a:ext>
            </a:extLst>
          </p:cNvPr>
          <p:cNvSpPr>
            <a:spLocks noGrp="1"/>
          </p:cNvSpPr>
          <p:nvPr>
            <p:ph idx="1"/>
          </p:nvPr>
        </p:nvSpPr>
        <p:spPr/>
        <p:txBody>
          <a:bodyPr/>
          <a:lstStyle/>
          <a:p>
            <a:r>
              <a:rPr lang="en-US" dirty="0"/>
              <a:t>Launched by SEBI in 2008</a:t>
            </a:r>
          </a:p>
          <a:p>
            <a:r>
              <a:rPr lang="en-US" dirty="0"/>
              <a:t>Does allow retail investors from making full payments</a:t>
            </a:r>
          </a:p>
          <a:p>
            <a:r>
              <a:rPr lang="en-US" dirty="0"/>
              <a:t>The amount is blocked in the banks and there is no refund process</a:t>
            </a:r>
          </a:p>
          <a:p>
            <a:pPr lvl="1"/>
            <a:r>
              <a:rPr lang="en-US" dirty="0"/>
              <a:t>Reduced the time for listing.</a:t>
            </a:r>
            <a:endParaRPr lang="en-IN" dirty="0"/>
          </a:p>
        </p:txBody>
      </p:sp>
    </p:spTree>
    <p:extLst>
      <p:ext uri="{BB962C8B-B14F-4D97-AF65-F5344CB8AC3E}">
        <p14:creationId xmlns:p14="http://schemas.microsoft.com/office/powerpoint/2010/main" val="295965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Allotment/Allocation in Book Built Issue</a:t>
            </a:r>
          </a:p>
        </p:txBody>
      </p:sp>
      <p:sp>
        <p:nvSpPr>
          <p:cNvPr id="3" name="Content Placeholder 2"/>
          <p:cNvSpPr>
            <a:spLocks noGrp="1"/>
          </p:cNvSpPr>
          <p:nvPr>
            <p:ph idx="1"/>
          </p:nvPr>
        </p:nvSpPr>
        <p:spPr/>
        <p:txBody>
          <a:bodyPr>
            <a:normAutofit fontScale="85000" lnSpcReduction="10000"/>
          </a:bodyPr>
          <a:lstStyle/>
          <a:p>
            <a:r>
              <a:rPr lang="en-US" sz="2400" dirty="0"/>
              <a:t>If 100 percent of the net offer to public through 100 per cent book building process:</a:t>
            </a:r>
          </a:p>
          <a:p>
            <a:pPr lvl="1"/>
            <a:r>
              <a:rPr lang="en-US" sz="2000" dirty="0"/>
              <a:t>not less than 35 per cent of the net offer to retail individual investors (value not exceeding Rs. 2,00,000 as on the day immediately preceding the record date to be determined by the issuer); </a:t>
            </a:r>
          </a:p>
          <a:p>
            <a:pPr lvl="1"/>
            <a:r>
              <a:rPr lang="en-US" sz="2000" dirty="0"/>
              <a:t>not less than 15 per cent of the net offer -non institutional investors i.e., investors other than retail individual investors and qualified institutional buyers; </a:t>
            </a:r>
          </a:p>
          <a:p>
            <a:pPr lvl="1"/>
            <a:r>
              <a:rPr lang="en-US" sz="2000" dirty="0"/>
              <a:t>not more than 50 per cent -qualified institutional buyers (QIBs).</a:t>
            </a:r>
          </a:p>
          <a:p>
            <a:r>
              <a:rPr lang="en-US" sz="2400" dirty="0"/>
              <a:t>Allocation </a:t>
            </a:r>
            <a:r>
              <a:rPr lang="en-US" sz="2400" dirty="0" err="1"/>
              <a:t>upto</a:t>
            </a:r>
            <a:r>
              <a:rPr lang="en-US" sz="2400" dirty="0"/>
              <a:t> 30 per cent of the portion available for allocation to qualified institutional buyers to an anchor investor</a:t>
            </a:r>
          </a:p>
          <a:p>
            <a:r>
              <a:rPr lang="en-US" sz="2400" dirty="0"/>
              <a:t>5 per cent shall be allocated proportionately to mutual funds out of QIBs</a:t>
            </a:r>
          </a:p>
          <a:p>
            <a:r>
              <a:rPr lang="en-US" sz="2400" dirty="0"/>
              <a:t>Allotment not later than 15 days, failing which interest at the rate of 15% shall be paid to investors.</a:t>
            </a:r>
          </a:p>
          <a:p>
            <a:r>
              <a:rPr lang="en-US" sz="2400" dirty="0"/>
              <a:t>Listing within seven days from the </a:t>
            </a:r>
            <a:r>
              <a:rPr lang="en-US" sz="2400" dirty="0" err="1"/>
              <a:t>finalisation</a:t>
            </a:r>
            <a:r>
              <a:rPr lang="en-US" sz="2400" dirty="0"/>
              <a:t> of the issue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Issues</a:t>
            </a:r>
          </a:p>
        </p:txBody>
      </p:sp>
      <p:pic>
        <p:nvPicPr>
          <p:cNvPr id="1026" name="Picture 2"/>
          <p:cNvPicPr>
            <a:picLocks noGrp="1" noChangeAspect="1" noChangeArrowheads="1"/>
          </p:cNvPicPr>
          <p:nvPr>
            <p:ph idx="1"/>
          </p:nvPr>
        </p:nvPicPr>
        <p:blipFill>
          <a:blip r:embed="rId2"/>
          <a:srcRect/>
          <a:stretch>
            <a:fillRect/>
          </a:stretch>
        </p:blipFill>
        <p:spPr bwMode="auto">
          <a:xfrm>
            <a:off x="457200" y="1787856"/>
            <a:ext cx="8229600" cy="415065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IPO</a:t>
            </a:r>
          </a:p>
        </p:txBody>
      </p:sp>
      <p:sp>
        <p:nvSpPr>
          <p:cNvPr id="3" name="Content Placeholder 2"/>
          <p:cNvSpPr>
            <a:spLocks noGrp="1"/>
          </p:cNvSpPr>
          <p:nvPr>
            <p:ph idx="1"/>
          </p:nvPr>
        </p:nvSpPr>
        <p:spPr/>
        <p:txBody>
          <a:bodyPr>
            <a:normAutofit fontScale="92500" lnSpcReduction="10000"/>
          </a:bodyPr>
          <a:lstStyle/>
          <a:p>
            <a:r>
              <a:rPr lang="en-US" sz="2000" dirty="0"/>
              <a:t>Norm 1 Requirements:</a:t>
            </a:r>
          </a:p>
          <a:p>
            <a:pPr lvl="1"/>
            <a:r>
              <a:rPr lang="en-US" sz="1800" dirty="0"/>
              <a:t>Net tangible assets of at least Rs. 3 crores for three full years, of which not more than 50 per cent is held in monetary assets.</a:t>
            </a:r>
          </a:p>
          <a:p>
            <a:pPr lvl="1"/>
            <a:r>
              <a:rPr lang="en-US" sz="1800" dirty="0"/>
              <a:t>Distributable profits in at least three out of the preceding five years. </a:t>
            </a:r>
          </a:p>
          <a:p>
            <a:pPr lvl="1"/>
            <a:r>
              <a:rPr lang="en-US" sz="1800" dirty="0"/>
              <a:t>Net worth of at least Rs. 2 </a:t>
            </a:r>
            <a:r>
              <a:rPr lang="en-US" sz="1800" dirty="0" err="1"/>
              <a:t>crore</a:t>
            </a:r>
            <a:r>
              <a:rPr lang="en-US" sz="1800" dirty="0"/>
              <a:t> in three years. </a:t>
            </a:r>
          </a:p>
          <a:p>
            <a:pPr lvl="1"/>
            <a:r>
              <a:rPr lang="en-US" sz="1800" dirty="0"/>
              <a:t>If there is a change in the company’s name, at least 50 per cent revenue for preceding one year should be earned from the new activity. </a:t>
            </a:r>
          </a:p>
          <a:p>
            <a:pPr lvl="1"/>
            <a:r>
              <a:rPr lang="en-US" sz="1800" dirty="0"/>
              <a:t>The issue size should not exceed 5 times the pre-issue net worth as per the audited balance sheet of the last financial year.</a:t>
            </a:r>
          </a:p>
          <a:p>
            <a:r>
              <a:rPr lang="en-US" sz="2200" dirty="0"/>
              <a:t>Norm 2: QIB route:</a:t>
            </a:r>
          </a:p>
          <a:p>
            <a:pPr lvl="1"/>
            <a:r>
              <a:rPr lang="en-US" sz="1800" dirty="0"/>
              <a:t>Issue shall be through a book building route, with at least 50 per cent of the issue to be mandatorily allotted to the qualified institutional buyers (QIBs), failing which the money shall be refunded.</a:t>
            </a:r>
          </a:p>
          <a:p>
            <a:pPr lvl="1"/>
            <a:r>
              <a:rPr lang="en-US" sz="1800" dirty="0"/>
              <a:t>The minimum post-issue face value capital shall be Rs. 10 crore or there shall be compulsory market making for at least 2 years.</a:t>
            </a:r>
          </a:p>
          <a:p>
            <a:pPr lvl="1"/>
            <a:r>
              <a:rPr lang="en-IN" sz="1800" dirty="0">
                <a:hlinkClick r:id="rId2"/>
              </a:rPr>
              <a:t>Book Building Process - YouTube</a:t>
            </a:r>
            <a:endParaRPr lang="en-US" sz="1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Contd..</a:t>
            </a:r>
          </a:p>
        </p:txBody>
      </p:sp>
      <p:sp>
        <p:nvSpPr>
          <p:cNvPr id="3" name="Content Placeholder 2"/>
          <p:cNvSpPr>
            <a:spLocks noGrp="1"/>
          </p:cNvSpPr>
          <p:nvPr>
            <p:ph idx="1"/>
          </p:nvPr>
        </p:nvSpPr>
        <p:spPr/>
        <p:txBody>
          <a:bodyPr>
            <a:normAutofit fontScale="92500" lnSpcReduction="20000"/>
          </a:bodyPr>
          <a:lstStyle/>
          <a:p>
            <a:r>
              <a:rPr lang="en-US" dirty="0"/>
              <a:t>Entry norm-III</a:t>
            </a:r>
          </a:p>
          <a:p>
            <a:pPr marL="514350" indent="-514350">
              <a:buAutoNum type="alphaLcParenBoth"/>
            </a:pPr>
            <a:r>
              <a:rPr lang="en-US" dirty="0"/>
              <a:t>The ‘project’ is appraised and participated to the extent of 15 per cent by FIs/scheduled commercial banks of which </a:t>
            </a:r>
            <a:r>
              <a:rPr lang="en-US" dirty="0" err="1"/>
              <a:t>atleast</a:t>
            </a:r>
            <a:r>
              <a:rPr lang="en-US" dirty="0"/>
              <a:t> 10 per cent comes from the appraiser(s). In addition, </a:t>
            </a:r>
            <a:r>
              <a:rPr lang="en-US" dirty="0" err="1"/>
              <a:t>atleast</a:t>
            </a:r>
            <a:r>
              <a:rPr lang="en-US" dirty="0"/>
              <a:t> 10 per cent of the issue size shall be allotted to QIBs, failing which the full subscription monies shall be refunded.</a:t>
            </a:r>
          </a:p>
          <a:p>
            <a:pPr>
              <a:buNone/>
            </a:pPr>
            <a:r>
              <a:rPr lang="en-US" dirty="0"/>
              <a:t>(b) The minimum post-issue face value capital shall be Rs. 10 </a:t>
            </a:r>
            <a:r>
              <a:rPr lang="en-US" dirty="0" err="1"/>
              <a:t>crore</a:t>
            </a:r>
            <a:r>
              <a:rPr lang="en-US" dirty="0"/>
              <a:t> or there shall be a compulsory market-making for at least 2 years.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Issue of debt instruments</a:t>
            </a:r>
          </a:p>
        </p:txBody>
      </p:sp>
      <p:sp>
        <p:nvSpPr>
          <p:cNvPr id="3" name="Content Placeholder 2"/>
          <p:cNvSpPr>
            <a:spLocks noGrp="1"/>
          </p:cNvSpPr>
          <p:nvPr>
            <p:ph idx="1"/>
          </p:nvPr>
        </p:nvSpPr>
        <p:spPr/>
        <p:txBody>
          <a:bodyPr/>
          <a:lstStyle/>
          <a:p>
            <a:r>
              <a:rPr lang="en-US" dirty="0"/>
              <a:t>Credit rated by at least two SEBI registered credit rating agencies</a:t>
            </a:r>
          </a:p>
          <a:p>
            <a:r>
              <a:rPr lang="en-US" dirty="0"/>
              <a:t>Not in the willful defaulters list of RBI</a:t>
            </a:r>
          </a:p>
          <a:p>
            <a:r>
              <a:rPr lang="en-US" dirty="0"/>
              <a:t>Promoters shall contribute not less than 20 per cent of the post issue capital which should be locked in for a period of three years</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Issue</a:t>
            </a:r>
          </a:p>
        </p:txBody>
      </p:sp>
      <p:sp>
        <p:nvSpPr>
          <p:cNvPr id="3" name="Content Placeholder 2"/>
          <p:cNvSpPr>
            <a:spLocks noGrp="1"/>
          </p:cNvSpPr>
          <p:nvPr>
            <p:ph idx="1"/>
          </p:nvPr>
        </p:nvSpPr>
        <p:spPr/>
        <p:txBody>
          <a:bodyPr>
            <a:normAutofit fontScale="85000" lnSpcReduction="10000"/>
          </a:bodyPr>
          <a:lstStyle/>
          <a:p>
            <a:r>
              <a:rPr lang="en-US" dirty="0"/>
              <a:t>Offer of new securities by a listed company to its existing shareholders on a pro-rata basis</a:t>
            </a:r>
          </a:p>
          <a:p>
            <a:r>
              <a:rPr lang="en-US" dirty="0"/>
              <a:t>Issued either to expand, diversify, restructure their balance sheet or raise the promoter stake</a:t>
            </a:r>
          </a:p>
          <a:p>
            <a:r>
              <a:rPr lang="en-US" dirty="0"/>
              <a:t>No listed issuer company shall make any rights issue of securities, where the aggregate value of such securities, including premium, if any, exceeds Rs. 50 </a:t>
            </a:r>
            <a:r>
              <a:rPr lang="en-US" dirty="0" err="1"/>
              <a:t>lakh</a:t>
            </a:r>
            <a:r>
              <a:rPr lang="en-US" dirty="0"/>
              <a:t>, unless a draft letter of offer has been filed with the SEBI, through a merchant banker</a:t>
            </a:r>
          </a:p>
          <a:p>
            <a:r>
              <a:rPr lang="en-US" dirty="0"/>
              <a:t>SEBI reduced the time line for approving a rights issue from 109 to 43 days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Issue</a:t>
            </a:r>
          </a:p>
        </p:txBody>
      </p:sp>
      <p:sp>
        <p:nvSpPr>
          <p:cNvPr id="3" name="Content Placeholder 2"/>
          <p:cNvSpPr>
            <a:spLocks noGrp="1"/>
          </p:cNvSpPr>
          <p:nvPr>
            <p:ph idx="1"/>
          </p:nvPr>
        </p:nvSpPr>
        <p:spPr/>
        <p:txBody>
          <a:bodyPr/>
          <a:lstStyle/>
          <a:p>
            <a:r>
              <a:rPr lang="en-US" dirty="0"/>
              <a:t>Issue period to be reduced from minimum 30 days to a minimum of 15 days</a:t>
            </a:r>
          </a:p>
          <a:p>
            <a:r>
              <a:rPr lang="en-US" dirty="0"/>
              <a:t>Time for completion of post-issue activity to be reduced from 42 days to 15 days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a:bodyPr>
          <a:lstStyle/>
          <a:p>
            <a:r>
              <a:rPr lang="en-US" dirty="0"/>
              <a:t>Provide a balancing mechanism to even out the demand for and supply of short-term funds. </a:t>
            </a:r>
          </a:p>
          <a:p>
            <a:r>
              <a:rPr lang="en-US" dirty="0"/>
              <a:t>Provide a focal point for central bank intervention for influencing liquidity and general level of interest rates in the economy.</a:t>
            </a:r>
          </a:p>
          <a:p>
            <a:r>
              <a:rPr lang="en-US" dirty="0"/>
              <a:t>Provide reasonable access to suppliers and users of short-term funds to fulfill their borrowings and investment requirements at an efficient market clearing price.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IDRs</a:t>
            </a:r>
          </a:p>
        </p:txBody>
      </p:sp>
      <p:sp>
        <p:nvSpPr>
          <p:cNvPr id="3" name="Content Placeholder 2"/>
          <p:cNvSpPr>
            <a:spLocks noGrp="1"/>
          </p:cNvSpPr>
          <p:nvPr>
            <p:ph idx="1"/>
          </p:nvPr>
        </p:nvSpPr>
        <p:spPr/>
        <p:txBody>
          <a:bodyPr>
            <a:normAutofit fontScale="70000" lnSpcReduction="20000"/>
          </a:bodyPr>
          <a:lstStyle/>
          <a:p>
            <a:pPr>
              <a:buNone/>
            </a:pPr>
            <a:r>
              <a:rPr lang="en-US" dirty="0"/>
              <a:t>Benefits</a:t>
            </a:r>
          </a:p>
          <a:p>
            <a:r>
              <a:rPr lang="en-US" dirty="0"/>
              <a:t>Enable foreign companies to raise capital in India </a:t>
            </a:r>
          </a:p>
          <a:p>
            <a:r>
              <a:rPr lang="en-US" dirty="0"/>
              <a:t>Enable Indian investors to diversify risk</a:t>
            </a:r>
          </a:p>
          <a:p>
            <a:r>
              <a:rPr lang="en-US" dirty="0"/>
              <a:t>Enable </a:t>
            </a:r>
            <a:r>
              <a:rPr lang="en-US" dirty="0" err="1"/>
              <a:t>globalisation</a:t>
            </a:r>
            <a:r>
              <a:rPr lang="en-US" dirty="0"/>
              <a:t> of Indian stock exchanges</a:t>
            </a:r>
          </a:p>
          <a:p>
            <a:pPr>
              <a:buNone/>
            </a:pPr>
            <a:r>
              <a:rPr lang="en-US" dirty="0"/>
              <a:t>Eligibility for Issue of IDRs  </a:t>
            </a:r>
          </a:p>
          <a:p>
            <a:pPr marL="347663" indent="-347663">
              <a:buFont typeface="+mj-lt"/>
              <a:buAutoNum type="arabicPeriod"/>
            </a:pPr>
            <a:r>
              <a:rPr lang="en-US" dirty="0"/>
              <a:t>It fulfills the eligibility criteria as specified in Rule 4 of the IDR Rules; </a:t>
            </a:r>
          </a:p>
          <a:p>
            <a:pPr marL="347663" indent="-347663">
              <a:buFont typeface="+mj-lt"/>
              <a:buAutoNum type="arabicPeriod"/>
            </a:pPr>
            <a:r>
              <a:rPr lang="en-US" dirty="0"/>
              <a:t>It is listed in its home country; </a:t>
            </a:r>
          </a:p>
          <a:p>
            <a:pPr marL="347663" indent="-347663">
              <a:buFont typeface="+mj-lt"/>
              <a:buAutoNum type="arabicPeriod"/>
            </a:pPr>
            <a:r>
              <a:rPr lang="en-US" dirty="0"/>
              <a:t>It has not been prohibited to issue securities by any Regulatory Body; and </a:t>
            </a:r>
          </a:p>
          <a:p>
            <a:pPr marL="347663" indent="-347663">
              <a:buFont typeface="+mj-lt"/>
              <a:buAutoNum type="arabicPeriod"/>
            </a:pPr>
            <a:r>
              <a:rPr lang="en-US" dirty="0"/>
              <a:t>It has good track record with respect to compliance with securities market regulations</a:t>
            </a:r>
          </a:p>
          <a:p>
            <a:pPr marL="347663" indent="-347663">
              <a:buNone/>
            </a:pPr>
            <a:r>
              <a:rPr lang="en-US" dirty="0"/>
              <a:t>Minimum Issue Size shall not be less than Rs. 50 </a:t>
            </a:r>
            <a:r>
              <a:rPr lang="en-US" dirty="0" err="1"/>
              <a:t>crore</a:t>
            </a:r>
            <a:endParaRPr lang="en-US" dirty="0"/>
          </a:p>
          <a:p>
            <a:pPr marL="347663" indent="-347663">
              <a:buNone/>
            </a:pPr>
            <a:r>
              <a:rPr lang="en-US" dirty="0"/>
              <a:t>Minimum </a:t>
            </a:r>
            <a:r>
              <a:rPr lang="en-US" dirty="0" err="1"/>
              <a:t>subcription</a:t>
            </a:r>
            <a:r>
              <a:rPr lang="en-US" dirty="0"/>
              <a:t> of 90% or else refund the money</a:t>
            </a:r>
          </a:p>
          <a:p>
            <a:pPr marL="347663" indent="-347663">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placement</a:t>
            </a:r>
          </a:p>
        </p:txBody>
      </p:sp>
      <p:sp>
        <p:nvSpPr>
          <p:cNvPr id="3" name="Content Placeholder 2"/>
          <p:cNvSpPr>
            <a:spLocks noGrp="1"/>
          </p:cNvSpPr>
          <p:nvPr>
            <p:ph idx="1"/>
          </p:nvPr>
        </p:nvSpPr>
        <p:spPr/>
        <p:txBody>
          <a:bodyPr/>
          <a:lstStyle/>
          <a:p>
            <a:r>
              <a:rPr lang="en-US" dirty="0"/>
              <a:t>Direct sale of newly issued securities by the issuer to a small number of investors through merchant bankers. The number of investors can go only up to 49</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Private placement under SEBI regulations</a:t>
            </a:r>
          </a:p>
        </p:txBody>
      </p:sp>
      <p:sp>
        <p:nvSpPr>
          <p:cNvPr id="3" name="Content Placeholder 2"/>
          <p:cNvSpPr>
            <a:spLocks noGrp="1"/>
          </p:cNvSpPr>
          <p:nvPr>
            <p:ph idx="1"/>
          </p:nvPr>
        </p:nvSpPr>
        <p:spPr/>
        <p:txBody>
          <a:bodyPr/>
          <a:lstStyle/>
          <a:p>
            <a:r>
              <a:rPr lang="en-US" dirty="0"/>
              <a:t>Preferential allotment</a:t>
            </a:r>
          </a:p>
          <a:p>
            <a:pPr>
              <a:buNone/>
            </a:pPr>
            <a:endParaRPr lang="en-US" dirty="0"/>
          </a:p>
          <a:p>
            <a:r>
              <a:rPr lang="en-US" dirty="0"/>
              <a:t>Qualified Institutions placement</a:t>
            </a:r>
          </a:p>
          <a:p>
            <a:pPr>
              <a:buNone/>
            </a:pPr>
            <a:endParaRPr lang="en-US" dirty="0"/>
          </a:p>
          <a:p>
            <a:r>
              <a:rPr lang="en-US" dirty="0"/>
              <a:t>Institutional Placement Programme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Preferential allotment</a:t>
            </a:r>
          </a:p>
        </p:txBody>
      </p:sp>
      <p:sp>
        <p:nvSpPr>
          <p:cNvPr id="3" name="Content Placeholder 2"/>
          <p:cNvSpPr>
            <a:spLocks noGrp="1"/>
          </p:cNvSpPr>
          <p:nvPr>
            <p:ph idx="1"/>
          </p:nvPr>
        </p:nvSpPr>
        <p:spPr/>
        <p:txBody>
          <a:bodyPr/>
          <a:lstStyle/>
          <a:p>
            <a:r>
              <a:rPr lang="en-US" dirty="0"/>
              <a:t>Issuance of shares to promoter group/selected investors</a:t>
            </a:r>
          </a:p>
          <a:p>
            <a:r>
              <a:rPr lang="en-US" dirty="0"/>
              <a:t>Investors could be:</a:t>
            </a:r>
          </a:p>
          <a:p>
            <a:pPr lvl="1"/>
            <a:r>
              <a:rPr lang="en-US" dirty="0"/>
              <a:t>Institutional investors</a:t>
            </a:r>
          </a:p>
          <a:p>
            <a:pPr lvl="1"/>
            <a:r>
              <a:rPr lang="en-US" dirty="0"/>
              <a:t>Private equity investors</a:t>
            </a:r>
          </a:p>
          <a:p>
            <a:pPr lvl="1"/>
            <a:r>
              <a:rPr lang="en-US" dirty="0"/>
              <a:t>High net-worth individuals</a:t>
            </a:r>
          </a:p>
          <a:p>
            <a:pPr lvl="1"/>
            <a:r>
              <a:rPr lang="en-US" dirty="0"/>
              <a:t>Companies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A693-02D0-4644-ACF2-7D381276BF1D}"/>
              </a:ext>
            </a:extLst>
          </p:cNvPr>
          <p:cNvSpPr>
            <a:spLocks noGrp="1"/>
          </p:cNvSpPr>
          <p:nvPr>
            <p:ph type="title"/>
          </p:nvPr>
        </p:nvSpPr>
        <p:spPr/>
        <p:txBody>
          <a:bodyPr/>
          <a:lstStyle/>
          <a:p>
            <a:r>
              <a:rPr lang="en-US" sz="1800" b="1" i="0" u="none" strike="noStrike" baseline="0" dirty="0">
                <a:latin typeface="OptimaLTPro-Bold"/>
              </a:rPr>
              <a:t>Offer For Sale of Shares By Promoters Through</a:t>
            </a:r>
            <a:br>
              <a:rPr lang="en-US" sz="1800" b="1" i="0" u="none" strike="noStrike" baseline="0" dirty="0">
                <a:latin typeface="OptimaLTPro-Bold"/>
              </a:rPr>
            </a:br>
            <a:r>
              <a:rPr lang="en-IN" sz="1800" b="1" i="0" u="none" strike="noStrike" baseline="0" dirty="0">
                <a:latin typeface="OptimaLTPro-Bold"/>
              </a:rPr>
              <a:t>Stock Exchanges</a:t>
            </a:r>
            <a:endParaRPr lang="en-IN" dirty="0"/>
          </a:p>
        </p:txBody>
      </p:sp>
      <p:sp>
        <p:nvSpPr>
          <p:cNvPr id="3" name="Content Placeholder 2">
            <a:extLst>
              <a:ext uri="{FF2B5EF4-FFF2-40B4-BE49-F238E27FC236}">
                <a16:creationId xmlns:a16="http://schemas.microsoft.com/office/drawing/2014/main" id="{40678D6C-7C79-4324-AC85-74BAE0CC9A01}"/>
              </a:ext>
            </a:extLst>
          </p:cNvPr>
          <p:cNvSpPr>
            <a:spLocks noGrp="1"/>
          </p:cNvSpPr>
          <p:nvPr>
            <p:ph idx="1"/>
          </p:nvPr>
        </p:nvSpPr>
        <p:spPr/>
        <p:txBody>
          <a:bodyPr>
            <a:normAutofit lnSpcReduction="10000"/>
          </a:bodyPr>
          <a:lstStyle/>
          <a:p>
            <a:pPr>
              <a:buAutoNum type="arabicPeriod"/>
            </a:pPr>
            <a:r>
              <a:rPr lang="en-IN" sz="1800" b="1" i="0" u="none" strike="noStrike" baseline="0" dirty="0">
                <a:latin typeface="OptimaLTPro-Bold"/>
              </a:rPr>
              <a:t>Eligibility</a:t>
            </a:r>
          </a:p>
          <a:p>
            <a:pPr lvl="1"/>
            <a:r>
              <a:rPr lang="en-US" sz="1400" b="0" i="0" u="none" strike="noStrike" baseline="0" dirty="0">
                <a:latin typeface="TimesNewRomanPSPro"/>
              </a:rPr>
              <a:t>To begin with, the facility of offer for sale of shares is made available on Bombay Stock Exchange (BSE) and National Stock Exchange (NSE)</a:t>
            </a:r>
          </a:p>
          <a:p>
            <a:pPr>
              <a:buFont typeface="Arial" pitchFamily="34" charset="0"/>
              <a:buAutoNum type="arabicPeriod"/>
            </a:pPr>
            <a:r>
              <a:rPr lang="en-US" sz="1800" b="1" dirty="0">
                <a:latin typeface="OptimaLTPro-Bold"/>
              </a:rPr>
              <a:t>Sellers</a:t>
            </a:r>
          </a:p>
          <a:p>
            <a:pPr algn="l"/>
            <a:r>
              <a:rPr lang="en-US" sz="1800" b="0" i="0" u="none" strike="noStrike" baseline="0" dirty="0">
                <a:latin typeface="TimesNewRomanPSPro"/>
              </a:rPr>
              <a:t>All promoter(s)/promoter group entities of top 100 companies based on average</a:t>
            </a:r>
          </a:p>
          <a:p>
            <a:pPr marL="0" indent="0" algn="l">
              <a:buNone/>
            </a:pPr>
            <a:r>
              <a:rPr lang="en-US" sz="1800" b="0" i="0" u="none" strike="noStrike" baseline="0" dirty="0">
                <a:latin typeface="TimesNewRomanPSPro"/>
              </a:rPr>
              <a:t>      market capitalization of the last completed quarter.</a:t>
            </a:r>
          </a:p>
          <a:p>
            <a:pPr algn="l"/>
            <a:r>
              <a:rPr lang="en-US" sz="1800" b="0" i="0" u="none" strike="noStrike" baseline="0" dirty="0">
                <a:latin typeface="TimesNewRomanPSPro"/>
              </a:rPr>
              <a:t>All promoter(s)/promoter group entities of such companies that are eligible for trading and are required to increase public shareholding</a:t>
            </a:r>
          </a:p>
          <a:p>
            <a:pPr marL="0" indent="0" algn="l">
              <a:buNone/>
            </a:pPr>
            <a:r>
              <a:rPr lang="en-US" sz="1800" b="1" dirty="0">
                <a:latin typeface="TimesNewRomanPSPro"/>
              </a:rPr>
              <a:t>3. Buyers</a:t>
            </a:r>
          </a:p>
          <a:p>
            <a:pPr algn="l"/>
            <a:r>
              <a:rPr lang="en-US" sz="1800" b="0" i="0" u="none" strike="noStrike" baseline="0" dirty="0">
                <a:latin typeface="TimesNewRomanPSPro"/>
              </a:rPr>
              <a:t>All investors registered with the brokers of the aforementioned stock exchanges other than the promoter(s)/promoter group entities.</a:t>
            </a:r>
          </a:p>
          <a:p>
            <a:pPr algn="l"/>
            <a:r>
              <a:rPr lang="en-US" sz="1800" b="1" i="0" u="none" strike="noStrike" baseline="0" dirty="0">
                <a:latin typeface="OptimaLTPro-Bold"/>
              </a:rPr>
              <a:t>Size of Offer for sale of shares</a:t>
            </a:r>
          </a:p>
          <a:p>
            <a:pPr algn="l"/>
            <a:r>
              <a:rPr lang="en-US" sz="1800" b="0" i="0" u="none" strike="noStrike" baseline="0" dirty="0">
                <a:latin typeface="TimesNewRomanPSPro"/>
              </a:rPr>
              <a:t>The size of the offer shall be at least 1 per cent of the paid-up capital of the company, subject to a </a:t>
            </a:r>
            <a:r>
              <a:rPr lang="en-IN" sz="1800" b="0" i="0" u="none" strike="noStrike" baseline="0" dirty="0">
                <a:latin typeface="TimesNewRomanPSPro"/>
              </a:rPr>
              <a:t>minimum of 25 crores</a:t>
            </a:r>
            <a:endParaRPr lang="en-IN" dirty="0"/>
          </a:p>
        </p:txBody>
      </p:sp>
    </p:spTree>
    <p:extLst>
      <p:ext uri="{BB962C8B-B14F-4D97-AF65-F5344CB8AC3E}">
        <p14:creationId xmlns:p14="http://schemas.microsoft.com/office/powerpoint/2010/main" val="2438453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78C8-E705-4EB9-BA64-BF3652941D94}"/>
              </a:ext>
            </a:extLst>
          </p:cNvPr>
          <p:cNvSpPr>
            <a:spLocks noGrp="1"/>
          </p:cNvSpPr>
          <p:nvPr>
            <p:ph type="title"/>
          </p:nvPr>
        </p:nvSpPr>
        <p:spPr/>
        <p:txBody>
          <a:bodyPr>
            <a:normAutofit fontScale="90000"/>
          </a:bodyPr>
          <a:lstStyle/>
          <a:p>
            <a:br>
              <a:rPr lang="en-US" dirty="0"/>
            </a:br>
            <a:r>
              <a:rPr lang="en-US" dirty="0"/>
              <a:t>Contd..</a:t>
            </a:r>
            <a:endParaRPr lang="en-IN" dirty="0"/>
          </a:p>
        </p:txBody>
      </p:sp>
      <p:sp>
        <p:nvSpPr>
          <p:cNvPr id="3" name="Content Placeholder 2">
            <a:extLst>
              <a:ext uri="{FF2B5EF4-FFF2-40B4-BE49-F238E27FC236}">
                <a16:creationId xmlns:a16="http://schemas.microsoft.com/office/drawing/2014/main" id="{8D49D215-32D5-41AE-9674-278C4182D744}"/>
              </a:ext>
            </a:extLst>
          </p:cNvPr>
          <p:cNvSpPr>
            <a:spLocks noGrp="1"/>
          </p:cNvSpPr>
          <p:nvPr>
            <p:ph idx="1"/>
          </p:nvPr>
        </p:nvSpPr>
        <p:spPr/>
        <p:txBody>
          <a:bodyPr/>
          <a:lstStyle/>
          <a:p>
            <a:r>
              <a:rPr lang="en-IN" sz="1800" b="1" i="0" u="none" strike="noStrike" baseline="0" dirty="0">
                <a:latin typeface="OptimaLTPro-Bold"/>
              </a:rPr>
              <a:t>Operational Requirements</a:t>
            </a:r>
          </a:p>
          <a:p>
            <a:pPr lvl="1"/>
            <a:r>
              <a:rPr lang="en-IN" sz="1800" b="0" i="0" u="none" strike="noStrike" baseline="0" dirty="0">
                <a:latin typeface="TimesNewRomanPSPro"/>
              </a:rPr>
              <a:t>Appointment of Broker</a:t>
            </a:r>
            <a:endParaRPr lang="en-IN" sz="1800" b="1" dirty="0">
              <a:latin typeface="OptimaLTPro-Bold"/>
            </a:endParaRPr>
          </a:p>
          <a:p>
            <a:pPr lvl="1"/>
            <a:r>
              <a:rPr lang="en-US" sz="1800" b="0" i="0" u="none" strike="noStrike" baseline="0" dirty="0">
                <a:latin typeface="TimesNewRomanPSPro"/>
              </a:rPr>
              <a:t>Announcement/Notice of the Offer for sale of shares</a:t>
            </a:r>
            <a:endParaRPr lang="en-IN" sz="1800" b="1" i="0" u="none" strike="noStrike" baseline="0" dirty="0">
              <a:latin typeface="OptimaLTPro-Bold"/>
            </a:endParaRPr>
          </a:p>
          <a:p>
            <a:pPr lvl="1"/>
            <a:r>
              <a:rPr lang="en-IN" sz="1800" b="0" i="0" u="none" strike="noStrike" baseline="0" dirty="0">
                <a:latin typeface="TimesNewRomanPSPro"/>
              </a:rPr>
              <a:t>Floor price</a:t>
            </a:r>
            <a:endParaRPr lang="en-IN" sz="1800" b="1" dirty="0">
              <a:latin typeface="OptimaLTPro-Bold"/>
            </a:endParaRPr>
          </a:p>
          <a:p>
            <a:pPr lvl="1"/>
            <a:r>
              <a:rPr lang="en-IN" sz="1800" b="0" i="0" u="none" strike="noStrike" baseline="0" dirty="0">
                <a:latin typeface="TimesNewRomanPSPro"/>
              </a:rPr>
              <a:t>Timelines</a:t>
            </a:r>
            <a:endParaRPr lang="en-IN" sz="1800" b="1" i="0" u="none" strike="noStrike" baseline="0" dirty="0">
              <a:latin typeface="OptimaLTPro-Bold"/>
            </a:endParaRPr>
          </a:p>
          <a:p>
            <a:pPr lvl="1"/>
            <a:r>
              <a:rPr lang="en-IN" sz="1800" b="0" i="0" u="none" strike="noStrike" baseline="0" dirty="0">
                <a:latin typeface="TimesNewRomanPSPro"/>
              </a:rPr>
              <a:t>Order Placement</a:t>
            </a:r>
            <a:endParaRPr lang="en-IN" dirty="0"/>
          </a:p>
        </p:txBody>
      </p:sp>
    </p:spTree>
    <p:extLst>
      <p:ext uri="{BB962C8B-B14F-4D97-AF65-F5344CB8AC3E}">
        <p14:creationId xmlns:p14="http://schemas.microsoft.com/office/powerpoint/2010/main" val="23948503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Qualified Institutional Investors</a:t>
            </a:r>
          </a:p>
        </p:txBody>
      </p:sp>
      <p:sp>
        <p:nvSpPr>
          <p:cNvPr id="3" name="Content Placeholder 2"/>
          <p:cNvSpPr>
            <a:spLocks noGrp="1"/>
          </p:cNvSpPr>
          <p:nvPr>
            <p:ph idx="1"/>
          </p:nvPr>
        </p:nvSpPr>
        <p:spPr/>
        <p:txBody>
          <a:bodyPr>
            <a:normAutofit fontScale="70000" lnSpcReduction="20000"/>
          </a:bodyPr>
          <a:lstStyle/>
          <a:p>
            <a:r>
              <a:rPr lang="en-US" dirty="0"/>
              <a:t>Qualified Institutional Buyers are:</a:t>
            </a:r>
          </a:p>
          <a:p>
            <a:pPr lvl="1"/>
            <a:r>
              <a:rPr lang="en-US" dirty="0"/>
              <a:t>A mutual fund, venture capital fund and foreign venture capital investor registered with SEBI;</a:t>
            </a:r>
          </a:p>
          <a:p>
            <a:pPr lvl="1"/>
            <a:r>
              <a:rPr lang="en-US" dirty="0"/>
              <a:t>A foreign institutional investor</a:t>
            </a:r>
          </a:p>
          <a:p>
            <a:pPr lvl="1"/>
            <a:r>
              <a:rPr lang="en-US" dirty="0"/>
              <a:t>A public financial institution</a:t>
            </a:r>
          </a:p>
          <a:p>
            <a:pPr lvl="1"/>
            <a:r>
              <a:rPr lang="en-US" dirty="0"/>
              <a:t>A scheduled commercial bank</a:t>
            </a:r>
          </a:p>
          <a:p>
            <a:pPr lvl="1"/>
            <a:r>
              <a:rPr lang="en-US" dirty="0"/>
              <a:t>A development financial institution</a:t>
            </a:r>
          </a:p>
          <a:p>
            <a:pPr lvl="1"/>
            <a:r>
              <a:rPr lang="en-US" dirty="0"/>
              <a:t>A state industrial development corporation</a:t>
            </a:r>
          </a:p>
          <a:p>
            <a:pPr lvl="1"/>
            <a:r>
              <a:rPr lang="en-US" dirty="0"/>
              <a:t>A insurance company registered with IRDA</a:t>
            </a:r>
          </a:p>
          <a:p>
            <a:pPr lvl="1"/>
            <a:r>
              <a:rPr lang="en-US" dirty="0"/>
              <a:t>A provident fund with Rs. 25 </a:t>
            </a:r>
            <a:r>
              <a:rPr lang="en-US" dirty="0" err="1"/>
              <a:t>crores</a:t>
            </a:r>
            <a:r>
              <a:rPr lang="en-US" dirty="0"/>
              <a:t> </a:t>
            </a:r>
          </a:p>
          <a:p>
            <a:pPr lvl="1"/>
            <a:r>
              <a:rPr lang="en-US" dirty="0"/>
              <a:t>A pension fund with Rs. 25 </a:t>
            </a:r>
            <a:r>
              <a:rPr lang="en-US" dirty="0" err="1"/>
              <a:t>crores</a:t>
            </a:r>
            <a:endParaRPr lang="en-US" dirty="0"/>
          </a:p>
          <a:p>
            <a:pPr lvl="1"/>
            <a:r>
              <a:rPr lang="en-US" dirty="0"/>
              <a:t>National Investment Fund set up by the Government of India</a:t>
            </a:r>
          </a:p>
          <a:p>
            <a:pPr lvl="1"/>
            <a:r>
              <a:rPr lang="en-US" dirty="0"/>
              <a:t>Insurance funds set-up and managed by army, navy, air force, Department of Posts, India.</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Institutional Placement Programme (IPP)</a:t>
            </a:r>
          </a:p>
        </p:txBody>
      </p:sp>
      <p:sp>
        <p:nvSpPr>
          <p:cNvPr id="3" name="Content Placeholder 2"/>
          <p:cNvSpPr>
            <a:spLocks noGrp="1"/>
          </p:cNvSpPr>
          <p:nvPr>
            <p:ph idx="1"/>
          </p:nvPr>
        </p:nvSpPr>
        <p:spPr/>
        <p:txBody>
          <a:bodyPr/>
          <a:lstStyle/>
          <a:p>
            <a:r>
              <a:rPr lang="en-US" dirty="0"/>
              <a:t>When listed issuer makes a further public offer of equity shares, or offer for sale of shares by promoter in which offer allocation and allotment of such shares is made only to QIBs for achieving minimum </a:t>
            </a:r>
            <a:r>
              <a:rPr lang="en-US"/>
              <a:t>public shareholding </a:t>
            </a:r>
          </a:p>
          <a:p>
            <a:pPr>
              <a:buNone/>
            </a:pP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Choice of investors</a:t>
            </a:r>
          </a:p>
          <a:p>
            <a:r>
              <a:rPr lang="en-US" dirty="0"/>
              <a:t>Saves time</a:t>
            </a:r>
          </a:p>
          <a:p>
            <a:r>
              <a:rPr lang="en-US" dirty="0"/>
              <a:t>Flexibility</a:t>
            </a:r>
          </a:p>
          <a:p>
            <a:r>
              <a:rPr lang="en-US" dirty="0"/>
              <a:t>Less expensive/less flotation cost</a:t>
            </a:r>
          </a:p>
          <a:p>
            <a:r>
              <a:rPr lang="en-US" dirty="0"/>
              <a:t>Beneficial to risky and start-up firms</a:t>
            </a:r>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dirty="0"/>
              <a:t>Difficult to raise capital</a:t>
            </a:r>
          </a:p>
          <a:p>
            <a:endParaRPr lang="en-US" dirty="0"/>
          </a:p>
          <a:p>
            <a:r>
              <a:rPr lang="en-US" dirty="0"/>
              <a:t>Low prices</a:t>
            </a:r>
          </a:p>
          <a:p>
            <a:endParaRPr lang="en-US" dirty="0"/>
          </a:p>
          <a:p>
            <a:r>
              <a:rPr lang="en-US" dirty="0"/>
              <a:t>Reset feature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Importance of money markets for other markets</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Preferential allotment</a:t>
            </a:r>
          </a:p>
        </p:txBody>
      </p:sp>
      <p:sp>
        <p:nvSpPr>
          <p:cNvPr id="3" name="Content Placeholder 2"/>
          <p:cNvSpPr>
            <a:spLocks noGrp="1"/>
          </p:cNvSpPr>
          <p:nvPr>
            <p:ph idx="1"/>
          </p:nvPr>
        </p:nvSpPr>
        <p:spPr/>
        <p:txBody>
          <a:bodyPr>
            <a:normAutofit lnSpcReduction="10000"/>
          </a:bodyPr>
          <a:lstStyle/>
          <a:p>
            <a:r>
              <a:rPr lang="en-US" dirty="0"/>
              <a:t>Issue of shares on preferential basis and/or through private placement made by a company </a:t>
            </a:r>
          </a:p>
          <a:p>
            <a:r>
              <a:rPr lang="en-US" dirty="0"/>
              <a:t>Benefits:</a:t>
            </a:r>
          </a:p>
          <a:p>
            <a:pPr lvl="1"/>
            <a:r>
              <a:rPr lang="en-US" dirty="0"/>
              <a:t>To enhance holding of promoters </a:t>
            </a:r>
          </a:p>
          <a:p>
            <a:pPr lvl="1"/>
            <a:r>
              <a:rPr lang="en-US" dirty="0"/>
              <a:t>Can be pledged with banks </a:t>
            </a:r>
          </a:p>
          <a:p>
            <a:pPr lvl="1"/>
            <a:r>
              <a:rPr lang="en-US" dirty="0"/>
              <a:t>Easier Norms </a:t>
            </a:r>
          </a:p>
          <a:p>
            <a:pPr lvl="1"/>
            <a:r>
              <a:rPr lang="en-US" dirty="0"/>
              <a:t>Low cost </a:t>
            </a:r>
          </a:p>
          <a:p>
            <a:pPr lvl="1"/>
            <a:r>
              <a:rPr lang="en-US" dirty="0"/>
              <a:t>Management control to institutional investors</a:t>
            </a:r>
          </a:p>
          <a:p>
            <a:pPr lvl="1"/>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Shares</a:t>
            </a:r>
          </a:p>
        </p:txBody>
      </p:sp>
      <p:sp>
        <p:nvSpPr>
          <p:cNvPr id="3" name="Content Placeholder 2"/>
          <p:cNvSpPr>
            <a:spLocks noGrp="1"/>
          </p:cNvSpPr>
          <p:nvPr>
            <p:ph idx="1"/>
          </p:nvPr>
        </p:nvSpPr>
        <p:spPr/>
        <p:txBody>
          <a:bodyPr>
            <a:normAutofit fontScale="40000" lnSpcReduction="20000"/>
          </a:bodyPr>
          <a:lstStyle/>
          <a:p>
            <a:pPr lvl="0"/>
            <a:r>
              <a:rPr lang="en-IN" dirty="0"/>
              <a:t>Blue-chip Shares: Shares of large, well-established, and financially strong companies with an impressive record of earnings and dividends. </a:t>
            </a:r>
          </a:p>
          <a:p>
            <a:pPr lvl="0"/>
            <a:r>
              <a:rPr lang="en-IN" dirty="0"/>
              <a:t>Growth Shares: Shares of companies that have a fairly entrenched position in a growing market and which enjoy an above average rate of growth as well as profitability. </a:t>
            </a:r>
          </a:p>
          <a:p>
            <a:pPr lvl="0"/>
            <a:r>
              <a:rPr lang="en-IN" dirty="0"/>
              <a:t>Income Shares: Shares of companies that have fairly stable operations, relatively limited growth opportunities, and high dividend </a:t>
            </a:r>
            <a:r>
              <a:rPr lang="en-IN" dirty="0" err="1"/>
              <a:t>payout</a:t>
            </a:r>
            <a:r>
              <a:rPr lang="en-IN" dirty="0"/>
              <a:t> ratios.</a:t>
            </a:r>
          </a:p>
          <a:p>
            <a:pPr lvl="0"/>
            <a:r>
              <a:rPr lang="en-IN" dirty="0"/>
              <a:t>Cyclical Shares </a:t>
            </a:r>
            <a:r>
              <a:rPr lang="en-IN" dirty="0" err="1"/>
              <a:t>Shares</a:t>
            </a:r>
            <a:r>
              <a:rPr lang="en-IN" dirty="0"/>
              <a:t> of companies that have a pronounced cyclicality in their operations. </a:t>
            </a:r>
          </a:p>
          <a:p>
            <a:pPr lvl="0"/>
            <a:r>
              <a:rPr lang="en-IN" dirty="0"/>
              <a:t>Defensive Shares </a:t>
            </a:r>
            <a:r>
              <a:rPr lang="en-IN" dirty="0" err="1"/>
              <a:t>Shares</a:t>
            </a:r>
            <a:r>
              <a:rPr lang="en-IN" dirty="0"/>
              <a:t> of companies that are relatively unaffected by the ups and downs in general business conditions. </a:t>
            </a:r>
          </a:p>
          <a:p>
            <a:pPr lvl="0"/>
            <a:r>
              <a:rPr lang="en-IN" dirty="0"/>
              <a:t>Speculative Shares </a:t>
            </a:r>
            <a:r>
              <a:rPr lang="en-IN" dirty="0" err="1"/>
              <a:t>Shares</a:t>
            </a:r>
            <a:r>
              <a:rPr lang="en-IN" dirty="0"/>
              <a:t> that tend to fluctuate widely because there is a lot of speculative trading in them</a:t>
            </a:r>
          </a:p>
          <a:p>
            <a:pPr marL="0" indent="0">
              <a:buNone/>
            </a:pPr>
            <a:endParaRPr lang="en-IN" dirty="0"/>
          </a:p>
          <a:p>
            <a:pPr marL="0" indent="0">
              <a:buNone/>
            </a:pPr>
            <a:r>
              <a:rPr lang="en-IN" dirty="0"/>
              <a:t>Peter Lynch’s Classification1 </a:t>
            </a:r>
          </a:p>
          <a:p>
            <a:pPr marL="0" indent="0">
              <a:buNone/>
            </a:pPr>
            <a:r>
              <a:rPr lang="en-IN" dirty="0"/>
              <a:t>There are different ways of classifying shares. </a:t>
            </a:r>
          </a:p>
          <a:p>
            <a:pPr marL="0" indent="0">
              <a:buNone/>
            </a:pPr>
            <a:r>
              <a:rPr lang="en-IN" dirty="0"/>
              <a:t>Here is Peter Lynch’s classification of companies (and, by derivation, shares). </a:t>
            </a:r>
          </a:p>
          <a:p>
            <a:pPr lvl="0"/>
            <a:r>
              <a:rPr lang="en-IN" dirty="0"/>
              <a:t>Slow Growers Large and ageing companies that are expected to grow slightly faster than the gross national product. </a:t>
            </a:r>
          </a:p>
          <a:p>
            <a:pPr lvl="0"/>
            <a:r>
              <a:rPr lang="en-IN" dirty="0"/>
              <a:t>Stalwarts Giant companies that are faster than slow growers but are not agile climbers.</a:t>
            </a:r>
          </a:p>
          <a:p>
            <a:pPr lvl="0"/>
            <a:r>
              <a:rPr lang="en-IN" dirty="0"/>
              <a:t>Fast Growers Small, aggressive new enterprises that grow at 10 to 25 percent a year. </a:t>
            </a:r>
          </a:p>
          <a:p>
            <a:pPr lvl="0"/>
            <a:r>
              <a:rPr lang="en-IN" dirty="0"/>
              <a:t>Cyclicals Companies whose sales and profit rise and fall in a regular, though not completely predictable, fashion. </a:t>
            </a:r>
          </a:p>
          <a:p>
            <a:pPr lvl="0"/>
            <a:r>
              <a:rPr lang="en-IN" dirty="0"/>
              <a:t>Turnarounds Companies which are steeped in accumulated losses but which show signs of recovery. Turnaround companies have the potential to make up lost ground quickly. </a:t>
            </a:r>
          </a:p>
          <a:p>
            <a:pPr lvl="0"/>
            <a:r>
              <a:rPr lang="en-IN" dirty="0"/>
              <a:t>Asset Plays Companies that have valuable assets which have been somewhat overlooked by the stock market.</a:t>
            </a:r>
          </a:p>
          <a:p>
            <a:endParaRPr lang="en-IN" dirty="0"/>
          </a:p>
        </p:txBody>
      </p:sp>
    </p:spTree>
    <p:extLst>
      <p:ext uri="{BB962C8B-B14F-4D97-AF65-F5344CB8AC3E}">
        <p14:creationId xmlns:p14="http://schemas.microsoft.com/office/powerpoint/2010/main" val="32198840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9708-B6A5-4A09-9187-BDE353C5D6A8}"/>
              </a:ext>
            </a:extLst>
          </p:cNvPr>
          <p:cNvSpPr>
            <a:spLocks noGrp="1"/>
          </p:cNvSpPr>
          <p:nvPr>
            <p:ph type="title"/>
          </p:nvPr>
        </p:nvSpPr>
        <p:spPr/>
        <p:txBody>
          <a:bodyPr/>
          <a:lstStyle/>
          <a:p>
            <a:r>
              <a:rPr lang="en-US" dirty="0"/>
              <a:t>External Commercial Borrowing</a:t>
            </a:r>
            <a:endParaRPr lang="en-IN" dirty="0"/>
          </a:p>
        </p:txBody>
      </p:sp>
      <p:sp>
        <p:nvSpPr>
          <p:cNvPr id="3" name="Content Placeholder 2">
            <a:extLst>
              <a:ext uri="{FF2B5EF4-FFF2-40B4-BE49-F238E27FC236}">
                <a16:creationId xmlns:a16="http://schemas.microsoft.com/office/drawing/2014/main" id="{219429E1-A497-4BF7-8C0B-ABEDC8619B91}"/>
              </a:ext>
            </a:extLst>
          </p:cNvPr>
          <p:cNvSpPr>
            <a:spLocks noGrp="1"/>
          </p:cNvSpPr>
          <p:nvPr>
            <p:ph idx="1"/>
          </p:nvPr>
        </p:nvSpPr>
        <p:spPr/>
        <p:txBody>
          <a:bodyPr>
            <a:normAutofit/>
          </a:bodyPr>
          <a:lstStyle/>
          <a:p>
            <a:r>
              <a:rPr lang="en-US" sz="2400" dirty="0">
                <a:solidFill>
                  <a:srgbClr val="000000"/>
                </a:solidFill>
                <a:latin typeface="Arial" panose="020B0604020202020204" pitchFamily="34" charset="0"/>
              </a:rPr>
              <a:t>A</a:t>
            </a:r>
            <a:r>
              <a:rPr lang="en-US" sz="2400" b="0" i="0" dirty="0">
                <a:solidFill>
                  <a:srgbClr val="000000"/>
                </a:solidFill>
                <a:effectLst/>
                <a:latin typeface="Arial" panose="020B0604020202020204" pitchFamily="34" charset="0"/>
              </a:rPr>
              <a:t>re commercial loans raised by eligible resident entities from </a:t>
            </a:r>
            <a:r>
              <a:rPr lang="en-US" sz="2400" b="0" i="0" dirty="0" err="1">
                <a:solidFill>
                  <a:srgbClr val="000000"/>
                </a:solidFill>
                <a:effectLst/>
                <a:latin typeface="Arial" panose="020B0604020202020204" pitchFamily="34" charset="0"/>
              </a:rPr>
              <a:t>recognised</a:t>
            </a:r>
            <a:r>
              <a:rPr lang="en-US" sz="2400" b="0" i="0" dirty="0">
                <a:solidFill>
                  <a:srgbClr val="000000"/>
                </a:solidFill>
                <a:effectLst/>
                <a:latin typeface="Arial" panose="020B0604020202020204" pitchFamily="34" charset="0"/>
              </a:rPr>
              <a:t> non-resident entities and should conform to parameters such as minimum maturity (3 years), permitted and non-permitted end-uses, maximum all-in-cost ceiling (Benchmark rate plus 350-500 basis point spread)</a:t>
            </a:r>
          </a:p>
          <a:p>
            <a:r>
              <a:rPr lang="en-US" sz="2400" dirty="0">
                <a:solidFill>
                  <a:srgbClr val="000000"/>
                </a:solidFill>
                <a:latin typeface="Arial" panose="020B0604020202020204" pitchFamily="34" charset="0"/>
              </a:rPr>
              <a:t>Access through</a:t>
            </a:r>
          </a:p>
          <a:p>
            <a:pPr lvl="1"/>
            <a:r>
              <a:rPr lang="en-US" sz="2000" dirty="0">
                <a:solidFill>
                  <a:srgbClr val="000000"/>
                </a:solidFill>
                <a:latin typeface="Arial" panose="020B0604020202020204" pitchFamily="34" charset="0"/>
              </a:rPr>
              <a:t>Automatic Route and </a:t>
            </a:r>
          </a:p>
          <a:p>
            <a:pPr lvl="1"/>
            <a:r>
              <a:rPr lang="en-US" sz="2000" dirty="0">
                <a:solidFill>
                  <a:srgbClr val="000000"/>
                </a:solidFill>
                <a:latin typeface="Arial" panose="020B0604020202020204" pitchFamily="34" charset="0"/>
              </a:rPr>
              <a:t>Approval Route</a:t>
            </a:r>
          </a:p>
          <a:p>
            <a:r>
              <a:rPr lang="en-US" sz="2400" dirty="0">
                <a:solidFill>
                  <a:srgbClr val="000000"/>
                </a:solidFill>
                <a:latin typeface="Arial" panose="020B0604020202020204" pitchFamily="34" charset="0"/>
              </a:rPr>
              <a:t>Can borrow maximum </a:t>
            </a:r>
            <a:r>
              <a:rPr lang="en-US" sz="2400" dirty="0" err="1">
                <a:solidFill>
                  <a:srgbClr val="000000"/>
                </a:solidFill>
                <a:latin typeface="Arial" panose="020B0604020202020204" pitchFamily="34" charset="0"/>
              </a:rPr>
              <a:t>upto</a:t>
            </a:r>
            <a:r>
              <a:rPr lang="en-US" sz="2400" dirty="0">
                <a:solidFill>
                  <a:srgbClr val="000000"/>
                </a:solidFill>
                <a:latin typeface="Arial" panose="020B0604020202020204" pitchFamily="34" charset="0"/>
              </a:rPr>
              <a:t> USD 750 million or equivalent per financial year under the automatic route.</a:t>
            </a:r>
            <a:endParaRPr lang="en-IN" sz="2400" dirty="0"/>
          </a:p>
        </p:txBody>
      </p:sp>
    </p:spTree>
    <p:extLst>
      <p:ext uri="{BB962C8B-B14F-4D97-AF65-F5344CB8AC3E}">
        <p14:creationId xmlns:p14="http://schemas.microsoft.com/office/powerpoint/2010/main" val="26929579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route</a:t>
            </a:r>
          </a:p>
        </p:txBody>
      </p:sp>
      <p:sp>
        <p:nvSpPr>
          <p:cNvPr id="3" name="Content Placeholder 2"/>
          <p:cNvSpPr>
            <a:spLocks noGrp="1"/>
          </p:cNvSpPr>
          <p:nvPr>
            <p:ph idx="1"/>
          </p:nvPr>
        </p:nvSpPr>
        <p:spPr/>
        <p:txBody>
          <a:bodyPr>
            <a:normAutofit fontScale="77500" lnSpcReduction="20000"/>
          </a:bodyPr>
          <a:lstStyle/>
          <a:p>
            <a:r>
              <a:rPr lang="en-US" dirty="0"/>
              <a:t>ECBS for investment in real sector-the industrial sector i.e. infrastructure sector</a:t>
            </a:r>
          </a:p>
          <a:p>
            <a:r>
              <a:rPr lang="en-US" dirty="0"/>
              <a:t>Max amount to be raised under automatic route is USD 750 million or equivalent in financial year</a:t>
            </a:r>
          </a:p>
          <a:p>
            <a:r>
              <a:rPr lang="en-US" dirty="0"/>
              <a:t>Eligible Borrowers:</a:t>
            </a:r>
          </a:p>
          <a:p>
            <a:pPr lvl="1"/>
            <a:r>
              <a:rPr lang="en-US" dirty="0"/>
              <a:t>Corporates registered under companies act except financial intermediaries</a:t>
            </a:r>
          </a:p>
          <a:p>
            <a:pPr lvl="1"/>
            <a:r>
              <a:rPr lang="en-US" dirty="0"/>
              <a:t>NGO engaged in micro-finance activities are eligible to avail ECB</a:t>
            </a:r>
          </a:p>
          <a:p>
            <a:r>
              <a:rPr lang="en-US" dirty="0"/>
              <a:t>Money can be raised from international banks, international capital markets, multilateral financial institutions, export credit agencies and suppliers of equipment, foreign collaborators and foreign equity holdings.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Approval route</a:t>
            </a:r>
          </a:p>
        </p:txBody>
      </p:sp>
      <p:sp>
        <p:nvSpPr>
          <p:cNvPr id="3" name="Content Placeholder 2"/>
          <p:cNvSpPr>
            <a:spLocks noGrp="1"/>
          </p:cNvSpPr>
          <p:nvPr>
            <p:ph idx="1"/>
          </p:nvPr>
        </p:nvSpPr>
        <p:spPr/>
        <p:txBody>
          <a:bodyPr>
            <a:normAutofit fontScale="92500" lnSpcReduction="20000"/>
          </a:bodyPr>
          <a:lstStyle/>
          <a:p>
            <a:r>
              <a:rPr lang="en-US" dirty="0"/>
              <a:t>Financial institutions dealing exclusively with infrastructure or export finance</a:t>
            </a:r>
          </a:p>
          <a:p>
            <a:r>
              <a:rPr lang="en-US" dirty="0"/>
              <a:t>Banks and financial institutions which had participated in the textile or steel sector restructuring package as approved </a:t>
            </a:r>
          </a:p>
          <a:p>
            <a:r>
              <a:rPr lang="en-US" dirty="0"/>
              <a:t>NBFCs may avail ECBs with minimum average maturity of 5 years</a:t>
            </a:r>
          </a:p>
          <a:p>
            <a:r>
              <a:rPr lang="en-US" dirty="0"/>
              <a:t>Housing finance companies may avail FCCBs.</a:t>
            </a:r>
          </a:p>
          <a:p>
            <a:r>
              <a:rPr lang="en-US" dirty="0"/>
              <a:t>Entities in service sector i.e. hotels, hospitals and software can avail ECB</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7D66-0531-4325-A002-0026755AADB9}"/>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3CD5FE45-32D6-429E-B71C-E9F589BA647B}"/>
              </a:ext>
            </a:extLst>
          </p:cNvPr>
          <p:cNvSpPr>
            <a:spLocks noGrp="1"/>
          </p:cNvSpPr>
          <p:nvPr>
            <p:ph idx="1"/>
          </p:nvPr>
        </p:nvSpPr>
        <p:spPr/>
        <p:txBody>
          <a:bodyPr>
            <a:normAutofit lnSpcReduction="10000"/>
          </a:bodyPr>
          <a:lstStyle/>
          <a:p>
            <a:r>
              <a:rPr lang="en-US" dirty="0">
                <a:solidFill>
                  <a:srgbClr val="222222"/>
                </a:solidFill>
                <a:latin typeface="Georgia" panose="02040502050405020303" pitchFamily="18" charset="0"/>
              </a:rPr>
              <a:t>P</a:t>
            </a:r>
            <a:r>
              <a:rPr lang="en-US" b="0" i="0" dirty="0">
                <a:solidFill>
                  <a:srgbClr val="222222"/>
                </a:solidFill>
                <a:effectLst/>
                <a:latin typeface="Georgia" panose="02040502050405020303" pitchFamily="18" charset="0"/>
              </a:rPr>
              <a:t>rovide opportunity to borrow large volume of funds</a:t>
            </a:r>
          </a:p>
          <a:p>
            <a:r>
              <a:rPr lang="en-US" dirty="0">
                <a:solidFill>
                  <a:srgbClr val="222222"/>
                </a:solidFill>
                <a:latin typeface="Georgia" panose="02040502050405020303" pitchFamily="18" charset="0"/>
              </a:rPr>
              <a:t>F</a:t>
            </a:r>
            <a:r>
              <a:rPr lang="en-US" b="0" i="0" dirty="0">
                <a:solidFill>
                  <a:srgbClr val="222222"/>
                </a:solidFill>
                <a:effectLst/>
                <a:latin typeface="Georgia" panose="02040502050405020303" pitchFamily="18" charset="0"/>
              </a:rPr>
              <a:t>unds are available for relatively long term</a:t>
            </a:r>
          </a:p>
          <a:p>
            <a:r>
              <a:rPr lang="en-US" b="0" i="0" dirty="0">
                <a:solidFill>
                  <a:srgbClr val="222222"/>
                </a:solidFill>
                <a:effectLst/>
                <a:latin typeface="Georgia" panose="02040502050405020303" pitchFamily="18" charset="0"/>
              </a:rPr>
              <a:t>Interest rate are also lower compared to domestic funds</a:t>
            </a:r>
          </a:p>
          <a:p>
            <a:r>
              <a:rPr lang="en-US" b="0" i="0" dirty="0">
                <a:solidFill>
                  <a:srgbClr val="222222"/>
                </a:solidFill>
                <a:effectLst/>
                <a:latin typeface="Georgia" panose="02040502050405020303" pitchFamily="18" charset="0"/>
              </a:rPr>
              <a:t>Corporate can raise ECBs from internationally </a:t>
            </a:r>
            <a:r>
              <a:rPr lang="en-US" b="0" i="0" dirty="0" err="1">
                <a:solidFill>
                  <a:srgbClr val="222222"/>
                </a:solidFill>
                <a:effectLst/>
                <a:latin typeface="Georgia" panose="02040502050405020303" pitchFamily="18" charset="0"/>
              </a:rPr>
              <a:t>recognised</a:t>
            </a:r>
            <a:r>
              <a:rPr lang="en-US" b="0" i="0" dirty="0">
                <a:solidFill>
                  <a:srgbClr val="222222"/>
                </a:solidFill>
                <a:effectLst/>
                <a:latin typeface="Georgia" panose="02040502050405020303" pitchFamily="18" charset="0"/>
              </a:rPr>
              <a:t> sources such as banks, export credit agencies, international capital markets </a:t>
            </a:r>
            <a:r>
              <a:rPr lang="en-US" b="0" i="0" dirty="0" err="1">
                <a:solidFill>
                  <a:srgbClr val="222222"/>
                </a:solidFill>
                <a:effectLst/>
                <a:latin typeface="Georgia" panose="02040502050405020303" pitchFamily="18" charset="0"/>
              </a:rPr>
              <a:t>etc</a:t>
            </a:r>
            <a:endParaRPr lang="en-IN" dirty="0"/>
          </a:p>
        </p:txBody>
      </p:sp>
    </p:spTree>
    <p:extLst>
      <p:ext uri="{BB962C8B-B14F-4D97-AF65-F5344CB8AC3E}">
        <p14:creationId xmlns:p14="http://schemas.microsoft.com/office/powerpoint/2010/main" val="33848143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69D9-F0CC-47C8-9908-ABFE157D6315}"/>
              </a:ext>
            </a:extLst>
          </p:cNvPr>
          <p:cNvSpPr>
            <a:spLocks noGrp="1"/>
          </p:cNvSpPr>
          <p:nvPr>
            <p:ph type="title"/>
          </p:nvPr>
        </p:nvSpPr>
        <p:spPr/>
        <p:txBody>
          <a:bodyPr/>
          <a:lstStyle/>
          <a:p>
            <a:r>
              <a:rPr lang="en-US" dirty="0"/>
              <a:t>Foreign Currency Convertible Bond</a:t>
            </a:r>
            <a:endParaRPr lang="en-IN" dirty="0"/>
          </a:p>
        </p:txBody>
      </p:sp>
      <p:sp>
        <p:nvSpPr>
          <p:cNvPr id="3" name="Content Placeholder 2">
            <a:extLst>
              <a:ext uri="{FF2B5EF4-FFF2-40B4-BE49-F238E27FC236}">
                <a16:creationId xmlns:a16="http://schemas.microsoft.com/office/drawing/2014/main" id="{BDDFC9CF-B982-47BA-A225-86EF1BEF2EF8}"/>
              </a:ext>
            </a:extLst>
          </p:cNvPr>
          <p:cNvSpPr>
            <a:spLocks noGrp="1"/>
          </p:cNvSpPr>
          <p:nvPr>
            <p:ph idx="1"/>
          </p:nvPr>
        </p:nvSpPr>
        <p:spPr/>
        <p:txBody>
          <a:bodyPr/>
          <a:lstStyle/>
          <a:p>
            <a:r>
              <a:rPr lang="en-US" dirty="0"/>
              <a:t>Special type of bond issued in the currency other than the domestic currency</a:t>
            </a:r>
          </a:p>
          <a:p>
            <a:r>
              <a:rPr lang="en-US" dirty="0"/>
              <a:t>Attractive feature is </a:t>
            </a:r>
          </a:p>
          <a:p>
            <a:pPr lvl="1"/>
            <a:r>
              <a:rPr lang="en-US" dirty="0"/>
              <a:t>These are equity-linked debt securities</a:t>
            </a:r>
          </a:p>
          <a:p>
            <a:pPr lvl="1"/>
            <a:r>
              <a:rPr lang="en-US" dirty="0"/>
              <a:t>Tradable on stock exchange</a:t>
            </a:r>
            <a:endParaRPr lang="en-IN" dirty="0"/>
          </a:p>
        </p:txBody>
      </p:sp>
    </p:spTree>
    <p:extLst>
      <p:ext uri="{BB962C8B-B14F-4D97-AF65-F5344CB8AC3E}">
        <p14:creationId xmlns:p14="http://schemas.microsoft.com/office/powerpoint/2010/main" val="9196030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163F-D51A-46EB-B53A-7F7F753AE2A7}"/>
              </a:ext>
            </a:extLst>
          </p:cNvPr>
          <p:cNvSpPr>
            <a:spLocks noGrp="1"/>
          </p:cNvSpPr>
          <p:nvPr>
            <p:ph type="title"/>
          </p:nvPr>
        </p:nvSpPr>
        <p:spPr/>
        <p:txBody>
          <a:bodyPr/>
          <a:lstStyle/>
          <a:p>
            <a:r>
              <a:rPr lang="en-US" dirty="0"/>
              <a:t>Euro Bonds</a:t>
            </a:r>
            <a:endParaRPr lang="en-IN" dirty="0"/>
          </a:p>
        </p:txBody>
      </p:sp>
      <p:sp>
        <p:nvSpPr>
          <p:cNvPr id="3" name="Content Placeholder 2">
            <a:extLst>
              <a:ext uri="{FF2B5EF4-FFF2-40B4-BE49-F238E27FC236}">
                <a16:creationId xmlns:a16="http://schemas.microsoft.com/office/drawing/2014/main" id="{8E4EA8FB-D37C-445C-BF55-053BE523244C}"/>
              </a:ext>
            </a:extLst>
          </p:cNvPr>
          <p:cNvSpPr>
            <a:spLocks noGrp="1"/>
          </p:cNvSpPr>
          <p:nvPr>
            <p:ph idx="1"/>
          </p:nvPr>
        </p:nvSpPr>
        <p:spPr/>
        <p:txBody>
          <a:bodyPr/>
          <a:lstStyle/>
          <a:p>
            <a:r>
              <a:rPr lang="en-US" dirty="0"/>
              <a:t>Special types of bonds issued by companies, in currencies other than the issuer’s, but are intended for broader international markets. </a:t>
            </a:r>
          </a:p>
          <a:p>
            <a:r>
              <a:rPr lang="en-US" dirty="0"/>
              <a:t>Have maturity of three to seven years.</a:t>
            </a:r>
          </a:p>
          <a:p>
            <a:r>
              <a:rPr lang="en-US" dirty="0"/>
              <a:t>Are usually fixed-rate interest bearing</a:t>
            </a:r>
          </a:p>
          <a:p>
            <a:r>
              <a:rPr lang="en-US" dirty="0"/>
              <a:t>Issue terms are usually tailored to issuer’s and investor’s needs.</a:t>
            </a:r>
            <a:endParaRPr lang="en-IN" dirty="0"/>
          </a:p>
        </p:txBody>
      </p:sp>
    </p:spTree>
    <p:extLst>
      <p:ext uri="{BB962C8B-B14F-4D97-AF65-F5344CB8AC3E}">
        <p14:creationId xmlns:p14="http://schemas.microsoft.com/office/powerpoint/2010/main" val="27786095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067E-91B2-40D5-A592-642664D1F52B}"/>
              </a:ext>
            </a:extLst>
          </p:cNvPr>
          <p:cNvSpPr>
            <a:spLocks noGrp="1"/>
          </p:cNvSpPr>
          <p:nvPr>
            <p:ph type="title"/>
          </p:nvPr>
        </p:nvSpPr>
        <p:spPr/>
        <p:txBody>
          <a:bodyPr/>
          <a:lstStyle/>
          <a:p>
            <a:r>
              <a:rPr lang="en-US" dirty="0"/>
              <a:t>American Depository Receipt</a:t>
            </a:r>
            <a:endParaRPr lang="en-IN" dirty="0"/>
          </a:p>
        </p:txBody>
      </p:sp>
      <p:sp>
        <p:nvSpPr>
          <p:cNvPr id="3" name="Content Placeholder 2">
            <a:extLst>
              <a:ext uri="{FF2B5EF4-FFF2-40B4-BE49-F238E27FC236}">
                <a16:creationId xmlns:a16="http://schemas.microsoft.com/office/drawing/2014/main" id="{E9FB0CBE-8277-41B2-B17E-1DCE222B87A3}"/>
              </a:ext>
            </a:extLst>
          </p:cNvPr>
          <p:cNvSpPr>
            <a:spLocks noGrp="1"/>
          </p:cNvSpPr>
          <p:nvPr>
            <p:ph idx="1"/>
          </p:nvPr>
        </p:nvSpPr>
        <p:spPr/>
        <p:txBody>
          <a:bodyPr/>
          <a:lstStyle/>
          <a:p>
            <a:r>
              <a:rPr lang="en-US" dirty="0"/>
              <a:t>Foreign stocks often trade on U.S. exchanges as ADRs.</a:t>
            </a:r>
          </a:p>
          <a:p>
            <a:r>
              <a:rPr lang="en-US" dirty="0"/>
              <a:t>It is a receipt that represents the number of foreign shares that are deposited at a U.S. bank.</a:t>
            </a:r>
          </a:p>
          <a:p>
            <a:r>
              <a:rPr lang="en-US" dirty="0"/>
              <a:t>The bank serves as a transfer agent for the ADRs</a:t>
            </a:r>
          </a:p>
          <a:p>
            <a:pPr marL="0" indent="0">
              <a:buNone/>
            </a:pPr>
            <a:endParaRPr lang="en-IN" dirty="0"/>
          </a:p>
        </p:txBody>
      </p:sp>
    </p:spTree>
    <p:extLst>
      <p:ext uri="{BB962C8B-B14F-4D97-AF65-F5344CB8AC3E}">
        <p14:creationId xmlns:p14="http://schemas.microsoft.com/office/powerpoint/2010/main" val="1681969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 for Issuing sponsored ADR/GDR by Indian company</a:t>
            </a:r>
          </a:p>
        </p:txBody>
      </p:sp>
      <p:sp>
        <p:nvSpPr>
          <p:cNvPr id="3" name="Content Placeholder 2"/>
          <p:cNvSpPr>
            <a:spLocks noGrp="1"/>
          </p:cNvSpPr>
          <p:nvPr>
            <p:ph idx="1"/>
          </p:nvPr>
        </p:nvSpPr>
        <p:spPr/>
        <p:txBody>
          <a:bodyPr/>
          <a:lstStyle/>
          <a:p>
            <a:r>
              <a:rPr lang="en-US" dirty="0"/>
              <a:t>Board Approval</a:t>
            </a:r>
          </a:p>
          <a:p>
            <a:r>
              <a:rPr lang="en-US" dirty="0"/>
              <a:t>Tendering of shares by shareholders</a:t>
            </a:r>
          </a:p>
          <a:p>
            <a:r>
              <a:rPr lang="en-US" dirty="0"/>
              <a:t>Conversion to ADRs/GDRs</a:t>
            </a:r>
          </a:p>
          <a:p>
            <a:r>
              <a:rPr lang="en-US" dirty="0"/>
              <a:t>Sale of ADRs/GDRs to overseas investors</a:t>
            </a:r>
          </a:p>
          <a:p>
            <a:r>
              <a:rPr lang="en-US" dirty="0"/>
              <a:t>Repatriation of proceeds to India within one month</a:t>
            </a:r>
          </a:p>
          <a:p>
            <a:r>
              <a:rPr lang="en-US" dirty="0"/>
              <a:t>Distribution of proceeds to the shareholders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a:r>
              <a:rPr lang="en-US" dirty="0"/>
              <a:t>Money Market Instruments</a:t>
            </a:r>
            <a:endParaRPr lang="en-GB" dirty="0"/>
          </a:p>
        </p:txBody>
      </p:sp>
      <p:sp>
        <p:nvSpPr>
          <p:cNvPr id="39939" name="Rectangle 3"/>
          <p:cNvSpPr>
            <a:spLocks noGrp="1" noChangeArrowheads="1"/>
          </p:cNvSpPr>
          <p:nvPr>
            <p:ph type="body" idx="1"/>
          </p:nvPr>
        </p:nvSpPr>
        <p:spPr/>
        <p:txBody>
          <a:bodyPr/>
          <a:lstStyle/>
          <a:p>
            <a:pPr marL="514350" indent="-514350">
              <a:buFont typeface="Wingdings" pitchFamily="2" charset="2"/>
              <a:buAutoNum type="arabicPeriod"/>
            </a:pPr>
            <a:r>
              <a:rPr lang="en-US" dirty="0"/>
              <a:t>Treasury bills (T-bills); </a:t>
            </a:r>
          </a:p>
          <a:p>
            <a:pPr marL="514350" indent="-514350">
              <a:buFont typeface="Wingdings" pitchFamily="2" charset="2"/>
              <a:buAutoNum type="arabicPeriod"/>
            </a:pPr>
            <a:r>
              <a:rPr lang="en-US" dirty="0"/>
              <a:t>Call/notice money market—Call (overnight) and short notice (up to 14 days); </a:t>
            </a:r>
          </a:p>
          <a:p>
            <a:pPr marL="514350" indent="-514350">
              <a:buFont typeface="Wingdings" pitchFamily="2" charset="2"/>
              <a:buAutoNum type="arabicPeriod"/>
            </a:pPr>
            <a:r>
              <a:rPr lang="en-US" dirty="0"/>
              <a:t>Commercial Papers (CPs)</a:t>
            </a:r>
          </a:p>
          <a:p>
            <a:pPr marL="514350" indent="-514350">
              <a:buFont typeface="Wingdings" pitchFamily="2" charset="2"/>
              <a:buAutoNum type="arabicPeriod"/>
            </a:pPr>
            <a:r>
              <a:rPr lang="en-US" dirty="0"/>
              <a:t> Certificates of Deposits (CDs) </a:t>
            </a:r>
          </a:p>
          <a:p>
            <a:pPr marL="514350" indent="-514350">
              <a:buFont typeface="Wingdings" pitchFamily="2" charset="2"/>
              <a:buAutoNum type="arabicPeriod"/>
            </a:pPr>
            <a:r>
              <a:rPr lang="en-US" dirty="0"/>
              <a:t>Commercial Bills (CBs) </a:t>
            </a:r>
          </a:p>
          <a:p>
            <a:pPr marL="514350" indent="-514350">
              <a:buFont typeface="Wingdings" pitchFamily="2" charset="2"/>
              <a:buAutoNum type="arabicPeriod"/>
            </a:pPr>
            <a:r>
              <a:rPr lang="en-US" dirty="0" err="1"/>
              <a:t>Collateralised</a:t>
            </a:r>
            <a:r>
              <a:rPr lang="en-US" dirty="0"/>
              <a:t> Borrowing and Lending Obligation (CBLO)</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1CD90-9BD8-476D-B159-518B9F6CD811}"/>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02B7E710-14A2-4350-A5D0-CA97DB6FE601}"/>
              </a:ext>
            </a:extLst>
          </p:cNvPr>
          <p:cNvSpPr>
            <a:spLocks noGrp="1"/>
          </p:cNvSpPr>
          <p:nvPr>
            <p:ph idx="1"/>
          </p:nvPr>
        </p:nvSpPr>
        <p:spPr/>
        <p:txBody>
          <a:bodyPr/>
          <a:lstStyle/>
          <a:p>
            <a:r>
              <a:rPr lang="en-US" dirty="0"/>
              <a:t>There are many advantages to trading ADRs as opposed to direct investment in the company’s shares:</a:t>
            </a:r>
          </a:p>
          <a:p>
            <a:pPr lvl="1"/>
            <a:r>
              <a:rPr lang="en-US" dirty="0"/>
              <a:t>ADRs are denominated in U.S. dollars, trade on U.S. exchanges and can be bought through any broker.</a:t>
            </a:r>
          </a:p>
          <a:p>
            <a:pPr lvl="1"/>
            <a:r>
              <a:rPr lang="en-US" dirty="0"/>
              <a:t>Dividends are paid in U.S. dollars.</a:t>
            </a:r>
          </a:p>
          <a:p>
            <a:pPr lvl="1"/>
            <a:r>
              <a:rPr lang="en-US" dirty="0"/>
              <a:t>Most underlying stocks are bearer securities, the ADRs are registered.</a:t>
            </a:r>
          </a:p>
          <a:p>
            <a:endParaRPr lang="en-IN" dirty="0"/>
          </a:p>
        </p:txBody>
      </p:sp>
    </p:spTree>
    <p:extLst>
      <p:ext uri="{BB962C8B-B14F-4D97-AF65-F5344CB8AC3E}">
        <p14:creationId xmlns:p14="http://schemas.microsoft.com/office/powerpoint/2010/main" val="26220287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7235-B837-4386-9C26-3EC30467B1D6}"/>
              </a:ext>
            </a:extLst>
          </p:cNvPr>
          <p:cNvSpPr>
            <a:spLocks noGrp="1"/>
          </p:cNvSpPr>
          <p:nvPr>
            <p:ph type="title"/>
          </p:nvPr>
        </p:nvSpPr>
        <p:spPr/>
        <p:txBody>
          <a:bodyPr/>
          <a:lstStyle/>
          <a:p>
            <a:r>
              <a:rPr lang="en-US" dirty="0"/>
              <a:t>Process of issuing ADRs</a:t>
            </a:r>
            <a:endParaRPr lang="en-IN" dirty="0"/>
          </a:p>
        </p:txBody>
      </p:sp>
      <p:pic>
        <p:nvPicPr>
          <p:cNvPr id="5" name="Picture 4">
            <a:extLst>
              <a:ext uri="{FF2B5EF4-FFF2-40B4-BE49-F238E27FC236}">
                <a16:creationId xmlns:a16="http://schemas.microsoft.com/office/drawing/2014/main" id="{56B8750D-3F63-4F0E-9E2A-096800838F73}"/>
              </a:ext>
            </a:extLst>
          </p:cNvPr>
          <p:cNvPicPr>
            <a:picLocks noChangeAspect="1"/>
          </p:cNvPicPr>
          <p:nvPr/>
        </p:nvPicPr>
        <p:blipFill>
          <a:blip r:embed="rId2"/>
          <a:stretch>
            <a:fillRect/>
          </a:stretch>
        </p:blipFill>
        <p:spPr>
          <a:xfrm>
            <a:off x="885825" y="1600200"/>
            <a:ext cx="7372350" cy="4810125"/>
          </a:xfrm>
          <a:prstGeom prst="rect">
            <a:avLst/>
          </a:prstGeom>
        </p:spPr>
      </p:pic>
    </p:spTree>
    <p:extLst>
      <p:ext uri="{BB962C8B-B14F-4D97-AF65-F5344CB8AC3E}">
        <p14:creationId xmlns:p14="http://schemas.microsoft.com/office/powerpoint/2010/main" val="28952080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33E40-E5A6-4AE0-A994-3ABDEBCB493E}"/>
              </a:ext>
            </a:extLst>
          </p:cNvPr>
          <p:cNvSpPr>
            <a:spLocks noGrp="1"/>
          </p:cNvSpPr>
          <p:nvPr>
            <p:ph type="title"/>
          </p:nvPr>
        </p:nvSpPr>
        <p:spPr/>
        <p:txBody>
          <a:bodyPr/>
          <a:lstStyle/>
          <a:p>
            <a:r>
              <a:rPr lang="en-US" dirty="0"/>
              <a:t>Global Depository Receipt</a:t>
            </a:r>
            <a:endParaRPr lang="en-IN" dirty="0"/>
          </a:p>
        </p:txBody>
      </p:sp>
      <p:sp>
        <p:nvSpPr>
          <p:cNvPr id="3" name="Content Placeholder 2">
            <a:extLst>
              <a:ext uri="{FF2B5EF4-FFF2-40B4-BE49-F238E27FC236}">
                <a16:creationId xmlns:a16="http://schemas.microsoft.com/office/drawing/2014/main" id="{B80956CA-8E91-4CD6-ADF2-23B6232B5BD8}"/>
              </a:ext>
            </a:extLst>
          </p:cNvPr>
          <p:cNvSpPr>
            <a:spLocks noGrp="1"/>
          </p:cNvSpPr>
          <p:nvPr>
            <p:ph idx="1"/>
          </p:nvPr>
        </p:nvSpPr>
        <p:spPr/>
        <p:txBody>
          <a:bodyPr>
            <a:normAutofit lnSpcReduction="10000"/>
          </a:bodyPr>
          <a:lstStyle/>
          <a:p>
            <a:r>
              <a:rPr lang="en-US" dirty="0"/>
              <a:t>DaimlerChrysler AG is a German firm, whose stock trades as a GDR.</a:t>
            </a:r>
          </a:p>
          <a:p>
            <a:r>
              <a:rPr lang="en-US" dirty="0"/>
              <a:t>GRS are one share traded globally, unlike ADRs, which are receipts for banks’ deposits of home-market shares and traded on foreign markets.</a:t>
            </a:r>
          </a:p>
          <a:p>
            <a:r>
              <a:rPr lang="en-US" dirty="0"/>
              <a:t>They trade in both dollars and euros.</a:t>
            </a:r>
          </a:p>
          <a:p>
            <a:r>
              <a:rPr lang="en-US" dirty="0"/>
              <a:t>All shareholders have equal status and voting rights.</a:t>
            </a:r>
          </a:p>
          <a:p>
            <a:pPr marL="0" indent="0">
              <a:buNone/>
            </a:pPr>
            <a:endParaRPr lang="en-IN" dirty="0"/>
          </a:p>
        </p:txBody>
      </p:sp>
    </p:spTree>
    <p:extLst>
      <p:ext uri="{BB962C8B-B14F-4D97-AF65-F5344CB8AC3E}">
        <p14:creationId xmlns:p14="http://schemas.microsoft.com/office/powerpoint/2010/main" val="11216520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ADRs and GDRs</a:t>
            </a:r>
          </a:p>
        </p:txBody>
      </p:sp>
      <p:sp>
        <p:nvSpPr>
          <p:cNvPr id="3" name="Content Placeholder 2"/>
          <p:cNvSpPr>
            <a:spLocks noGrp="1"/>
          </p:cNvSpPr>
          <p:nvPr>
            <p:ph idx="1"/>
          </p:nvPr>
        </p:nvSpPr>
        <p:spPr/>
        <p:txBody>
          <a:bodyPr/>
          <a:lstStyle/>
          <a:p>
            <a:r>
              <a:rPr lang="en-US" dirty="0"/>
              <a:t>ADRs are offered to US institutional and retail markets</a:t>
            </a:r>
          </a:p>
          <a:p>
            <a:pPr>
              <a:buNone/>
            </a:pPr>
            <a:r>
              <a:rPr lang="en-US" dirty="0"/>
              <a:t>    GDRs is offered to US institutional investors</a:t>
            </a:r>
          </a:p>
          <a:p>
            <a:r>
              <a:rPr lang="en-US" dirty="0"/>
              <a:t>ADRs listing requires comprehensive disclosures and greater transparency as compared to GDR listing</a:t>
            </a:r>
          </a:p>
          <a:p>
            <a:r>
              <a:rPr lang="en-US" dirty="0"/>
              <a:t>ADRs are more liquid and cover a wider market compared to GDR</a:t>
            </a:r>
          </a:p>
          <a:p>
            <a:pPr>
              <a:buNone/>
            </a:pPr>
            <a:endParaRPr lang="en-US" dirty="0"/>
          </a:p>
        </p:txBody>
      </p:sp>
    </p:spTree>
    <p:extLst>
      <p:ext uri="{BB962C8B-B14F-4D97-AF65-F5344CB8AC3E}">
        <p14:creationId xmlns:p14="http://schemas.microsoft.com/office/powerpoint/2010/main" val="35970766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AA6446-056D-4A43-8ECC-10466AD49EAD}"/>
              </a:ext>
            </a:extLst>
          </p:cNvPr>
          <p:cNvSpPr>
            <a:spLocks noGrp="1"/>
          </p:cNvSpPr>
          <p:nvPr>
            <p:ph type="ctrTitle"/>
          </p:nvPr>
        </p:nvSpPr>
        <p:spPr/>
        <p:txBody>
          <a:bodyPr/>
          <a:lstStyle/>
          <a:p>
            <a:r>
              <a:rPr lang="en-US" dirty="0"/>
              <a:t>Indian Depository Receipt</a:t>
            </a:r>
            <a:endParaRPr lang="en-IN" dirty="0"/>
          </a:p>
        </p:txBody>
      </p:sp>
    </p:spTree>
    <p:extLst>
      <p:ext uri="{BB962C8B-B14F-4D97-AF65-F5344CB8AC3E}">
        <p14:creationId xmlns:p14="http://schemas.microsoft.com/office/powerpoint/2010/main" val="3685351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market</a:t>
            </a:r>
          </a:p>
        </p:txBody>
      </p:sp>
      <p:sp>
        <p:nvSpPr>
          <p:cNvPr id="3" name="Content Placeholder 2"/>
          <p:cNvSpPr>
            <a:spLocks noGrp="1"/>
          </p:cNvSpPr>
          <p:nvPr>
            <p:ph idx="1"/>
          </p:nvPr>
        </p:nvSpPr>
        <p:spPr/>
        <p:txBody>
          <a:bodyPr/>
          <a:lstStyle/>
          <a:p>
            <a:r>
              <a:rPr lang="en-US" dirty="0"/>
              <a:t>Is a market for outstanding securities</a:t>
            </a:r>
          </a:p>
          <a:p>
            <a:r>
              <a:rPr lang="en-US" dirty="0"/>
              <a:t>Facilitates liquidity and marketability of securities </a:t>
            </a:r>
          </a:p>
          <a:p>
            <a:r>
              <a:rPr lang="en-US" dirty="0"/>
              <a:t>Provides valuation of securities </a:t>
            </a:r>
          </a:p>
          <a:p>
            <a:r>
              <a:rPr lang="en-US" dirty="0"/>
              <a:t>Reduces cost of capital </a:t>
            </a:r>
          </a:p>
          <a:p>
            <a:r>
              <a:rPr lang="en-US" dirty="0"/>
              <a:t>Enables price discovery </a:t>
            </a:r>
          </a:p>
          <a:p>
            <a:r>
              <a:rPr lang="en-US" dirty="0"/>
              <a:t>Creates a wealth effect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Trading in following entities:</a:t>
            </a:r>
          </a:p>
        </p:txBody>
      </p:sp>
      <p:sp>
        <p:nvSpPr>
          <p:cNvPr id="3" name="Content Placeholder 2"/>
          <p:cNvSpPr>
            <a:spLocks noGrp="1"/>
          </p:cNvSpPr>
          <p:nvPr>
            <p:ph idx="1"/>
          </p:nvPr>
        </p:nvSpPr>
        <p:spPr/>
        <p:txBody>
          <a:bodyPr/>
          <a:lstStyle/>
          <a:p>
            <a:pPr marL="514350" indent="-514350">
              <a:buAutoNum type="alphaLcPeriod"/>
            </a:pPr>
            <a:r>
              <a:rPr lang="en-US" dirty="0" err="1"/>
              <a:t>Recognised</a:t>
            </a:r>
            <a:r>
              <a:rPr lang="en-US" dirty="0"/>
              <a:t> stock exchanges</a:t>
            </a:r>
          </a:p>
          <a:p>
            <a:pPr marL="514350" indent="-514350">
              <a:buAutoNum type="alphaLcPeriod"/>
            </a:pPr>
            <a:r>
              <a:rPr lang="en-US" dirty="0"/>
              <a:t>The National Stock Exchange of India Limited (NSE) </a:t>
            </a:r>
          </a:p>
          <a:p>
            <a:pPr marL="514350" indent="-514350">
              <a:buAutoNum type="alphaLcPeriod"/>
            </a:pPr>
            <a:r>
              <a:rPr lang="en-US" dirty="0"/>
              <a:t>The Over the Counter Exchange of India (OTCEI) </a:t>
            </a:r>
          </a:p>
          <a:p>
            <a:pPr marL="514350" indent="-514350">
              <a:buAutoNum type="alphaLcPeriod"/>
            </a:pPr>
            <a:r>
              <a:rPr lang="en-US" dirty="0"/>
              <a:t>The Interconnected Stock Exchange of India (ISE).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Treasury bills</a:t>
            </a:r>
          </a:p>
        </p:txBody>
      </p:sp>
      <p:sp>
        <p:nvSpPr>
          <p:cNvPr id="3" name="Content Placeholder 2"/>
          <p:cNvSpPr>
            <a:spLocks noGrp="1"/>
          </p:cNvSpPr>
          <p:nvPr>
            <p:ph idx="1"/>
          </p:nvPr>
        </p:nvSpPr>
        <p:spPr/>
        <p:txBody>
          <a:bodyPr/>
          <a:lstStyle/>
          <a:p>
            <a:r>
              <a:rPr lang="en-US" dirty="0"/>
              <a:t>Instrument issued by the Reserve Bank on behalf of the government to tide over short-term liquidity shortfalls. </a:t>
            </a:r>
          </a:p>
          <a:p>
            <a:r>
              <a:rPr lang="en-US" dirty="0"/>
              <a:t>Used by government to raise short-term funds to bridge seasonal or temporary gaps between its receipts (revenue and capital) and expenditure</a:t>
            </a:r>
          </a:p>
          <a:p>
            <a:r>
              <a:rPr lang="en-US" dirty="0"/>
              <a:t>Is repaid at par on maturity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8201</TotalTime>
  <Words>6181</Words>
  <Application>Microsoft Office PowerPoint</Application>
  <PresentationFormat>On-screen Show (4:3)</PresentationFormat>
  <Paragraphs>547</Paragraphs>
  <Slides>87</Slides>
  <Notes>5</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Financial Markets</vt:lpstr>
      <vt:lpstr>Financial Markets</vt:lpstr>
      <vt:lpstr>Money Market</vt:lpstr>
      <vt:lpstr>Introduction</vt:lpstr>
      <vt:lpstr>Characteristics</vt:lpstr>
      <vt:lpstr>Functions</vt:lpstr>
      <vt:lpstr>Importance of money markets for other markets</vt:lpstr>
      <vt:lpstr>Money Market Instruments</vt:lpstr>
      <vt:lpstr>Treasury bills</vt:lpstr>
      <vt:lpstr>Features</vt:lpstr>
      <vt:lpstr>Importance </vt:lpstr>
      <vt:lpstr>Participants</vt:lpstr>
      <vt:lpstr>Cash Management Bill</vt:lpstr>
      <vt:lpstr>Commercial Paper</vt:lpstr>
      <vt:lpstr>Investors in CP</vt:lpstr>
      <vt:lpstr>Certificate of Deposits</vt:lpstr>
      <vt:lpstr>Contd..</vt:lpstr>
      <vt:lpstr>Commercial Bills</vt:lpstr>
      <vt:lpstr>Types</vt:lpstr>
      <vt:lpstr>The Process for Issuing a CP</vt:lpstr>
      <vt:lpstr>Call money market (1)</vt:lpstr>
      <vt:lpstr>Call money market (2)</vt:lpstr>
      <vt:lpstr>Bill Market </vt:lpstr>
      <vt:lpstr>LAF</vt:lpstr>
      <vt:lpstr>Repo</vt:lpstr>
      <vt:lpstr>Repo (contd..)</vt:lpstr>
      <vt:lpstr>Contd…</vt:lpstr>
      <vt:lpstr>Reverse Repo</vt:lpstr>
      <vt:lpstr>Money Market Derivatives</vt:lpstr>
      <vt:lpstr>Interest Rate Swap</vt:lpstr>
      <vt:lpstr>PowerPoint Presentation</vt:lpstr>
      <vt:lpstr>Applications of Interest Rate Swaps</vt:lpstr>
      <vt:lpstr>Forward Rate Agreements</vt:lpstr>
      <vt:lpstr>PowerPoint Presentation</vt:lpstr>
      <vt:lpstr>Participants in the IRS/FRA Market</vt:lpstr>
      <vt:lpstr>Factors which inhibit the growth of the money market derivative instruments</vt:lpstr>
      <vt:lpstr>Tools for Liquidity management in Money Market</vt:lpstr>
      <vt:lpstr>Capital Markets</vt:lpstr>
      <vt:lpstr>Functions of a Capital Market</vt:lpstr>
      <vt:lpstr>Functions of capital market</vt:lpstr>
      <vt:lpstr>Contd..</vt:lpstr>
      <vt:lpstr>Primary market (The IPO Process – YouTube)</vt:lpstr>
      <vt:lpstr>PowerPoint Presentation</vt:lpstr>
      <vt:lpstr>Green Shoe Option</vt:lpstr>
      <vt:lpstr>Bonus shares</vt:lpstr>
      <vt:lpstr>Participants in the market</vt:lpstr>
      <vt:lpstr>PowerPoint Presentation</vt:lpstr>
      <vt:lpstr>Book Building</vt:lpstr>
      <vt:lpstr>Contd…</vt:lpstr>
      <vt:lpstr>Bidding Process</vt:lpstr>
      <vt:lpstr>Determination of Price</vt:lpstr>
      <vt:lpstr>Application Supported by Blocked Amount (ASBA) Process</vt:lpstr>
      <vt:lpstr>Allotment/Allocation in Book Built Issue</vt:lpstr>
      <vt:lpstr>Primary Issues</vt:lpstr>
      <vt:lpstr>IPO</vt:lpstr>
      <vt:lpstr>Contd..</vt:lpstr>
      <vt:lpstr>Public Issue of debt instruments</vt:lpstr>
      <vt:lpstr>Right Issue</vt:lpstr>
      <vt:lpstr>Right Issue</vt:lpstr>
      <vt:lpstr>IDRs</vt:lpstr>
      <vt:lpstr>Private placement</vt:lpstr>
      <vt:lpstr>Private placement under SEBI regulations</vt:lpstr>
      <vt:lpstr>Preferential allotment</vt:lpstr>
      <vt:lpstr>Offer For Sale of Shares By Promoters Through Stock Exchanges</vt:lpstr>
      <vt:lpstr> Contd..</vt:lpstr>
      <vt:lpstr>Qualified Institutional Investors</vt:lpstr>
      <vt:lpstr>Institutional Placement Programme (IPP)</vt:lpstr>
      <vt:lpstr>Advantages</vt:lpstr>
      <vt:lpstr>Disadvantages</vt:lpstr>
      <vt:lpstr>Preferential allotment</vt:lpstr>
      <vt:lpstr>Types of Shares</vt:lpstr>
      <vt:lpstr>External Commercial Borrowing</vt:lpstr>
      <vt:lpstr>Automatic route</vt:lpstr>
      <vt:lpstr>Approval route</vt:lpstr>
      <vt:lpstr>Advantages</vt:lpstr>
      <vt:lpstr>Foreign Currency Convertible Bond</vt:lpstr>
      <vt:lpstr>Euro Bonds</vt:lpstr>
      <vt:lpstr>American Depository Receipt</vt:lpstr>
      <vt:lpstr>Process for Issuing sponsored ADR/GDR by Indian company</vt:lpstr>
      <vt:lpstr>Contd.</vt:lpstr>
      <vt:lpstr>Process of issuing ADRs</vt:lpstr>
      <vt:lpstr>Global Depository Receipt</vt:lpstr>
      <vt:lpstr>Difference between ADRs and GDRs</vt:lpstr>
      <vt:lpstr>Indian Depository Receipt</vt:lpstr>
      <vt:lpstr>Secondary market</vt:lpstr>
      <vt:lpstr>Trading in following entities: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dc:title>
  <dc:creator>pranaydoshi</dc:creator>
  <cp:lastModifiedBy>DHRUMIL TALATI</cp:lastModifiedBy>
  <cp:revision>22</cp:revision>
  <dcterms:created xsi:type="dcterms:W3CDTF">2019-10-06T14:36:28Z</dcterms:created>
  <dcterms:modified xsi:type="dcterms:W3CDTF">2022-09-19T04:23:26Z</dcterms:modified>
</cp:coreProperties>
</file>