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8" r:id="rId3"/>
    <p:sldId id="268" r:id="rId4"/>
    <p:sldId id="277" r:id="rId5"/>
    <p:sldId id="269" r:id="rId7"/>
    <p:sldId id="270" r:id="rId8"/>
    <p:sldId id="265" r:id="rId9"/>
    <p:sldId id="274" r:id="rId10"/>
    <p:sldId id="266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5BF"/>
    <a:srgbClr val="2A3E56"/>
    <a:srgbClr val="768391"/>
    <a:srgbClr val="C7D9D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6" b="13227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6" b="13227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矩形: 圆角 5"/>
          <p:cNvSpPr/>
          <p:nvPr userDrawn="1"/>
        </p:nvSpPr>
        <p:spPr>
          <a:xfrm>
            <a:off x="292260" y="278785"/>
            <a:ext cx="11607480" cy="6300430"/>
          </a:xfrm>
          <a:prstGeom prst="roundRect">
            <a:avLst>
              <a:gd name="adj" fmla="val 6396"/>
            </a:avLst>
          </a:prstGeom>
          <a:solidFill>
            <a:schemeClr val="bg1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96087" y="713765"/>
            <a:ext cx="542138" cy="467360"/>
          </a:xfrm>
          <a:prstGeom prst="triangle">
            <a:avLst/>
          </a:prstGeom>
          <a:solidFill>
            <a:srgbClr val="768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672287" y="713765"/>
            <a:ext cx="542138" cy="467360"/>
          </a:xfrm>
          <a:prstGeom prst="triangle">
            <a:avLst/>
          </a:prstGeom>
          <a:noFill/>
          <a:ln w="57150">
            <a:solidFill>
              <a:srgbClr val="2A3E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7804" y="798291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1.1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3650" y="753110"/>
            <a:ext cx="581088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Some Images of PokeBall : </a:t>
            </a:r>
            <a:endParaRPr lang="en-I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clo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815" y="1561465"/>
            <a:ext cx="2806700" cy="2160905"/>
          </a:xfrm>
          <a:prstGeom prst="rect">
            <a:avLst/>
          </a:prstGeom>
        </p:spPr>
      </p:pic>
      <p:pic>
        <p:nvPicPr>
          <p:cNvPr id="14" name="Picture 13" descr="op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5" y="3722370"/>
            <a:ext cx="2684780" cy="1990725"/>
          </a:xfrm>
          <a:prstGeom prst="rect">
            <a:avLst/>
          </a:prstGeom>
        </p:spPr>
      </p:pic>
      <p:pic>
        <p:nvPicPr>
          <p:cNvPr id="7" name="Picture 6" descr="top"/>
          <p:cNvPicPr>
            <a:picLocks noChangeAspect="1"/>
          </p:cNvPicPr>
          <p:nvPr/>
        </p:nvPicPr>
        <p:blipFill>
          <a:blip r:embed="rId3"/>
          <a:srcRect l="6676" t="19025" r="7821" b="8545"/>
          <a:stretch>
            <a:fillRect/>
          </a:stretch>
        </p:blipFill>
        <p:spPr>
          <a:xfrm>
            <a:off x="3612515" y="1561465"/>
            <a:ext cx="2181860" cy="2186940"/>
          </a:xfrm>
          <a:prstGeom prst="ellipse">
            <a:avLst/>
          </a:prstGeom>
        </p:spPr>
      </p:pic>
      <p:pic>
        <p:nvPicPr>
          <p:cNvPr id="9" name="Picture 8" descr="pc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915" y="1561465"/>
            <a:ext cx="2512695" cy="2041525"/>
          </a:xfrm>
          <a:prstGeom prst="rect">
            <a:avLst/>
          </a:prstGeom>
        </p:spPr>
      </p:pic>
      <p:pic>
        <p:nvPicPr>
          <p:cNvPr id="10" name="Picture 9" descr="top 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595" y="3890645"/>
            <a:ext cx="2072640" cy="213106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693545" y="5746115"/>
            <a:ext cx="911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200" b="1"/>
              <a:t>While open</a:t>
            </a:r>
            <a:endParaRPr lang="en-IN" altLang="en-US" sz="1200" b="1"/>
          </a:p>
        </p:txBody>
      </p:sp>
      <p:sp>
        <p:nvSpPr>
          <p:cNvPr id="12" name="Text Box 11"/>
          <p:cNvSpPr txBox="1"/>
          <p:nvPr/>
        </p:nvSpPr>
        <p:spPr>
          <a:xfrm>
            <a:off x="1881505" y="1688465"/>
            <a:ext cx="9099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200" b="1"/>
              <a:t>While close</a:t>
            </a:r>
            <a:endParaRPr lang="en-IN" altLang="en-US" sz="1200" b="1"/>
          </a:p>
        </p:txBody>
      </p:sp>
      <p:sp>
        <p:nvSpPr>
          <p:cNvPr id="13" name="Text Box 12"/>
          <p:cNvSpPr txBox="1"/>
          <p:nvPr/>
        </p:nvSpPr>
        <p:spPr>
          <a:xfrm>
            <a:off x="4003040" y="6055360"/>
            <a:ext cx="12122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200" b="1"/>
              <a:t>Top View (open)</a:t>
            </a:r>
            <a:endParaRPr lang="en-IN" altLang="en-US" sz="1200" b="1"/>
          </a:p>
        </p:txBody>
      </p:sp>
      <p:sp>
        <p:nvSpPr>
          <p:cNvPr id="15" name="Text Box 14"/>
          <p:cNvSpPr txBox="1"/>
          <p:nvPr/>
        </p:nvSpPr>
        <p:spPr>
          <a:xfrm>
            <a:off x="5535295" y="1473200"/>
            <a:ext cx="1121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400" b="1"/>
              <a:t>PCB 2D &amp; 3D</a:t>
            </a:r>
            <a:endParaRPr lang="en-IN" altLang="en-US" sz="1400" b="1"/>
          </a:p>
        </p:txBody>
      </p:sp>
      <p:pic>
        <p:nvPicPr>
          <p:cNvPr id="16" name="Picture 15" descr="top vie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275" y="3890645"/>
            <a:ext cx="2883535" cy="193230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334885" y="5943600"/>
            <a:ext cx="742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200" b="1"/>
              <a:t>The Core</a:t>
            </a:r>
            <a:endParaRPr lang="en-IN" altLang="en-US" sz="1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96087" y="713765"/>
            <a:ext cx="542138" cy="467360"/>
          </a:xfrm>
          <a:prstGeom prst="triangle">
            <a:avLst/>
          </a:prstGeom>
          <a:solidFill>
            <a:srgbClr val="768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672287" y="713765"/>
            <a:ext cx="542138" cy="467360"/>
          </a:xfrm>
          <a:prstGeom prst="triangle">
            <a:avLst/>
          </a:prstGeom>
          <a:noFill/>
          <a:ln w="57150">
            <a:solidFill>
              <a:srgbClr val="2A3E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7804" y="798291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1.2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9530" y="753110"/>
            <a:ext cx="426466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Purpose of this project :</a:t>
            </a:r>
            <a:endParaRPr lang="en-I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8578247" y="2461241"/>
            <a:ext cx="520993" cy="5209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/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3101924" y="3925933"/>
            <a:ext cx="511828" cy="5216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/>
          </a:p>
        </p:txBody>
      </p:sp>
      <p:sp>
        <p:nvSpPr>
          <p:cNvPr id="23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/>
          <p:cNvSpPr txBox="1"/>
          <p:nvPr/>
        </p:nvSpPr>
        <p:spPr>
          <a:xfrm>
            <a:off x="4498454" y="4324098"/>
            <a:ext cx="1536399" cy="72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00" dirty="0" err="1">
                <a:solidFill>
                  <a:schemeClr val="bg1"/>
                </a:solidFill>
                <a:cs typeface="+mn-ea"/>
                <a:sym typeface="+mn-lt"/>
              </a:rPr>
              <a:t>Fusce</a:t>
            </a:r>
            <a:r>
              <a:rPr lang="en-US" altLang="zh-CN" sz="700" dirty="0">
                <a:solidFill>
                  <a:schemeClr val="bg1"/>
                </a:solidFill>
                <a:cs typeface="+mn-ea"/>
                <a:sym typeface="+mn-lt"/>
              </a:rPr>
              <a:t> posuere, magna sed pulvinar ultricies, purus lectus malesuada libero, sit amet commodo magna eros quis </a:t>
            </a:r>
            <a:r>
              <a:rPr lang="en-US" altLang="zh-CN" sz="700" dirty="0" err="1">
                <a:solidFill>
                  <a:schemeClr val="bg1"/>
                </a:solidFill>
                <a:cs typeface="+mn-ea"/>
                <a:sym typeface="+mn-lt"/>
              </a:rPr>
              <a:t>urna</a:t>
            </a:r>
            <a:r>
              <a:rPr lang="en-US" altLang="zh-CN" sz="700" dirty="0">
                <a:solidFill>
                  <a:schemeClr val="bg1"/>
                </a:solidFill>
                <a:cs typeface="+mn-ea"/>
                <a:sym typeface="+mn-lt"/>
              </a:rPr>
              <a:t>.</a:t>
            </a:r>
            <a:endParaRPr lang="en-US" altLang="zh-CN" sz="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1" name="Picture 30" descr="images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530" y="2461260"/>
            <a:ext cx="2931160" cy="2473325"/>
          </a:xfrm>
          <a:prstGeom prst="rect">
            <a:avLst/>
          </a:prstGeom>
        </p:spPr>
      </p:pic>
      <p:pic>
        <p:nvPicPr>
          <p:cNvPr id="32" name="Picture 31" descr="terrorism-1a"/>
          <p:cNvPicPr>
            <a:picLocks noChangeAspect="1"/>
          </p:cNvPicPr>
          <p:nvPr/>
        </p:nvPicPr>
        <p:blipFill>
          <a:blip r:embed="rId2"/>
          <a:srcRect l="5271" t="12165" r="49307" b="57771"/>
          <a:stretch>
            <a:fillRect/>
          </a:stretch>
        </p:blipFill>
        <p:spPr>
          <a:xfrm>
            <a:off x="4728210" y="2461260"/>
            <a:ext cx="3230880" cy="2579370"/>
          </a:xfrm>
          <a:prstGeom prst="rect">
            <a:avLst/>
          </a:prstGeom>
        </p:spPr>
      </p:pic>
      <p:sp>
        <p:nvSpPr>
          <p:cNvPr id="33" name="Text Box 32"/>
          <p:cNvSpPr txBox="1"/>
          <p:nvPr/>
        </p:nvSpPr>
        <p:spPr>
          <a:xfrm>
            <a:off x="1280795" y="1321435"/>
            <a:ext cx="9965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According to world economic forum , India Rank 6th in The Global Terror Attack Index. Now thinking about a situation where Some terrorists hijack people's with unknown number of weapons , In this critical situation we need to take decision very carefully . </a:t>
            </a:r>
            <a:endParaRPr lang="en-IN" altLang="en-US"/>
          </a:p>
          <a:p>
            <a:endParaRPr lang="en-IN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1280795" y="5237480"/>
            <a:ext cx="95313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>
                <a:sym typeface="+mn-ea"/>
              </a:rPr>
              <a:t>By sending this kind of robots to examine situation is the best way to get information .</a:t>
            </a:r>
            <a:endParaRPr lang="en-IN" altLang="en-US">
              <a:sym typeface="+mn-ea"/>
            </a:endParaRPr>
          </a:p>
          <a:p>
            <a:pPr algn="l"/>
            <a:r>
              <a:rPr lang="en-IN" altLang="en-US">
                <a:sym typeface="+mn-ea"/>
              </a:rPr>
              <a:t>Mainly it used for surveillance and spying purpose.</a:t>
            </a:r>
            <a:endParaRPr lang="en-IN" altLang="en-US">
              <a:sym typeface="+mn-ea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7" name="Picture 6" descr="images (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925" y="2355215"/>
            <a:ext cx="3210560" cy="2579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96087" y="713765"/>
            <a:ext cx="542138" cy="467360"/>
          </a:xfrm>
          <a:prstGeom prst="triangle">
            <a:avLst/>
          </a:prstGeom>
          <a:solidFill>
            <a:srgbClr val="768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672287" y="713765"/>
            <a:ext cx="542138" cy="467360"/>
          </a:xfrm>
          <a:prstGeom prst="triangle">
            <a:avLst/>
          </a:prstGeom>
          <a:noFill/>
          <a:ln w="57150">
            <a:solidFill>
              <a:srgbClr val="2A3E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7804" y="798291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1.2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9530" y="753110"/>
            <a:ext cx="426466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To use :</a:t>
            </a:r>
            <a:endParaRPr lang="en-I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8578247" y="2461241"/>
            <a:ext cx="520993" cy="5209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/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3101924" y="3925933"/>
            <a:ext cx="511828" cy="5216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/>
          </a:p>
        </p:txBody>
      </p:sp>
      <p:pic>
        <p:nvPicPr>
          <p:cNvPr id="5" name="Picture 4" descr="5507f6efe55d6bc3e4d70c6ce190c8d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413510" y="2243455"/>
            <a:ext cx="3556000" cy="261747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837680" y="1106170"/>
            <a:ext cx="3517900" cy="3342640"/>
            <a:chOff x="10768" y="2081"/>
            <a:chExt cx="6302" cy="6302"/>
          </a:xfrm>
        </p:grpSpPr>
        <p:pic>
          <p:nvPicPr>
            <p:cNvPr id="9" name="Picture 8" descr="images (6)"/>
            <p:cNvPicPr>
              <a:picLocks noChangeAspect="1"/>
            </p:cNvPicPr>
            <p:nvPr/>
          </p:nvPicPr>
          <p:blipFill>
            <a:blip r:embed="rId2"/>
            <a:srcRect l="26522"/>
            <a:stretch>
              <a:fillRect/>
            </a:stretch>
          </p:blipFill>
          <p:spPr>
            <a:xfrm>
              <a:off x="11626" y="3970"/>
              <a:ext cx="4585" cy="2525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10768" y="2081"/>
              <a:ext cx="6303" cy="6303"/>
              <a:chOff x="9170" y="2081"/>
              <a:chExt cx="6303" cy="6303"/>
            </a:xfrm>
          </p:grpSpPr>
          <p:pic>
            <p:nvPicPr>
              <p:cNvPr id="7" name="Picture 6" descr="Mobile-Background-PNG-Image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9170" y="2081"/>
                <a:ext cx="6303" cy="6303"/>
              </a:xfrm>
              <a:prstGeom prst="rect">
                <a:avLst/>
              </a:prstGeom>
            </p:spPr>
          </p:pic>
          <p:sp>
            <p:nvSpPr>
              <p:cNvPr id="11" name="Oval 10"/>
              <p:cNvSpPr/>
              <p:nvPr/>
            </p:nvSpPr>
            <p:spPr>
              <a:xfrm>
                <a:off x="10524" y="5069"/>
                <a:ext cx="1254" cy="1272"/>
              </a:xfrm>
              <a:prstGeom prst="ellipse">
                <a:avLst/>
              </a:prstGeom>
              <a:solidFill>
                <a:schemeClr val="bg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86" y="5248"/>
                <a:ext cx="931" cy="914"/>
              </a:xfrm>
              <a:prstGeom prst="ellipse">
                <a:avLst/>
              </a:prstGeom>
              <a:solidFill>
                <a:schemeClr val="bg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Cross 13"/>
              <p:cNvSpPr/>
              <p:nvPr/>
            </p:nvSpPr>
            <p:spPr>
              <a:xfrm>
                <a:off x="13026" y="5105"/>
                <a:ext cx="1320" cy="1266"/>
              </a:xfrm>
              <a:prstGeom prst="plus">
                <a:avLst/>
              </a:prstGeom>
              <a:solidFill>
                <a:schemeClr val="bg1">
                  <a:alpha val="6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Rectangles 14"/>
              <p:cNvSpPr/>
              <p:nvPr/>
            </p:nvSpPr>
            <p:spPr>
              <a:xfrm>
                <a:off x="10224" y="4121"/>
                <a:ext cx="492" cy="264"/>
              </a:xfrm>
              <a:prstGeom prst="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Rectangles 15"/>
              <p:cNvSpPr/>
              <p:nvPr/>
            </p:nvSpPr>
            <p:spPr>
              <a:xfrm>
                <a:off x="10784" y="4121"/>
                <a:ext cx="492" cy="264"/>
              </a:xfrm>
              <a:prstGeom prst="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Rectangles 16"/>
              <p:cNvSpPr/>
              <p:nvPr/>
            </p:nvSpPr>
            <p:spPr>
              <a:xfrm>
                <a:off x="11350" y="4121"/>
                <a:ext cx="492" cy="264"/>
              </a:xfrm>
              <a:prstGeom prst="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Rectangles 17"/>
              <p:cNvSpPr/>
              <p:nvPr/>
            </p:nvSpPr>
            <p:spPr>
              <a:xfrm>
                <a:off x="13936" y="4121"/>
                <a:ext cx="492" cy="264"/>
              </a:xfrm>
              <a:prstGeom prst="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" name="Rectangles 18"/>
              <p:cNvSpPr/>
              <p:nvPr/>
            </p:nvSpPr>
            <p:spPr>
              <a:xfrm>
                <a:off x="13354" y="4121"/>
                <a:ext cx="492" cy="264"/>
              </a:xfrm>
              <a:prstGeom prst="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7205345" y="4061460"/>
            <a:ext cx="2783205" cy="1729105"/>
            <a:chOff x="11347" y="6396"/>
            <a:chExt cx="4383" cy="2723"/>
          </a:xfrm>
        </p:grpSpPr>
        <p:pic>
          <p:nvPicPr>
            <p:cNvPr id="24" name="Picture 23" descr="images (6)"/>
            <p:cNvPicPr>
              <a:picLocks noChangeAspect="1"/>
            </p:cNvPicPr>
            <p:nvPr/>
          </p:nvPicPr>
          <p:blipFill>
            <a:blip r:embed="rId2"/>
            <a:srcRect l="608" t="-1502" r="25735" b="1502"/>
            <a:stretch>
              <a:fillRect/>
            </a:stretch>
          </p:blipFill>
          <p:spPr>
            <a:xfrm>
              <a:off x="12796" y="6507"/>
              <a:ext cx="1483" cy="815"/>
            </a:xfrm>
            <a:prstGeom prst="roundRect">
              <a:avLst/>
            </a:prstGeom>
          </p:spPr>
        </p:pic>
        <p:pic>
          <p:nvPicPr>
            <p:cNvPr id="22" name="Picture 21" descr="video-game-controller-silhouette-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47" y="6396"/>
              <a:ext cx="4383" cy="2723"/>
            </a:xfrm>
            <a:prstGeom prst="rect">
              <a:avLst/>
            </a:prstGeom>
          </p:spPr>
        </p:pic>
      </p:grpSp>
      <p:sp>
        <p:nvSpPr>
          <p:cNvPr id="25" name="Text Box 24"/>
          <p:cNvSpPr txBox="1"/>
          <p:nvPr/>
        </p:nvSpPr>
        <p:spPr>
          <a:xfrm>
            <a:off x="7462520" y="3619500"/>
            <a:ext cx="23107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400"/>
              <a:t>Mobile Controller Application</a:t>
            </a:r>
            <a:endParaRPr lang="en-IN" altLang="en-US" sz="1400"/>
          </a:p>
        </p:txBody>
      </p:sp>
      <p:sp>
        <p:nvSpPr>
          <p:cNvPr id="26" name="Text Box 25"/>
          <p:cNvSpPr txBox="1"/>
          <p:nvPr/>
        </p:nvSpPr>
        <p:spPr>
          <a:xfrm>
            <a:off x="7701280" y="5925820"/>
            <a:ext cx="1873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Custom Controller</a:t>
            </a:r>
            <a:endParaRPr lang="en-IN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1280795" y="1321435"/>
            <a:ext cx="9965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Turning On the device and controller will automatically connect together . Throwing or rolling the ball towards target area , Now we can controlled it by mobile or custom controller and view what front of it .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images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1529715"/>
            <a:ext cx="4221480" cy="4221480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>
          <a:xfrm rot="5400000">
            <a:off x="596087" y="713765"/>
            <a:ext cx="542138" cy="467360"/>
          </a:xfrm>
          <a:prstGeom prst="triangle">
            <a:avLst/>
          </a:prstGeom>
          <a:solidFill>
            <a:srgbClr val="768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672287" y="713765"/>
            <a:ext cx="542138" cy="467360"/>
          </a:xfrm>
          <a:prstGeom prst="triangle">
            <a:avLst/>
          </a:prstGeom>
          <a:noFill/>
          <a:ln w="57150">
            <a:solidFill>
              <a:srgbClr val="2A3E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7804" y="798291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2.1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826" y="748100"/>
            <a:ext cx="287803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Cost Of The Robot</a:t>
            </a:r>
            <a:endParaRPr lang="en-I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5"/>
          <p:cNvSpPr txBox="1"/>
          <p:nvPr/>
        </p:nvSpPr>
        <p:spPr>
          <a:xfrm>
            <a:off x="6653900" y="2110517"/>
            <a:ext cx="471052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A</a:t>
            </a:r>
            <a:endParaRPr lang="en-US" sz="12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4" name="TextBox 113"/>
          <p:cNvSpPr txBox="1"/>
          <p:nvPr/>
        </p:nvSpPr>
        <p:spPr>
          <a:xfrm>
            <a:off x="5903230" y="3581589"/>
            <a:ext cx="471052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B</a:t>
            </a:r>
            <a:endParaRPr lang="en-US" sz="12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8" name="TextBox 119"/>
          <p:cNvSpPr txBox="1"/>
          <p:nvPr/>
        </p:nvSpPr>
        <p:spPr>
          <a:xfrm>
            <a:off x="6653900" y="5019467"/>
            <a:ext cx="471052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C</a:t>
            </a:r>
            <a:endParaRPr lang="en-US" sz="12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884660" y="1529715"/>
            <a:ext cx="4924425" cy="1413510"/>
            <a:chOff x="8060" y="2568"/>
            <a:chExt cx="7755" cy="2226"/>
          </a:xfrm>
        </p:grpSpPr>
        <p:grpSp>
          <p:nvGrpSpPr>
            <p:cNvPr id="7" name="93"/>
            <p:cNvGrpSpPr/>
            <p:nvPr/>
          </p:nvGrpSpPr>
          <p:grpSpPr>
            <a:xfrm rot="0">
              <a:off x="8060" y="2575"/>
              <a:ext cx="4275" cy="2213"/>
              <a:chOff x="8753475" y="3200400"/>
              <a:chExt cx="5429250" cy="2809875"/>
            </a:xfrm>
            <a:solidFill>
              <a:schemeClr val="accent2"/>
            </a:solidFill>
          </p:grpSpPr>
          <p:sp>
            <p:nvSpPr>
              <p:cNvPr id="8" name="Freeform 6"/>
              <p:cNvSpPr/>
              <p:nvPr/>
            </p:nvSpPr>
            <p:spPr bwMode="auto">
              <a:xfrm>
                <a:off x="8753475" y="3200400"/>
                <a:ext cx="4933950" cy="2809875"/>
              </a:xfrm>
              <a:custGeom>
                <a:avLst/>
                <a:gdLst>
                  <a:gd name="T0" fmla="*/ 279 w 279"/>
                  <a:gd name="T1" fmla="*/ 36 h 159"/>
                  <a:gd name="T2" fmla="*/ 279 w 279"/>
                  <a:gd name="T3" fmla="*/ 0 h 159"/>
                  <a:gd name="T4" fmla="*/ 211 w 279"/>
                  <a:gd name="T5" fmla="*/ 38 h 159"/>
                  <a:gd name="T6" fmla="*/ 0 w 279"/>
                  <a:gd name="T7" fmla="*/ 38 h 159"/>
                  <a:gd name="T8" fmla="*/ 0 w 279"/>
                  <a:gd name="T9" fmla="*/ 79 h 159"/>
                  <a:gd name="T10" fmla="*/ 0 w 279"/>
                  <a:gd name="T11" fmla="*/ 120 h 159"/>
                  <a:gd name="T12" fmla="*/ 211 w 279"/>
                  <a:gd name="T13" fmla="*/ 120 h 159"/>
                  <a:gd name="T14" fmla="*/ 279 w 279"/>
                  <a:gd name="T15" fmla="*/ 159 h 159"/>
                  <a:gd name="T16" fmla="*/ 279 w 279"/>
                  <a:gd name="T17" fmla="*/ 122 h 159"/>
                  <a:gd name="T18" fmla="*/ 235 w 279"/>
                  <a:gd name="T19" fmla="*/ 79 h 159"/>
                  <a:gd name="T20" fmla="*/ 279 w 279"/>
                  <a:gd name="T21" fmla="*/ 3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9" h="159">
                    <a:moveTo>
                      <a:pt x="279" y="36"/>
                    </a:moveTo>
                    <a:cubicBezTo>
                      <a:pt x="279" y="0"/>
                      <a:pt x="279" y="0"/>
                      <a:pt x="279" y="0"/>
                    </a:cubicBezTo>
                    <a:cubicBezTo>
                      <a:pt x="250" y="0"/>
                      <a:pt x="225" y="15"/>
                      <a:pt x="211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11" y="120"/>
                      <a:pt x="211" y="120"/>
                      <a:pt x="211" y="120"/>
                    </a:cubicBezTo>
                    <a:cubicBezTo>
                      <a:pt x="225" y="143"/>
                      <a:pt x="250" y="159"/>
                      <a:pt x="279" y="159"/>
                    </a:cubicBezTo>
                    <a:cubicBezTo>
                      <a:pt x="279" y="122"/>
                      <a:pt x="279" y="122"/>
                      <a:pt x="279" y="122"/>
                    </a:cubicBezTo>
                    <a:cubicBezTo>
                      <a:pt x="256" y="122"/>
                      <a:pt x="237" y="103"/>
                      <a:pt x="235" y="79"/>
                    </a:cubicBezTo>
                    <a:cubicBezTo>
                      <a:pt x="237" y="56"/>
                      <a:pt x="256" y="37"/>
                      <a:pt x="279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th-TH" sz="900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13014325" y="3995738"/>
                <a:ext cx="1168400" cy="1166813"/>
              </a:xfrm>
              <a:custGeom>
                <a:avLst/>
                <a:gdLst>
                  <a:gd name="T0" fmla="*/ 61 w 66"/>
                  <a:gd name="T1" fmla="*/ 25 h 66"/>
                  <a:gd name="T2" fmla="*/ 24 w 66"/>
                  <a:gd name="T3" fmla="*/ 5 h 66"/>
                  <a:gd name="T4" fmla="*/ 5 w 66"/>
                  <a:gd name="T5" fmla="*/ 42 h 66"/>
                  <a:gd name="T6" fmla="*/ 41 w 66"/>
                  <a:gd name="T7" fmla="*/ 61 h 66"/>
                  <a:gd name="T8" fmla="*/ 61 w 66"/>
                  <a:gd name="T9" fmla="*/ 2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61" y="25"/>
                    </a:moveTo>
                    <a:cubicBezTo>
                      <a:pt x="56" y="9"/>
                      <a:pt x="40" y="0"/>
                      <a:pt x="24" y="5"/>
                    </a:cubicBezTo>
                    <a:cubicBezTo>
                      <a:pt x="9" y="10"/>
                      <a:pt x="0" y="26"/>
                      <a:pt x="5" y="42"/>
                    </a:cubicBezTo>
                    <a:cubicBezTo>
                      <a:pt x="9" y="57"/>
                      <a:pt x="26" y="66"/>
                      <a:pt x="41" y="61"/>
                    </a:cubicBezTo>
                    <a:cubicBezTo>
                      <a:pt x="57" y="57"/>
                      <a:pt x="66" y="40"/>
                      <a:pt x="61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th-TH" sz="900"/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8217" y="3391"/>
              <a:ext cx="2795" cy="53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IN" altLang="en-US" sz="1600" dirty="0">
                  <a:solidFill>
                    <a:schemeClr val="bg1"/>
                  </a:solidFill>
                  <a:latin typeface="+mn-ea"/>
                </a:rPr>
                <a:t>Assembeled PCB </a:t>
              </a:r>
              <a:endParaRPr lang="en-IN" altLang="en-US" sz="16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5" name="112"/>
            <p:cNvGrpSpPr/>
            <p:nvPr/>
          </p:nvGrpSpPr>
          <p:grpSpPr>
            <a:xfrm rot="0">
              <a:off x="11471" y="2568"/>
              <a:ext cx="4344" cy="2226"/>
              <a:chOff x="11564938" y="5888038"/>
              <a:chExt cx="5516562" cy="2827338"/>
            </a:xfrm>
            <a:solidFill>
              <a:schemeClr val="accent2"/>
            </a:solidFill>
          </p:grpSpPr>
          <p:sp>
            <p:nvSpPr>
              <p:cNvPr id="37" name="Freeform 7"/>
              <p:cNvSpPr/>
              <p:nvPr/>
            </p:nvSpPr>
            <p:spPr bwMode="auto">
              <a:xfrm>
                <a:off x="12149138" y="5888038"/>
                <a:ext cx="4932362" cy="2827338"/>
              </a:xfrm>
              <a:custGeom>
                <a:avLst/>
                <a:gdLst>
                  <a:gd name="T0" fmla="*/ 0 w 279"/>
                  <a:gd name="T1" fmla="*/ 37 h 160"/>
                  <a:gd name="T2" fmla="*/ 0 w 279"/>
                  <a:gd name="T3" fmla="*/ 0 h 160"/>
                  <a:gd name="T4" fmla="*/ 69 w 279"/>
                  <a:gd name="T5" fmla="*/ 39 h 160"/>
                  <a:gd name="T6" fmla="*/ 279 w 279"/>
                  <a:gd name="T7" fmla="*/ 39 h 160"/>
                  <a:gd name="T8" fmla="*/ 279 w 279"/>
                  <a:gd name="T9" fmla="*/ 80 h 160"/>
                  <a:gd name="T10" fmla="*/ 279 w 279"/>
                  <a:gd name="T11" fmla="*/ 121 h 160"/>
                  <a:gd name="T12" fmla="*/ 69 w 279"/>
                  <a:gd name="T13" fmla="*/ 121 h 160"/>
                  <a:gd name="T14" fmla="*/ 0 w 279"/>
                  <a:gd name="T15" fmla="*/ 160 h 160"/>
                  <a:gd name="T16" fmla="*/ 0 w 279"/>
                  <a:gd name="T17" fmla="*/ 123 h 160"/>
                  <a:gd name="T18" fmla="*/ 44 w 279"/>
                  <a:gd name="T19" fmla="*/ 80 h 160"/>
                  <a:gd name="T20" fmla="*/ 0 w 279"/>
                  <a:gd name="T21" fmla="*/ 37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9" h="160">
                    <a:moveTo>
                      <a:pt x="0" y="3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55" y="16"/>
                      <a:pt x="69" y="39"/>
                    </a:cubicBezTo>
                    <a:cubicBezTo>
                      <a:pt x="279" y="39"/>
                      <a:pt x="279" y="39"/>
                      <a:pt x="279" y="39"/>
                    </a:cubicBezTo>
                    <a:cubicBezTo>
                      <a:pt x="279" y="80"/>
                      <a:pt x="279" y="80"/>
                      <a:pt x="279" y="80"/>
                    </a:cubicBezTo>
                    <a:cubicBezTo>
                      <a:pt x="279" y="121"/>
                      <a:pt x="279" y="121"/>
                      <a:pt x="27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55" y="144"/>
                      <a:pt x="29" y="159"/>
                      <a:pt x="0" y="16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24" y="122"/>
                      <a:pt x="43" y="103"/>
                      <a:pt x="44" y="80"/>
                    </a:cubicBezTo>
                    <a:cubicBezTo>
                      <a:pt x="43" y="56"/>
                      <a:pt x="24" y="37"/>
                      <a:pt x="0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th-TH" sz="900"/>
              </a:p>
            </p:txBody>
          </p:sp>
          <p:sp>
            <p:nvSpPr>
              <p:cNvPr id="38" name="Freeform 10"/>
              <p:cNvSpPr/>
              <p:nvPr/>
            </p:nvSpPr>
            <p:spPr bwMode="auto">
              <a:xfrm>
                <a:off x="11564938" y="6700838"/>
                <a:ext cx="1166812" cy="1166813"/>
              </a:xfrm>
              <a:custGeom>
                <a:avLst/>
                <a:gdLst>
                  <a:gd name="T0" fmla="*/ 61 w 66"/>
                  <a:gd name="T1" fmla="*/ 25 h 66"/>
                  <a:gd name="T2" fmla="*/ 25 w 66"/>
                  <a:gd name="T3" fmla="*/ 5 h 66"/>
                  <a:gd name="T4" fmla="*/ 5 w 66"/>
                  <a:gd name="T5" fmla="*/ 42 h 66"/>
                  <a:gd name="T6" fmla="*/ 42 w 66"/>
                  <a:gd name="T7" fmla="*/ 61 h 66"/>
                  <a:gd name="T8" fmla="*/ 61 w 66"/>
                  <a:gd name="T9" fmla="*/ 2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61" y="25"/>
                    </a:moveTo>
                    <a:cubicBezTo>
                      <a:pt x="57" y="9"/>
                      <a:pt x="40" y="0"/>
                      <a:pt x="25" y="5"/>
                    </a:cubicBezTo>
                    <a:cubicBezTo>
                      <a:pt x="9" y="10"/>
                      <a:pt x="0" y="26"/>
                      <a:pt x="5" y="42"/>
                    </a:cubicBezTo>
                    <a:cubicBezTo>
                      <a:pt x="10" y="57"/>
                      <a:pt x="26" y="66"/>
                      <a:pt x="42" y="61"/>
                    </a:cubicBezTo>
                    <a:cubicBezTo>
                      <a:pt x="57" y="57"/>
                      <a:pt x="66" y="40"/>
                      <a:pt x="61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th-TH" sz="900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13188" y="3294"/>
              <a:ext cx="1746" cy="72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altLang="en-US" sz="1600" b="1" dirty="0">
                  <a:solidFill>
                    <a:schemeClr val="bg1"/>
                  </a:solidFill>
                </a:rPr>
                <a:t>800/Robot</a:t>
              </a:r>
              <a:endParaRPr lang="en-IN" alt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52" name="Picture 51" descr="50-5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53" y="3227"/>
              <a:ext cx="907" cy="907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1884660" y="3043555"/>
            <a:ext cx="4932680" cy="1413510"/>
            <a:chOff x="18716" y="4793"/>
            <a:chExt cx="7768" cy="2226"/>
          </a:xfrm>
        </p:grpSpPr>
        <p:grpSp>
          <p:nvGrpSpPr>
            <p:cNvPr id="44" name="Group 43"/>
            <p:cNvGrpSpPr/>
            <p:nvPr/>
          </p:nvGrpSpPr>
          <p:grpSpPr>
            <a:xfrm>
              <a:off x="18716" y="4793"/>
              <a:ext cx="7768" cy="2226"/>
              <a:chOff x="5807" y="4794"/>
              <a:chExt cx="7768" cy="2226"/>
            </a:xfrm>
          </p:grpSpPr>
          <p:grpSp>
            <p:nvGrpSpPr>
              <p:cNvPr id="11" name="112"/>
              <p:cNvGrpSpPr/>
              <p:nvPr/>
            </p:nvGrpSpPr>
            <p:grpSpPr>
              <a:xfrm>
                <a:off x="9231" y="4794"/>
                <a:ext cx="4344" cy="2226"/>
                <a:chOff x="11564938" y="5888038"/>
                <a:chExt cx="5516562" cy="2827338"/>
              </a:xfrm>
              <a:solidFill>
                <a:srgbClr val="58A5BF"/>
              </a:solidFill>
            </p:grpSpPr>
            <p:sp>
              <p:nvSpPr>
                <p:cNvPr id="12" name="Freeform 7"/>
                <p:cNvSpPr/>
                <p:nvPr/>
              </p:nvSpPr>
              <p:spPr bwMode="auto">
                <a:xfrm>
                  <a:off x="12149138" y="5888038"/>
                  <a:ext cx="4932362" cy="2827338"/>
                </a:xfrm>
                <a:custGeom>
                  <a:avLst/>
                  <a:gdLst>
                    <a:gd name="T0" fmla="*/ 0 w 279"/>
                    <a:gd name="T1" fmla="*/ 37 h 160"/>
                    <a:gd name="T2" fmla="*/ 0 w 279"/>
                    <a:gd name="T3" fmla="*/ 0 h 160"/>
                    <a:gd name="T4" fmla="*/ 69 w 279"/>
                    <a:gd name="T5" fmla="*/ 39 h 160"/>
                    <a:gd name="T6" fmla="*/ 279 w 279"/>
                    <a:gd name="T7" fmla="*/ 39 h 160"/>
                    <a:gd name="T8" fmla="*/ 279 w 279"/>
                    <a:gd name="T9" fmla="*/ 80 h 160"/>
                    <a:gd name="T10" fmla="*/ 279 w 279"/>
                    <a:gd name="T11" fmla="*/ 121 h 160"/>
                    <a:gd name="T12" fmla="*/ 69 w 279"/>
                    <a:gd name="T13" fmla="*/ 121 h 160"/>
                    <a:gd name="T14" fmla="*/ 0 w 279"/>
                    <a:gd name="T15" fmla="*/ 160 h 160"/>
                    <a:gd name="T16" fmla="*/ 0 w 279"/>
                    <a:gd name="T17" fmla="*/ 123 h 160"/>
                    <a:gd name="T18" fmla="*/ 44 w 279"/>
                    <a:gd name="T19" fmla="*/ 80 h 160"/>
                    <a:gd name="T20" fmla="*/ 0 w 279"/>
                    <a:gd name="T21" fmla="*/ 37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9" h="160">
                      <a:moveTo>
                        <a:pt x="0" y="37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9" y="0"/>
                        <a:pt x="55" y="16"/>
                        <a:pt x="69" y="39"/>
                      </a:cubicBezTo>
                      <a:cubicBezTo>
                        <a:pt x="279" y="39"/>
                        <a:pt x="279" y="39"/>
                        <a:pt x="279" y="39"/>
                      </a:cubicBezTo>
                      <a:cubicBezTo>
                        <a:pt x="279" y="80"/>
                        <a:pt x="279" y="80"/>
                        <a:pt x="279" y="80"/>
                      </a:cubicBezTo>
                      <a:cubicBezTo>
                        <a:pt x="279" y="121"/>
                        <a:pt x="279" y="121"/>
                        <a:pt x="279" y="121"/>
                      </a:cubicBezTo>
                      <a:cubicBezTo>
                        <a:pt x="69" y="121"/>
                        <a:pt x="69" y="121"/>
                        <a:pt x="69" y="121"/>
                      </a:cubicBezTo>
                      <a:cubicBezTo>
                        <a:pt x="55" y="144"/>
                        <a:pt x="29" y="159"/>
                        <a:pt x="0" y="160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24" y="122"/>
                        <a:pt x="43" y="103"/>
                        <a:pt x="44" y="80"/>
                      </a:cubicBezTo>
                      <a:cubicBezTo>
                        <a:pt x="43" y="56"/>
                        <a:pt x="24" y="37"/>
                        <a:pt x="0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/>
                <a:lstStyle/>
                <a:p>
                  <a:endParaRPr lang="th-TH" sz="900"/>
                </a:p>
              </p:txBody>
            </p:sp>
            <p:sp>
              <p:nvSpPr>
                <p:cNvPr id="13" name="Freeform 10"/>
                <p:cNvSpPr/>
                <p:nvPr/>
              </p:nvSpPr>
              <p:spPr bwMode="auto">
                <a:xfrm>
                  <a:off x="11564938" y="6700838"/>
                  <a:ext cx="1166812" cy="1166813"/>
                </a:xfrm>
                <a:custGeom>
                  <a:avLst/>
                  <a:gdLst>
                    <a:gd name="T0" fmla="*/ 61 w 66"/>
                    <a:gd name="T1" fmla="*/ 25 h 66"/>
                    <a:gd name="T2" fmla="*/ 25 w 66"/>
                    <a:gd name="T3" fmla="*/ 5 h 66"/>
                    <a:gd name="T4" fmla="*/ 5 w 66"/>
                    <a:gd name="T5" fmla="*/ 42 h 66"/>
                    <a:gd name="T6" fmla="*/ 42 w 66"/>
                    <a:gd name="T7" fmla="*/ 61 h 66"/>
                    <a:gd name="T8" fmla="*/ 61 w 66"/>
                    <a:gd name="T9" fmla="*/ 25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66">
                      <a:moveTo>
                        <a:pt x="61" y="25"/>
                      </a:moveTo>
                      <a:cubicBezTo>
                        <a:pt x="57" y="9"/>
                        <a:pt x="40" y="0"/>
                        <a:pt x="25" y="5"/>
                      </a:cubicBezTo>
                      <a:cubicBezTo>
                        <a:pt x="9" y="10"/>
                        <a:pt x="0" y="26"/>
                        <a:pt x="5" y="42"/>
                      </a:cubicBezTo>
                      <a:cubicBezTo>
                        <a:pt x="10" y="57"/>
                        <a:pt x="26" y="66"/>
                        <a:pt x="42" y="61"/>
                      </a:cubicBezTo>
                      <a:cubicBezTo>
                        <a:pt x="57" y="57"/>
                        <a:pt x="66" y="40"/>
                        <a:pt x="61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/>
                <a:lstStyle/>
                <a:p>
                  <a:endParaRPr lang="th-TH" sz="900"/>
                </a:p>
              </p:txBody>
            </p:sp>
          </p:grpSp>
          <p:grpSp>
            <p:nvGrpSpPr>
              <p:cNvPr id="41" name="112"/>
              <p:cNvGrpSpPr/>
              <p:nvPr/>
            </p:nvGrpSpPr>
            <p:grpSpPr>
              <a:xfrm rot="10800000">
                <a:off x="5807" y="4794"/>
                <a:ext cx="4344" cy="2226"/>
                <a:chOff x="11564938" y="5888038"/>
                <a:chExt cx="5516562" cy="2827338"/>
              </a:xfrm>
              <a:solidFill>
                <a:srgbClr val="58A5BF"/>
              </a:solidFill>
            </p:grpSpPr>
            <p:sp>
              <p:nvSpPr>
                <p:cNvPr id="42" name="Freeform 7"/>
                <p:cNvSpPr/>
                <p:nvPr/>
              </p:nvSpPr>
              <p:spPr bwMode="auto">
                <a:xfrm>
                  <a:off x="12149138" y="5888038"/>
                  <a:ext cx="4932362" cy="2827338"/>
                </a:xfrm>
                <a:custGeom>
                  <a:avLst/>
                  <a:gdLst>
                    <a:gd name="T0" fmla="*/ 0 w 279"/>
                    <a:gd name="T1" fmla="*/ 37 h 160"/>
                    <a:gd name="T2" fmla="*/ 0 w 279"/>
                    <a:gd name="T3" fmla="*/ 0 h 160"/>
                    <a:gd name="T4" fmla="*/ 69 w 279"/>
                    <a:gd name="T5" fmla="*/ 39 h 160"/>
                    <a:gd name="T6" fmla="*/ 279 w 279"/>
                    <a:gd name="T7" fmla="*/ 39 h 160"/>
                    <a:gd name="T8" fmla="*/ 279 w 279"/>
                    <a:gd name="T9" fmla="*/ 80 h 160"/>
                    <a:gd name="T10" fmla="*/ 279 w 279"/>
                    <a:gd name="T11" fmla="*/ 121 h 160"/>
                    <a:gd name="T12" fmla="*/ 69 w 279"/>
                    <a:gd name="T13" fmla="*/ 121 h 160"/>
                    <a:gd name="T14" fmla="*/ 0 w 279"/>
                    <a:gd name="T15" fmla="*/ 160 h 160"/>
                    <a:gd name="T16" fmla="*/ 0 w 279"/>
                    <a:gd name="T17" fmla="*/ 123 h 160"/>
                    <a:gd name="T18" fmla="*/ 44 w 279"/>
                    <a:gd name="T19" fmla="*/ 80 h 160"/>
                    <a:gd name="T20" fmla="*/ 0 w 279"/>
                    <a:gd name="T21" fmla="*/ 37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9" h="160">
                      <a:moveTo>
                        <a:pt x="0" y="37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9" y="0"/>
                        <a:pt x="55" y="16"/>
                        <a:pt x="69" y="39"/>
                      </a:cubicBezTo>
                      <a:cubicBezTo>
                        <a:pt x="279" y="39"/>
                        <a:pt x="279" y="39"/>
                        <a:pt x="279" y="39"/>
                      </a:cubicBezTo>
                      <a:cubicBezTo>
                        <a:pt x="279" y="80"/>
                        <a:pt x="279" y="80"/>
                        <a:pt x="279" y="80"/>
                      </a:cubicBezTo>
                      <a:cubicBezTo>
                        <a:pt x="279" y="121"/>
                        <a:pt x="279" y="121"/>
                        <a:pt x="279" y="121"/>
                      </a:cubicBezTo>
                      <a:cubicBezTo>
                        <a:pt x="69" y="121"/>
                        <a:pt x="69" y="121"/>
                        <a:pt x="69" y="121"/>
                      </a:cubicBezTo>
                      <a:cubicBezTo>
                        <a:pt x="55" y="144"/>
                        <a:pt x="29" y="159"/>
                        <a:pt x="0" y="160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24" y="122"/>
                        <a:pt x="43" y="103"/>
                        <a:pt x="44" y="80"/>
                      </a:cubicBezTo>
                      <a:cubicBezTo>
                        <a:pt x="43" y="56"/>
                        <a:pt x="24" y="37"/>
                        <a:pt x="0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/>
                <a:p>
                  <a:endParaRPr lang="th-TH" sz="900"/>
                </a:p>
              </p:txBody>
            </p:sp>
            <p:sp>
              <p:nvSpPr>
                <p:cNvPr id="43" name="Freeform 10"/>
                <p:cNvSpPr/>
                <p:nvPr/>
              </p:nvSpPr>
              <p:spPr bwMode="auto">
                <a:xfrm>
                  <a:off x="11564938" y="6700838"/>
                  <a:ext cx="1166812" cy="1166813"/>
                </a:xfrm>
                <a:custGeom>
                  <a:avLst/>
                  <a:gdLst>
                    <a:gd name="T0" fmla="*/ 61 w 66"/>
                    <a:gd name="T1" fmla="*/ 25 h 66"/>
                    <a:gd name="T2" fmla="*/ 25 w 66"/>
                    <a:gd name="T3" fmla="*/ 5 h 66"/>
                    <a:gd name="T4" fmla="*/ 5 w 66"/>
                    <a:gd name="T5" fmla="*/ 42 h 66"/>
                    <a:gd name="T6" fmla="*/ 42 w 66"/>
                    <a:gd name="T7" fmla="*/ 61 h 66"/>
                    <a:gd name="T8" fmla="*/ 61 w 66"/>
                    <a:gd name="T9" fmla="*/ 25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66">
                      <a:moveTo>
                        <a:pt x="61" y="25"/>
                      </a:moveTo>
                      <a:cubicBezTo>
                        <a:pt x="57" y="9"/>
                        <a:pt x="40" y="0"/>
                        <a:pt x="25" y="5"/>
                      </a:cubicBezTo>
                      <a:cubicBezTo>
                        <a:pt x="9" y="10"/>
                        <a:pt x="0" y="26"/>
                        <a:pt x="5" y="42"/>
                      </a:cubicBezTo>
                      <a:cubicBezTo>
                        <a:pt x="10" y="57"/>
                        <a:pt x="26" y="66"/>
                        <a:pt x="42" y="61"/>
                      </a:cubicBezTo>
                      <a:cubicBezTo>
                        <a:pt x="57" y="57"/>
                        <a:pt x="66" y="40"/>
                        <a:pt x="61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/>
                <a:p>
                  <a:endParaRPr lang="th-TH" sz="900"/>
                </a:p>
              </p:txBody>
            </p:sp>
          </p:grpSp>
          <p:sp>
            <p:nvSpPr>
              <p:cNvPr id="36" name="文本框 35"/>
              <p:cNvSpPr txBox="1"/>
              <p:nvPr/>
            </p:nvSpPr>
            <p:spPr>
              <a:xfrm>
                <a:off x="10693" y="5566"/>
                <a:ext cx="211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IN" altLang="en-US" sz="1600" b="1" dirty="0">
                    <a:solidFill>
                      <a:schemeClr val="bg1"/>
                    </a:solidFill>
                  </a:rPr>
                  <a:t>1000/Robot</a:t>
                </a:r>
                <a:endParaRPr lang="en-I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081" y="5663"/>
                <a:ext cx="1729" cy="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altLang="en-US" sz="1600" dirty="0">
                    <a:solidFill>
                      <a:schemeClr val="bg1"/>
                    </a:solidFill>
                    <a:latin typeface="+mn-ea"/>
                  </a:rPr>
                  <a:t>3dPrinting</a:t>
                </a:r>
                <a:endParaRPr lang="en-IN" altLang="en-US" sz="16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pic>
          <p:nvPicPr>
            <p:cNvPr id="53" name="Picture 52" descr="kisspng-logo-imax-3d-film-cinema-universal-citywalk-5b099fbc3b1ca1.7423820515273573722421"/>
            <p:cNvPicPr>
              <a:picLocks noChangeAspect="1"/>
            </p:cNvPicPr>
            <p:nvPr/>
          </p:nvPicPr>
          <p:blipFill>
            <a:blip r:embed="rId3"/>
            <a:srcRect l="64444" b="58168"/>
            <a:stretch>
              <a:fillRect/>
            </a:stretch>
          </p:blipFill>
          <p:spPr>
            <a:xfrm flipV="1">
              <a:off x="22165" y="5648"/>
              <a:ext cx="795" cy="48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1884731" y="4603433"/>
            <a:ext cx="4909661" cy="1415098"/>
            <a:chOff x="6354" y="7058"/>
            <a:chExt cx="7732" cy="2229"/>
          </a:xfrm>
        </p:grpSpPr>
        <p:grpSp>
          <p:nvGrpSpPr>
            <p:cNvPr id="15" name="118"/>
            <p:cNvGrpSpPr/>
            <p:nvPr/>
          </p:nvGrpSpPr>
          <p:grpSpPr>
            <a:xfrm>
              <a:off x="6354" y="7058"/>
              <a:ext cx="4289" cy="2228"/>
              <a:chOff x="8736013" y="8963025"/>
              <a:chExt cx="5446712" cy="2828925"/>
            </a:xfrm>
            <a:solidFill>
              <a:srgbClr val="768391"/>
            </a:solidFill>
          </p:grpSpPr>
          <p:sp>
            <p:nvSpPr>
              <p:cNvPr id="16" name="Freeform 8"/>
              <p:cNvSpPr/>
              <p:nvPr/>
            </p:nvSpPr>
            <p:spPr bwMode="auto">
              <a:xfrm>
                <a:off x="8736013" y="8963025"/>
                <a:ext cx="4933950" cy="2828925"/>
              </a:xfrm>
              <a:custGeom>
                <a:avLst/>
                <a:gdLst>
                  <a:gd name="T0" fmla="*/ 279 w 279"/>
                  <a:gd name="T1" fmla="*/ 37 h 160"/>
                  <a:gd name="T2" fmla="*/ 279 w 279"/>
                  <a:gd name="T3" fmla="*/ 0 h 160"/>
                  <a:gd name="T4" fmla="*/ 211 w 279"/>
                  <a:gd name="T5" fmla="*/ 39 h 160"/>
                  <a:gd name="T6" fmla="*/ 0 w 279"/>
                  <a:gd name="T7" fmla="*/ 39 h 160"/>
                  <a:gd name="T8" fmla="*/ 0 w 279"/>
                  <a:gd name="T9" fmla="*/ 80 h 160"/>
                  <a:gd name="T10" fmla="*/ 0 w 279"/>
                  <a:gd name="T11" fmla="*/ 121 h 160"/>
                  <a:gd name="T12" fmla="*/ 211 w 279"/>
                  <a:gd name="T13" fmla="*/ 121 h 160"/>
                  <a:gd name="T14" fmla="*/ 279 w 279"/>
                  <a:gd name="T15" fmla="*/ 160 h 160"/>
                  <a:gd name="T16" fmla="*/ 279 w 279"/>
                  <a:gd name="T17" fmla="*/ 123 h 160"/>
                  <a:gd name="T18" fmla="*/ 235 w 279"/>
                  <a:gd name="T19" fmla="*/ 80 h 160"/>
                  <a:gd name="T20" fmla="*/ 279 w 279"/>
                  <a:gd name="T21" fmla="*/ 37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9" h="160">
                    <a:moveTo>
                      <a:pt x="279" y="37"/>
                    </a:moveTo>
                    <a:cubicBezTo>
                      <a:pt x="279" y="0"/>
                      <a:pt x="279" y="0"/>
                      <a:pt x="279" y="0"/>
                    </a:cubicBezTo>
                    <a:cubicBezTo>
                      <a:pt x="250" y="1"/>
                      <a:pt x="225" y="16"/>
                      <a:pt x="211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211" y="121"/>
                      <a:pt x="211" y="121"/>
                      <a:pt x="211" y="121"/>
                    </a:cubicBezTo>
                    <a:cubicBezTo>
                      <a:pt x="225" y="144"/>
                      <a:pt x="250" y="159"/>
                      <a:pt x="279" y="160"/>
                    </a:cubicBezTo>
                    <a:cubicBezTo>
                      <a:pt x="279" y="123"/>
                      <a:pt x="279" y="123"/>
                      <a:pt x="279" y="123"/>
                    </a:cubicBezTo>
                    <a:cubicBezTo>
                      <a:pt x="256" y="122"/>
                      <a:pt x="237" y="104"/>
                      <a:pt x="235" y="80"/>
                    </a:cubicBezTo>
                    <a:cubicBezTo>
                      <a:pt x="237" y="56"/>
                      <a:pt x="256" y="38"/>
                      <a:pt x="279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th-TH" sz="900"/>
              </a:p>
            </p:txBody>
          </p:sp>
          <p:sp>
            <p:nvSpPr>
              <p:cNvPr id="17" name="Freeform 11"/>
              <p:cNvSpPr/>
              <p:nvPr/>
            </p:nvSpPr>
            <p:spPr bwMode="auto">
              <a:xfrm>
                <a:off x="13014325" y="9794875"/>
                <a:ext cx="1168400" cy="1166813"/>
              </a:xfrm>
              <a:custGeom>
                <a:avLst/>
                <a:gdLst>
                  <a:gd name="T0" fmla="*/ 61 w 66"/>
                  <a:gd name="T1" fmla="*/ 24 h 66"/>
                  <a:gd name="T2" fmla="*/ 24 w 66"/>
                  <a:gd name="T3" fmla="*/ 5 h 66"/>
                  <a:gd name="T4" fmla="*/ 5 w 66"/>
                  <a:gd name="T5" fmla="*/ 42 h 66"/>
                  <a:gd name="T6" fmla="*/ 41 w 66"/>
                  <a:gd name="T7" fmla="*/ 61 h 66"/>
                  <a:gd name="T8" fmla="*/ 61 w 66"/>
                  <a:gd name="T9" fmla="*/ 2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61" y="24"/>
                    </a:moveTo>
                    <a:cubicBezTo>
                      <a:pt x="56" y="9"/>
                      <a:pt x="40" y="0"/>
                      <a:pt x="24" y="5"/>
                    </a:cubicBezTo>
                    <a:cubicBezTo>
                      <a:pt x="9" y="10"/>
                      <a:pt x="0" y="26"/>
                      <a:pt x="5" y="42"/>
                    </a:cubicBezTo>
                    <a:cubicBezTo>
                      <a:pt x="9" y="57"/>
                      <a:pt x="26" y="66"/>
                      <a:pt x="41" y="61"/>
                    </a:cubicBezTo>
                    <a:cubicBezTo>
                      <a:pt x="57" y="56"/>
                      <a:pt x="66" y="40"/>
                      <a:pt x="6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th-TH" sz="900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6579" y="7810"/>
              <a:ext cx="2872" cy="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altLang="en-US" sz="1400" dirty="0">
                  <a:solidFill>
                    <a:schemeClr val="bg1"/>
                  </a:solidFill>
                  <a:latin typeface="+mn-ea"/>
                </a:rPr>
                <a:t>Power , Programmer</a:t>
              </a:r>
              <a:endParaRPr lang="en-IN" altLang="en-US" sz="1400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IN" altLang="en-US" sz="1400" dirty="0">
                  <a:solidFill>
                    <a:schemeClr val="bg1"/>
                  </a:solidFill>
                  <a:latin typeface="+mn-ea"/>
                </a:rPr>
                <a:t>&amp;Others</a:t>
              </a:r>
              <a:endParaRPr lang="en-I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45" name="118"/>
            <p:cNvGrpSpPr/>
            <p:nvPr/>
          </p:nvGrpSpPr>
          <p:grpSpPr>
            <a:xfrm rot="10800000">
              <a:off x="9797" y="7059"/>
              <a:ext cx="4289" cy="2228"/>
              <a:chOff x="8736013" y="8963025"/>
              <a:chExt cx="5446712" cy="2828925"/>
            </a:xfrm>
            <a:solidFill>
              <a:srgbClr val="768391"/>
            </a:solidFill>
          </p:grpSpPr>
          <p:sp>
            <p:nvSpPr>
              <p:cNvPr id="46" name="Freeform 8"/>
              <p:cNvSpPr/>
              <p:nvPr/>
            </p:nvSpPr>
            <p:spPr bwMode="auto">
              <a:xfrm>
                <a:off x="8736013" y="8963025"/>
                <a:ext cx="4933950" cy="2828925"/>
              </a:xfrm>
              <a:custGeom>
                <a:avLst/>
                <a:gdLst>
                  <a:gd name="T0" fmla="*/ 279 w 279"/>
                  <a:gd name="T1" fmla="*/ 37 h 160"/>
                  <a:gd name="T2" fmla="*/ 279 w 279"/>
                  <a:gd name="T3" fmla="*/ 0 h 160"/>
                  <a:gd name="T4" fmla="*/ 211 w 279"/>
                  <a:gd name="T5" fmla="*/ 39 h 160"/>
                  <a:gd name="T6" fmla="*/ 0 w 279"/>
                  <a:gd name="T7" fmla="*/ 39 h 160"/>
                  <a:gd name="T8" fmla="*/ 0 w 279"/>
                  <a:gd name="T9" fmla="*/ 80 h 160"/>
                  <a:gd name="T10" fmla="*/ 0 w 279"/>
                  <a:gd name="T11" fmla="*/ 121 h 160"/>
                  <a:gd name="T12" fmla="*/ 211 w 279"/>
                  <a:gd name="T13" fmla="*/ 121 h 160"/>
                  <a:gd name="T14" fmla="*/ 279 w 279"/>
                  <a:gd name="T15" fmla="*/ 160 h 160"/>
                  <a:gd name="T16" fmla="*/ 279 w 279"/>
                  <a:gd name="T17" fmla="*/ 123 h 160"/>
                  <a:gd name="T18" fmla="*/ 235 w 279"/>
                  <a:gd name="T19" fmla="*/ 80 h 160"/>
                  <a:gd name="T20" fmla="*/ 279 w 279"/>
                  <a:gd name="T21" fmla="*/ 37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9" h="160">
                    <a:moveTo>
                      <a:pt x="279" y="37"/>
                    </a:moveTo>
                    <a:cubicBezTo>
                      <a:pt x="279" y="0"/>
                      <a:pt x="279" y="0"/>
                      <a:pt x="279" y="0"/>
                    </a:cubicBezTo>
                    <a:cubicBezTo>
                      <a:pt x="250" y="1"/>
                      <a:pt x="225" y="16"/>
                      <a:pt x="211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211" y="121"/>
                      <a:pt x="211" y="121"/>
                      <a:pt x="211" y="121"/>
                    </a:cubicBezTo>
                    <a:cubicBezTo>
                      <a:pt x="225" y="144"/>
                      <a:pt x="250" y="159"/>
                      <a:pt x="279" y="160"/>
                    </a:cubicBezTo>
                    <a:cubicBezTo>
                      <a:pt x="279" y="123"/>
                      <a:pt x="279" y="123"/>
                      <a:pt x="279" y="123"/>
                    </a:cubicBezTo>
                    <a:cubicBezTo>
                      <a:pt x="256" y="122"/>
                      <a:pt x="237" y="104"/>
                      <a:pt x="235" y="80"/>
                    </a:cubicBezTo>
                    <a:cubicBezTo>
                      <a:pt x="237" y="56"/>
                      <a:pt x="256" y="38"/>
                      <a:pt x="279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th-TH" sz="900"/>
              </a:p>
            </p:txBody>
          </p:sp>
          <p:sp>
            <p:nvSpPr>
              <p:cNvPr id="47" name="Freeform 11"/>
              <p:cNvSpPr/>
              <p:nvPr/>
            </p:nvSpPr>
            <p:spPr bwMode="auto">
              <a:xfrm>
                <a:off x="13014325" y="9794875"/>
                <a:ext cx="1168400" cy="1166813"/>
              </a:xfrm>
              <a:custGeom>
                <a:avLst/>
                <a:gdLst>
                  <a:gd name="T0" fmla="*/ 61 w 66"/>
                  <a:gd name="T1" fmla="*/ 24 h 66"/>
                  <a:gd name="T2" fmla="*/ 24 w 66"/>
                  <a:gd name="T3" fmla="*/ 5 h 66"/>
                  <a:gd name="T4" fmla="*/ 5 w 66"/>
                  <a:gd name="T5" fmla="*/ 42 h 66"/>
                  <a:gd name="T6" fmla="*/ 41 w 66"/>
                  <a:gd name="T7" fmla="*/ 61 h 66"/>
                  <a:gd name="T8" fmla="*/ 61 w 66"/>
                  <a:gd name="T9" fmla="*/ 2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61" y="24"/>
                    </a:moveTo>
                    <a:cubicBezTo>
                      <a:pt x="56" y="9"/>
                      <a:pt x="40" y="0"/>
                      <a:pt x="24" y="5"/>
                    </a:cubicBezTo>
                    <a:cubicBezTo>
                      <a:pt x="9" y="10"/>
                      <a:pt x="0" y="26"/>
                      <a:pt x="5" y="42"/>
                    </a:cubicBezTo>
                    <a:cubicBezTo>
                      <a:pt x="9" y="57"/>
                      <a:pt x="26" y="66"/>
                      <a:pt x="41" y="61"/>
                    </a:cubicBezTo>
                    <a:cubicBezTo>
                      <a:pt x="57" y="56"/>
                      <a:pt x="66" y="40"/>
                      <a:pt x="6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th-TH" sz="900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1458" y="7811"/>
              <a:ext cx="237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altLang="en-US" sz="1600" b="1" dirty="0">
                  <a:solidFill>
                    <a:schemeClr val="bg1"/>
                  </a:solidFill>
                </a:rPr>
                <a:t>2200/Robot</a:t>
              </a:r>
              <a:endParaRPr lang="en-IN" alt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55" name="Picture 54" descr="spare-parts-ic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0" y="7694"/>
              <a:ext cx="958" cy="958"/>
            </a:xfrm>
            <a:prstGeom prst="rect">
              <a:avLst/>
            </a:prstGeom>
          </p:spPr>
        </p:pic>
      </p:grpSp>
      <p:sp>
        <p:nvSpPr>
          <p:cNvPr id="22" name="Text Box 21"/>
          <p:cNvSpPr txBox="1"/>
          <p:nvPr/>
        </p:nvSpPr>
        <p:spPr>
          <a:xfrm rot="20640000">
            <a:off x="877570" y="2597785"/>
            <a:ext cx="11582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600" b="1">
                <a:solidFill>
                  <a:schemeClr val="bg1">
                    <a:lumMod val="50000"/>
                  </a:schemeClr>
                </a:solidFill>
              </a:rPr>
              <a:t>Just 4000/-</a:t>
            </a:r>
            <a:endParaRPr lang="en-IN" altLang="en-US" sz="16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N" altLang="en-US" sz="1600" b="1">
                <a:solidFill>
                  <a:schemeClr val="bg1">
                    <a:lumMod val="50000"/>
                  </a:schemeClr>
                </a:solidFill>
              </a:rPr>
              <a:t>For 1 Robot</a:t>
            </a:r>
            <a:endParaRPr lang="en-IN" altLang="en-US" sz="16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094230" y="4992370"/>
            <a:ext cx="2286000" cy="23368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844 -0.002685 L -0.559844 -0.002685 " pathEditMode="relative" ptsTypes="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59896 0.005463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53958 0.000093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4072255" y="3235960"/>
            <a:ext cx="67056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等腰三角形 1"/>
          <p:cNvSpPr/>
          <p:nvPr/>
        </p:nvSpPr>
        <p:spPr>
          <a:xfrm rot="5400000">
            <a:off x="596087" y="713765"/>
            <a:ext cx="542138" cy="467360"/>
          </a:xfrm>
          <a:prstGeom prst="triangle">
            <a:avLst/>
          </a:prstGeom>
          <a:solidFill>
            <a:srgbClr val="768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672287" y="713765"/>
            <a:ext cx="542138" cy="467360"/>
          </a:xfrm>
          <a:prstGeom prst="triangle">
            <a:avLst/>
          </a:prstGeom>
          <a:noFill/>
          <a:ln w="57150">
            <a:solidFill>
              <a:srgbClr val="2A3E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7804" y="798291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2.2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8570" y="753110"/>
            <a:ext cx="22225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</a:t>
            </a:r>
            <a:r>
              <a:rPr lang="en-I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ess 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Freeform 2"/>
          <p:cNvSpPr/>
          <p:nvPr/>
        </p:nvSpPr>
        <p:spPr bwMode="auto">
          <a:xfrm>
            <a:off x="3331634" y="3736361"/>
            <a:ext cx="2110317" cy="1056216"/>
          </a:xfrm>
          <a:custGeom>
            <a:avLst/>
            <a:gdLst>
              <a:gd name="T0" fmla="*/ 2147483646 w 457"/>
              <a:gd name="T1" fmla="*/ 1699204786 h 229"/>
              <a:gd name="T2" fmla="*/ 1043529987 w 457"/>
              <a:gd name="T3" fmla="*/ 0 h 229"/>
              <a:gd name="T4" fmla="*/ 0 w 457"/>
              <a:gd name="T5" fmla="*/ 0 h 229"/>
              <a:gd name="T6" fmla="*/ 2147483646 w 457"/>
              <a:gd name="T7" fmla="*/ 2147483646 h 229"/>
              <a:gd name="T8" fmla="*/ 2147483646 w 457"/>
              <a:gd name="T9" fmla="*/ 0 h 229"/>
              <a:gd name="T10" fmla="*/ 2147483646 w 457"/>
              <a:gd name="T11" fmla="*/ 0 h 229"/>
              <a:gd name="T12" fmla="*/ 2147483646 w 457"/>
              <a:gd name="T13" fmla="*/ 1699204786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7" h="229">
                <a:moveTo>
                  <a:pt x="228" y="142"/>
                </a:moveTo>
                <a:cubicBezTo>
                  <a:pt x="150" y="142"/>
                  <a:pt x="87" y="78"/>
                  <a:pt x="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6"/>
                  <a:pt x="102" y="229"/>
                  <a:pt x="228" y="229"/>
                </a:cubicBezTo>
                <a:cubicBezTo>
                  <a:pt x="355" y="229"/>
                  <a:pt x="457" y="126"/>
                  <a:pt x="457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78"/>
                  <a:pt x="307" y="142"/>
                  <a:pt x="228" y="14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8" name="Freeform 3"/>
          <p:cNvSpPr/>
          <p:nvPr/>
        </p:nvSpPr>
        <p:spPr bwMode="auto">
          <a:xfrm>
            <a:off x="5039785" y="2680145"/>
            <a:ext cx="2112433" cy="1056217"/>
          </a:xfrm>
          <a:custGeom>
            <a:avLst/>
            <a:gdLst>
              <a:gd name="T0" fmla="*/ 2147483646 w 458"/>
              <a:gd name="T1" fmla="*/ 1041064766 h 229"/>
              <a:gd name="T2" fmla="*/ 2147483646 w 458"/>
              <a:gd name="T3" fmla="*/ 2147483646 h 229"/>
              <a:gd name="T4" fmla="*/ 2147483646 w 458"/>
              <a:gd name="T5" fmla="*/ 2147483646 h 229"/>
              <a:gd name="T6" fmla="*/ 2147483646 w 458"/>
              <a:gd name="T7" fmla="*/ 0 h 229"/>
              <a:gd name="T8" fmla="*/ 0 w 458"/>
              <a:gd name="T9" fmla="*/ 2147483646 h 229"/>
              <a:gd name="T10" fmla="*/ 1041064109 w 458"/>
              <a:gd name="T11" fmla="*/ 2147483646 h 229"/>
              <a:gd name="T12" fmla="*/ 2147483646 w 458"/>
              <a:gd name="T13" fmla="*/ 1041064766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8" h="229">
                <a:moveTo>
                  <a:pt x="229" y="87"/>
                </a:moveTo>
                <a:cubicBezTo>
                  <a:pt x="307" y="87"/>
                  <a:pt x="371" y="151"/>
                  <a:pt x="371" y="229"/>
                </a:cubicBezTo>
                <a:cubicBezTo>
                  <a:pt x="458" y="229"/>
                  <a:pt x="458" y="229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ubicBezTo>
                  <a:pt x="103" y="0"/>
                  <a:pt x="0" y="103"/>
                  <a:pt x="0" y="229"/>
                </a:cubicBezTo>
                <a:cubicBezTo>
                  <a:pt x="87" y="229"/>
                  <a:pt x="87" y="229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9" name="Freeform 4"/>
          <p:cNvSpPr/>
          <p:nvPr/>
        </p:nvSpPr>
        <p:spPr bwMode="auto">
          <a:xfrm>
            <a:off x="6750051" y="3736361"/>
            <a:ext cx="2110316" cy="1056216"/>
          </a:xfrm>
          <a:custGeom>
            <a:avLst/>
            <a:gdLst>
              <a:gd name="T0" fmla="*/ 2147483646 w 457"/>
              <a:gd name="T1" fmla="*/ 1699204786 h 229"/>
              <a:gd name="T2" fmla="*/ 1031532389 w 457"/>
              <a:gd name="T3" fmla="*/ 0 h 229"/>
              <a:gd name="T4" fmla="*/ 0 w 457"/>
              <a:gd name="T5" fmla="*/ 0 h 229"/>
              <a:gd name="T6" fmla="*/ 2147483646 w 457"/>
              <a:gd name="T7" fmla="*/ 2147483646 h 229"/>
              <a:gd name="T8" fmla="*/ 2147483646 w 457"/>
              <a:gd name="T9" fmla="*/ 0 h 229"/>
              <a:gd name="T10" fmla="*/ 2147483646 w 457"/>
              <a:gd name="T11" fmla="*/ 0 h 229"/>
              <a:gd name="T12" fmla="*/ 2147483646 w 457"/>
              <a:gd name="T13" fmla="*/ 1699204786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7" h="229">
                <a:moveTo>
                  <a:pt x="228" y="142"/>
                </a:moveTo>
                <a:cubicBezTo>
                  <a:pt x="150" y="142"/>
                  <a:pt x="86" y="78"/>
                  <a:pt x="8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6"/>
                  <a:pt x="102" y="229"/>
                  <a:pt x="228" y="229"/>
                </a:cubicBezTo>
                <a:cubicBezTo>
                  <a:pt x="355" y="229"/>
                  <a:pt x="457" y="126"/>
                  <a:pt x="457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78"/>
                  <a:pt x="307" y="142"/>
                  <a:pt x="228" y="14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0" name="Freeform 5"/>
          <p:cNvSpPr/>
          <p:nvPr/>
        </p:nvSpPr>
        <p:spPr bwMode="auto">
          <a:xfrm>
            <a:off x="1621368" y="2680144"/>
            <a:ext cx="2112433" cy="1255184"/>
          </a:xfrm>
          <a:custGeom>
            <a:avLst/>
            <a:gdLst>
              <a:gd name="T0" fmla="*/ 2147483646 w 458"/>
              <a:gd name="T1" fmla="*/ 0 h 272"/>
              <a:gd name="T2" fmla="*/ 0 w 458"/>
              <a:gd name="T3" fmla="*/ 2147483646 h 272"/>
              <a:gd name="T4" fmla="*/ 526514784 w 458"/>
              <a:gd name="T5" fmla="*/ 2147483646 h 272"/>
              <a:gd name="T6" fmla="*/ 1041064109 w 458"/>
              <a:gd name="T7" fmla="*/ 2147483646 h 272"/>
              <a:gd name="T8" fmla="*/ 2147483646 w 458"/>
              <a:gd name="T9" fmla="*/ 1042123438 h 272"/>
              <a:gd name="T10" fmla="*/ 2147483646 w 458"/>
              <a:gd name="T11" fmla="*/ 2147483646 h 272"/>
              <a:gd name="T12" fmla="*/ 2147483646 w 458"/>
              <a:gd name="T13" fmla="*/ 2147483646 h 272"/>
              <a:gd name="T14" fmla="*/ 2147483646 w 458"/>
              <a:gd name="T15" fmla="*/ 0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8" h="272">
                <a:moveTo>
                  <a:pt x="229" y="0"/>
                </a:moveTo>
                <a:cubicBezTo>
                  <a:pt x="103" y="0"/>
                  <a:pt x="0" y="103"/>
                  <a:pt x="0" y="229"/>
                </a:cubicBezTo>
                <a:cubicBezTo>
                  <a:pt x="0" y="253"/>
                  <a:pt x="20" y="272"/>
                  <a:pt x="44" y="272"/>
                </a:cubicBezTo>
                <a:cubicBezTo>
                  <a:pt x="68" y="272"/>
                  <a:pt x="87" y="253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ubicBezTo>
                  <a:pt x="307" y="87"/>
                  <a:pt x="371" y="151"/>
                  <a:pt x="371" y="229"/>
                </a:cubicBezTo>
                <a:cubicBezTo>
                  <a:pt x="458" y="229"/>
                  <a:pt x="458" y="229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1" name="Freeform 6"/>
          <p:cNvSpPr/>
          <p:nvPr/>
        </p:nvSpPr>
        <p:spPr bwMode="auto">
          <a:xfrm>
            <a:off x="8458201" y="2680144"/>
            <a:ext cx="2112433" cy="1255184"/>
          </a:xfrm>
          <a:custGeom>
            <a:avLst/>
            <a:gdLst>
              <a:gd name="T0" fmla="*/ 2147483646 w 458"/>
              <a:gd name="T1" fmla="*/ 0 h 272"/>
              <a:gd name="T2" fmla="*/ 0 w 458"/>
              <a:gd name="T3" fmla="*/ 2147483646 h 272"/>
              <a:gd name="T4" fmla="*/ 1041064109 w 458"/>
              <a:gd name="T5" fmla="*/ 2147483646 h 272"/>
              <a:gd name="T6" fmla="*/ 2147483646 w 458"/>
              <a:gd name="T7" fmla="*/ 1042123438 h 272"/>
              <a:gd name="T8" fmla="*/ 2147483646 w 458"/>
              <a:gd name="T9" fmla="*/ 2147483646 h 272"/>
              <a:gd name="T10" fmla="*/ 2147483646 w 458"/>
              <a:gd name="T11" fmla="*/ 2147483646 h 272"/>
              <a:gd name="T12" fmla="*/ 2147483646 w 458"/>
              <a:gd name="T13" fmla="*/ 2147483646 h 272"/>
              <a:gd name="T14" fmla="*/ 2147483646 w 458"/>
              <a:gd name="T15" fmla="*/ 0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8" h="272">
                <a:moveTo>
                  <a:pt x="229" y="0"/>
                </a:moveTo>
                <a:cubicBezTo>
                  <a:pt x="103" y="0"/>
                  <a:pt x="0" y="103"/>
                  <a:pt x="0" y="229"/>
                </a:cubicBezTo>
                <a:cubicBezTo>
                  <a:pt x="87" y="229"/>
                  <a:pt x="87" y="229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ubicBezTo>
                  <a:pt x="307" y="87"/>
                  <a:pt x="371" y="151"/>
                  <a:pt x="371" y="229"/>
                </a:cubicBezTo>
                <a:cubicBezTo>
                  <a:pt x="371" y="253"/>
                  <a:pt x="390" y="272"/>
                  <a:pt x="414" y="272"/>
                </a:cubicBezTo>
                <a:cubicBezTo>
                  <a:pt x="438" y="272"/>
                  <a:pt x="458" y="253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24" name="Group 19"/>
          <p:cNvGrpSpPr/>
          <p:nvPr/>
        </p:nvGrpSpPr>
        <p:grpSpPr bwMode="auto">
          <a:xfrm>
            <a:off x="2480946" y="3560890"/>
            <a:ext cx="497416" cy="423333"/>
            <a:chOff x="0" y="0"/>
            <a:chExt cx="235" cy="200"/>
          </a:xfrm>
          <a:solidFill>
            <a:srgbClr val="58A5BF"/>
          </a:solidFill>
        </p:grpSpPr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0" y="0"/>
              <a:ext cx="235" cy="200"/>
            </a:xfrm>
            <a:custGeom>
              <a:avLst/>
              <a:gdLst>
                <a:gd name="T0" fmla="*/ 446 w 108"/>
                <a:gd name="T1" fmla="*/ 72 h 92"/>
                <a:gd name="T2" fmla="*/ 366 w 108"/>
                <a:gd name="T3" fmla="*/ 72 h 92"/>
                <a:gd name="T4" fmla="*/ 366 w 108"/>
                <a:gd name="T5" fmla="*/ 65 h 92"/>
                <a:gd name="T6" fmla="*/ 366 w 108"/>
                <a:gd name="T7" fmla="*/ 52 h 92"/>
                <a:gd name="T8" fmla="*/ 313 w 108"/>
                <a:gd name="T9" fmla="*/ 0 h 92"/>
                <a:gd name="T10" fmla="*/ 257 w 108"/>
                <a:gd name="T11" fmla="*/ 0 h 92"/>
                <a:gd name="T12" fmla="*/ 205 w 108"/>
                <a:gd name="T13" fmla="*/ 52 h 92"/>
                <a:gd name="T14" fmla="*/ 205 w 108"/>
                <a:gd name="T15" fmla="*/ 72 h 92"/>
                <a:gd name="T16" fmla="*/ 65 w 108"/>
                <a:gd name="T17" fmla="*/ 72 h 92"/>
                <a:gd name="T18" fmla="*/ 0 w 108"/>
                <a:gd name="T19" fmla="*/ 137 h 92"/>
                <a:gd name="T20" fmla="*/ 0 w 108"/>
                <a:gd name="T21" fmla="*/ 370 h 92"/>
                <a:gd name="T22" fmla="*/ 65 w 108"/>
                <a:gd name="T23" fmla="*/ 435 h 92"/>
                <a:gd name="T24" fmla="*/ 446 w 108"/>
                <a:gd name="T25" fmla="*/ 435 h 92"/>
                <a:gd name="T26" fmla="*/ 511 w 108"/>
                <a:gd name="T27" fmla="*/ 370 h 92"/>
                <a:gd name="T28" fmla="*/ 511 w 108"/>
                <a:gd name="T29" fmla="*/ 137 h 92"/>
                <a:gd name="T30" fmla="*/ 446 w 108"/>
                <a:gd name="T31" fmla="*/ 72 h 92"/>
                <a:gd name="T32" fmla="*/ 48 w 108"/>
                <a:gd name="T33" fmla="*/ 370 h 92"/>
                <a:gd name="T34" fmla="*/ 48 w 108"/>
                <a:gd name="T35" fmla="*/ 137 h 92"/>
                <a:gd name="T36" fmla="*/ 65 w 108"/>
                <a:gd name="T37" fmla="*/ 113 h 92"/>
                <a:gd name="T38" fmla="*/ 124 w 108"/>
                <a:gd name="T39" fmla="*/ 113 h 92"/>
                <a:gd name="T40" fmla="*/ 124 w 108"/>
                <a:gd name="T41" fmla="*/ 391 h 92"/>
                <a:gd name="T42" fmla="*/ 65 w 108"/>
                <a:gd name="T43" fmla="*/ 391 h 92"/>
                <a:gd name="T44" fmla="*/ 48 w 108"/>
                <a:gd name="T45" fmla="*/ 370 h 92"/>
                <a:gd name="T46" fmla="*/ 468 w 108"/>
                <a:gd name="T47" fmla="*/ 370 h 92"/>
                <a:gd name="T48" fmla="*/ 446 w 108"/>
                <a:gd name="T49" fmla="*/ 391 h 92"/>
                <a:gd name="T50" fmla="*/ 165 w 108"/>
                <a:gd name="T51" fmla="*/ 391 h 92"/>
                <a:gd name="T52" fmla="*/ 165 w 108"/>
                <a:gd name="T53" fmla="*/ 113 h 92"/>
                <a:gd name="T54" fmla="*/ 205 w 108"/>
                <a:gd name="T55" fmla="*/ 113 h 92"/>
                <a:gd name="T56" fmla="*/ 366 w 108"/>
                <a:gd name="T57" fmla="*/ 113 h 92"/>
                <a:gd name="T58" fmla="*/ 446 w 108"/>
                <a:gd name="T59" fmla="*/ 113 h 92"/>
                <a:gd name="T60" fmla="*/ 468 w 108"/>
                <a:gd name="T61" fmla="*/ 137 h 92"/>
                <a:gd name="T62" fmla="*/ 468 w 108"/>
                <a:gd name="T63" fmla="*/ 370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8" h="92">
                  <a:moveTo>
                    <a:pt x="94" y="15"/>
                  </a:move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3" y="5"/>
                    <a:pt x="43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" y="15"/>
                    <a:pt x="0" y="21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2"/>
                    <a:pt x="1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101" y="92"/>
                    <a:pt x="108" y="86"/>
                    <a:pt x="108" y="78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1"/>
                    <a:pt x="101" y="15"/>
                    <a:pt x="94" y="15"/>
                  </a:cubicBezTo>
                  <a:close/>
                  <a:moveTo>
                    <a:pt x="10" y="78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7"/>
                    <a:pt x="12" y="24"/>
                    <a:pt x="14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83"/>
                    <a:pt x="10" y="80"/>
                    <a:pt x="10" y="78"/>
                  </a:cubicBezTo>
                  <a:close/>
                  <a:moveTo>
                    <a:pt x="99" y="78"/>
                  </a:moveTo>
                  <a:cubicBezTo>
                    <a:pt x="99" y="80"/>
                    <a:pt x="96" y="83"/>
                    <a:pt x="94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6" y="24"/>
                    <a:pt x="99" y="27"/>
                    <a:pt x="99" y="29"/>
                  </a:cubicBezTo>
                  <a:lnTo>
                    <a:pt x="99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93" y="83"/>
              <a:ext cx="74" cy="74"/>
            </a:xfrm>
            <a:custGeom>
              <a:avLst/>
              <a:gdLst>
                <a:gd name="T0" fmla="*/ 81 w 34"/>
                <a:gd name="T1" fmla="*/ 0 h 34"/>
                <a:gd name="T2" fmla="*/ 0 w 34"/>
                <a:gd name="T3" fmla="*/ 81 h 34"/>
                <a:gd name="T4" fmla="*/ 81 w 34"/>
                <a:gd name="T5" fmla="*/ 161 h 34"/>
                <a:gd name="T6" fmla="*/ 161 w 34"/>
                <a:gd name="T7" fmla="*/ 81 h 34"/>
                <a:gd name="T8" fmla="*/ 81 w 34"/>
                <a:gd name="T9" fmla="*/ 0 h 34"/>
                <a:gd name="T10" fmla="*/ 81 w 34"/>
                <a:gd name="T11" fmla="*/ 118 h 34"/>
                <a:gd name="T12" fmla="*/ 44 w 34"/>
                <a:gd name="T13" fmla="*/ 81 h 34"/>
                <a:gd name="T14" fmla="*/ 81 w 34"/>
                <a:gd name="T15" fmla="*/ 48 h 34"/>
                <a:gd name="T16" fmla="*/ 118 w 34"/>
                <a:gd name="T17" fmla="*/ 81 h 34"/>
                <a:gd name="T18" fmla="*/ 81 w 34"/>
                <a:gd name="T19" fmla="*/ 118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  <a:moveTo>
                    <a:pt x="17" y="25"/>
                  </a:moveTo>
                  <a:cubicBezTo>
                    <a:pt x="13" y="25"/>
                    <a:pt x="9" y="21"/>
                    <a:pt x="9" y="17"/>
                  </a:cubicBezTo>
                  <a:cubicBezTo>
                    <a:pt x="9" y="13"/>
                    <a:pt x="13" y="10"/>
                    <a:pt x="17" y="10"/>
                  </a:cubicBezTo>
                  <a:cubicBezTo>
                    <a:pt x="21" y="10"/>
                    <a:pt x="25" y="13"/>
                    <a:pt x="25" y="17"/>
                  </a:cubicBezTo>
                  <a:cubicBezTo>
                    <a:pt x="25" y="21"/>
                    <a:pt x="21" y="25"/>
                    <a:pt x="1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677584" y="4119477"/>
            <a:ext cx="0" cy="899584"/>
          </a:xfrm>
          <a:prstGeom prst="line">
            <a:avLst/>
          </a:prstGeom>
          <a:noFill/>
          <a:ln w="6350">
            <a:solidFill>
              <a:srgbClr val="2A3E56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6096000" y="4264660"/>
            <a:ext cx="635" cy="754380"/>
          </a:xfrm>
          <a:prstGeom prst="line">
            <a:avLst/>
          </a:prstGeom>
          <a:noFill/>
          <a:ln w="6350">
            <a:solidFill>
              <a:srgbClr val="2A3E56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9514417" y="4119477"/>
            <a:ext cx="0" cy="899584"/>
          </a:xfrm>
          <a:prstGeom prst="line">
            <a:avLst/>
          </a:prstGeom>
          <a:noFill/>
          <a:ln w="6350">
            <a:solidFill>
              <a:srgbClr val="2A3E56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4406900" y="2451544"/>
            <a:ext cx="0" cy="899584"/>
          </a:xfrm>
          <a:prstGeom prst="line">
            <a:avLst/>
          </a:prstGeom>
          <a:noFill/>
          <a:ln w="6350">
            <a:solidFill>
              <a:srgbClr val="58A5BF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7802033" y="2451544"/>
            <a:ext cx="0" cy="899584"/>
          </a:xfrm>
          <a:prstGeom prst="line">
            <a:avLst/>
          </a:prstGeom>
          <a:noFill/>
          <a:ln w="6350">
            <a:solidFill>
              <a:srgbClr val="58A5BF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7" name="文本框 51"/>
          <p:cNvSpPr txBox="1"/>
          <p:nvPr/>
        </p:nvSpPr>
        <p:spPr>
          <a:xfrm>
            <a:off x="3366770" y="1566545"/>
            <a:ext cx="2040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ea"/>
                <a:sym typeface="+mn-lt"/>
              </a:rPr>
              <a:t>Design PCB and 3D case</a:t>
            </a: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40" name="文本框 51"/>
          <p:cNvSpPr txBox="1"/>
          <p:nvPr/>
        </p:nvSpPr>
        <p:spPr>
          <a:xfrm>
            <a:off x="1722120" y="5317490"/>
            <a:ext cx="2040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ea"/>
                <a:sym typeface="+mn-ea"/>
              </a:rPr>
              <a:t>Designing of protype </a:t>
            </a:r>
            <a:endParaRPr lang="en-IN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+mn-ea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171440" y="5348605"/>
            <a:ext cx="2040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ea"/>
                <a:sym typeface="+mn-ea"/>
              </a:rPr>
              <a:t>Assembling Parts</a:t>
            </a: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46" name="文本框 51"/>
          <p:cNvSpPr txBox="1"/>
          <p:nvPr/>
        </p:nvSpPr>
        <p:spPr>
          <a:xfrm>
            <a:off x="6819900" y="1566545"/>
            <a:ext cx="2040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ea"/>
                <a:sym typeface="+mn-ea"/>
              </a:rPr>
              <a:t>Algorithm &amp; Code</a:t>
            </a: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+mn-ea"/>
              <a:sym typeface="+mn-ea"/>
            </a:endParaRPr>
          </a:p>
          <a:p>
            <a:pPr algn="ctr"/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ea"/>
                <a:sym typeface="+mn-lt"/>
              </a:rPr>
              <a:t>Upload</a:t>
            </a: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49" name="文本框 51"/>
          <p:cNvSpPr txBox="1"/>
          <p:nvPr/>
        </p:nvSpPr>
        <p:spPr>
          <a:xfrm>
            <a:off x="8458200" y="5317490"/>
            <a:ext cx="2040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ea"/>
                <a:sym typeface="+mn-ea"/>
              </a:rPr>
              <a:t>Testing prototype</a:t>
            </a: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+mn-ea"/>
              <a:sym typeface="+mn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30240" y="3316605"/>
            <a:ext cx="731520" cy="721360"/>
            <a:chOff x="9008" y="5464"/>
            <a:chExt cx="1152" cy="1136"/>
          </a:xfrm>
        </p:grpSpPr>
        <p:sp>
          <p:nvSpPr>
            <p:cNvPr id="20" name="Oval 19"/>
            <p:cNvSpPr/>
            <p:nvPr/>
          </p:nvSpPr>
          <p:spPr>
            <a:xfrm>
              <a:off x="9008" y="5464"/>
              <a:ext cx="1152" cy="1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0" name="Picture 49" descr="C:\Users\shant\Downloads\60473.png60473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9182" y="5614"/>
              <a:ext cx="837" cy="837"/>
            </a:xfrm>
            <a:prstGeom prst="rect">
              <a:avLst/>
            </a:prstGeom>
          </p:spPr>
        </p:pic>
      </p:grpSp>
      <p:pic>
        <p:nvPicPr>
          <p:cNvPr id="53" name="Picture 52" descr="x-tr-placeholder-icon-analyz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245" y="3235960"/>
            <a:ext cx="883285" cy="883285"/>
          </a:xfrm>
          <a:prstGeom prst="rect">
            <a:avLst/>
          </a:prstGeom>
        </p:spPr>
      </p:pic>
      <p:pic>
        <p:nvPicPr>
          <p:cNvPr id="52" name="Picture 51" descr="50-5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45" y="3281680"/>
            <a:ext cx="575945" cy="575945"/>
          </a:xfrm>
          <a:prstGeom prst="rect">
            <a:avLst/>
          </a:prstGeom>
        </p:spPr>
      </p:pic>
      <p:sp>
        <p:nvSpPr>
          <p:cNvPr id="19" name="Shape 989"/>
          <p:cNvSpPr/>
          <p:nvPr/>
        </p:nvSpPr>
        <p:spPr>
          <a:xfrm>
            <a:off x="7574099" y="3351758"/>
            <a:ext cx="462365" cy="46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19" y="13838"/>
                </a:moveTo>
                <a:cubicBezTo>
                  <a:pt x="4219" y="14006"/>
                  <a:pt x="4219" y="14006"/>
                  <a:pt x="4219" y="14006"/>
                </a:cubicBezTo>
                <a:cubicBezTo>
                  <a:pt x="4219" y="14006"/>
                  <a:pt x="4219" y="14006"/>
                  <a:pt x="4219" y="14006"/>
                </a:cubicBezTo>
                <a:cubicBezTo>
                  <a:pt x="4219" y="14006"/>
                  <a:pt x="4388" y="14006"/>
                  <a:pt x="4388" y="14006"/>
                </a:cubicBezTo>
                <a:cubicBezTo>
                  <a:pt x="6412" y="16031"/>
                  <a:pt x="6412" y="16031"/>
                  <a:pt x="6412" y="16031"/>
                </a:cubicBezTo>
                <a:cubicBezTo>
                  <a:pt x="6581" y="16200"/>
                  <a:pt x="7088" y="16200"/>
                  <a:pt x="7256" y="16031"/>
                </a:cubicBezTo>
                <a:cubicBezTo>
                  <a:pt x="7425" y="15862"/>
                  <a:pt x="7425" y="15356"/>
                  <a:pt x="7256" y="15188"/>
                </a:cubicBezTo>
                <a:cubicBezTo>
                  <a:pt x="5569" y="13500"/>
                  <a:pt x="5569" y="13500"/>
                  <a:pt x="5569" y="13500"/>
                </a:cubicBezTo>
                <a:cubicBezTo>
                  <a:pt x="7256" y="11812"/>
                  <a:pt x="7256" y="11812"/>
                  <a:pt x="7256" y="11812"/>
                </a:cubicBezTo>
                <a:cubicBezTo>
                  <a:pt x="7425" y="11644"/>
                  <a:pt x="7425" y="11306"/>
                  <a:pt x="7256" y="10969"/>
                </a:cubicBezTo>
                <a:cubicBezTo>
                  <a:pt x="7088" y="10800"/>
                  <a:pt x="6581" y="10800"/>
                  <a:pt x="6412" y="10969"/>
                </a:cubicBezTo>
                <a:cubicBezTo>
                  <a:pt x="4219" y="13162"/>
                  <a:pt x="4219" y="13162"/>
                  <a:pt x="4219" y="13162"/>
                </a:cubicBezTo>
                <a:cubicBezTo>
                  <a:pt x="4050" y="13331"/>
                  <a:pt x="4050" y="13669"/>
                  <a:pt x="4050" y="13838"/>
                </a:cubicBezTo>
                <a:cubicBezTo>
                  <a:pt x="4050" y="13838"/>
                  <a:pt x="4219" y="13838"/>
                  <a:pt x="4219" y="13838"/>
                </a:cubicBezTo>
                <a:close/>
                <a:moveTo>
                  <a:pt x="14344" y="16031"/>
                </a:moveTo>
                <a:cubicBezTo>
                  <a:pt x="14681" y="16200"/>
                  <a:pt x="15019" y="16200"/>
                  <a:pt x="15188" y="16031"/>
                </a:cubicBezTo>
                <a:cubicBezTo>
                  <a:pt x="17213" y="14006"/>
                  <a:pt x="17213" y="14006"/>
                  <a:pt x="17213" y="14006"/>
                </a:cubicBezTo>
                <a:cubicBezTo>
                  <a:pt x="17381" y="14006"/>
                  <a:pt x="17381" y="14006"/>
                  <a:pt x="17381" y="14006"/>
                </a:cubicBezTo>
                <a:cubicBezTo>
                  <a:pt x="17381" y="14006"/>
                  <a:pt x="17381" y="14006"/>
                  <a:pt x="17381" y="14006"/>
                </a:cubicBezTo>
                <a:cubicBezTo>
                  <a:pt x="17381" y="13838"/>
                  <a:pt x="17381" y="13838"/>
                  <a:pt x="17381" y="13838"/>
                </a:cubicBezTo>
                <a:cubicBezTo>
                  <a:pt x="17550" y="13838"/>
                  <a:pt x="17550" y="13838"/>
                  <a:pt x="17550" y="13838"/>
                </a:cubicBezTo>
                <a:cubicBezTo>
                  <a:pt x="17550" y="13669"/>
                  <a:pt x="17550" y="13331"/>
                  <a:pt x="17381" y="13162"/>
                </a:cubicBezTo>
                <a:cubicBezTo>
                  <a:pt x="15188" y="10969"/>
                  <a:pt x="15188" y="10969"/>
                  <a:pt x="15188" y="10969"/>
                </a:cubicBezTo>
                <a:cubicBezTo>
                  <a:pt x="15019" y="10800"/>
                  <a:pt x="14681" y="10800"/>
                  <a:pt x="14344" y="10969"/>
                </a:cubicBezTo>
                <a:cubicBezTo>
                  <a:pt x="14175" y="11306"/>
                  <a:pt x="14175" y="11644"/>
                  <a:pt x="14344" y="11812"/>
                </a:cubicBezTo>
                <a:cubicBezTo>
                  <a:pt x="16031" y="13500"/>
                  <a:pt x="16031" y="13500"/>
                  <a:pt x="16031" y="13500"/>
                </a:cubicBezTo>
                <a:cubicBezTo>
                  <a:pt x="14344" y="15188"/>
                  <a:pt x="14344" y="15188"/>
                  <a:pt x="14344" y="15188"/>
                </a:cubicBezTo>
                <a:cubicBezTo>
                  <a:pt x="14175" y="15356"/>
                  <a:pt x="14175" y="15862"/>
                  <a:pt x="14344" y="16031"/>
                </a:cubicBezTo>
                <a:close/>
                <a:moveTo>
                  <a:pt x="3375" y="2700"/>
                </a:moveTo>
                <a:cubicBezTo>
                  <a:pt x="3038" y="2700"/>
                  <a:pt x="2700" y="3038"/>
                  <a:pt x="2700" y="3375"/>
                </a:cubicBezTo>
                <a:cubicBezTo>
                  <a:pt x="2700" y="3713"/>
                  <a:pt x="3038" y="4050"/>
                  <a:pt x="3375" y="4050"/>
                </a:cubicBezTo>
                <a:cubicBezTo>
                  <a:pt x="3713" y="4050"/>
                  <a:pt x="4050" y="3713"/>
                  <a:pt x="4050" y="3375"/>
                </a:cubicBezTo>
                <a:cubicBezTo>
                  <a:pt x="4050" y="3038"/>
                  <a:pt x="3713" y="2700"/>
                  <a:pt x="3375" y="2700"/>
                </a:cubicBezTo>
                <a:close/>
                <a:moveTo>
                  <a:pt x="19575" y="0"/>
                </a:moveTo>
                <a:cubicBezTo>
                  <a:pt x="2025" y="0"/>
                  <a:pt x="2025" y="0"/>
                  <a:pt x="2025" y="0"/>
                </a:cubicBezTo>
                <a:cubicBezTo>
                  <a:pt x="844" y="0"/>
                  <a:pt x="0" y="844"/>
                  <a:pt x="0" y="2025"/>
                </a:cubicBezTo>
                <a:cubicBezTo>
                  <a:pt x="0" y="19575"/>
                  <a:pt x="0" y="19575"/>
                  <a:pt x="0" y="19575"/>
                </a:cubicBezTo>
                <a:cubicBezTo>
                  <a:pt x="0" y="20756"/>
                  <a:pt x="844" y="21600"/>
                  <a:pt x="2025" y="21600"/>
                </a:cubicBezTo>
                <a:cubicBezTo>
                  <a:pt x="19575" y="21600"/>
                  <a:pt x="19575" y="21600"/>
                  <a:pt x="19575" y="21600"/>
                </a:cubicBezTo>
                <a:cubicBezTo>
                  <a:pt x="20756" y="21600"/>
                  <a:pt x="21600" y="20756"/>
                  <a:pt x="21600" y="19575"/>
                </a:cubicBezTo>
                <a:cubicBezTo>
                  <a:pt x="21600" y="2025"/>
                  <a:pt x="21600" y="2025"/>
                  <a:pt x="21600" y="2025"/>
                </a:cubicBezTo>
                <a:cubicBezTo>
                  <a:pt x="21600" y="844"/>
                  <a:pt x="20756" y="0"/>
                  <a:pt x="19575" y="0"/>
                </a:cubicBezTo>
                <a:close/>
                <a:moveTo>
                  <a:pt x="20250" y="18900"/>
                </a:moveTo>
                <a:cubicBezTo>
                  <a:pt x="20250" y="19744"/>
                  <a:pt x="19575" y="20250"/>
                  <a:pt x="18900" y="20250"/>
                </a:cubicBezTo>
                <a:cubicBezTo>
                  <a:pt x="2700" y="20250"/>
                  <a:pt x="2700" y="20250"/>
                  <a:pt x="2700" y="20250"/>
                </a:cubicBezTo>
                <a:cubicBezTo>
                  <a:pt x="2025" y="20250"/>
                  <a:pt x="1350" y="19744"/>
                  <a:pt x="1350" y="18900"/>
                </a:cubicBezTo>
                <a:cubicBezTo>
                  <a:pt x="1350" y="6750"/>
                  <a:pt x="1350" y="6750"/>
                  <a:pt x="1350" y="6750"/>
                </a:cubicBezTo>
                <a:cubicBezTo>
                  <a:pt x="20250" y="6750"/>
                  <a:pt x="20250" y="6750"/>
                  <a:pt x="20250" y="6750"/>
                </a:cubicBezTo>
                <a:cubicBezTo>
                  <a:pt x="20250" y="18900"/>
                  <a:pt x="20250" y="18900"/>
                  <a:pt x="20250" y="18900"/>
                </a:cubicBezTo>
                <a:close/>
                <a:moveTo>
                  <a:pt x="20250" y="5400"/>
                </a:moveTo>
                <a:cubicBezTo>
                  <a:pt x="1350" y="5400"/>
                  <a:pt x="1350" y="5400"/>
                  <a:pt x="1350" y="5400"/>
                </a:cubicBezTo>
                <a:cubicBezTo>
                  <a:pt x="1350" y="2700"/>
                  <a:pt x="1350" y="2700"/>
                  <a:pt x="1350" y="2700"/>
                </a:cubicBezTo>
                <a:cubicBezTo>
                  <a:pt x="1350" y="2025"/>
                  <a:pt x="2025" y="1350"/>
                  <a:pt x="2700" y="1350"/>
                </a:cubicBezTo>
                <a:cubicBezTo>
                  <a:pt x="18900" y="1350"/>
                  <a:pt x="18900" y="1350"/>
                  <a:pt x="18900" y="1350"/>
                </a:cubicBezTo>
                <a:cubicBezTo>
                  <a:pt x="19575" y="1350"/>
                  <a:pt x="20250" y="2025"/>
                  <a:pt x="20250" y="2700"/>
                </a:cubicBezTo>
                <a:cubicBezTo>
                  <a:pt x="20250" y="5400"/>
                  <a:pt x="20250" y="5400"/>
                  <a:pt x="20250" y="5400"/>
                </a:cubicBezTo>
                <a:close/>
                <a:moveTo>
                  <a:pt x="6075" y="2700"/>
                </a:moveTo>
                <a:cubicBezTo>
                  <a:pt x="5738" y="2700"/>
                  <a:pt x="5400" y="3038"/>
                  <a:pt x="5400" y="3375"/>
                </a:cubicBezTo>
                <a:cubicBezTo>
                  <a:pt x="5400" y="3713"/>
                  <a:pt x="5738" y="4050"/>
                  <a:pt x="6075" y="4050"/>
                </a:cubicBezTo>
                <a:cubicBezTo>
                  <a:pt x="6412" y="4050"/>
                  <a:pt x="6750" y="3713"/>
                  <a:pt x="6750" y="3375"/>
                </a:cubicBezTo>
                <a:cubicBezTo>
                  <a:pt x="6750" y="3038"/>
                  <a:pt x="6412" y="2700"/>
                  <a:pt x="6075" y="2700"/>
                </a:cubicBezTo>
                <a:close/>
                <a:moveTo>
                  <a:pt x="8775" y="2700"/>
                </a:moveTo>
                <a:cubicBezTo>
                  <a:pt x="8438" y="2700"/>
                  <a:pt x="8100" y="3038"/>
                  <a:pt x="8100" y="3375"/>
                </a:cubicBezTo>
                <a:cubicBezTo>
                  <a:pt x="8100" y="3713"/>
                  <a:pt x="8438" y="4050"/>
                  <a:pt x="8775" y="4050"/>
                </a:cubicBezTo>
                <a:cubicBezTo>
                  <a:pt x="9113" y="4050"/>
                  <a:pt x="9450" y="3713"/>
                  <a:pt x="9450" y="3375"/>
                </a:cubicBezTo>
                <a:cubicBezTo>
                  <a:pt x="9450" y="3038"/>
                  <a:pt x="9113" y="2700"/>
                  <a:pt x="8775" y="2700"/>
                </a:cubicBezTo>
                <a:close/>
                <a:moveTo>
                  <a:pt x="9956" y="16031"/>
                </a:moveTo>
                <a:cubicBezTo>
                  <a:pt x="12656" y="11981"/>
                  <a:pt x="12656" y="11981"/>
                  <a:pt x="12656" y="11981"/>
                </a:cubicBezTo>
                <a:cubicBezTo>
                  <a:pt x="12825" y="11644"/>
                  <a:pt x="12825" y="11306"/>
                  <a:pt x="12656" y="10969"/>
                </a:cubicBezTo>
                <a:cubicBezTo>
                  <a:pt x="12319" y="10800"/>
                  <a:pt x="11981" y="10800"/>
                  <a:pt x="11644" y="10969"/>
                </a:cubicBezTo>
                <a:cubicBezTo>
                  <a:pt x="8944" y="15188"/>
                  <a:pt x="8944" y="15188"/>
                  <a:pt x="8944" y="15188"/>
                </a:cubicBezTo>
                <a:cubicBezTo>
                  <a:pt x="8775" y="15356"/>
                  <a:pt x="8775" y="15694"/>
                  <a:pt x="8944" y="16031"/>
                </a:cubicBezTo>
                <a:cubicBezTo>
                  <a:pt x="9281" y="16200"/>
                  <a:pt x="9619" y="16200"/>
                  <a:pt x="9956" y="16031"/>
                </a:cubicBezTo>
                <a:close/>
              </a:path>
            </a:pathLst>
          </a:custGeom>
          <a:solidFill>
            <a:srgbClr val="768391"/>
          </a:solidFill>
          <a:ln w="12700">
            <a:miter lim="400000"/>
          </a:ln>
        </p:spPr>
        <p:txBody>
          <a:bodyPr lIns="17145" rIns="17145"/>
          <a:p>
            <a:pPr algn="ctr">
              <a:lnSpc>
                <a:spcPct val="100000"/>
              </a:lnSpc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96087" y="713765"/>
            <a:ext cx="542138" cy="467360"/>
          </a:xfrm>
          <a:prstGeom prst="triangle">
            <a:avLst/>
          </a:prstGeom>
          <a:solidFill>
            <a:srgbClr val="768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672287" y="713765"/>
            <a:ext cx="542138" cy="467360"/>
          </a:xfrm>
          <a:prstGeom prst="triangle">
            <a:avLst/>
          </a:prstGeom>
          <a:noFill/>
          <a:ln w="57150">
            <a:solidFill>
              <a:srgbClr val="2A3E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7804" y="798291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3.1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1745" y="748030"/>
            <a:ext cx="796607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I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Some Small Problems That can be solved by testing prototype :</a:t>
            </a:r>
            <a:endParaRPr lang="en-IN" altLang="en-US" sz="2000" b="1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4565" y="2034540"/>
            <a:ext cx="5131435" cy="2062480"/>
          </a:xfrm>
          <a:prstGeom prst="rect">
            <a:avLst/>
          </a:prstGeom>
          <a:solidFill>
            <a:srgbClr val="2A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 descr="hqdefa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2033905"/>
            <a:ext cx="3088640" cy="20631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175760" y="2255520"/>
            <a:ext cx="18275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olidFill>
                  <a:schemeClr val="bg1"/>
                </a:solidFill>
              </a:rPr>
              <a:t>Can't climb stairs above 4 inch height</a:t>
            </a:r>
            <a:endParaRPr lang="en-IN" altLang="en-US" b="1">
              <a:solidFill>
                <a:schemeClr val="bg1"/>
              </a:solidFill>
            </a:endParaRPr>
          </a:p>
          <a:p>
            <a:r>
              <a:rPr lang="en-IN" altLang="en-US" b="1">
                <a:solidFill>
                  <a:schemeClr val="bg1"/>
                </a:solidFill>
              </a:rPr>
              <a:t>Need Prototype testing to improve</a:t>
            </a:r>
            <a:endParaRPr lang="en-IN" altLang="en-US" b="1">
              <a:solidFill>
                <a:schemeClr val="bg1"/>
              </a:solidFill>
            </a:endParaRPr>
          </a:p>
          <a:p>
            <a:endParaRPr lang="en-IN" altLang="en-US" b="1">
              <a:solidFill>
                <a:schemeClr val="bg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107430" y="4104005"/>
            <a:ext cx="5116195" cy="213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416290" y="4300220"/>
            <a:ext cx="268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chemeClr val="bg1"/>
                </a:solidFill>
              </a:rPr>
              <a:t>We Can make more compact design but it will increase the cost</a:t>
            </a:r>
            <a:endParaRPr lang="en-IN" altLang="en-US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</p:txBody>
      </p:sp>
      <p:pic>
        <p:nvPicPr>
          <p:cNvPr id="21" name="Picture 20" descr="images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4104005"/>
            <a:ext cx="2150745" cy="21380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0" y="1388745"/>
            <a:ext cx="5905500" cy="3429000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>
          <a:xfrm rot="5400000">
            <a:off x="596087" y="713765"/>
            <a:ext cx="542138" cy="467360"/>
          </a:xfrm>
          <a:prstGeom prst="triangle">
            <a:avLst/>
          </a:prstGeom>
          <a:solidFill>
            <a:srgbClr val="768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672287" y="713765"/>
            <a:ext cx="542138" cy="467360"/>
          </a:xfrm>
          <a:prstGeom prst="triangle">
            <a:avLst/>
          </a:prstGeom>
          <a:noFill/>
          <a:ln w="57150">
            <a:solidFill>
              <a:srgbClr val="2A3E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7804" y="798291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3.2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6990" y="753110"/>
            <a:ext cx="454850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I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Supporters For This Project :</a:t>
            </a:r>
            <a:endParaRPr lang="en-IN" altLang="en-US" sz="2000" b="1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87" name="Freeform 133"/>
          <p:cNvSpPr/>
          <p:nvPr/>
        </p:nvSpPr>
        <p:spPr bwMode="auto">
          <a:xfrm>
            <a:off x="2672669" y="3616346"/>
            <a:ext cx="326762" cy="330274"/>
          </a:xfrm>
          <a:custGeom>
            <a:avLst/>
            <a:gdLst/>
            <a:ahLst/>
            <a:cxnLst>
              <a:cxn ang="0">
                <a:pos x="112" y="89"/>
              </a:cxn>
              <a:cxn ang="0">
                <a:pos x="86" y="75"/>
              </a:cxn>
              <a:cxn ang="0">
                <a:pos x="72" y="69"/>
              </a:cxn>
              <a:cxn ang="0">
                <a:pos x="72" y="58"/>
              </a:cxn>
              <a:cxn ang="0">
                <a:pos x="77" y="45"/>
              </a:cxn>
              <a:cxn ang="0">
                <a:pos x="83" y="38"/>
              </a:cxn>
              <a:cxn ang="0">
                <a:pos x="79" y="30"/>
              </a:cxn>
              <a:cxn ang="0">
                <a:pos x="80" y="18"/>
              </a:cxn>
              <a:cxn ang="0">
                <a:pos x="58" y="0"/>
              </a:cxn>
              <a:cxn ang="0">
                <a:pos x="35" y="18"/>
              </a:cxn>
              <a:cxn ang="0">
                <a:pos x="36" y="30"/>
              </a:cxn>
              <a:cxn ang="0">
                <a:pos x="33" y="38"/>
              </a:cxn>
              <a:cxn ang="0">
                <a:pos x="38" y="45"/>
              </a:cxn>
              <a:cxn ang="0">
                <a:pos x="44" y="58"/>
              </a:cxn>
              <a:cxn ang="0">
                <a:pos x="44" y="69"/>
              </a:cxn>
              <a:cxn ang="0">
                <a:pos x="30" y="75"/>
              </a:cxn>
              <a:cxn ang="0">
                <a:pos x="4" y="89"/>
              </a:cxn>
              <a:cxn ang="0">
                <a:pos x="1" y="116"/>
              </a:cxn>
              <a:cxn ang="0">
                <a:pos x="114" y="116"/>
              </a:cxn>
              <a:cxn ang="0">
                <a:pos x="112" y="89"/>
              </a:cxn>
            </a:cxnLst>
            <a:rect l="0" t="0" r="r" b="b"/>
            <a:pathLst>
              <a:path w="115" h="116">
                <a:moveTo>
                  <a:pt x="112" y="89"/>
                </a:moveTo>
                <a:cubicBezTo>
                  <a:pt x="109" y="83"/>
                  <a:pt x="97" y="80"/>
                  <a:pt x="86" y="75"/>
                </a:cubicBezTo>
                <a:cubicBezTo>
                  <a:pt x="75" y="71"/>
                  <a:pt x="72" y="69"/>
                  <a:pt x="72" y="69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8"/>
                  <a:pt x="76" y="55"/>
                  <a:pt x="77" y="45"/>
                </a:cubicBezTo>
                <a:cubicBezTo>
                  <a:pt x="80" y="45"/>
                  <a:pt x="83" y="41"/>
                  <a:pt x="83" y="38"/>
                </a:cubicBezTo>
                <a:cubicBezTo>
                  <a:pt x="83" y="36"/>
                  <a:pt x="83" y="29"/>
                  <a:pt x="79" y="30"/>
                </a:cubicBezTo>
                <a:cubicBezTo>
                  <a:pt x="80" y="25"/>
                  <a:pt x="81" y="20"/>
                  <a:pt x="80" y="18"/>
                </a:cubicBezTo>
                <a:cubicBezTo>
                  <a:pt x="80" y="9"/>
                  <a:pt x="71" y="0"/>
                  <a:pt x="58" y="0"/>
                </a:cubicBezTo>
                <a:cubicBezTo>
                  <a:pt x="45" y="0"/>
                  <a:pt x="36" y="9"/>
                  <a:pt x="35" y="18"/>
                </a:cubicBezTo>
                <a:cubicBezTo>
                  <a:pt x="35" y="20"/>
                  <a:pt x="35" y="25"/>
                  <a:pt x="36" y="30"/>
                </a:cubicBezTo>
                <a:cubicBezTo>
                  <a:pt x="33" y="29"/>
                  <a:pt x="32" y="36"/>
                  <a:pt x="33" y="38"/>
                </a:cubicBezTo>
                <a:cubicBezTo>
                  <a:pt x="33" y="41"/>
                  <a:pt x="35" y="45"/>
                  <a:pt x="38" y="45"/>
                </a:cubicBezTo>
                <a:cubicBezTo>
                  <a:pt x="39" y="55"/>
                  <a:pt x="44" y="58"/>
                  <a:pt x="44" y="58"/>
                </a:cubicBezTo>
                <a:cubicBezTo>
                  <a:pt x="44" y="69"/>
                  <a:pt x="44" y="69"/>
                  <a:pt x="44" y="69"/>
                </a:cubicBezTo>
                <a:cubicBezTo>
                  <a:pt x="44" y="69"/>
                  <a:pt x="41" y="71"/>
                  <a:pt x="30" y="75"/>
                </a:cubicBezTo>
                <a:cubicBezTo>
                  <a:pt x="18" y="80"/>
                  <a:pt x="7" y="83"/>
                  <a:pt x="4" y="89"/>
                </a:cubicBezTo>
                <a:cubicBezTo>
                  <a:pt x="0" y="93"/>
                  <a:pt x="1" y="116"/>
                  <a:pt x="1" y="116"/>
                </a:cubicBezTo>
                <a:cubicBezTo>
                  <a:pt x="114" y="116"/>
                  <a:pt x="114" y="116"/>
                  <a:pt x="114" y="116"/>
                </a:cubicBezTo>
                <a:cubicBezTo>
                  <a:pt x="114" y="116"/>
                  <a:pt x="115" y="93"/>
                  <a:pt x="112" y="8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6" name="文本框 51"/>
          <p:cNvSpPr txBox="1"/>
          <p:nvPr/>
        </p:nvSpPr>
        <p:spPr>
          <a:xfrm>
            <a:off x="3867785" y="4417695"/>
            <a:ext cx="4455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NXP Semiconductors is supporting us by giving free semiconductor devices for this project</a:t>
            </a:r>
            <a:endParaRPr lang="en-IN" altLang="en-US" sz="16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96087" y="713765"/>
            <a:ext cx="542138" cy="467360"/>
          </a:xfrm>
          <a:prstGeom prst="triangle">
            <a:avLst/>
          </a:prstGeom>
          <a:solidFill>
            <a:srgbClr val="768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672287" y="713765"/>
            <a:ext cx="542138" cy="467360"/>
          </a:xfrm>
          <a:prstGeom prst="triangle">
            <a:avLst/>
          </a:prstGeom>
          <a:noFill/>
          <a:ln w="57150">
            <a:solidFill>
              <a:srgbClr val="2A3E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7804" y="798291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3.2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6990" y="753110"/>
            <a:ext cx="454850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I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Some Other Projects Idea's By Our Team :</a:t>
            </a:r>
            <a:endParaRPr lang="en-IN" altLang="en-US" sz="2000" b="1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87" name="Freeform 133"/>
          <p:cNvSpPr/>
          <p:nvPr/>
        </p:nvSpPr>
        <p:spPr bwMode="auto">
          <a:xfrm>
            <a:off x="2672669" y="3616346"/>
            <a:ext cx="326762" cy="330274"/>
          </a:xfrm>
          <a:custGeom>
            <a:avLst/>
            <a:gdLst/>
            <a:ahLst/>
            <a:cxnLst>
              <a:cxn ang="0">
                <a:pos x="112" y="89"/>
              </a:cxn>
              <a:cxn ang="0">
                <a:pos x="86" y="75"/>
              </a:cxn>
              <a:cxn ang="0">
                <a:pos x="72" y="69"/>
              </a:cxn>
              <a:cxn ang="0">
                <a:pos x="72" y="58"/>
              </a:cxn>
              <a:cxn ang="0">
                <a:pos x="77" y="45"/>
              </a:cxn>
              <a:cxn ang="0">
                <a:pos x="83" y="38"/>
              </a:cxn>
              <a:cxn ang="0">
                <a:pos x="79" y="30"/>
              </a:cxn>
              <a:cxn ang="0">
                <a:pos x="80" y="18"/>
              </a:cxn>
              <a:cxn ang="0">
                <a:pos x="58" y="0"/>
              </a:cxn>
              <a:cxn ang="0">
                <a:pos x="35" y="18"/>
              </a:cxn>
              <a:cxn ang="0">
                <a:pos x="36" y="30"/>
              </a:cxn>
              <a:cxn ang="0">
                <a:pos x="33" y="38"/>
              </a:cxn>
              <a:cxn ang="0">
                <a:pos x="38" y="45"/>
              </a:cxn>
              <a:cxn ang="0">
                <a:pos x="44" y="58"/>
              </a:cxn>
              <a:cxn ang="0">
                <a:pos x="44" y="69"/>
              </a:cxn>
              <a:cxn ang="0">
                <a:pos x="30" y="75"/>
              </a:cxn>
              <a:cxn ang="0">
                <a:pos x="4" y="89"/>
              </a:cxn>
              <a:cxn ang="0">
                <a:pos x="1" y="116"/>
              </a:cxn>
              <a:cxn ang="0">
                <a:pos x="114" y="116"/>
              </a:cxn>
              <a:cxn ang="0">
                <a:pos x="112" y="89"/>
              </a:cxn>
            </a:cxnLst>
            <a:rect l="0" t="0" r="r" b="b"/>
            <a:pathLst>
              <a:path w="115" h="116">
                <a:moveTo>
                  <a:pt x="112" y="89"/>
                </a:moveTo>
                <a:cubicBezTo>
                  <a:pt x="109" y="83"/>
                  <a:pt x="97" y="80"/>
                  <a:pt x="86" y="75"/>
                </a:cubicBezTo>
                <a:cubicBezTo>
                  <a:pt x="75" y="71"/>
                  <a:pt x="72" y="69"/>
                  <a:pt x="72" y="69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8"/>
                  <a:pt x="76" y="55"/>
                  <a:pt x="77" y="45"/>
                </a:cubicBezTo>
                <a:cubicBezTo>
                  <a:pt x="80" y="45"/>
                  <a:pt x="83" y="41"/>
                  <a:pt x="83" y="38"/>
                </a:cubicBezTo>
                <a:cubicBezTo>
                  <a:pt x="83" y="36"/>
                  <a:pt x="83" y="29"/>
                  <a:pt x="79" y="30"/>
                </a:cubicBezTo>
                <a:cubicBezTo>
                  <a:pt x="80" y="25"/>
                  <a:pt x="81" y="20"/>
                  <a:pt x="80" y="18"/>
                </a:cubicBezTo>
                <a:cubicBezTo>
                  <a:pt x="80" y="9"/>
                  <a:pt x="71" y="0"/>
                  <a:pt x="58" y="0"/>
                </a:cubicBezTo>
                <a:cubicBezTo>
                  <a:pt x="45" y="0"/>
                  <a:pt x="36" y="9"/>
                  <a:pt x="35" y="18"/>
                </a:cubicBezTo>
                <a:cubicBezTo>
                  <a:pt x="35" y="20"/>
                  <a:pt x="35" y="25"/>
                  <a:pt x="36" y="30"/>
                </a:cubicBezTo>
                <a:cubicBezTo>
                  <a:pt x="33" y="29"/>
                  <a:pt x="32" y="36"/>
                  <a:pt x="33" y="38"/>
                </a:cubicBezTo>
                <a:cubicBezTo>
                  <a:pt x="33" y="41"/>
                  <a:pt x="35" y="45"/>
                  <a:pt x="38" y="45"/>
                </a:cubicBezTo>
                <a:cubicBezTo>
                  <a:pt x="39" y="55"/>
                  <a:pt x="44" y="58"/>
                  <a:pt x="44" y="58"/>
                </a:cubicBezTo>
                <a:cubicBezTo>
                  <a:pt x="44" y="69"/>
                  <a:pt x="44" y="69"/>
                  <a:pt x="44" y="69"/>
                </a:cubicBezTo>
                <a:cubicBezTo>
                  <a:pt x="44" y="69"/>
                  <a:pt x="41" y="71"/>
                  <a:pt x="30" y="75"/>
                </a:cubicBezTo>
                <a:cubicBezTo>
                  <a:pt x="18" y="80"/>
                  <a:pt x="7" y="83"/>
                  <a:pt x="4" y="89"/>
                </a:cubicBezTo>
                <a:cubicBezTo>
                  <a:pt x="0" y="93"/>
                  <a:pt x="1" y="116"/>
                  <a:pt x="1" y="116"/>
                </a:cubicBezTo>
                <a:cubicBezTo>
                  <a:pt x="114" y="116"/>
                  <a:pt x="114" y="116"/>
                  <a:pt x="114" y="116"/>
                </a:cubicBezTo>
                <a:cubicBezTo>
                  <a:pt x="114" y="116"/>
                  <a:pt x="115" y="93"/>
                  <a:pt x="112" y="8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34565" y="1479550"/>
            <a:ext cx="8161020" cy="3759835"/>
            <a:chOff x="3519" y="1917"/>
            <a:chExt cx="12852" cy="5921"/>
          </a:xfrm>
        </p:grpSpPr>
        <p:grpSp>
          <p:nvGrpSpPr>
            <p:cNvPr id="19" name="Group 18"/>
            <p:cNvGrpSpPr/>
            <p:nvPr/>
          </p:nvGrpSpPr>
          <p:grpSpPr>
            <a:xfrm>
              <a:off x="3519" y="1919"/>
              <a:ext cx="6592" cy="2682"/>
              <a:chOff x="2075" y="1965"/>
              <a:chExt cx="15185" cy="3313"/>
            </a:xfrm>
          </p:grpSpPr>
          <p:pic>
            <p:nvPicPr>
              <p:cNvPr id="12" name="Picture 11" descr="MV5BN2VlOTZjNDktN2U1ZC00MmMyLWJjNjUtYWY4NDc3NTk5NWVhXkEyXkFqcGdeQXVyMjMzMzg2MzI@._V1_"/>
              <p:cNvPicPr>
                <a:picLocks noChangeAspect="1"/>
              </p:cNvPicPr>
              <p:nvPr/>
            </p:nvPicPr>
            <p:blipFill>
              <a:blip r:embed="rId1"/>
              <a:srcRect t="25231" b="32754"/>
              <a:stretch>
                <a:fillRect/>
              </a:stretch>
            </p:blipFill>
            <p:spPr>
              <a:xfrm>
                <a:off x="2075" y="1965"/>
                <a:ext cx="15185" cy="3313"/>
              </a:xfrm>
              <a:prstGeom prst="rect">
                <a:avLst/>
              </a:prstGeom>
            </p:spPr>
          </p:pic>
          <p:sp>
            <p:nvSpPr>
              <p:cNvPr id="13" name="Rounded Rectangle 12"/>
              <p:cNvSpPr/>
              <p:nvPr/>
            </p:nvSpPr>
            <p:spPr>
              <a:xfrm>
                <a:off x="2885" y="2290"/>
                <a:ext cx="13613" cy="2659"/>
              </a:xfrm>
              <a:prstGeom prst="round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Text Box 15"/>
              <p:cNvSpPr txBox="1"/>
              <p:nvPr/>
            </p:nvSpPr>
            <p:spPr>
              <a:xfrm>
                <a:off x="2884" y="3171"/>
                <a:ext cx="12836" cy="1255"/>
              </a:xfrm>
              <a:prstGeom prst="rect">
                <a:avLst/>
              </a:prstGeom>
              <a:solidFill>
                <a:schemeClr val="tx1">
                  <a:alpha val="26000"/>
                </a:schemeClr>
              </a:solidFill>
              <a:effectLst>
                <a:softEdge rad="63500"/>
              </a:effectLst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chemeClr val="bg1"/>
                    </a:solidFill>
                  </a:rPr>
                  <a:t>Ultra Vision : Low cost Smart glacess for blind people (2018)</a:t>
                </a:r>
                <a:endParaRPr lang="en-IN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0298" y="1917"/>
              <a:ext cx="6073" cy="2682"/>
              <a:chOff x="2075" y="3080"/>
              <a:chExt cx="15184" cy="3657"/>
            </a:xfrm>
          </p:grpSpPr>
          <p:pic>
            <p:nvPicPr>
              <p:cNvPr id="9" name="Picture 8" descr="images (3)"/>
              <p:cNvPicPr>
                <a:picLocks noChangeAspect="1"/>
              </p:cNvPicPr>
              <p:nvPr/>
            </p:nvPicPr>
            <p:blipFill>
              <a:blip r:embed="rId2"/>
              <a:srcRect t="18340" b="5653"/>
              <a:stretch>
                <a:fillRect/>
              </a:stretch>
            </p:blipFill>
            <p:spPr>
              <a:xfrm>
                <a:off x="2075" y="3080"/>
                <a:ext cx="15184" cy="3657"/>
              </a:xfrm>
              <a:prstGeom prst="rect">
                <a:avLst/>
              </a:prstGeom>
              <a:solidFill>
                <a:schemeClr val="bg1">
                  <a:alpha val="15000"/>
                </a:schemeClr>
              </a:solidFill>
            </p:spPr>
          </p:pic>
          <p:sp>
            <p:nvSpPr>
              <p:cNvPr id="11" name="Rounded Rectangle 10"/>
              <p:cNvSpPr/>
              <p:nvPr/>
            </p:nvSpPr>
            <p:spPr>
              <a:xfrm>
                <a:off x="2818" y="3690"/>
                <a:ext cx="13849" cy="2683"/>
              </a:xfrm>
              <a:prstGeom prst="round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Text Box 16"/>
              <p:cNvSpPr txBox="1"/>
              <p:nvPr/>
            </p:nvSpPr>
            <p:spPr>
              <a:xfrm>
                <a:off x="2817" y="4216"/>
                <a:ext cx="13621" cy="1385"/>
              </a:xfrm>
              <a:prstGeom prst="rect">
                <a:avLst/>
              </a:prstGeom>
              <a:solidFill>
                <a:schemeClr val="tx1">
                  <a:alpha val="26000"/>
                </a:schemeClr>
              </a:solidFill>
              <a:effectLst>
                <a:softEdge rad="63500"/>
              </a:effectLst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chemeClr val="bg1"/>
                    </a:solidFill>
                  </a:rPr>
                  <a:t>TazaKhow : Healthy &amp; Hygenic food for every one (2019)</a:t>
                </a:r>
                <a:endParaRPr lang="en-IN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530" y="4796"/>
              <a:ext cx="6592" cy="3042"/>
              <a:chOff x="2074" y="6361"/>
              <a:chExt cx="15186" cy="2898"/>
            </a:xfrm>
          </p:grpSpPr>
          <p:pic>
            <p:nvPicPr>
              <p:cNvPr id="14" name="Picture 13" descr="images (4)"/>
              <p:cNvPicPr>
                <a:picLocks noChangeAspect="1"/>
              </p:cNvPicPr>
              <p:nvPr/>
            </p:nvPicPr>
            <p:blipFill>
              <a:blip r:embed="rId3"/>
              <a:srcRect t="16726" b="40726"/>
              <a:stretch>
                <a:fillRect/>
              </a:stretch>
            </p:blipFill>
            <p:spPr>
              <a:xfrm>
                <a:off x="2074" y="6361"/>
                <a:ext cx="15186" cy="2898"/>
              </a:xfrm>
              <a:prstGeom prst="rect">
                <a:avLst/>
              </a:prstGeom>
            </p:spPr>
          </p:pic>
          <p:sp>
            <p:nvSpPr>
              <p:cNvPr id="15" name="Rounded Rectangle 14"/>
              <p:cNvSpPr/>
              <p:nvPr/>
            </p:nvSpPr>
            <p:spPr>
              <a:xfrm>
                <a:off x="2651" y="6967"/>
                <a:ext cx="13848" cy="1684"/>
              </a:xfrm>
              <a:prstGeom prst="round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Text Box 17"/>
              <p:cNvSpPr txBox="1"/>
              <p:nvPr/>
            </p:nvSpPr>
            <p:spPr>
              <a:xfrm>
                <a:off x="3436" y="7415"/>
                <a:ext cx="12466" cy="968"/>
              </a:xfrm>
              <a:prstGeom prst="rect">
                <a:avLst/>
              </a:prstGeom>
              <a:solidFill>
                <a:schemeClr val="tx1">
                  <a:alpha val="26000"/>
                </a:schemeClr>
              </a:solidFill>
              <a:effectLst>
                <a:softEdge rad="63500"/>
              </a:effectLst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chemeClr val="bg1"/>
                    </a:solidFill>
                  </a:rPr>
                  <a:t>E-Upgrade : E-wast managment &amp; upgrade service (2019)</a:t>
                </a:r>
                <a:endParaRPr lang="en-I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Rectangles 21"/>
            <p:cNvSpPr/>
            <p:nvPr/>
          </p:nvSpPr>
          <p:spPr>
            <a:xfrm>
              <a:off x="10281" y="4772"/>
              <a:ext cx="6090" cy="30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371" y="5241"/>
              <a:ext cx="5910" cy="2153"/>
            </a:xfrm>
            <a:prstGeom prst="round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0471" y="5902"/>
              <a:ext cx="5572" cy="1016"/>
            </a:xfrm>
            <a:prstGeom prst="rect">
              <a:avLst/>
            </a:prstGeom>
            <a:solidFill>
              <a:schemeClr val="tx1">
                <a:alpha val="26000"/>
              </a:schemeClr>
            </a:solidFill>
            <a:effectLst>
              <a:softEdge rad="63500"/>
            </a:effectLst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chemeClr val="bg1"/>
                  </a:solidFill>
                </a:rPr>
                <a:t>PokeBall V2 : Transformabel &amp; Flyable Robot (2020)</a:t>
              </a:r>
              <a:endParaRPr lang="en-IN" altLang="en-US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3373532" y="706532"/>
            <a:ext cx="5444936" cy="54449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05351" y="3087823"/>
            <a:ext cx="278130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Thank </a:t>
            </a:r>
            <a:r>
              <a:rPr lang="en-I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You </a:t>
            </a:r>
            <a:endParaRPr lang="en-I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4" name="Picture 3" descr="cropped-sketch1550208720192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2220" y="1066165"/>
            <a:ext cx="2286000" cy="2286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582160" y="3881120"/>
            <a:ext cx="29311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/>
              <a:t>For Giving us this opportunity</a:t>
            </a:r>
            <a:endParaRPr lang="en-IN" altLang="en-US"/>
          </a:p>
          <a:p>
            <a:pPr algn="ctr"/>
            <a:r>
              <a:rPr lang="en-IN" altLang="en-US"/>
              <a:t>We will be glad to help you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1775</Words>
  <Application>WPS Presentation</Application>
  <PresentationFormat>宽屏</PresentationFormat>
  <Paragraphs>113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Microsoft YaHei Light</vt:lpstr>
      <vt:lpstr>Lato Light</vt:lpstr>
      <vt:lpstr>MS PGothic</vt:lpstr>
      <vt:lpstr>Lato Black</vt:lpstr>
      <vt:lpstr>Segoe Print</vt:lpstr>
      <vt:lpstr>Helvetica Light</vt:lpstr>
      <vt:lpstr>Calibri</vt:lpstr>
      <vt:lpstr>Microsoft YaHei</vt:lpstr>
      <vt:lpstr>Arial Unicode MS</vt:lpstr>
      <vt:lpstr>Cordia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uying</dc:creator>
  <cp:lastModifiedBy>shant</cp:lastModifiedBy>
  <cp:revision>40</cp:revision>
  <dcterms:created xsi:type="dcterms:W3CDTF">2019-05-28T05:47:00Z</dcterms:created>
  <dcterms:modified xsi:type="dcterms:W3CDTF">2020-01-22T12:17:53Z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