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00DC6-131E-4204-9376-4EC40C277E64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B8A1C-D5A0-44B6-9D81-4B27406F4770}">
      <dgm:prSet phldrT="[Text]"/>
      <dgm:spPr/>
      <dgm:t>
        <a:bodyPr/>
        <a:lstStyle/>
        <a:p>
          <a:r>
            <a:rPr lang="en-US" dirty="0" smtClean="0"/>
            <a:t>Human Dynamics</a:t>
          </a:r>
          <a:endParaRPr lang="en-US" dirty="0"/>
        </a:p>
      </dgm:t>
    </dgm:pt>
    <dgm:pt modelId="{4F774FEE-7B02-4CDE-B69F-9EFE86BE3238}" type="parTrans" cxnId="{23064E94-4A15-4593-AFE8-A4604B6E5CDE}">
      <dgm:prSet/>
      <dgm:spPr/>
      <dgm:t>
        <a:bodyPr/>
        <a:lstStyle/>
        <a:p>
          <a:endParaRPr lang="en-US"/>
        </a:p>
      </dgm:t>
    </dgm:pt>
    <dgm:pt modelId="{37AA6979-C9A1-4797-A4CC-3A329BE03D52}" type="sibTrans" cxnId="{23064E94-4A15-4593-AFE8-A4604B6E5CDE}">
      <dgm:prSet/>
      <dgm:spPr/>
      <dgm:t>
        <a:bodyPr/>
        <a:lstStyle/>
        <a:p>
          <a:endParaRPr lang="en-US"/>
        </a:p>
      </dgm:t>
    </dgm:pt>
    <dgm:pt modelId="{009EB382-69B6-43D8-B3A2-EE581785BA91}">
      <dgm:prSet phldrT="[Text]"/>
      <dgm:spPr/>
      <dgm:t>
        <a:bodyPr/>
        <a:lstStyle/>
        <a:p>
          <a:r>
            <a:rPr lang="en-US" dirty="0" smtClean="0"/>
            <a:t>Meeting Dynamics</a:t>
          </a:r>
          <a:endParaRPr lang="en-US" dirty="0"/>
        </a:p>
      </dgm:t>
    </dgm:pt>
    <dgm:pt modelId="{80181F7B-44AD-40B8-9A24-9770B0DD5FFF}" type="parTrans" cxnId="{3B5D17B8-BFC7-43EE-A13D-10BDFE52CD3C}">
      <dgm:prSet/>
      <dgm:spPr/>
      <dgm:t>
        <a:bodyPr/>
        <a:lstStyle/>
        <a:p>
          <a:endParaRPr lang="en-US"/>
        </a:p>
      </dgm:t>
    </dgm:pt>
    <dgm:pt modelId="{DBAB9391-E06F-473D-B51B-F0562C8B9C3A}" type="sibTrans" cxnId="{3B5D17B8-BFC7-43EE-A13D-10BDFE52CD3C}">
      <dgm:prSet/>
      <dgm:spPr/>
      <dgm:t>
        <a:bodyPr/>
        <a:lstStyle/>
        <a:p>
          <a:endParaRPr lang="en-US"/>
        </a:p>
      </dgm:t>
    </dgm:pt>
    <dgm:pt modelId="{8D17A138-A5CC-4776-888E-A22997B2860C}">
      <dgm:prSet phldrT="[Text]"/>
      <dgm:spPr/>
      <dgm:t>
        <a:bodyPr/>
        <a:lstStyle/>
        <a:p>
          <a:r>
            <a:rPr lang="en-US" dirty="0" smtClean="0"/>
            <a:t>Technology Dynamics</a:t>
          </a:r>
          <a:endParaRPr lang="en-US" dirty="0"/>
        </a:p>
      </dgm:t>
    </dgm:pt>
    <dgm:pt modelId="{997C1745-0B70-4CAC-9D2E-C76138066F6F}" type="parTrans" cxnId="{92F12ECE-8318-459F-A28C-2BF6F7EB46F7}">
      <dgm:prSet/>
      <dgm:spPr/>
      <dgm:t>
        <a:bodyPr/>
        <a:lstStyle/>
        <a:p>
          <a:endParaRPr lang="en-US"/>
        </a:p>
      </dgm:t>
    </dgm:pt>
    <dgm:pt modelId="{415172BF-7785-4B23-BEF9-7FCD35F94F7A}" type="sibTrans" cxnId="{92F12ECE-8318-459F-A28C-2BF6F7EB46F7}">
      <dgm:prSet/>
      <dgm:spPr/>
      <dgm:t>
        <a:bodyPr/>
        <a:lstStyle/>
        <a:p>
          <a:endParaRPr lang="en-US"/>
        </a:p>
      </dgm:t>
    </dgm:pt>
    <dgm:pt modelId="{B0F42003-D058-438E-93B9-003EF20B5AD3}">
      <dgm:prSet phldrT="[Text]"/>
      <dgm:spPr/>
      <dgm:t>
        <a:bodyPr/>
        <a:lstStyle/>
        <a:p>
          <a:r>
            <a:rPr lang="en-US" dirty="0" err="1" smtClean="0"/>
            <a:t>eReach</a:t>
          </a:r>
          <a:endParaRPr lang="en-US" dirty="0"/>
        </a:p>
      </dgm:t>
    </dgm:pt>
    <dgm:pt modelId="{46381E8F-4325-4989-80D6-4E824BC7AF0A}" type="parTrans" cxnId="{9DBF1410-94F1-4E94-9763-C2847BF5892A}">
      <dgm:prSet/>
      <dgm:spPr/>
      <dgm:t>
        <a:bodyPr/>
        <a:lstStyle/>
        <a:p>
          <a:endParaRPr lang="en-US"/>
        </a:p>
      </dgm:t>
    </dgm:pt>
    <dgm:pt modelId="{B4CA63DC-D826-4F85-8CE9-EA00F754536C}" type="sibTrans" cxnId="{9DBF1410-94F1-4E94-9763-C2847BF5892A}">
      <dgm:prSet/>
      <dgm:spPr/>
      <dgm:t>
        <a:bodyPr/>
        <a:lstStyle/>
        <a:p>
          <a:endParaRPr lang="en-US"/>
        </a:p>
      </dgm:t>
    </dgm:pt>
    <dgm:pt modelId="{B20E959D-B504-47C4-98FF-3618DC5BB6A8}" type="pres">
      <dgm:prSet presAssocID="{27200DC6-131E-4204-9376-4EC40C277E6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9F36D3-CFA6-4AAD-B390-D135462312E7}" type="pres">
      <dgm:prSet presAssocID="{27200DC6-131E-4204-9376-4EC40C277E64}" presName="ellipse" presStyleLbl="trBgShp" presStyleIdx="0" presStyleCnt="1"/>
      <dgm:spPr/>
    </dgm:pt>
    <dgm:pt modelId="{8D8DD5D7-EA78-4585-9437-9386785C19F5}" type="pres">
      <dgm:prSet presAssocID="{27200DC6-131E-4204-9376-4EC40C277E64}" presName="arrow1" presStyleLbl="fgShp" presStyleIdx="0" presStyleCnt="1"/>
      <dgm:spPr/>
    </dgm:pt>
    <dgm:pt modelId="{429949C5-B10C-4B55-9AC9-4C79C029FE45}" type="pres">
      <dgm:prSet presAssocID="{27200DC6-131E-4204-9376-4EC40C277E64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5F982-DA22-4B34-A584-573A6C767FB7}" type="pres">
      <dgm:prSet presAssocID="{009EB382-69B6-43D8-B3A2-EE581785BA9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041F8-FB86-4B2E-AB8F-FB241320CAD5}" type="pres">
      <dgm:prSet presAssocID="{8D17A138-A5CC-4776-888E-A22997B2860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D835A-D449-43CE-9B88-77D616273CF4}" type="pres">
      <dgm:prSet presAssocID="{B0F42003-D058-438E-93B9-003EF20B5AD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53E66-7A0B-49C5-805A-B1055B4B41FD}" type="pres">
      <dgm:prSet presAssocID="{27200DC6-131E-4204-9376-4EC40C277E64}" presName="funnel" presStyleLbl="trAlignAcc1" presStyleIdx="0" presStyleCnt="1"/>
      <dgm:spPr/>
    </dgm:pt>
  </dgm:ptLst>
  <dgm:cxnLst>
    <dgm:cxn modelId="{23064E94-4A15-4593-AFE8-A4604B6E5CDE}" srcId="{27200DC6-131E-4204-9376-4EC40C277E64}" destId="{1E8B8A1C-D5A0-44B6-9D81-4B27406F4770}" srcOrd="0" destOrd="0" parTransId="{4F774FEE-7B02-4CDE-B69F-9EFE86BE3238}" sibTransId="{37AA6979-C9A1-4797-A4CC-3A329BE03D52}"/>
    <dgm:cxn modelId="{994F6495-0546-488E-B4BA-AF270FB75B02}" type="presOf" srcId="{8D17A138-A5CC-4776-888E-A22997B2860C}" destId="{2975F982-DA22-4B34-A584-573A6C767FB7}" srcOrd="0" destOrd="0" presId="urn:microsoft.com/office/officeart/2005/8/layout/funnel1"/>
    <dgm:cxn modelId="{BE0689FA-A21A-4BEC-B4C8-103DE4673ECE}" type="presOf" srcId="{1E8B8A1C-D5A0-44B6-9D81-4B27406F4770}" destId="{B0DD835A-D449-43CE-9B88-77D616273CF4}" srcOrd="0" destOrd="0" presId="urn:microsoft.com/office/officeart/2005/8/layout/funnel1"/>
    <dgm:cxn modelId="{69141EBE-8A6F-45BF-9991-B83D74280F37}" type="presOf" srcId="{B0F42003-D058-438E-93B9-003EF20B5AD3}" destId="{429949C5-B10C-4B55-9AC9-4C79C029FE45}" srcOrd="0" destOrd="0" presId="urn:microsoft.com/office/officeart/2005/8/layout/funnel1"/>
    <dgm:cxn modelId="{9DBF1410-94F1-4E94-9763-C2847BF5892A}" srcId="{27200DC6-131E-4204-9376-4EC40C277E64}" destId="{B0F42003-D058-438E-93B9-003EF20B5AD3}" srcOrd="3" destOrd="0" parTransId="{46381E8F-4325-4989-80D6-4E824BC7AF0A}" sibTransId="{B4CA63DC-D826-4F85-8CE9-EA00F754536C}"/>
    <dgm:cxn modelId="{1761009A-655A-41DD-8404-F22B2FD74F4E}" type="presOf" srcId="{27200DC6-131E-4204-9376-4EC40C277E64}" destId="{B20E959D-B504-47C4-98FF-3618DC5BB6A8}" srcOrd="0" destOrd="0" presId="urn:microsoft.com/office/officeart/2005/8/layout/funnel1"/>
    <dgm:cxn modelId="{92F12ECE-8318-459F-A28C-2BF6F7EB46F7}" srcId="{27200DC6-131E-4204-9376-4EC40C277E64}" destId="{8D17A138-A5CC-4776-888E-A22997B2860C}" srcOrd="2" destOrd="0" parTransId="{997C1745-0B70-4CAC-9D2E-C76138066F6F}" sibTransId="{415172BF-7785-4B23-BEF9-7FCD35F94F7A}"/>
    <dgm:cxn modelId="{3B5D17B8-BFC7-43EE-A13D-10BDFE52CD3C}" srcId="{27200DC6-131E-4204-9376-4EC40C277E64}" destId="{009EB382-69B6-43D8-B3A2-EE581785BA91}" srcOrd="1" destOrd="0" parTransId="{80181F7B-44AD-40B8-9A24-9770B0DD5FFF}" sibTransId="{DBAB9391-E06F-473D-B51B-F0562C8B9C3A}"/>
    <dgm:cxn modelId="{6E0631E7-C2E3-434B-9856-90AC1F2B5AC3}" type="presOf" srcId="{009EB382-69B6-43D8-B3A2-EE581785BA91}" destId="{99C041F8-FB86-4B2E-AB8F-FB241320CAD5}" srcOrd="0" destOrd="0" presId="urn:microsoft.com/office/officeart/2005/8/layout/funnel1"/>
    <dgm:cxn modelId="{CC9540A5-4B79-464A-9075-A47B326C02AD}" type="presParOf" srcId="{B20E959D-B504-47C4-98FF-3618DC5BB6A8}" destId="{3A9F36D3-CFA6-4AAD-B390-D135462312E7}" srcOrd="0" destOrd="0" presId="urn:microsoft.com/office/officeart/2005/8/layout/funnel1"/>
    <dgm:cxn modelId="{47240F1C-5BB6-4740-9CFA-5AC1E2248159}" type="presParOf" srcId="{B20E959D-B504-47C4-98FF-3618DC5BB6A8}" destId="{8D8DD5D7-EA78-4585-9437-9386785C19F5}" srcOrd="1" destOrd="0" presId="urn:microsoft.com/office/officeart/2005/8/layout/funnel1"/>
    <dgm:cxn modelId="{76AF1130-5B6C-437B-8C26-41A8C2CE4AF1}" type="presParOf" srcId="{B20E959D-B504-47C4-98FF-3618DC5BB6A8}" destId="{429949C5-B10C-4B55-9AC9-4C79C029FE45}" srcOrd="2" destOrd="0" presId="urn:microsoft.com/office/officeart/2005/8/layout/funnel1"/>
    <dgm:cxn modelId="{1DC64300-1AB7-4FB3-BB4F-9ACB63BB385C}" type="presParOf" srcId="{B20E959D-B504-47C4-98FF-3618DC5BB6A8}" destId="{2975F982-DA22-4B34-A584-573A6C767FB7}" srcOrd="3" destOrd="0" presId="urn:microsoft.com/office/officeart/2005/8/layout/funnel1"/>
    <dgm:cxn modelId="{DC7383C9-449C-48E4-861C-C43A2B2701A1}" type="presParOf" srcId="{B20E959D-B504-47C4-98FF-3618DC5BB6A8}" destId="{99C041F8-FB86-4B2E-AB8F-FB241320CAD5}" srcOrd="4" destOrd="0" presId="urn:microsoft.com/office/officeart/2005/8/layout/funnel1"/>
    <dgm:cxn modelId="{D6FB4796-F93C-4AD7-930A-7A2ECC1A9CAB}" type="presParOf" srcId="{B20E959D-B504-47C4-98FF-3618DC5BB6A8}" destId="{B0DD835A-D449-43CE-9B88-77D616273CF4}" srcOrd="5" destOrd="0" presId="urn:microsoft.com/office/officeart/2005/8/layout/funnel1"/>
    <dgm:cxn modelId="{2FAFFA72-F654-4187-9FB7-ED424BED4D0A}" type="presParOf" srcId="{B20E959D-B504-47C4-98FF-3618DC5BB6A8}" destId="{77D53E66-7A0B-49C5-805A-B1055B4B41FD}" srcOrd="6" destOrd="0" presId="urn:microsoft.com/office/officeart/2005/8/layout/funne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9544-4EBE-4559-A9D8-28C933A2D996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568E-030D-4818-9731-DFA7E4935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to collaborative meetings is information availability</a:t>
            </a:r>
          </a:p>
          <a:p>
            <a:pPr lvl="1"/>
            <a:r>
              <a:rPr lang="en-US" dirty="0" smtClean="0"/>
              <a:t>Most meetings end where information is not available immediately on the table.</a:t>
            </a:r>
          </a:p>
          <a:p>
            <a:pPr lvl="1"/>
            <a:r>
              <a:rPr lang="en-US" dirty="0" smtClean="0"/>
              <a:t>Many meetings end because people cannot agree with certain ideas centered around the available information.</a:t>
            </a:r>
          </a:p>
          <a:p>
            <a:pPr lvl="2"/>
            <a:r>
              <a:rPr lang="en-US" dirty="0" smtClean="0"/>
              <a:t>Disagreement happens when there is lack of information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-914400" y="1574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91000" y="273050"/>
            <a:ext cx="4495800" cy="58531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Human Dynamics</a:t>
            </a:r>
          </a:p>
          <a:p>
            <a:pPr lvl="1"/>
            <a:r>
              <a:rPr lang="en-US" dirty="0" smtClean="0"/>
              <a:t>Trust</a:t>
            </a:r>
          </a:p>
          <a:p>
            <a:pPr lvl="1"/>
            <a:r>
              <a:rPr lang="en-US" dirty="0" smtClean="0"/>
              <a:t>Dominance</a:t>
            </a:r>
          </a:p>
          <a:p>
            <a:pPr lvl="1"/>
            <a:r>
              <a:rPr lang="en-US" dirty="0" smtClean="0"/>
              <a:t>Mood (Excitement, Frustration, Boredom, not well, etc)</a:t>
            </a:r>
          </a:p>
          <a:p>
            <a:r>
              <a:rPr lang="en-US" dirty="0" smtClean="0"/>
              <a:t>Meeting Dynamics</a:t>
            </a:r>
          </a:p>
          <a:p>
            <a:pPr lvl="1"/>
            <a:r>
              <a:rPr lang="en-US" dirty="0" smtClean="0"/>
              <a:t>Productivity</a:t>
            </a:r>
          </a:p>
          <a:p>
            <a:pPr lvl="1"/>
            <a:r>
              <a:rPr lang="en-US" dirty="0" smtClean="0"/>
              <a:t>Efficiency per Meeting minute</a:t>
            </a:r>
          </a:p>
          <a:p>
            <a:pPr lvl="1"/>
            <a:r>
              <a:rPr lang="en-US" dirty="0" smtClean="0"/>
              <a:t>Crucial moments of meeting</a:t>
            </a:r>
          </a:p>
          <a:p>
            <a:pPr lvl="1"/>
            <a:r>
              <a:rPr lang="en-US" dirty="0" smtClean="0"/>
              <a:t>Areas of Expertise</a:t>
            </a:r>
          </a:p>
          <a:p>
            <a:r>
              <a:rPr lang="en-US" dirty="0" smtClean="0"/>
              <a:t>Technology Dynamics</a:t>
            </a:r>
          </a:p>
          <a:p>
            <a:pPr lvl="1"/>
            <a:r>
              <a:rPr lang="en-US" dirty="0" smtClean="0"/>
              <a:t>Distance of Communication</a:t>
            </a:r>
          </a:p>
          <a:p>
            <a:pPr lvl="1"/>
            <a:r>
              <a:rPr lang="en-US" dirty="0" smtClean="0"/>
              <a:t>Sensors to pick up cues – both human and meeting cues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Think of sensors for collaborations in medicine, language, literature, law, politics, Art, etc.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collaboration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819400" cy="639762"/>
          </a:xfrm>
        </p:spPr>
        <p:txBody>
          <a:bodyPr/>
          <a:lstStyle/>
          <a:p>
            <a:r>
              <a:rPr lang="en-US" dirty="0" smtClean="0"/>
              <a:t>Human Dimension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667000" cy="3951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Multimedia to keep people engaged.</a:t>
            </a:r>
          </a:p>
          <a:p>
            <a:r>
              <a:rPr lang="en-US" dirty="0" smtClean="0"/>
              <a:t>Provide individual participant with their meeting performance.</a:t>
            </a:r>
          </a:p>
          <a:p>
            <a:pPr lvl="1"/>
            <a:r>
              <a:rPr lang="en-US" dirty="0" smtClean="0"/>
              <a:t>Behavioral</a:t>
            </a:r>
          </a:p>
          <a:p>
            <a:pPr lvl="1"/>
            <a:r>
              <a:rPr lang="en-US" dirty="0" smtClean="0"/>
              <a:t>Idea Contribution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124200" y="1535113"/>
            <a:ext cx="2670175" cy="639762"/>
          </a:xfrm>
        </p:spPr>
        <p:txBody>
          <a:bodyPr/>
          <a:lstStyle/>
          <a:p>
            <a:r>
              <a:rPr lang="en-US" dirty="0" smtClean="0"/>
              <a:t>Meeting Dimension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3124200" y="2174875"/>
            <a:ext cx="2746375" cy="39512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Automated expertise specific information delivery at both ends.</a:t>
            </a:r>
          </a:p>
          <a:p>
            <a:r>
              <a:rPr lang="en-US" dirty="0" smtClean="0"/>
              <a:t>Automated annotation of crucial idea moments.</a:t>
            </a:r>
          </a:p>
          <a:p>
            <a:r>
              <a:rPr lang="en-US" dirty="0" smtClean="0"/>
              <a:t>Determine communication blockade between participants.</a:t>
            </a:r>
          </a:p>
          <a:p>
            <a:r>
              <a:rPr lang="en-US" dirty="0" smtClean="0"/>
              <a:t>Compare any meeting with a template of meetings in past to determine various meeting dynamics.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96001" y="1524000"/>
            <a:ext cx="28956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Technology Dimension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096000" y="2209800"/>
            <a:ext cx="2746375" cy="395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Extract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movement patterns of participants.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 smtClean="0"/>
              <a:t>Electronic</a:t>
            </a:r>
            <a:r>
              <a:rPr lang="en-US" sz="2400" dirty="0" smtClean="0"/>
              <a:t> white boards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Somehow reduce the need for verbose descriptions when participant is remotely located.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information as the heart of the project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is an intellectual economy – Information is key to success. </a:t>
            </a:r>
          </a:p>
          <a:p>
            <a:r>
              <a:rPr lang="en-US" dirty="0" smtClean="0"/>
              <a:t>Use technology to the meetings benefits.</a:t>
            </a:r>
          </a:p>
          <a:p>
            <a:pPr lvl="1"/>
            <a:r>
              <a:rPr lang="en-US" dirty="0" smtClean="0"/>
              <a:t>Automated extraction of key words from the speakers</a:t>
            </a:r>
          </a:p>
          <a:p>
            <a:pPr lvl="1"/>
            <a:r>
              <a:rPr lang="en-US" dirty="0" smtClean="0"/>
              <a:t>Automated Google search on key words</a:t>
            </a:r>
          </a:p>
          <a:p>
            <a:pPr lvl="1"/>
            <a:r>
              <a:rPr lang="en-US" dirty="0" smtClean="0"/>
              <a:t>Automated Wikipedia retrieval of information for inter disciplinary collaborations</a:t>
            </a:r>
          </a:p>
          <a:p>
            <a:pPr lvl="1"/>
            <a:r>
              <a:rPr lang="en-US" dirty="0" smtClean="0"/>
              <a:t>Automated search for funding sources based on meeting content.</a:t>
            </a:r>
          </a:p>
          <a:p>
            <a:pPr lvl="1"/>
            <a:r>
              <a:rPr lang="en-US" dirty="0" smtClean="0"/>
              <a:t>Automated search for other agencies that may be interested in ideas generated in the meeting</a:t>
            </a:r>
          </a:p>
          <a:p>
            <a:pPr lvl="1"/>
            <a:r>
              <a:rPr lang="en-US" dirty="0" smtClean="0"/>
              <a:t>Automated Background literature search.</a:t>
            </a:r>
          </a:p>
          <a:p>
            <a:pPr lvl="1"/>
            <a:r>
              <a:rPr lang="en-US" dirty="0" smtClean="0"/>
              <a:t>Automated lookup on discipline specific databases – like law for example, searching for specific Supreme court cases.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technology to present retrieved information effectively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New presentation modalities for effective information presentation</a:t>
            </a:r>
          </a:p>
          <a:p>
            <a:pPr lvl="1"/>
            <a:r>
              <a:rPr lang="en-US" dirty="0" smtClean="0"/>
              <a:t>Think about visual (2D and 3D), audio and </a:t>
            </a:r>
            <a:r>
              <a:rPr lang="en-US" dirty="0" err="1" smtClean="0"/>
              <a:t>haptic</a:t>
            </a:r>
            <a:r>
              <a:rPr lang="en-US" dirty="0" smtClean="0"/>
              <a:t> modalities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Presenter and spectator are in remote locations. When spectator points to the electronic white board with their fingers, the spot should be highlighted at the remote location for the presenter.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We can use on body sensors to track the movement of hands </a:t>
            </a:r>
            <a:r>
              <a:rPr lang="en-US" dirty="0" err="1" smtClean="0">
                <a:solidFill>
                  <a:srgbClr val="FF0000"/>
                </a:solidFill>
              </a:rPr>
              <a:t>w.r.t</a:t>
            </a:r>
            <a:r>
              <a:rPr lang="en-US" dirty="0" smtClean="0">
                <a:solidFill>
                  <a:srgbClr val="FF0000"/>
                </a:solidFill>
              </a:rPr>
              <a:t> to the body. I am thinking magnetometers and accelerometers.</a:t>
            </a:r>
          </a:p>
          <a:p>
            <a:r>
              <a:rPr lang="en-US" dirty="0" smtClean="0"/>
              <a:t>Multiple media concatenation </a:t>
            </a:r>
          </a:p>
          <a:p>
            <a:pPr lvl="1"/>
            <a:r>
              <a:rPr lang="en-US" dirty="0" smtClean="0"/>
              <a:t>Bring PDF, doc, </a:t>
            </a:r>
            <a:r>
              <a:rPr lang="en-US" dirty="0" err="1" smtClean="0"/>
              <a:t>docx</a:t>
            </a:r>
            <a:r>
              <a:rPr lang="en-US" dirty="0" smtClean="0"/>
              <a:t>,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autocad</a:t>
            </a:r>
            <a:r>
              <a:rPr lang="en-US" dirty="0" smtClean="0"/>
              <a:t>, </a:t>
            </a:r>
            <a:r>
              <a:rPr lang="en-US" dirty="0" err="1" smtClean="0"/>
              <a:t>Xray</a:t>
            </a:r>
            <a:r>
              <a:rPr lang="en-US" dirty="0" smtClean="0"/>
              <a:t>, CT, etc together on one screen.</a:t>
            </a:r>
          </a:p>
          <a:p>
            <a:pPr lvl="1"/>
            <a:r>
              <a:rPr lang="en-US" dirty="0" smtClean="0"/>
              <a:t>This may be a new research area by itself.</a:t>
            </a:r>
          </a:p>
          <a:p>
            <a:r>
              <a:rPr lang="en-US" dirty="0" smtClean="0"/>
              <a:t>Possibly small screens in front of every user for convenient access of electronic white board.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Accessibility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to remote location data can be treated as an extension to issue of accessibility to information</a:t>
            </a:r>
          </a:p>
          <a:p>
            <a:r>
              <a:rPr lang="en-US" dirty="0" smtClean="0"/>
              <a:t>How to provide accessibility into different media streams</a:t>
            </a:r>
          </a:p>
          <a:p>
            <a:r>
              <a:rPr lang="en-US" dirty="0" smtClean="0"/>
              <a:t>Define new standards for accessibility when it comes to collaborative meetings</a:t>
            </a:r>
          </a:p>
          <a:p>
            <a:pPr lvl="1"/>
            <a:r>
              <a:rPr lang="en-US" dirty="0" smtClean="0"/>
              <a:t>Access to non-verbal communication can be studied under this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488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Premise </vt:lpstr>
      <vt:lpstr>Slide 2</vt:lpstr>
      <vt:lpstr>How to improve collaboration</vt:lpstr>
      <vt:lpstr>Use of information as the heart of the project</vt:lpstr>
      <vt:lpstr>Use technology to present retrieved information effectively</vt:lpstr>
      <vt:lpstr>Accessibility Dimension</vt:lpstr>
    </vt:vector>
  </TitlesOfParts>
  <Company>Arizona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 and Informatics</dc:creator>
  <cp:lastModifiedBy>School of Computing and Informatics</cp:lastModifiedBy>
  <cp:revision>46</cp:revision>
  <dcterms:created xsi:type="dcterms:W3CDTF">2009-03-29T19:38:08Z</dcterms:created>
  <dcterms:modified xsi:type="dcterms:W3CDTF">2009-03-30T21:27:54Z</dcterms:modified>
</cp:coreProperties>
</file>