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716000" cy="10744200"/>
  <p:notesSz cx="6858000" cy="9144000"/>
  <p:defaultTextStyle>
    <a:defPPr>
      <a:defRPr lang="en-US"/>
    </a:defPPr>
    <a:lvl1pPr marL="0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698830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397660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096491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795321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494151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192981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891811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590642" algn="l" defTabSz="139766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108"/>
      </p:cViewPr>
      <p:guideLst>
        <p:guide orient="horz" pos="3384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CF301-22B3-49F7-AB76-BAEAE4E9B8CD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685800"/>
            <a:ext cx="4378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89567-E3FB-4BEE-BD4D-E1FCB4ED9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98830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97660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96491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95321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94151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92981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91811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590642" algn="l" defTabSz="13976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85800"/>
            <a:ext cx="4378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9567-E3FB-4BEE-BD4D-E1FCB4ED9E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85800"/>
            <a:ext cx="4378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9567-E3FB-4BEE-BD4D-E1FCB4ED9E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85800"/>
            <a:ext cx="4378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9567-E3FB-4BEE-BD4D-E1FCB4ED9E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85800"/>
            <a:ext cx="4378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9567-E3FB-4BEE-BD4D-E1FCB4ED9E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85800"/>
            <a:ext cx="4378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9567-E3FB-4BEE-BD4D-E1FCB4ED9E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85800"/>
            <a:ext cx="4378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9567-E3FB-4BEE-BD4D-E1FCB4ED9E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337667"/>
            <a:ext cx="11658600" cy="23030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088380"/>
            <a:ext cx="9601200" cy="2745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9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7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9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95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94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9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91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90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430267"/>
            <a:ext cx="3086100" cy="9167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30267"/>
            <a:ext cx="9029700" cy="91673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6904144"/>
            <a:ext cx="11658600" cy="2133918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4553851"/>
            <a:ext cx="11658600" cy="2350293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69883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3976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964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953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941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929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918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9064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06981"/>
            <a:ext cx="6057900" cy="7090675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506981"/>
            <a:ext cx="6057900" cy="7090675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05010"/>
            <a:ext cx="6060282" cy="100229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698830" indent="0">
              <a:buNone/>
              <a:defRPr sz="3100" b="1"/>
            </a:lvl2pPr>
            <a:lvl3pPr marL="1397660" indent="0">
              <a:buNone/>
              <a:defRPr sz="2800" b="1"/>
            </a:lvl3pPr>
            <a:lvl4pPr marL="2096491" indent="0">
              <a:buNone/>
              <a:defRPr sz="2400" b="1"/>
            </a:lvl4pPr>
            <a:lvl5pPr marL="2795321" indent="0">
              <a:buNone/>
              <a:defRPr sz="2400" b="1"/>
            </a:lvl5pPr>
            <a:lvl6pPr marL="3494151" indent="0">
              <a:buNone/>
              <a:defRPr sz="2400" b="1"/>
            </a:lvl6pPr>
            <a:lvl7pPr marL="4192981" indent="0">
              <a:buNone/>
              <a:defRPr sz="2400" b="1"/>
            </a:lvl7pPr>
            <a:lvl8pPr marL="4891811" indent="0">
              <a:buNone/>
              <a:defRPr sz="2400" b="1"/>
            </a:lvl8pPr>
            <a:lvl9pPr marL="55906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407304"/>
            <a:ext cx="6060282" cy="619035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405010"/>
            <a:ext cx="6062663" cy="100229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698830" indent="0">
              <a:buNone/>
              <a:defRPr sz="3100" b="1"/>
            </a:lvl2pPr>
            <a:lvl3pPr marL="1397660" indent="0">
              <a:buNone/>
              <a:defRPr sz="2800" b="1"/>
            </a:lvl3pPr>
            <a:lvl4pPr marL="2096491" indent="0">
              <a:buNone/>
              <a:defRPr sz="2400" b="1"/>
            </a:lvl4pPr>
            <a:lvl5pPr marL="2795321" indent="0">
              <a:buNone/>
              <a:defRPr sz="2400" b="1"/>
            </a:lvl5pPr>
            <a:lvl6pPr marL="3494151" indent="0">
              <a:buNone/>
              <a:defRPr sz="2400" b="1"/>
            </a:lvl6pPr>
            <a:lvl7pPr marL="4192981" indent="0">
              <a:buNone/>
              <a:defRPr sz="2400" b="1"/>
            </a:lvl7pPr>
            <a:lvl8pPr marL="4891811" indent="0">
              <a:buNone/>
              <a:defRPr sz="2400" b="1"/>
            </a:lvl8pPr>
            <a:lvl9pPr marL="55906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3407304"/>
            <a:ext cx="6062663" cy="619035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7778"/>
            <a:ext cx="4512470" cy="1820545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427779"/>
            <a:ext cx="7667625" cy="9169877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248324"/>
            <a:ext cx="4512470" cy="7349332"/>
          </a:xfrm>
        </p:spPr>
        <p:txBody>
          <a:bodyPr/>
          <a:lstStyle>
            <a:lvl1pPr marL="0" indent="0">
              <a:buNone/>
              <a:defRPr sz="2100"/>
            </a:lvl1pPr>
            <a:lvl2pPr marL="698830" indent="0">
              <a:buNone/>
              <a:defRPr sz="1800"/>
            </a:lvl2pPr>
            <a:lvl3pPr marL="1397660" indent="0">
              <a:buNone/>
              <a:defRPr sz="1500"/>
            </a:lvl3pPr>
            <a:lvl4pPr marL="2096491" indent="0">
              <a:buNone/>
              <a:defRPr sz="1400"/>
            </a:lvl4pPr>
            <a:lvl5pPr marL="2795321" indent="0">
              <a:buNone/>
              <a:defRPr sz="1400"/>
            </a:lvl5pPr>
            <a:lvl6pPr marL="3494151" indent="0">
              <a:buNone/>
              <a:defRPr sz="1400"/>
            </a:lvl6pPr>
            <a:lvl7pPr marL="4192981" indent="0">
              <a:buNone/>
              <a:defRPr sz="1400"/>
            </a:lvl7pPr>
            <a:lvl8pPr marL="4891811" indent="0">
              <a:buNone/>
              <a:defRPr sz="1400"/>
            </a:lvl8pPr>
            <a:lvl9pPr marL="559064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7520940"/>
            <a:ext cx="8229600" cy="88789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960014"/>
            <a:ext cx="8229600" cy="6446520"/>
          </a:xfrm>
        </p:spPr>
        <p:txBody>
          <a:bodyPr/>
          <a:lstStyle>
            <a:lvl1pPr marL="0" indent="0">
              <a:buNone/>
              <a:defRPr sz="4900"/>
            </a:lvl1pPr>
            <a:lvl2pPr marL="698830" indent="0">
              <a:buNone/>
              <a:defRPr sz="4300"/>
            </a:lvl2pPr>
            <a:lvl3pPr marL="1397660" indent="0">
              <a:buNone/>
              <a:defRPr sz="3700"/>
            </a:lvl3pPr>
            <a:lvl4pPr marL="2096491" indent="0">
              <a:buNone/>
              <a:defRPr sz="3100"/>
            </a:lvl4pPr>
            <a:lvl5pPr marL="2795321" indent="0">
              <a:buNone/>
              <a:defRPr sz="3100"/>
            </a:lvl5pPr>
            <a:lvl6pPr marL="3494151" indent="0">
              <a:buNone/>
              <a:defRPr sz="3100"/>
            </a:lvl6pPr>
            <a:lvl7pPr marL="4192981" indent="0">
              <a:buNone/>
              <a:defRPr sz="3100"/>
            </a:lvl7pPr>
            <a:lvl8pPr marL="4891811" indent="0">
              <a:buNone/>
              <a:defRPr sz="3100"/>
            </a:lvl8pPr>
            <a:lvl9pPr marL="5590642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8408830"/>
            <a:ext cx="8229600" cy="1260950"/>
          </a:xfrm>
        </p:spPr>
        <p:txBody>
          <a:bodyPr/>
          <a:lstStyle>
            <a:lvl1pPr marL="0" indent="0">
              <a:buNone/>
              <a:defRPr sz="2100"/>
            </a:lvl1pPr>
            <a:lvl2pPr marL="698830" indent="0">
              <a:buNone/>
              <a:defRPr sz="1800"/>
            </a:lvl2pPr>
            <a:lvl3pPr marL="1397660" indent="0">
              <a:buNone/>
              <a:defRPr sz="1500"/>
            </a:lvl3pPr>
            <a:lvl4pPr marL="2096491" indent="0">
              <a:buNone/>
              <a:defRPr sz="1400"/>
            </a:lvl4pPr>
            <a:lvl5pPr marL="2795321" indent="0">
              <a:buNone/>
              <a:defRPr sz="1400"/>
            </a:lvl5pPr>
            <a:lvl6pPr marL="3494151" indent="0">
              <a:buNone/>
              <a:defRPr sz="1400"/>
            </a:lvl6pPr>
            <a:lvl7pPr marL="4192981" indent="0">
              <a:buNone/>
              <a:defRPr sz="1400"/>
            </a:lvl7pPr>
            <a:lvl8pPr marL="4891811" indent="0">
              <a:buNone/>
              <a:defRPr sz="1400"/>
            </a:lvl8pPr>
            <a:lvl9pPr marL="559064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30266"/>
            <a:ext cx="12344400" cy="1790700"/>
          </a:xfrm>
          <a:prstGeom prst="rect">
            <a:avLst/>
          </a:prstGeom>
        </p:spPr>
        <p:txBody>
          <a:bodyPr vert="horz" lIns="139766" tIns="69883" rIns="139766" bIns="698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06981"/>
            <a:ext cx="12344400" cy="7090675"/>
          </a:xfrm>
          <a:prstGeom prst="rect">
            <a:avLst/>
          </a:prstGeom>
        </p:spPr>
        <p:txBody>
          <a:bodyPr vert="horz" lIns="139766" tIns="69883" rIns="139766" bIns="698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9958283"/>
            <a:ext cx="3200400" cy="572029"/>
          </a:xfrm>
          <a:prstGeom prst="rect">
            <a:avLst/>
          </a:prstGeom>
        </p:spPr>
        <p:txBody>
          <a:bodyPr vert="horz" lIns="139766" tIns="69883" rIns="139766" bIns="69883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A964-195E-48A3-B9DA-47DC48B9C264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9958283"/>
            <a:ext cx="4343400" cy="572029"/>
          </a:xfrm>
          <a:prstGeom prst="rect">
            <a:avLst/>
          </a:prstGeom>
        </p:spPr>
        <p:txBody>
          <a:bodyPr vert="horz" lIns="139766" tIns="69883" rIns="139766" bIns="69883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9958283"/>
            <a:ext cx="3200400" cy="572029"/>
          </a:xfrm>
          <a:prstGeom prst="rect">
            <a:avLst/>
          </a:prstGeom>
        </p:spPr>
        <p:txBody>
          <a:bodyPr vert="horz" lIns="139766" tIns="69883" rIns="139766" bIns="69883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DD3E-333B-4CA6-905F-44962E673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97660" rtl="0" eaLnBrk="1" latinLnBrk="0" hangingPunct="1"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123" indent="-524123" algn="l" defTabSz="1397660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35599" indent="-436769" algn="l" defTabSz="1397660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47076" indent="-349415" algn="l" defTabSz="139766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45906" indent="-349415" algn="l" defTabSz="13976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44736" indent="-349415" algn="l" defTabSz="1397660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43566" indent="-349415" algn="l" defTabSz="139766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42396" indent="-349415" algn="l" defTabSz="139766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41227" indent="-349415" algn="l" defTabSz="139766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40057" indent="-349415" algn="l" defTabSz="139766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8830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97660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491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95321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94151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92981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91811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90642" algn="l" defTabSz="139766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700" y="955040"/>
            <a:ext cx="3657600" cy="955040"/>
          </a:xfrm>
          <a:prstGeom prst="rect">
            <a:avLst/>
          </a:prstGeom>
          <a:solidFill>
            <a:schemeClr val="accent3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Face Detector Output &amp; Original 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71900" y="2506980"/>
            <a:ext cx="5029200" cy="250698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1000"/>
            </a:scheme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985184" y="2806044"/>
            <a:ext cx="1714500" cy="2029460"/>
          </a:xfrm>
          <a:prstGeom prst="flowChartMagneticDisk">
            <a:avLst/>
          </a:prstGeom>
          <a:solidFill>
            <a:srgbClr val="C00000">
              <a:alpha val="66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Skin Color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2865120"/>
            <a:ext cx="2171700" cy="1910080"/>
          </a:xfrm>
          <a:prstGeom prst="rect">
            <a:avLst/>
          </a:prstGeom>
          <a:solidFill>
            <a:schemeClr val="bg2">
              <a:lumMod val="50000"/>
              <a:alpha val="7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Dynamic Background Modeler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4"/>
            <a:endCxn id="7" idx="1"/>
          </p:cNvCxnSpPr>
          <p:nvPr/>
        </p:nvCxnSpPr>
        <p:spPr>
          <a:xfrm flipV="1">
            <a:off x="5699684" y="3820160"/>
            <a:ext cx="701117" cy="614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rot="5400000">
            <a:off x="5988050" y="2208583"/>
            <a:ext cx="596900" cy="2382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543300" y="5610860"/>
            <a:ext cx="5486400" cy="250698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5" idx="2"/>
            <a:endCxn id="18" idx="0"/>
          </p:cNvCxnSpPr>
          <p:nvPr/>
        </p:nvCxnSpPr>
        <p:spPr>
          <a:xfrm rot="5400000">
            <a:off x="5988050" y="5312463"/>
            <a:ext cx="596900" cy="2382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86700" y="5849620"/>
            <a:ext cx="914400" cy="7162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RF 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58000" y="5849620"/>
            <a:ext cx="914400" cy="7162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RF 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829300" y="5849620"/>
            <a:ext cx="914400" cy="7162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RF 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800600" y="5849620"/>
            <a:ext cx="914400" cy="7162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RF 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71900" y="5849620"/>
            <a:ext cx="914400" cy="7162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RF 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71900" y="7043420"/>
            <a:ext cx="5029200" cy="835660"/>
          </a:xfrm>
          <a:prstGeom prst="rect">
            <a:avLst/>
          </a:prstGeom>
          <a:solidFill>
            <a:schemeClr val="accent6">
              <a:lumMod val="50000"/>
              <a:alpha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Evidence Aggregator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4" idx="2"/>
          </p:cNvCxnSpPr>
          <p:nvPr/>
        </p:nvCxnSpPr>
        <p:spPr>
          <a:xfrm rot="5400000">
            <a:off x="3990340" y="6804713"/>
            <a:ext cx="477520" cy="23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017849" y="6803469"/>
            <a:ext cx="477520" cy="23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046549" y="6803469"/>
            <a:ext cx="477520" cy="23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7075249" y="6803469"/>
            <a:ext cx="477520" cy="23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8103949" y="6803469"/>
            <a:ext cx="477520" cy="23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57600" y="8624898"/>
            <a:ext cx="1257300" cy="955040"/>
          </a:xfrm>
          <a:prstGeom prst="rect">
            <a:avLst/>
          </a:prstGeom>
          <a:solidFill>
            <a:schemeClr val="accent1">
              <a:lumMod val="50000"/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29660" y="8624898"/>
            <a:ext cx="1485900" cy="955040"/>
          </a:xfrm>
          <a:prstGeom prst="rect">
            <a:avLst/>
          </a:prstGeom>
          <a:solidFill>
            <a:schemeClr val="tx2">
              <a:lumMod val="50000"/>
              <a:alpha val="7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Non Face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243660" y="8639667"/>
            <a:ext cx="1943100" cy="894736"/>
          </a:xfrm>
          <a:prstGeom prst="roundRect">
            <a:avLst/>
          </a:prstGeom>
          <a:solidFill>
            <a:schemeClr val="bg1">
              <a:lumMod val="50000"/>
              <a:alpha val="8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r>
              <a:rPr lang="en-US" dirty="0" smtClean="0"/>
              <a:t>Decision Confidence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4103449" y="8370178"/>
            <a:ext cx="477520" cy="23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8078050" y="8370178"/>
            <a:ext cx="477520" cy="23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5934631" y="8355409"/>
            <a:ext cx="477520" cy="23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67385" y="9669781"/>
            <a:ext cx="2736807" cy="433965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sz="1800" dirty="0" smtClean="0"/>
              <a:t>* RF: Random Field Model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3478" y="2043786"/>
            <a:ext cx="1714500" cy="530401"/>
          </a:xfrm>
          <a:prstGeom prst="rect">
            <a:avLst/>
          </a:prstGeom>
          <a:noFill/>
        </p:spPr>
        <p:txBody>
          <a:bodyPr wrap="square" lIns="139766" tIns="69883" rIns="139766" bIns="69883" rtlCol="0">
            <a:spAutoFit/>
          </a:bodyPr>
          <a:lstStyle/>
          <a:p>
            <a:r>
              <a:rPr lang="en-US" sz="2400" dirty="0" smtClean="0"/>
              <a:t>Module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72300" y="5176752"/>
            <a:ext cx="1714500" cy="530401"/>
          </a:xfrm>
          <a:prstGeom prst="rect">
            <a:avLst/>
          </a:prstGeom>
          <a:noFill/>
        </p:spPr>
        <p:txBody>
          <a:bodyPr wrap="square" lIns="139766" tIns="69883" rIns="139766" bIns="69883" rtlCol="0">
            <a:spAutoFit/>
          </a:bodyPr>
          <a:lstStyle/>
          <a:p>
            <a:r>
              <a:rPr lang="en-US" sz="2400" dirty="0" smtClean="0"/>
              <a:t>Module 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tendedFaceRegion.bmp"/>
          <p:cNvPicPr>
            <a:picLocks noChangeAspect="1"/>
          </p:cNvPicPr>
          <p:nvPr/>
        </p:nvPicPr>
        <p:blipFill>
          <a:blip r:embed="rId3"/>
          <a:srcRect l="19218" t="5128" r="9674" b="39744"/>
          <a:stretch>
            <a:fillRect/>
          </a:stretch>
        </p:blipFill>
        <p:spPr>
          <a:xfrm>
            <a:off x="5143500" y="1074420"/>
            <a:ext cx="4229100" cy="5133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8989" y="6322477"/>
            <a:ext cx="2749311" cy="482184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sz="2100" dirty="0" smtClean="0"/>
              <a:t>Face Detection Output</a:t>
            </a:r>
            <a:endParaRPr lang="en-US" sz="2100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7013159" y="5645490"/>
            <a:ext cx="1074420" cy="4703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3500" y="6685280"/>
            <a:ext cx="4343400" cy="787462"/>
          </a:xfrm>
          <a:prstGeom prst="rect">
            <a:avLst/>
          </a:prstGeom>
          <a:noFill/>
        </p:spPr>
        <p:txBody>
          <a:bodyPr wrap="square" lIns="139766" tIns="69883" rIns="139766" bIns="69883" rtlCol="0">
            <a:spAutoFit/>
          </a:bodyPr>
          <a:lstStyle/>
          <a:p>
            <a:r>
              <a:rPr lang="en-US" sz="2100" dirty="0" smtClean="0"/>
              <a:t>Extra-region of extraction for background model</a:t>
            </a:r>
            <a:endParaRPr lang="en-US" sz="21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5689600" y="5979160"/>
            <a:ext cx="1193800" cy="4572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99516" y="1771600"/>
            <a:ext cx="6844284" cy="3118261"/>
            <a:chOff x="466344" y="1130808"/>
            <a:chExt cx="4562856" cy="1990380"/>
          </a:xfrm>
        </p:grpSpPr>
        <p:pic>
          <p:nvPicPr>
            <p:cNvPr id="1026" name="Picture 2" descr="D:\Research Project\Skin Color Classification\Face Data\Faces from videos\Face Masks\Bush_4_43_1_SkinMask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00200" y="1752600"/>
              <a:ext cx="952500" cy="952500"/>
            </a:xfrm>
            <a:prstGeom prst="rect">
              <a:avLst/>
            </a:prstGeom>
            <a:noFill/>
          </p:spPr>
        </p:pic>
        <p:pic>
          <p:nvPicPr>
            <p:cNvPr id="1027" name="Picture 3" descr="D:\Research Project\Skin Color Classification\Face Data\Faces from videos\Faces Images\Bush_4_43_1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" y="1752600"/>
              <a:ext cx="952500" cy="952500"/>
            </a:xfrm>
            <a:prstGeom prst="rect">
              <a:avLst/>
            </a:prstGeom>
            <a:noFill/>
          </p:spPr>
        </p:pic>
        <p:pic>
          <p:nvPicPr>
            <p:cNvPr id="1028" name="Picture 4" descr="D:\Research Project\Skin Color Classification\Face Data\Faces from videos\Faces Images\Bush_5_159_1.bmp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71800" y="1752600"/>
              <a:ext cx="952500" cy="952500"/>
            </a:xfrm>
            <a:prstGeom prst="rect">
              <a:avLst/>
            </a:prstGeom>
            <a:noFill/>
          </p:spPr>
        </p:pic>
        <p:pic>
          <p:nvPicPr>
            <p:cNvPr id="1029" name="Picture 5" descr="D:\Research Project\Skin Color Classification\Face Data\Faces from videos\Face Masks\Bush_5_159_1_SkinMask.bmp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38600" y="1752600"/>
              <a:ext cx="952500" cy="9525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33400" y="1145893"/>
              <a:ext cx="914400" cy="58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Face Detection Output</a:t>
              </a:r>
              <a:endParaRPr lang="en-US" sz="1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1130808"/>
              <a:ext cx="914400" cy="58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Face Detection Output</a:t>
              </a:r>
              <a:endParaRPr lang="en-US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0200" y="1371600"/>
              <a:ext cx="914400" cy="23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Skin Mask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00" y="1371600"/>
              <a:ext cx="914400" cy="23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Skin Mask</a:t>
              </a:r>
              <a:endParaRPr lang="en-US" sz="1800" dirty="0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1418844" y="1714501"/>
              <a:ext cx="228600" cy="2133600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3848100" y="1705357"/>
              <a:ext cx="228600" cy="2133600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2128" y="2855976"/>
              <a:ext cx="1200201" cy="26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True Detection</a:t>
              </a:r>
              <a:endParaRPr lang="en-US" sz="2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0528" y="2846832"/>
              <a:ext cx="1241751" cy="26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False Detection</a:t>
              </a:r>
              <a:endParaRPr lang="en-US" sz="21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3200" y="6370118"/>
            <a:ext cx="7886700" cy="4015942"/>
            <a:chOff x="2743200" y="6370118"/>
            <a:chExt cx="7886700" cy="4015942"/>
          </a:xfrm>
        </p:grpSpPr>
        <p:pic>
          <p:nvPicPr>
            <p:cNvPr id="2050" name="Picture 2" descr="D:\Research Project\Skin Color Classification\Face Data\Faces from videos\Face Masks\Hillary_5_12_1_SkinMask.bm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55264" y="6799885"/>
              <a:ext cx="3319272" cy="3466795"/>
            </a:xfrm>
            <a:prstGeom prst="rect">
              <a:avLst/>
            </a:prstGeom>
            <a:noFill/>
          </p:spPr>
        </p:pic>
        <p:sp>
          <p:nvSpPr>
            <p:cNvPr id="17" name="Rectangle 16"/>
            <p:cNvSpPr/>
            <p:nvPr/>
          </p:nvSpPr>
          <p:spPr>
            <a:xfrm>
              <a:off x="3256956" y="6804660"/>
              <a:ext cx="3314700" cy="3460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766" tIns="69883" rIns="139766" bIns="69883"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1856589" y="8534843"/>
              <a:ext cx="3460221" cy="34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189786" y="8533043"/>
              <a:ext cx="3460221" cy="34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521256" y="8533043"/>
              <a:ext cx="3460221" cy="34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852726" y="8533043"/>
              <a:ext cx="3460221" cy="34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3184196" y="8533043"/>
              <a:ext cx="3460221" cy="345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3515666" y="8533043"/>
              <a:ext cx="3460221" cy="34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848864" y="8533043"/>
              <a:ext cx="3460221" cy="34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180334" y="8533043"/>
              <a:ext cx="3460221" cy="34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11804" y="8533043"/>
              <a:ext cx="3460221" cy="34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56956" y="7146394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56956" y="7491725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256956" y="7837056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256956" y="8185986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56956" y="8531318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56956" y="8876649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56956" y="9221980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256956" y="9909045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56956" y="9563714"/>
              <a:ext cx="3314700" cy="35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22877" y="6370118"/>
              <a:ext cx="5724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-4</a:t>
              </a:r>
              <a:endParaRPr lang="en-US" sz="21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65777" y="6370118"/>
              <a:ext cx="5724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-3</a:t>
              </a:r>
              <a:endParaRPr lang="en-US" sz="2100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23884" y="6389218"/>
              <a:ext cx="5724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-2</a:t>
              </a:r>
              <a:endParaRPr lang="en-US" sz="2100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25636" y="6374893"/>
              <a:ext cx="5724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-1</a:t>
              </a:r>
              <a:endParaRPr lang="en-US" sz="2100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33066" y="6384443"/>
              <a:ext cx="517904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1</a:t>
              </a:r>
              <a:endParaRPr lang="en-US" sz="2100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75966" y="6384443"/>
              <a:ext cx="517904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2</a:t>
              </a:r>
              <a:endParaRPr lang="en-US" sz="21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34073" y="6403544"/>
              <a:ext cx="517904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3</a:t>
              </a:r>
              <a:endParaRPr lang="en-US" sz="21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35825" y="6389218"/>
              <a:ext cx="517904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4</a:t>
              </a:r>
              <a:endParaRPr lang="en-US" sz="21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57156" y="6384554"/>
              <a:ext cx="517904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0</a:t>
              </a:r>
              <a:endParaRPr lang="en-US" sz="21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14256" y="6384443"/>
              <a:ext cx="517904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C</a:t>
              </a:r>
              <a:r>
                <a:rPr lang="en-US" sz="2100" baseline="-25000" dirty="0" smtClean="0"/>
                <a:t>0</a:t>
              </a:r>
              <a:endParaRPr lang="en-US" sz="2100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27749" y="6730308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1</a:t>
              </a:r>
              <a:endParaRPr lang="en-US" sz="21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27749" y="7043421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2</a:t>
              </a:r>
              <a:endParaRPr lang="en-US" sz="2100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41746" y="7367660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3</a:t>
              </a:r>
              <a:endParaRPr lang="en-US" sz="2100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34571" y="7755037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4</a:t>
              </a:r>
              <a:endParaRPr lang="en-US" sz="2100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34571" y="8081508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5</a:t>
              </a:r>
              <a:endParaRPr lang="en-US" sz="21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27749" y="8437217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6</a:t>
              </a:r>
              <a:endParaRPr lang="en-US" sz="2100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34571" y="8792925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7</a:t>
              </a:r>
              <a:endParaRPr lang="en-US" sz="2100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7749" y="9119397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8</a:t>
              </a:r>
              <a:endParaRPr lang="en-US" sz="21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20575" y="9460487"/>
              <a:ext cx="519506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9</a:t>
              </a:r>
              <a:endParaRPr lang="en-US" sz="21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43200" y="9830814"/>
              <a:ext cx="61087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R</a:t>
              </a:r>
              <a:r>
                <a:rPr lang="en-US" sz="2100" baseline="-25000" dirty="0" smtClean="0"/>
                <a:t>10</a:t>
              </a:r>
              <a:endParaRPr lang="en-US" sz="2100" baseline="-25000" dirty="0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6858000" y="8475980"/>
              <a:ext cx="685800" cy="3581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766" tIns="69883" rIns="139766" bIns="69883"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43800" y="6565900"/>
              <a:ext cx="3086100" cy="787462"/>
            </a:xfrm>
            <a:prstGeom prst="rect">
              <a:avLst/>
            </a:prstGeom>
            <a:noFill/>
          </p:spPr>
          <p:txBody>
            <a:bodyPr wrap="square" lIns="139766" tIns="69883" rIns="139766" bIns="69883" rtlCol="0">
              <a:spAutoFit/>
            </a:bodyPr>
            <a:lstStyle/>
            <a:p>
              <a:pPr algn="ctr"/>
              <a:r>
                <a:rPr lang="en-US" sz="2100" dirty="0" smtClean="0"/>
                <a:t>Sample for Random Field learning</a:t>
              </a:r>
              <a:endParaRPr lang="en-US" sz="2100" dirty="0"/>
            </a:p>
          </p:txBody>
        </p:sp>
        <p:pic>
          <p:nvPicPr>
            <p:cNvPr id="3" name="Picture 3" descr="D:\Research Project\Skin Color Classification\ICVGIP 2008\Figures - JPG,BMP\untitled.jpg"/>
            <p:cNvPicPr>
              <a:picLocks noChangeAspect="1" noChangeArrowheads="1"/>
            </p:cNvPicPr>
            <p:nvPr/>
          </p:nvPicPr>
          <p:blipFill>
            <a:blip r:embed="rId8"/>
            <a:srcRect l="16313" t="4843" r="16398" b="5438"/>
            <a:stretch>
              <a:fillRect/>
            </a:stretch>
          </p:blipFill>
          <p:spPr bwMode="auto">
            <a:xfrm>
              <a:off x="7630668" y="7282180"/>
              <a:ext cx="2971800" cy="31038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400300" y="477521"/>
            <a:ext cx="6515100" cy="3225747"/>
            <a:chOff x="2400300" y="477521"/>
            <a:chExt cx="6515100" cy="3225747"/>
          </a:xfrm>
        </p:grpSpPr>
        <p:sp>
          <p:nvSpPr>
            <p:cNvPr id="2" name="Rectangle 1"/>
            <p:cNvSpPr/>
            <p:nvPr/>
          </p:nvSpPr>
          <p:spPr>
            <a:xfrm>
              <a:off x="2857500" y="1311936"/>
              <a:ext cx="5715000" cy="835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766" tIns="69883" rIns="139766" bIns="69883"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5400000">
              <a:off x="3011170" y="1729819"/>
              <a:ext cx="835660" cy="2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581477" y="1728575"/>
              <a:ext cx="835660" cy="2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4152979" y="1728575"/>
              <a:ext cx="835660" cy="2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4724479" y="1728575"/>
              <a:ext cx="835660" cy="2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295979" y="1728575"/>
              <a:ext cx="835660" cy="2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867479" y="1728575"/>
              <a:ext cx="835660" cy="2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6438979" y="1728575"/>
              <a:ext cx="835660" cy="2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10479" y="1728575"/>
              <a:ext cx="835660" cy="2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81979" y="1728575"/>
              <a:ext cx="835660" cy="2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9212" y="1420945"/>
              <a:ext cx="668586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-4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3280" y="1435270"/>
              <a:ext cx="668586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-3</a:t>
              </a:r>
              <a:endParaRPr lang="en-US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8861" y="1449596"/>
              <a:ext cx="668586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-2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6645" y="1459967"/>
              <a:ext cx="668586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-1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02352" y="1463922"/>
              <a:ext cx="668586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0</a:t>
              </a:r>
              <a:r>
                <a:rPr lang="en-US" baseline="30000" dirty="0" smtClean="0"/>
                <a:t>-</a:t>
              </a:r>
              <a:endParaRPr lang="en-US" baseline="3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0136" y="1449596"/>
              <a:ext cx="713470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0</a:t>
              </a:r>
              <a:r>
                <a:rPr lang="en-US" baseline="30000" dirty="0" smtClean="0"/>
                <a:t>+</a:t>
              </a:r>
              <a:endParaRPr lang="en-US" baseline="30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45352" y="1474293"/>
              <a:ext cx="594848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25996" y="1463922"/>
              <a:ext cx="594848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83780" y="1463922"/>
              <a:ext cx="594848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68996" y="1449596"/>
              <a:ext cx="594848" cy="572018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878830" y="1134163"/>
              <a:ext cx="358140" cy="238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6336030" y="1134163"/>
              <a:ext cx="358140" cy="238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57900" y="955040"/>
              <a:ext cx="457200" cy="2488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878830" y="2327963"/>
              <a:ext cx="358140" cy="238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57900" y="2506980"/>
              <a:ext cx="1028700" cy="2488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6907530" y="2327963"/>
              <a:ext cx="358140" cy="238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5938520" y="835713"/>
              <a:ext cx="238760" cy="238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57900" y="716280"/>
              <a:ext cx="1600200" cy="2488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7359650" y="1014783"/>
              <a:ext cx="596900" cy="238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938520" y="2626413"/>
              <a:ext cx="238760" cy="238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057900" y="2745740"/>
              <a:ext cx="2286000" cy="2488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8045450" y="2447343"/>
              <a:ext cx="596900" cy="238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00800" y="71628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1</a:t>
              </a:r>
              <a:endParaRPr lang="en-US" sz="2100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71232" y="47752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3</a:t>
              </a:r>
              <a:endParaRPr lang="en-US" sz="2100" baseline="30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4739" y="226822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2</a:t>
              </a:r>
              <a:endParaRPr lang="en-US" sz="2100" baseline="30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32039" y="250698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4</a:t>
              </a:r>
              <a:endParaRPr lang="en-US" sz="2100" baseline="300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 flipH="1" flipV="1">
              <a:off x="5073650" y="1014783"/>
              <a:ext cx="596900" cy="2382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3657600" y="716280"/>
              <a:ext cx="1714500" cy="2488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3359150" y="1014783"/>
              <a:ext cx="596900" cy="238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>
              <a:off x="4800600" y="955040"/>
              <a:ext cx="571500" cy="2488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4621530" y="1134163"/>
              <a:ext cx="358140" cy="238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5073650" y="2447343"/>
              <a:ext cx="596900" cy="2382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3086100" y="2745740"/>
              <a:ext cx="2286000" cy="2488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2787650" y="2447343"/>
              <a:ext cx="596900" cy="238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4229100" y="2506980"/>
              <a:ext cx="1143000" cy="2488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4050030" y="2327963"/>
              <a:ext cx="358140" cy="238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229100" y="71628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1</a:t>
              </a:r>
              <a:endParaRPr lang="en-US" sz="2100" baseline="30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86100" y="47752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3</a:t>
              </a:r>
              <a:endParaRPr lang="en-US" sz="2100" baseline="30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60039" y="226822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2</a:t>
              </a:r>
              <a:endParaRPr lang="en-US" sz="2100" baseline="30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31474" y="250698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4</a:t>
              </a:r>
              <a:endParaRPr lang="en-US" sz="2100" baseline="30000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5400000" flipH="1" flipV="1">
              <a:off x="5133340" y="2984553"/>
              <a:ext cx="477520" cy="2382"/>
            </a:xfrm>
            <a:prstGeom prst="straightConnector1">
              <a:avLst/>
            </a:prstGeom>
            <a:ln w="19050" cmpd="sng"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 flipH="1" flipV="1">
              <a:off x="5819140" y="2984553"/>
              <a:ext cx="477520" cy="2382"/>
            </a:xfrm>
            <a:prstGeom prst="straightConnector1">
              <a:avLst/>
            </a:prstGeom>
            <a:ln w="19050" cmpd="sng"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372100" y="3223260"/>
              <a:ext cx="685800" cy="2488"/>
            </a:xfrm>
            <a:prstGeom prst="line">
              <a:avLst/>
            </a:prstGeom>
            <a:ln w="19050" cmpd="sng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400300" y="3700780"/>
              <a:ext cx="6515100" cy="2488"/>
            </a:xfrm>
            <a:prstGeom prst="line">
              <a:avLst/>
            </a:prstGeom>
            <a:ln w="22225" cmpd="sng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hape 103"/>
            <p:cNvCxnSpPr>
              <a:endCxn id="2" idx="3"/>
            </p:cNvCxnSpPr>
            <p:nvPr/>
          </p:nvCxnSpPr>
          <p:spPr>
            <a:xfrm rot="16200000" flipV="1">
              <a:off x="7758443" y="2543823"/>
              <a:ext cx="1971014" cy="342900"/>
            </a:xfrm>
            <a:prstGeom prst="bentConnector2">
              <a:avLst/>
            </a:prstGeom>
            <a:ln w="22225" cmpd="sng"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hape 105"/>
            <p:cNvCxnSpPr>
              <a:endCxn id="13" idx="1"/>
            </p:cNvCxnSpPr>
            <p:nvPr/>
          </p:nvCxnSpPr>
          <p:spPr>
            <a:xfrm rot="5400000" flipH="1" flipV="1">
              <a:off x="1622843" y="2484412"/>
              <a:ext cx="1993826" cy="438911"/>
            </a:xfrm>
            <a:prstGeom prst="bentConnector2">
              <a:avLst/>
            </a:prstGeom>
            <a:ln w="22225" cmpd="sng"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02690" y="3223261"/>
              <a:ext cx="546758" cy="464296"/>
            </a:xfrm>
            <a:prstGeom prst="rect">
              <a:avLst/>
            </a:prstGeom>
            <a:noFill/>
          </p:spPr>
          <p:txBody>
            <a:bodyPr wrap="none" lIns="139766" tIns="69883" rIns="139766" bIns="69883" rtlCol="0">
              <a:spAutoFit/>
            </a:bodyPr>
            <a:lstStyle/>
            <a:p>
              <a:r>
                <a:rPr lang="en-US" sz="2100" dirty="0" smtClean="0"/>
                <a:t>N</a:t>
              </a:r>
              <a:r>
                <a:rPr lang="en-US" sz="2100" baseline="30000" dirty="0" smtClean="0"/>
                <a:t>5</a:t>
              </a:r>
              <a:endParaRPr lang="en-US" sz="2100" baseline="30000" dirty="0"/>
            </a:p>
          </p:txBody>
        </p:sp>
      </p:grpSp>
      <p:pic>
        <p:nvPicPr>
          <p:cNvPr id="2050" name="Picture 2" descr="D:\Research Project\Skin Color Classification\Face Data\Faces from videos\Face Masks\Bush_4_43_1_SkinMask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0300" y="5849620"/>
            <a:ext cx="1428750" cy="1492250"/>
          </a:xfrm>
          <a:prstGeom prst="rect">
            <a:avLst/>
          </a:prstGeom>
          <a:noFill/>
        </p:spPr>
      </p:pic>
      <p:pic>
        <p:nvPicPr>
          <p:cNvPr id="2052" name="Picture 4" descr="D:\Research Project\Skin Color Classification\Face Data\Faces from videos\Face Masks\Hillary_5_71_1_SkinMask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500" y="5849620"/>
            <a:ext cx="1428750" cy="1492250"/>
          </a:xfrm>
          <a:prstGeom prst="rect">
            <a:avLst/>
          </a:prstGeom>
          <a:noFill/>
        </p:spPr>
      </p:pic>
      <p:sp>
        <p:nvSpPr>
          <p:cNvPr id="116" name="TextBox 115"/>
          <p:cNvSpPr txBox="1"/>
          <p:nvPr/>
        </p:nvSpPr>
        <p:spPr>
          <a:xfrm>
            <a:off x="2514600" y="7300461"/>
            <a:ext cx="990561" cy="482184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sz="2100" dirty="0" smtClean="0"/>
              <a:t>Pose 1</a:t>
            </a:r>
            <a:endParaRPr lang="en-US" sz="2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26091" y="7271809"/>
            <a:ext cx="990561" cy="482184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sz="2100" dirty="0" smtClean="0"/>
              <a:t>Pose 2</a:t>
            </a:r>
            <a:endParaRPr lang="en-US" sz="2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867439" y="7253530"/>
            <a:ext cx="990561" cy="482184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sz="2100" dirty="0" smtClean="0"/>
              <a:t>Pose 3</a:t>
            </a:r>
            <a:endParaRPr lang="en-US" sz="2100" dirty="0"/>
          </a:p>
        </p:txBody>
      </p:sp>
      <p:sp>
        <p:nvSpPr>
          <p:cNvPr id="120" name="Rectangle 119"/>
          <p:cNvSpPr/>
          <p:nvPr/>
        </p:nvSpPr>
        <p:spPr>
          <a:xfrm>
            <a:off x="2400300" y="5849620"/>
            <a:ext cx="1426464" cy="14898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000500" y="5849620"/>
            <a:ext cx="1426464" cy="14898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600700" y="5849620"/>
            <a:ext cx="1426464" cy="14898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766" tIns="69883" rIns="139766" bIns="69883" rtlCol="0" anchor="ctr"/>
          <a:lstStyle/>
          <a:p>
            <a:pPr algn="ctr"/>
            <a:endParaRPr lang="en-US"/>
          </a:p>
        </p:txBody>
      </p:sp>
      <p:pic>
        <p:nvPicPr>
          <p:cNvPr id="3075" name="Picture 3" descr="D:\Research Project\Skin Color Classification\Face Data\Faces from videos\Face Masks\Bush_6_224_1_SkinMask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0700" y="5849620"/>
            <a:ext cx="1428750" cy="149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727448" y="5848376"/>
            <a:ext cx="4114800" cy="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rot="5400000" flipH="1" flipV="1">
            <a:off x="3448558" y="4356179"/>
            <a:ext cx="3700780" cy="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70348" y="5490236"/>
            <a:ext cx="228600" cy="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70348" y="5012716"/>
            <a:ext cx="228600" cy="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70348" y="4532708"/>
            <a:ext cx="228600" cy="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70348" y="4055188"/>
            <a:ext cx="228600" cy="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70348" y="3580156"/>
            <a:ext cx="228600" cy="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2876" y="5207678"/>
            <a:ext cx="465004" cy="572018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57700" y="4726204"/>
            <a:ext cx="739118" cy="572018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57700" y="4257414"/>
            <a:ext cx="739118" cy="572018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3746" y="3761614"/>
            <a:ext cx="739118" cy="572018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5132" y="3283273"/>
            <a:ext cx="739118" cy="572018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13248" y="5490236"/>
            <a:ext cx="685800" cy="24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84948" y="3088310"/>
            <a:ext cx="685800" cy="24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84064" y="3098682"/>
            <a:ext cx="228600" cy="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68596" y="2816124"/>
            <a:ext cx="465004" cy="572018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648198" y="3553486"/>
            <a:ext cx="2387600" cy="1485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98948" y="3102636"/>
            <a:ext cx="2286000" cy="248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224603" y="4474315"/>
            <a:ext cx="2745740" cy="238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919978" y="5669359"/>
            <a:ext cx="358140" cy="238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02068" y="5761602"/>
            <a:ext cx="571252" cy="572018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i="1" baseline="-25000" dirty="0" smtClean="0"/>
              <a:t>U</a:t>
            </a:r>
            <a:endParaRPr lang="en-US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04033" y="5761602"/>
            <a:ext cx="533934" cy="572018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i="1" baseline="-25000" dirty="0" smtClean="0"/>
              <a:t>L</a:t>
            </a:r>
            <a:endParaRPr lang="en-US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658101" y="5367437"/>
            <a:ext cx="1836080" cy="482184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sz="2100" dirty="0" smtClean="0"/>
              <a:t>Log Likelihood</a:t>
            </a:r>
            <a:endParaRPr lang="en-US" sz="21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8949" y="2358950"/>
            <a:ext cx="1513781" cy="482184"/>
          </a:xfrm>
          <a:prstGeom prst="rect">
            <a:avLst/>
          </a:prstGeom>
          <a:noFill/>
        </p:spPr>
        <p:txBody>
          <a:bodyPr wrap="none" lIns="139766" tIns="69883" rIns="139766" bIns="69883" rtlCol="0">
            <a:spAutoFit/>
          </a:bodyPr>
          <a:lstStyle/>
          <a:p>
            <a:r>
              <a:rPr lang="en-US" sz="2100" dirty="0" smtClean="0"/>
              <a:t>Confidence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29000" y="3581402"/>
          <a:ext cx="8115300" cy="411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485900"/>
                <a:gridCol w="2514600"/>
                <a:gridCol w="2514600"/>
              </a:tblGrid>
              <a:tr h="525272">
                <a:tc rowSpan="2" gridSpan="2"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37160" marR="137160" marT="71628" marB="71628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Expert 1’s opinion</a:t>
                      </a:r>
                      <a:endParaRPr lang="en-US" sz="2500" b="1" dirty="0"/>
                    </a:p>
                  </a:txBody>
                  <a:tcPr marL="137160" marR="137160" marT="71628" marB="71628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527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Face</a:t>
                      </a:r>
                      <a:r>
                        <a:rPr lang="en-US" sz="2500" dirty="0" smtClean="0"/>
                        <a:t>  </a:t>
                      </a:r>
                      <a:r>
                        <a:rPr lang="en-US" sz="2500" i="1" dirty="0" smtClean="0"/>
                        <a:t>m</a:t>
                      </a:r>
                      <a:r>
                        <a:rPr lang="en-US" sz="2500" i="1" baseline="-25000" dirty="0" smtClean="0"/>
                        <a:t>1</a:t>
                      </a:r>
                      <a:r>
                        <a:rPr lang="en-US" sz="2500" i="1" dirty="0" smtClean="0"/>
                        <a:t>(B)</a:t>
                      </a:r>
                      <a:endParaRPr lang="en-US" sz="2500" i="1" baseline="-25000" dirty="0"/>
                    </a:p>
                  </a:txBody>
                  <a:tcPr marL="137160" marR="137160" marT="71628" marB="71628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Non-Face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i="1" dirty="0" smtClean="0"/>
                        <a:t>m</a:t>
                      </a:r>
                      <a:r>
                        <a:rPr lang="en-US" sz="2500" i="1" baseline="-25000" dirty="0" smtClean="0"/>
                        <a:t>1</a:t>
                      </a:r>
                      <a:r>
                        <a:rPr lang="en-US" sz="2500" i="1" dirty="0" smtClean="0"/>
                        <a:t>(C)</a:t>
                      </a:r>
                      <a:endParaRPr lang="en-US" sz="2500" dirty="0"/>
                    </a:p>
                  </a:txBody>
                  <a:tcPr marL="137160" marR="137160" marT="71628" marB="71628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93800">
                <a:tc rowSpan="2">
                  <a:txBody>
                    <a:bodyPr/>
                    <a:lstStyle/>
                    <a:p>
                      <a:pPr algn="ctr"/>
                      <a:endParaRPr lang="en-US" sz="2500" dirty="0" smtClean="0"/>
                    </a:p>
                    <a:p>
                      <a:pPr algn="ctr"/>
                      <a:endParaRPr lang="en-US" sz="2500" dirty="0" smtClean="0"/>
                    </a:p>
                    <a:p>
                      <a:pPr algn="ctr"/>
                      <a:r>
                        <a:rPr lang="en-US" sz="2500" b="1" dirty="0" smtClean="0"/>
                        <a:t>Expert</a:t>
                      </a:r>
                      <a:r>
                        <a:rPr lang="en-US" sz="2500" b="1" baseline="0" dirty="0" smtClean="0"/>
                        <a:t> 2’s Opinion</a:t>
                      </a:r>
                      <a:endParaRPr lang="en-US" sz="2500" b="1" dirty="0"/>
                    </a:p>
                  </a:txBody>
                  <a:tcPr marL="137160" marR="137160" marT="71628" marB="7162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Face</a:t>
                      </a:r>
                      <a:r>
                        <a:rPr lang="en-US" sz="2500" dirty="0" smtClean="0"/>
                        <a:t> </a:t>
                      </a:r>
                    </a:p>
                    <a:p>
                      <a:pPr algn="ctr"/>
                      <a:r>
                        <a:rPr lang="en-US" sz="2500" i="1" dirty="0" smtClean="0"/>
                        <a:t>m</a:t>
                      </a:r>
                      <a:r>
                        <a:rPr lang="en-US" sz="2500" i="1" baseline="-25000" dirty="0" smtClean="0"/>
                        <a:t>2</a:t>
                      </a:r>
                      <a:r>
                        <a:rPr lang="en-US" sz="2500" i="1" dirty="0" smtClean="0"/>
                        <a:t>(B)</a:t>
                      </a:r>
                      <a:endParaRPr lang="en-US" sz="2500" dirty="0"/>
                    </a:p>
                  </a:txBody>
                  <a:tcPr marL="137160" marR="137160" marT="71628" marB="7162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Opinion Intersect</a:t>
                      </a:r>
                    </a:p>
                    <a:p>
                      <a:pPr algn="ctr"/>
                      <a:r>
                        <a:rPr lang="en-US" sz="2200" b="1" i="0" dirty="0" smtClean="0"/>
                        <a:t>[</a:t>
                      </a:r>
                      <a:r>
                        <a:rPr lang="en-US" sz="2200" b="1" i="1" dirty="0" smtClean="0"/>
                        <a:t>m</a:t>
                      </a:r>
                      <a:r>
                        <a:rPr lang="en-US" sz="2200" b="1" i="1" baseline="-25000" dirty="0" smtClean="0"/>
                        <a:t>1</a:t>
                      </a:r>
                      <a:r>
                        <a:rPr lang="en-US" sz="2200" b="1" i="0" dirty="0" smtClean="0"/>
                        <a:t>(</a:t>
                      </a:r>
                      <a:r>
                        <a:rPr lang="en-US" sz="2200" b="1" i="1" dirty="0" smtClean="0"/>
                        <a:t>B</a:t>
                      </a:r>
                      <a:r>
                        <a:rPr lang="en-US" sz="2200" b="1" i="0" dirty="0" smtClean="0"/>
                        <a:t>)</a:t>
                      </a:r>
                      <a:r>
                        <a:rPr lang="en-US" sz="2200" b="1" i="1" dirty="0" smtClean="0"/>
                        <a:t> * m</a:t>
                      </a:r>
                      <a:r>
                        <a:rPr lang="en-US" sz="2200" b="1" i="1" baseline="-25000" dirty="0" smtClean="0"/>
                        <a:t>2</a:t>
                      </a:r>
                      <a:r>
                        <a:rPr lang="en-US" sz="2200" b="1" i="0" dirty="0" smtClean="0"/>
                        <a:t>(</a:t>
                      </a:r>
                      <a:r>
                        <a:rPr lang="en-US" sz="2200" b="1" i="1" dirty="0" smtClean="0"/>
                        <a:t>B</a:t>
                      </a:r>
                      <a:r>
                        <a:rPr lang="en-US" sz="2200" b="1" i="0" dirty="0" smtClean="0"/>
                        <a:t>)]</a:t>
                      </a:r>
                    </a:p>
                    <a:p>
                      <a:pPr algn="ctr"/>
                      <a:r>
                        <a:rPr lang="en-US" sz="2200" dirty="0" smtClean="0"/>
                        <a:t>(Sum in Numerator)</a:t>
                      </a:r>
                      <a:endParaRPr lang="en-US" sz="2200" dirty="0"/>
                    </a:p>
                  </a:txBody>
                  <a:tcPr marL="137160" marR="137160" marT="71628" marB="7162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Opinion</a:t>
                      </a:r>
                      <a:r>
                        <a:rPr lang="en-US" sz="2500" baseline="0" dirty="0" smtClean="0"/>
                        <a:t> Conflict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dirty="0" smtClean="0"/>
                        <a:t>[</a:t>
                      </a:r>
                      <a:r>
                        <a:rPr lang="en-US" sz="2200" b="1" i="1" dirty="0" smtClean="0"/>
                        <a:t>m</a:t>
                      </a:r>
                      <a:r>
                        <a:rPr lang="en-US" sz="2200" b="1" i="1" baseline="-25000" dirty="0" smtClean="0"/>
                        <a:t>1</a:t>
                      </a:r>
                      <a:r>
                        <a:rPr lang="en-US" sz="2200" b="1" i="0" dirty="0" smtClean="0"/>
                        <a:t>(</a:t>
                      </a:r>
                      <a:r>
                        <a:rPr lang="en-US" sz="2200" b="1" i="1" dirty="0" smtClean="0"/>
                        <a:t>C</a:t>
                      </a:r>
                      <a:r>
                        <a:rPr lang="en-US" sz="2200" b="1" i="0" dirty="0" smtClean="0"/>
                        <a:t>)</a:t>
                      </a:r>
                      <a:r>
                        <a:rPr lang="en-US" sz="2200" b="1" i="1" dirty="0" smtClean="0"/>
                        <a:t> * m</a:t>
                      </a:r>
                      <a:r>
                        <a:rPr lang="en-US" sz="2200" b="1" i="1" baseline="-25000" dirty="0" smtClean="0"/>
                        <a:t>2</a:t>
                      </a:r>
                      <a:r>
                        <a:rPr lang="en-US" sz="2200" b="1" i="0" dirty="0" smtClean="0"/>
                        <a:t>(</a:t>
                      </a:r>
                      <a:r>
                        <a:rPr lang="en-US" sz="2200" b="1" i="1" dirty="0" smtClean="0"/>
                        <a:t>B</a:t>
                      </a:r>
                      <a:r>
                        <a:rPr lang="en-US" sz="2200" b="1" i="0" dirty="0" smtClean="0"/>
                        <a:t>)]</a:t>
                      </a:r>
                      <a:endParaRPr lang="en-US" sz="2200" baseline="0" dirty="0" smtClean="0"/>
                    </a:p>
                    <a:p>
                      <a:pPr algn="ctr"/>
                      <a:r>
                        <a:rPr lang="en-US" sz="2200" baseline="0" dirty="0" smtClean="0"/>
                        <a:t>(Sum into </a:t>
                      </a:r>
                      <a:r>
                        <a:rPr lang="en-US" sz="2200" b="1" i="1" baseline="0" dirty="0" smtClean="0"/>
                        <a:t>K</a:t>
                      </a:r>
                      <a:r>
                        <a:rPr lang="en-US" sz="2200" baseline="0" dirty="0" smtClean="0"/>
                        <a:t>)</a:t>
                      </a:r>
                      <a:endParaRPr lang="en-US" sz="2200" dirty="0"/>
                    </a:p>
                  </a:txBody>
                  <a:tcPr marL="137160" marR="137160" marT="71628" marB="7162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193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Non-face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i="1" dirty="0" smtClean="0"/>
                        <a:t>m</a:t>
                      </a:r>
                      <a:r>
                        <a:rPr lang="en-US" sz="2500" i="1" baseline="-25000" dirty="0" smtClean="0"/>
                        <a:t>2</a:t>
                      </a:r>
                      <a:r>
                        <a:rPr lang="en-US" sz="2500" i="1" dirty="0" smtClean="0"/>
                        <a:t>(C)</a:t>
                      </a:r>
                      <a:endParaRPr lang="en-US" sz="2500" dirty="0"/>
                    </a:p>
                  </a:txBody>
                  <a:tcPr marL="137160" marR="137160" marT="71628" marB="7162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Opinion</a:t>
                      </a:r>
                      <a:r>
                        <a:rPr lang="en-US" sz="2500" baseline="0" dirty="0" smtClean="0"/>
                        <a:t> Conflict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dirty="0" smtClean="0"/>
                        <a:t>[</a:t>
                      </a:r>
                      <a:r>
                        <a:rPr lang="en-US" sz="2200" b="1" i="1" dirty="0" smtClean="0"/>
                        <a:t>m</a:t>
                      </a:r>
                      <a:r>
                        <a:rPr lang="en-US" sz="2200" b="1" i="1" baseline="-25000" dirty="0" smtClean="0"/>
                        <a:t>1</a:t>
                      </a:r>
                      <a:r>
                        <a:rPr lang="en-US" sz="2200" b="1" i="0" dirty="0" smtClean="0"/>
                        <a:t>(</a:t>
                      </a:r>
                      <a:r>
                        <a:rPr lang="en-US" sz="2200" b="1" i="1" dirty="0" smtClean="0"/>
                        <a:t>B</a:t>
                      </a:r>
                      <a:r>
                        <a:rPr lang="en-US" sz="2200" b="1" i="0" dirty="0" smtClean="0"/>
                        <a:t>)</a:t>
                      </a:r>
                      <a:r>
                        <a:rPr lang="en-US" sz="2200" b="1" i="1" dirty="0" smtClean="0"/>
                        <a:t> * m</a:t>
                      </a:r>
                      <a:r>
                        <a:rPr lang="en-US" sz="2200" b="1" i="1" baseline="-25000" dirty="0" smtClean="0"/>
                        <a:t>2</a:t>
                      </a:r>
                      <a:r>
                        <a:rPr lang="en-US" sz="2200" b="1" i="0" dirty="0" smtClean="0"/>
                        <a:t>(</a:t>
                      </a:r>
                      <a:r>
                        <a:rPr lang="en-US" sz="2200" b="1" i="1" dirty="0" smtClean="0"/>
                        <a:t>C</a:t>
                      </a:r>
                      <a:r>
                        <a:rPr lang="en-US" sz="2200" b="1" i="0" dirty="0" smtClean="0"/>
                        <a:t>)]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0" baseline="0" dirty="0" smtClean="0"/>
                        <a:t>(Sum into </a:t>
                      </a:r>
                      <a:r>
                        <a:rPr lang="en-US" sz="2200" b="1" i="1" baseline="0" dirty="0" smtClean="0"/>
                        <a:t>K</a:t>
                      </a:r>
                      <a:r>
                        <a:rPr lang="en-US" sz="2200" i="0" baseline="0" dirty="0" smtClean="0"/>
                        <a:t>)</a:t>
                      </a:r>
                      <a:endParaRPr lang="en-US" sz="2200" i="0" dirty="0"/>
                    </a:p>
                  </a:txBody>
                  <a:tcPr marL="137160" marR="137160" marT="71628" marB="7162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Opinion Intersect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2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 m</a:t>
                      </a:r>
                      <a:r>
                        <a:rPr kumimoji="0" lang="en-US" sz="2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endParaRPr lang="en-US" sz="25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(Sum in Numerator)</a:t>
                      </a:r>
                      <a:endParaRPr lang="en-US" sz="2500" dirty="0"/>
                    </a:p>
                  </a:txBody>
                  <a:tcPr marL="137160" marR="137160" marT="71628" marB="7162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647700"/>
          <a:ext cx="91440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00"/>
                <a:gridCol w="23622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In-house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actual face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14,051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2,597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detections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true detections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2,074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false detections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1,788 (28.8%)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 (10.7%)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924300"/>
          <a:ext cx="746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1242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Validation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600" y="7048500"/>
          <a:ext cx="746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1242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Validation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264</Words>
  <Application>Microsoft Office PowerPoint</Application>
  <PresentationFormat>Custom</PresentationFormat>
  <Paragraphs>145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</dc:creator>
  <cp:lastModifiedBy>School of Computing and Informatics</cp:lastModifiedBy>
  <cp:revision>268</cp:revision>
  <dcterms:created xsi:type="dcterms:W3CDTF">2008-06-16T09:32:17Z</dcterms:created>
  <dcterms:modified xsi:type="dcterms:W3CDTF">2008-12-01T18:46:29Z</dcterms:modified>
</cp:coreProperties>
</file>