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8404800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66FF"/>
    <a:srgbClr val="DB3F15"/>
    <a:srgbClr val="F75E09"/>
    <a:srgbClr val="FFCC00"/>
    <a:srgbClr val="FF9966"/>
    <a:srgbClr val="A3425E"/>
    <a:srgbClr val="CC3300"/>
    <a:srgbClr val="FFFFCC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8304" y="-108"/>
      </p:cViewPr>
      <p:guideLst>
        <p:guide orient="horz" pos="23296"/>
        <p:guide orient="horz" pos="6571"/>
        <p:guide orient="horz" pos="4122"/>
        <p:guide orient="horz" pos="7288"/>
        <p:guide pos="720"/>
        <p:guide pos="6912"/>
        <p:guide pos="7393"/>
        <p:guide pos="13584"/>
        <p:guide pos="14064"/>
        <p:guide pos="20257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99FF8AD9-32BD-43C7-9006-2C984A491DFC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1113" y="749300"/>
            <a:ext cx="4283075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>
              <a:defRPr sz="1200"/>
            </a:lvl1pPr>
          </a:lstStyle>
          <a:p>
            <a:endParaRPr lang="en-AU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fld id="{0DF8DADB-E858-484A-9AF0-77BD098DAC83}" type="slidenum">
              <a:rPr lang="en-AU"/>
              <a:pPr/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A12B5-7BF8-4885-9E30-75EC7F08A416}" type="slidenum">
              <a:rPr lang="en-AU"/>
              <a:pPr/>
              <a:t>1</a:t>
            </a:fld>
            <a:endParaRPr lang="en-AU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1113" y="749300"/>
            <a:ext cx="4283075" cy="37480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9" y="11930659"/>
            <a:ext cx="37308367" cy="82315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4" y="21762444"/>
            <a:ext cx="30725533" cy="981511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DA58F-2298-45F4-96DD-9DF18EEE016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A296B5-A914-44CB-82B4-0B9C04D83D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3" y="3414316"/>
            <a:ext cx="9326033" cy="307232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419" y="3414316"/>
            <a:ext cx="27779133" cy="307232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84D0-BD51-4952-8BAD-C81EE715B21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25801-2386-4B28-929E-F5AEF07C44A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4678085"/>
            <a:ext cx="37308367" cy="762873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6277035"/>
            <a:ext cx="37308367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8DF99-6146-4B2B-9614-1707C1D1BEF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419" y="11094443"/>
            <a:ext cx="18552583" cy="23043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0" y="11094443"/>
            <a:ext cx="18552584" cy="2304315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B1AE7-B9F9-485F-AC41-4F12EB2B9C4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6" y="1537692"/>
            <a:ext cx="39501233" cy="640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8596908"/>
            <a:ext cx="19392900" cy="35823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2179301"/>
            <a:ext cx="19392900" cy="221277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8" y="8596908"/>
            <a:ext cx="19399251" cy="35823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8" y="12179301"/>
            <a:ext cx="19399251" cy="221277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CDC1CD-5CC9-4078-AB10-A21457C521C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D4FB5-E0BA-433F-9D9B-14E85F2C46C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C36C-958F-41EA-8747-A779B81994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529359"/>
            <a:ext cx="14439900" cy="65077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529359"/>
            <a:ext cx="24536400" cy="327777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8037115"/>
            <a:ext cx="14439900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90F57-249D-49A1-ACF7-6511676564A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5" y="26883916"/>
            <a:ext cx="26335567" cy="317261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5" y="3430985"/>
            <a:ext cx="26335567" cy="230431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5" y="30056535"/>
            <a:ext cx="26335567" cy="45075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9DE6B-6A0D-4387-9B1D-35DF319A59D9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419" y="3414315"/>
            <a:ext cx="3730836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419" y="11094443"/>
            <a:ext cx="37308367" cy="230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417" y="34990485"/>
            <a:ext cx="9144000" cy="256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586" y="34990485"/>
            <a:ext cx="13898033" cy="256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ctr" defTabSz="4267200">
              <a:defRPr sz="65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784" y="34990485"/>
            <a:ext cx="9144000" cy="256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714" tIns="213357" rIns="426714" bIns="213357" numCol="1" anchor="t" anchorCtr="0" compatLnSpc="1">
            <a:prstTxWarp prst="textNoShape">
              <a:avLst/>
            </a:prstTxWarp>
          </a:bodyPr>
          <a:lstStyle>
            <a:lvl1pPr algn="r" defTabSz="4267200">
              <a:defRPr sz="6500"/>
            </a:lvl1pPr>
          </a:lstStyle>
          <a:p>
            <a:fld id="{8C43F689-E1C9-435A-995A-A7E33A5BD7B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43891200" cy="384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1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6"/>
          <p:cNvSpPr/>
          <p:nvPr/>
        </p:nvSpPr>
        <p:spPr bwMode="auto">
          <a:xfrm>
            <a:off x="18211800" y="19638169"/>
            <a:ext cx="1531143" cy="688181"/>
          </a:xfrm>
          <a:custGeom>
            <a:avLst/>
            <a:gdLst>
              <a:gd name="connsiteX0" fmla="*/ 0 w 1531143"/>
              <a:gd name="connsiteY0" fmla="*/ 2381 h 688181"/>
              <a:gd name="connsiteX1" fmla="*/ 1531143 w 1531143"/>
              <a:gd name="connsiteY1" fmla="*/ 2381 h 688181"/>
              <a:gd name="connsiteX2" fmla="*/ 1319212 w 1531143"/>
              <a:gd name="connsiteY2" fmla="*/ 7144 h 688181"/>
              <a:gd name="connsiteX3" fmla="*/ 1245393 w 1531143"/>
              <a:gd name="connsiteY3" fmla="*/ 21431 h 688181"/>
              <a:gd name="connsiteX4" fmla="*/ 1183481 w 1531143"/>
              <a:gd name="connsiteY4" fmla="*/ 40481 h 688181"/>
              <a:gd name="connsiteX5" fmla="*/ 1114425 w 1531143"/>
              <a:gd name="connsiteY5" fmla="*/ 66675 h 688181"/>
              <a:gd name="connsiteX6" fmla="*/ 1052512 w 1531143"/>
              <a:gd name="connsiteY6" fmla="*/ 95250 h 688181"/>
              <a:gd name="connsiteX7" fmla="*/ 1007268 w 1531143"/>
              <a:gd name="connsiteY7" fmla="*/ 121444 h 688181"/>
              <a:gd name="connsiteX8" fmla="*/ 950118 w 1531143"/>
              <a:gd name="connsiteY8" fmla="*/ 161925 h 688181"/>
              <a:gd name="connsiteX9" fmla="*/ 883443 w 1531143"/>
              <a:gd name="connsiteY9" fmla="*/ 223837 h 688181"/>
              <a:gd name="connsiteX10" fmla="*/ 845343 w 1531143"/>
              <a:gd name="connsiteY10" fmla="*/ 271462 h 688181"/>
              <a:gd name="connsiteX11" fmla="*/ 792956 w 1531143"/>
              <a:gd name="connsiteY11" fmla="*/ 335756 h 688181"/>
              <a:gd name="connsiteX12" fmla="*/ 750093 w 1531143"/>
              <a:gd name="connsiteY12" fmla="*/ 407194 h 688181"/>
              <a:gd name="connsiteX13" fmla="*/ 714375 w 1531143"/>
              <a:gd name="connsiteY13" fmla="*/ 488156 h 688181"/>
              <a:gd name="connsiteX14" fmla="*/ 690562 w 1531143"/>
              <a:gd name="connsiteY14" fmla="*/ 559594 h 688181"/>
              <a:gd name="connsiteX15" fmla="*/ 669131 w 1531143"/>
              <a:gd name="connsiteY15" fmla="*/ 626269 h 688181"/>
              <a:gd name="connsiteX16" fmla="*/ 664368 w 1531143"/>
              <a:gd name="connsiteY16" fmla="*/ 688181 h 688181"/>
              <a:gd name="connsiteX17" fmla="*/ 664368 w 1531143"/>
              <a:gd name="connsiteY17" fmla="*/ 581025 h 688181"/>
              <a:gd name="connsiteX18" fmla="*/ 657225 w 1531143"/>
              <a:gd name="connsiteY18" fmla="*/ 492919 h 688181"/>
              <a:gd name="connsiteX19" fmla="*/ 638175 w 1531143"/>
              <a:gd name="connsiteY19" fmla="*/ 426244 h 688181"/>
              <a:gd name="connsiteX20" fmla="*/ 621506 w 1531143"/>
              <a:gd name="connsiteY20" fmla="*/ 366712 h 688181"/>
              <a:gd name="connsiteX21" fmla="*/ 595312 w 1531143"/>
              <a:gd name="connsiteY21" fmla="*/ 309562 h 688181"/>
              <a:gd name="connsiteX22" fmla="*/ 559593 w 1531143"/>
              <a:gd name="connsiteY22" fmla="*/ 257175 h 688181"/>
              <a:gd name="connsiteX23" fmla="*/ 511968 w 1531143"/>
              <a:gd name="connsiteY23" fmla="*/ 190500 h 688181"/>
              <a:gd name="connsiteX24" fmla="*/ 461962 w 1531143"/>
              <a:gd name="connsiteY24" fmla="*/ 147637 h 688181"/>
              <a:gd name="connsiteX25" fmla="*/ 395287 w 1531143"/>
              <a:gd name="connsiteY25" fmla="*/ 100012 h 688181"/>
              <a:gd name="connsiteX26" fmla="*/ 347662 w 1531143"/>
              <a:gd name="connsiteY26" fmla="*/ 71437 h 688181"/>
              <a:gd name="connsiteX27" fmla="*/ 295275 w 1531143"/>
              <a:gd name="connsiteY27" fmla="*/ 47625 h 688181"/>
              <a:gd name="connsiteX28" fmla="*/ 233362 w 1531143"/>
              <a:gd name="connsiteY28" fmla="*/ 28575 h 688181"/>
              <a:gd name="connsiteX29" fmla="*/ 173831 w 1531143"/>
              <a:gd name="connsiteY29" fmla="*/ 11906 h 688181"/>
              <a:gd name="connsiteX30" fmla="*/ 104775 w 1531143"/>
              <a:gd name="connsiteY30" fmla="*/ 0 h 688181"/>
              <a:gd name="connsiteX31" fmla="*/ 0 w 1531143"/>
              <a:gd name="connsiteY31" fmla="*/ 23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31143" h="688181">
                <a:moveTo>
                  <a:pt x="0" y="2381"/>
                </a:moveTo>
                <a:lnTo>
                  <a:pt x="1531143" y="2381"/>
                </a:lnTo>
                <a:lnTo>
                  <a:pt x="1319212" y="7144"/>
                </a:lnTo>
                <a:lnTo>
                  <a:pt x="1245393" y="21431"/>
                </a:lnTo>
                <a:lnTo>
                  <a:pt x="1183481" y="40481"/>
                </a:lnTo>
                <a:lnTo>
                  <a:pt x="1114425" y="66675"/>
                </a:lnTo>
                <a:lnTo>
                  <a:pt x="1052512" y="95250"/>
                </a:lnTo>
                <a:lnTo>
                  <a:pt x="1007268" y="121444"/>
                </a:lnTo>
                <a:lnTo>
                  <a:pt x="950118" y="161925"/>
                </a:lnTo>
                <a:lnTo>
                  <a:pt x="883443" y="223837"/>
                </a:lnTo>
                <a:lnTo>
                  <a:pt x="845343" y="271462"/>
                </a:lnTo>
                <a:lnTo>
                  <a:pt x="792956" y="335756"/>
                </a:lnTo>
                <a:lnTo>
                  <a:pt x="750093" y="407194"/>
                </a:lnTo>
                <a:lnTo>
                  <a:pt x="714375" y="488156"/>
                </a:lnTo>
                <a:lnTo>
                  <a:pt x="690562" y="559594"/>
                </a:lnTo>
                <a:lnTo>
                  <a:pt x="669131" y="626269"/>
                </a:lnTo>
                <a:lnTo>
                  <a:pt x="664368" y="688181"/>
                </a:lnTo>
                <a:lnTo>
                  <a:pt x="664368" y="581025"/>
                </a:lnTo>
                <a:lnTo>
                  <a:pt x="657225" y="492919"/>
                </a:lnTo>
                <a:lnTo>
                  <a:pt x="638175" y="426244"/>
                </a:lnTo>
                <a:lnTo>
                  <a:pt x="621506" y="366712"/>
                </a:lnTo>
                <a:lnTo>
                  <a:pt x="595312" y="309562"/>
                </a:lnTo>
                <a:lnTo>
                  <a:pt x="559593" y="257175"/>
                </a:lnTo>
                <a:lnTo>
                  <a:pt x="511968" y="190500"/>
                </a:lnTo>
                <a:lnTo>
                  <a:pt x="461962" y="147637"/>
                </a:lnTo>
                <a:lnTo>
                  <a:pt x="395287" y="100012"/>
                </a:lnTo>
                <a:lnTo>
                  <a:pt x="347662" y="71437"/>
                </a:lnTo>
                <a:lnTo>
                  <a:pt x="295275" y="47625"/>
                </a:lnTo>
                <a:lnTo>
                  <a:pt x="233362" y="28575"/>
                </a:lnTo>
                <a:lnTo>
                  <a:pt x="173831" y="11906"/>
                </a:lnTo>
                <a:lnTo>
                  <a:pt x="104775" y="0"/>
                </a:lnTo>
                <a:lnTo>
                  <a:pt x="0" y="2381"/>
                </a:lnTo>
                <a:close/>
              </a:path>
            </a:pathLst>
          </a:custGeom>
          <a:solidFill>
            <a:srgbClr val="FFFF00">
              <a:alpha val="4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7" name="Rounded Rectangle 96"/>
          <p:cNvSpPr/>
          <p:nvPr/>
        </p:nvSpPr>
        <p:spPr bwMode="auto">
          <a:xfrm>
            <a:off x="533400" y="19659600"/>
            <a:ext cx="18364200" cy="17830800"/>
          </a:xfrm>
          <a:prstGeom prst="roundRect">
            <a:avLst>
              <a:gd name="adj" fmla="val 3344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2" name="Rounded Rectangle 141"/>
          <p:cNvSpPr/>
          <p:nvPr/>
        </p:nvSpPr>
        <p:spPr bwMode="auto">
          <a:xfrm>
            <a:off x="914400" y="26670000"/>
            <a:ext cx="17526000" cy="10515600"/>
          </a:xfrm>
          <a:prstGeom prst="roundRect">
            <a:avLst>
              <a:gd name="adj" fmla="val 2287"/>
            </a:avLst>
          </a:prstGeom>
          <a:solidFill>
            <a:schemeClr val="accent1">
              <a:lumMod val="40000"/>
              <a:lumOff val="60000"/>
              <a:alpha val="1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9" name="Rounded Rectangle 98"/>
          <p:cNvSpPr/>
          <p:nvPr/>
        </p:nvSpPr>
        <p:spPr bwMode="auto">
          <a:xfrm>
            <a:off x="18897600" y="19659600"/>
            <a:ext cx="12649200" cy="8763000"/>
          </a:xfrm>
          <a:prstGeom prst="roundRect">
            <a:avLst>
              <a:gd name="adj" fmla="val 7199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0" name="Rounded Rectangle 139"/>
          <p:cNvSpPr/>
          <p:nvPr/>
        </p:nvSpPr>
        <p:spPr bwMode="auto">
          <a:xfrm>
            <a:off x="18669000" y="21107400"/>
            <a:ext cx="12725400" cy="7010400"/>
          </a:xfrm>
          <a:prstGeom prst="roundRect">
            <a:avLst>
              <a:gd name="adj" fmla="val 4755"/>
            </a:avLst>
          </a:prstGeom>
          <a:solidFill>
            <a:schemeClr val="accent1">
              <a:lumMod val="40000"/>
              <a:lumOff val="60000"/>
              <a:alpha val="1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6" name="Rounded Rectangle 95"/>
          <p:cNvSpPr/>
          <p:nvPr/>
        </p:nvSpPr>
        <p:spPr bwMode="auto">
          <a:xfrm>
            <a:off x="18897600" y="3810000"/>
            <a:ext cx="24460200" cy="15605760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8879800" y="10744200"/>
            <a:ext cx="6553200" cy="838200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8879800" y="5410200"/>
            <a:ext cx="6553200" cy="5181600"/>
          </a:xfrm>
          <a:prstGeom prst="rect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5661601" y="9639637"/>
            <a:ext cx="7294244" cy="9144000"/>
          </a:xfrm>
          <a:prstGeom prst="rect">
            <a:avLst/>
          </a:prstGeom>
          <a:solidFill>
            <a:schemeClr val="bg1">
              <a:alpha val="5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457200" y="3825240"/>
            <a:ext cx="18135600" cy="15605760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Rectangle 269"/>
          <p:cNvSpPr>
            <a:spLocks noChangeArrowheads="1"/>
          </p:cNvSpPr>
          <p:nvPr/>
        </p:nvSpPr>
        <p:spPr bwMode="auto">
          <a:xfrm>
            <a:off x="0" y="-76200"/>
            <a:ext cx="438912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Rounded Rectangle 55"/>
          <p:cNvSpPr/>
          <p:nvPr/>
        </p:nvSpPr>
        <p:spPr bwMode="auto">
          <a:xfrm>
            <a:off x="11811000" y="284748"/>
            <a:ext cx="21031200" cy="2743200"/>
          </a:xfrm>
          <a:prstGeom prst="roundRect">
            <a:avLst>
              <a:gd name="adj" fmla="val 42983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0" y="3337322"/>
            <a:ext cx="43891200" cy="244078"/>
          </a:xfrm>
          <a:prstGeom prst="rect">
            <a:avLst/>
          </a:prstGeom>
          <a:gradFill rotWithShape="0">
            <a:gsLst>
              <a:gs pos="0">
                <a:srgbClr val="CC3300"/>
              </a:gs>
              <a:gs pos="50000">
                <a:srgbClr val="FF9900"/>
              </a:gs>
              <a:gs pos="100000">
                <a:srgbClr val="CC33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dirty="0">
              <a:solidFill>
                <a:srgbClr val="FFB00F"/>
              </a:solidFill>
            </a:endParaRPr>
          </a:p>
        </p:txBody>
      </p:sp>
      <p:sp>
        <p:nvSpPr>
          <p:cNvPr id="58" name="Text Box 273"/>
          <p:cNvSpPr txBox="1">
            <a:spLocks noChangeArrowheads="1"/>
          </p:cNvSpPr>
          <p:nvPr/>
        </p:nvSpPr>
        <p:spPr bwMode="auto">
          <a:xfrm>
            <a:off x="12573000" y="152399"/>
            <a:ext cx="19735800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A3425E"/>
                </a:solidFill>
                <a:cs typeface="Times New Roman" pitchFamily="18" charset="0"/>
              </a:rPr>
              <a:t>VibroGlove</a:t>
            </a:r>
            <a:r>
              <a:rPr lang="en-US" sz="8000" b="1" dirty="0" smtClean="0">
                <a:solidFill>
                  <a:srgbClr val="A3425E"/>
                </a:solidFill>
                <a:cs typeface="Times New Roman" pitchFamily="18" charset="0"/>
              </a:rPr>
              <a:t> </a:t>
            </a:r>
          </a:p>
          <a:p>
            <a:pPr algn="ctr"/>
            <a:r>
              <a:rPr lang="en-US" sz="5400" b="1" dirty="0" smtClean="0"/>
              <a:t>An Assistive Technology Aid for Conveying Facial Expressions</a:t>
            </a:r>
            <a:endParaRPr lang="en-US" sz="8000" b="1" dirty="0" smtClean="0">
              <a:solidFill>
                <a:srgbClr val="A3425E"/>
              </a:solidFill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Sreekar Krishna</a:t>
            </a:r>
            <a:r>
              <a:rPr lang="en-US" sz="3600" b="1" baseline="30000" dirty="0" smtClean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 , Shantanu Bala,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Troy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McDaniel,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Stephen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McGuire </a:t>
            </a:r>
            <a:r>
              <a:rPr lang="en-US" sz="3600" b="1" dirty="0" smtClean="0">
                <a:solidFill>
                  <a:srgbClr val="000000"/>
                </a:solidFill>
                <a:cs typeface="Times New Roman" pitchFamily="18" charset="0"/>
              </a:rPr>
              <a:t>&amp;Sethuraman Panchanathan</a:t>
            </a:r>
          </a:p>
        </p:txBody>
      </p:sp>
      <p:sp>
        <p:nvSpPr>
          <p:cNvPr id="59" name="Text Box 383"/>
          <p:cNvSpPr txBox="1">
            <a:spLocks noChangeArrowheads="1"/>
          </p:cNvSpPr>
          <p:nvPr/>
        </p:nvSpPr>
        <p:spPr bwMode="auto">
          <a:xfrm>
            <a:off x="563033" y="37652980"/>
            <a:ext cx="424899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baseline="30000" dirty="0">
                <a:solidFill>
                  <a:srgbClr val="000000"/>
                </a:solidFill>
                <a:cs typeface="Times New Roman" pitchFamily="18" charset="0"/>
              </a:rPr>
              <a:t>†</a:t>
            </a:r>
            <a:r>
              <a:rPr lang="en-US" sz="2800" b="1" dirty="0" smtClean="0"/>
              <a:t> </a:t>
            </a:r>
            <a:r>
              <a:rPr lang="en-US" sz="2800" b="1" dirty="0"/>
              <a:t>Contact Author:</a:t>
            </a:r>
            <a:r>
              <a:rPr lang="en-US" sz="2800" dirty="0"/>
              <a:t> Sreekar Krishna, Graduate Research Assistant, Center </a:t>
            </a:r>
            <a:r>
              <a:rPr lang="en-US" sz="2800" dirty="0" smtClean="0"/>
              <a:t>for </a:t>
            </a:r>
            <a:r>
              <a:rPr lang="en-US" sz="2800" dirty="0"/>
              <a:t>Cognitive Ubiquitous Computing (</a:t>
            </a:r>
            <a:r>
              <a:rPr lang="en-US" sz="2800" dirty="0" smtClean="0"/>
              <a:t>CUbiC: http://cubic.asu.edu/), </a:t>
            </a:r>
            <a:r>
              <a:rPr lang="en-US" sz="2800" dirty="0"/>
              <a:t>Arizona State University, Tempe, </a:t>
            </a:r>
            <a:r>
              <a:rPr lang="en-US" sz="2800" dirty="0" smtClean="0"/>
              <a:t>AZ. 		</a:t>
            </a:r>
            <a:r>
              <a:rPr lang="en-US" sz="2800" b="1" dirty="0" smtClean="0"/>
              <a:t>Ph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727-3612 		</a:t>
            </a:r>
            <a:r>
              <a:rPr lang="en-US" sz="2800" b="1" dirty="0" smtClean="0"/>
              <a:t>Fax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(480) 965-1885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b="1" dirty="0" smtClean="0"/>
              <a:t>Email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Sreekar.Krishna@asu.edu</a:t>
            </a:r>
            <a:endParaRPr lang="en-US" sz="2800" dirty="0"/>
          </a:p>
        </p:txBody>
      </p:sp>
      <p:pic>
        <p:nvPicPr>
          <p:cNvPr id="60" name="Picture 7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92704"/>
            <a:ext cx="10820400" cy="1898096"/>
          </a:xfrm>
          <a:prstGeom prst="rect">
            <a:avLst/>
          </a:prstGeom>
          <a:noFill/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32308800" y="381000"/>
            <a:ext cx="11963400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CUbiC</a:t>
            </a:r>
            <a: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Center for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ognitive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Ubi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quitous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omputing</a:t>
            </a:r>
          </a:p>
          <a:p>
            <a:pPr marL="0" marR="0" lvl="0" indent="0" algn="ctr" defTabSz="426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http://cubic.asu.edu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3279348" y="1524001"/>
            <a:ext cx="9982200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071029172856-lar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200" y="5695952"/>
            <a:ext cx="5257800" cy="3496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Picture 63" descr="Table.bmp"/>
          <p:cNvPicPr>
            <a:picLocks noChangeAspect="1"/>
          </p:cNvPicPr>
          <p:nvPr/>
        </p:nvPicPr>
        <p:blipFill>
          <a:blip r:embed="rId5" cstate="print"/>
          <a:srcRect l="15548" r="14005"/>
          <a:stretch>
            <a:fillRect/>
          </a:stretch>
        </p:blipFill>
        <p:spPr>
          <a:xfrm>
            <a:off x="1143000" y="11737370"/>
            <a:ext cx="6629400" cy="5494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5" name="AutoShape 278"/>
          <p:cNvSpPr>
            <a:spLocks noChangeArrowheads="1"/>
          </p:cNvSpPr>
          <p:nvPr/>
        </p:nvSpPr>
        <p:spPr bwMode="auto">
          <a:xfrm>
            <a:off x="7848600" y="4038600"/>
            <a:ext cx="4724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Motivation</a:t>
            </a:r>
            <a:endParaRPr lang="en-US" sz="4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096000" y="5391150"/>
            <a:ext cx="6781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Social interactions are an essence of healthy living.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Major portion of social interactions happen through non-verbal cues, especially visual </a:t>
            </a:r>
            <a:r>
              <a:rPr lang="en-US" sz="2800" dirty="0" smtClean="0"/>
              <a:t>non-verbal cues</a:t>
            </a:r>
            <a:r>
              <a:rPr lang="en-US" sz="2800" dirty="0" smtClean="0"/>
              <a:t>.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People with sensory disabilities (persons who are blind or visually impaired) are at a loss when it comes to social interactions. 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sz="2800" dirty="0" smtClean="0"/>
              <a:t>Assistive and rehabilitative aids could prove beneficial towards enriching personal and professional lives of individuals with disabilities.</a:t>
            </a:r>
          </a:p>
          <a:p>
            <a:endParaRPr lang="en-US" sz="2800" dirty="0"/>
          </a:p>
        </p:txBody>
      </p:sp>
      <p:pic>
        <p:nvPicPr>
          <p:cNvPr id="67" name="Picture 66" descr="Hand.bmp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471600" y="5715000"/>
            <a:ext cx="3302506" cy="350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" name="Picture 67" descr="Mappings.bmp"/>
          <p:cNvPicPr>
            <a:picLocks noChangeAspect="1"/>
          </p:cNvPicPr>
          <p:nvPr/>
        </p:nvPicPr>
        <p:blipFill>
          <a:blip r:embed="rId7" cstate="print"/>
          <a:srcRect b="41868"/>
          <a:stretch>
            <a:fillRect/>
          </a:stretch>
        </p:blipFill>
        <p:spPr>
          <a:xfrm>
            <a:off x="36210785" y="9715837"/>
            <a:ext cx="6765471" cy="5029200"/>
          </a:xfrm>
          <a:prstGeom prst="rect">
            <a:avLst/>
          </a:prstGeom>
        </p:spPr>
      </p:pic>
      <p:pic>
        <p:nvPicPr>
          <p:cNvPr id="71" name="Picture 70" descr="ConfusionMatrix.bmp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3000" y="32842200"/>
            <a:ext cx="5486400" cy="41451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Picture 71" descr="ResponseTime.bmp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97600" y="22631400"/>
            <a:ext cx="6400800" cy="4887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Picture 72" descr="Stephen.bmp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49200" y="29489400"/>
            <a:ext cx="5486400" cy="4553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4" name="Picture 73" descr="RecogRate.bmp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43000" y="27813000"/>
            <a:ext cx="5486400" cy="4579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8" name="AutoShape 278"/>
          <p:cNvSpPr>
            <a:spLocks noChangeArrowheads="1"/>
          </p:cNvSpPr>
          <p:nvPr/>
        </p:nvSpPr>
        <p:spPr bwMode="auto">
          <a:xfrm>
            <a:off x="23774400" y="4038600"/>
            <a:ext cx="160782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Construction of Haptic Gloves &amp; Design of Haptic Icons</a:t>
            </a:r>
            <a:endParaRPr lang="en-US" sz="4800" b="1" dirty="0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31851600" y="19707224"/>
            <a:ext cx="11430000" cy="17554575"/>
          </a:xfrm>
          <a:prstGeom prst="roundRect">
            <a:avLst>
              <a:gd name="adj" fmla="val 4840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AutoShape 278"/>
          <p:cNvSpPr>
            <a:spLocks noChangeArrowheads="1"/>
          </p:cNvSpPr>
          <p:nvPr/>
        </p:nvSpPr>
        <p:spPr bwMode="auto">
          <a:xfrm>
            <a:off x="34004250" y="20193000"/>
            <a:ext cx="72771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Contact Info. &amp; Brochure</a:t>
            </a:r>
            <a:endParaRPr lang="en-US" sz="4800" b="1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5608260" y="22631400"/>
            <a:ext cx="4069080" cy="2133600"/>
            <a:chOff x="35684460" y="22631400"/>
            <a:chExt cx="4069080" cy="213360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36118800" y="22631400"/>
              <a:ext cx="3200400" cy="1828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Contact Information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(3.5in x 2in)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8" name="Freeform 107"/>
            <p:cNvSpPr/>
            <p:nvPr/>
          </p:nvSpPr>
          <p:spPr bwMode="auto">
            <a:xfrm>
              <a:off x="35684460" y="22631400"/>
              <a:ext cx="434340" cy="1821180"/>
            </a:xfrm>
            <a:custGeom>
              <a:avLst/>
              <a:gdLst>
                <a:gd name="connsiteX0" fmla="*/ 434340 w 434340"/>
                <a:gd name="connsiteY0" fmla="*/ 0 h 1821180"/>
                <a:gd name="connsiteX1" fmla="*/ 0 w 434340"/>
                <a:gd name="connsiteY1" fmla="*/ 0 h 1821180"/>
                <a:gd name="connsiteX2" fmla="*/ 190500 w 434340"/>
                <a:gd name="connsiteY2" fmla="*/ 1821180 h 1821180"/>
                <a:gd name="connsiteX3" fmla="*/ 434340 w 434340"/>
                <a:gd name="connsiteY3" fmla="*/ 1821180 h 1821180"/>
                <a:gd name="connsiteX4" fmla="*/ 434340 w 434340"/>
                <a:gd name="connsiteY4" fmla="*/ 0 h 182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1821180">
                  <a:moveTo>
                    <a:pt x="434340" y="0"/>
                  </a:moveTo>
                  <a:lnTo>
                    <a:pt x="0" y="0"/>
                  </a:lnTo>
                  <a:lnTo>
                    <a:pt x="190500" y="1821180"/>
                  </a:lnTo>
                  <a:lnTo>
                    <a:pt x="434340" y="1821180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9" name="Freeform 108"/>
            <p:cNvSpPr/>
            <p:nvPr/>
          </p:nvSpPr>
          <p:spPr bwMode="auto">
            <a:xfrm flipH="1">
              <a:off x="39319200" y="22631400"/>
              <a:ext cx="434340" cy="1821180"/>
            </a:xfrm>
            <a:custGeom>
              <a:avLst/>
              <a:gdLst>
                <a:gd name="connsiteX0" fmla="*/ 434340 w 434340"/>
                <a:gd name="connsiteY0" fmla="*/ 0 h 1821180"/>
                <a:gd name="connsiteX1" fmla="*/ 0 w 434340"/>
                <a:gd name="connsiteY1" fmla="*/ 0 h 1821180"/>
                <a:gd name="connsiteX2" fmla="*/ 190500 w 434340"/>
                <a:gd name="connsiteY2" fmla="*/ 1821180 h 1821180"/>
                <a:gd name="connsiteX3" fmla="*/ 434340 w 434340"/>
                <a:gd name="connsiteY3" fmla="*/ 1821180 h 1821180"/>
                <a:gd name="connsiteX4" fmla="*/ 434340 w 434340"/>
                <a:gd name="connsiteY4" fmla="*/ 0 h 1821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340" h="1821180">
                  <a:moveTo>
                    <a:pt x="434340" y="0"/>
                  </a:moveTo>
                  <a:lnTo>
                    <a:pt x="0" y="0"/>
                  </a:lnTo>
                  <a:lnTo>
                    <a:pt x="190500" y="1821180"/>
                  </a:lnTo>
                  <a:lnTo>
                    <a:pt x="434340" y="1821180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36118800" y="24460200"/>
              <a:ext cx="3200400" cy="3048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2842200" y="25984200"/>
            <a:ext cx="9601200" cy="10572750"/>
            <a:chOff x="33147000" y="25984200"/>
            <a:chExt cx="9601200" cy="10572750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34061400" y="25984200"/>
              <a:ext cx="7772400" cy="10058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Brochure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(8.5in</a:t>
              </a: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x 11 in)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33147000" y="26003250"/>
              <a:ext cx="914400" cy="10029825"/>
            </a:xfrm>
            <a:custGeom>
              <a:avLst/>
              <a:gdLst>
                <a:gd name="connsiteX0" fmla="*/ 914400 w 914400"/>
                <a:gd name="connsiteY0" fmla="*/ 0 h 10029825"/>
                <a:gd name="connsiteX1" fmla="*/ 0 w 914400"/>
                <a:gd name="connsiteY1" fmla="*/ 0 h 10029825"/>
                <a:gd name="connsiteX2" fmla="*/ 514350 w 914400"/>
                <a:gd name="connsiteY2" fmla="*/ 10029825 h 10029825"/>
                <a:gd name="connsiteX3" fmla="*/ 914400 w 914400"/>
                <a:gd name="connsiteY3" fmla="*/ 10029825 h 10029825"/>
                <a:gd name="connsiteX4" fmla="*/ 914400 w 914400"/>
                <a:gd name="connsiteY4" fmla="*/ 0 h 1002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0029825">
                  <a:moveTo>
                    <a:pt x="914400" y="0"/>
                  </a:moveTo>
                  <a:lnTo>
                    <a:pt x="0" y="0"/>
                  </a:lnTo>
                  <a:lnTo>
                    <a:pt x="514350" y="10029825"/>
                  </a:lnTo>
                  <a:lnTo>
                    <a:pt x="914400" y="1002982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2" name="Freeform 111"/>
            <p:cNvSpPr/>
            <p:nvPr/>
          </p:nvSpPr>
          <p:spPr bwMode="auto">
            <a:xfrm flipH="1">
              <a:off x="41833800" y="25993725"/>
              <a:ext cx="914400" cy="10029825"/>
            </a:xfrm>
            <a:custGeom>
              <a:avLst/>
              <a:gdLst>
                <a:gd name="connsiteX0" fmla="*/ 914400 w 914400"/>
                <a:gd name="connsiteY0" fmla="*/ 0 h 10029825"/>
                <a:gd name="connsiteX1" fmla="*/ 0 w 914400"/>
                <a:gd name="connsiteY1" fmla="*/ 0 h 10029825"/>
                <a:gd name="connsiteX2" fmla="*/ 514350 w 914400"/>
                <a:gd name="connsiteY2" fmla="*/ 10029825 h 10029825"/>
                <a:gd name="connsiteX3" fmla="*/ 914400 w 914400"/>
                <a:gd name="connsiteY3" fmla="*/ 10029825 h 10029825"/>
                <a:gd name="connsiteX4" fmla="*/ 914400 w 914400"/>
                <a:gd name="connsiteY4" fmla="*/ 0 h 1002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0029825">
                  <a:moveTo>
                    <a:pt x="914400" y="0"/>
                  </a:moveTo>
                  <a:lnTo>
                    <a:pt x="0" y="0"/>
                  </a:lnTo>
                  <a:lnTo>
                    <a:pt x="514350" y="10029825"/>
                  </a:lnTo>
                  <a:lnTo>
                    <a:pt x="914400" y="10029825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34061400" y="36023550"/>
              <a:ext cx="7772400" cy="533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066800" y="17307173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Based on two open ended focus groups conducted with persons </a:t>
            </a:r>
            <a:r>
              <a:rPr lang="en-US" sz="1800" dirty="0" smtClean="0"/>
              <a:t>having visual </a:t>
            </a:r>
            <a:r>
              <a:rPr lang="en-US" sz="1800" dirty="0" smtClean="0"/>
              <a:t>impairment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371600" y="11849100"/>
            <a:ext cx="609600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Important Visual Social Cues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058400" y="1729997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/>
              <a:t>Based on </a:t>
            </a:r>
            <a:r>
              <a:rPr lang="en-US" sz="1800" dirty="0" smtClean="0"/>
              <a:t> an online </a:t>
            </a:r>
            <a:r>
              <a:rPr lang="en-US" sz="1800" dirty="0" smtClean="0"/>
              <a:t>web survey conducted with 16 persons who </a:t>
            </a:r>
            <a:r>
              <a:rPr lang="en-US" sz="1800" dirty="0" smtClean="0"/>
              <a:t>were blind</a:t>
            </a:r>
            <a:r>
              <a:rPr lang="en-US" sz="1800" dirty="0" smtClean="0"/>
              <a:t>, 9 with low vision and 2 sighted specialists in the area of visual impairment</a:t>
            </a:r>
            <a:endParaRPr lang="en-US" sz="1800" dirty="0"/>
          </a:p>
        </p:txBody>
      </p:sp>
      <p:pic>
        <p:nvPicPr>
          <p:cNvPr id="122" name="Picture 121" descr="MappingPoster.bmp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296900" y="4953000"/>
            <a:ext cx="4819650" cy="634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3" name="Picture 122" descr="SurveyPoster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58576" y="11734800"/>
            <a:ext cx="7772400" cy="541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4" name="Rectangle 123"/>
          <p:cNvSpPr/>
          <p:nvPr/>
        </p:nvSpPr>
        <p:spPr>
          <a:xfrm>
            <a:off x="762000" y="18135600"/>
            <a:ext cx="1752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Goal: </a:t>
            </a:r>
            <a:r>
              <a:rPr lang="en-US" sz="3200" dirty="0" smtClean="0"/>
              <a:t>Design and Develop an human-human interaction enrichment tool that focuses on delivering facial actions of interaction partners to users who are visually impaired</a:t>
            </a:r>
            <a:endParaRPr lang="en-US" sz="3200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19202400" y="5410200"/>
            <a:ext cx="9448800" cy="8229600"/>
            <a:chOff x="21717000" y="5638800"/>
            <a:chExt cx="9448800" cy="8229600"/>
          </a:xfrm>
        </p:grpSpPr>
        <p:sp>
          <p:nvSpPr>
            <p:cNvPr id="126" name="Rounded Rectangle 125"/>
            <p:cNvSpPr/>
            <p:nvPr/>
          </p:nvSpPr>
          <p:spPr bwMode="auto">
            <a:xfrm>
              <a:off x="21717000" y="5638800"/>
              <a:ext cx="9448800" cy="8229600"/>
            </a:xfrm>
            <a:prstGeom prst="roundRect">
              <a:avLst>
                <a:gd name="adj" fmla="val 3472"/>
              </a:avLst>
            </a:prstGeom>
            <a:solidFill>
              <a:schemeClr val="bg1">
                <a:alpha val="31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AutoShape 4"/>
            <p:cNvSpPr>
              <a:spLocks noChangeAspect="1" noChangeArrowheads="1"/>
            </p:cNvSpPr>
            <p:nvPr/>
          </p:nvSpPr>
          <p:spPr bwMode="auto">
            <a:xfrm>
              <a:off x="23522459" y="6072965"/>
              <a:ext cx="2506647" cy="334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7" name="Picture 76" descr="steven1"/>
            <p:cNvPicPr>
              <a:picLocks noChangeAspect="1" noChangeArrowheads="1"/>
            </p:cNvPicPr>
            <p:nvPr/>
          </p:nvPicPr>
          <p:blipFill>
            <a:blip r:embed="rId14" cstate="print"/>
            <a:srcRect l="16589" t="10042" r="10543" b="6915"/>
            <a:stretch>
              <a:fillRect/>
            </a:stretch>
          </p:blipFill>
          <p:spPr bwMode="auto">
            <a:xfrm>
              <a:off x="24468499" y="6072965"/>
              <a:ext cx="3852963" cy="638667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8" name="Right Arrow 77"/>
            <p:cNvSpPr/>
            <p:nvPr/>
          </p:nvSpPr>
          <p:spPr>
            <a:xfrm rot="20761356">
              <a:off x="23942793" y="7048691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Arrow 78"/>
            <p:cNvSpPr/>
            <p:nvPr/>
          </p:nvSpPr>
          <p:spPr>
            <a:xfrm>
              <a:off x="23965880" y="7264674"/>
              <a:ext cx="1806077" cy="18784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ight Arrow 79"/>
            <p:cNvSpPr/>
            <p:nvPr/>
          </p:nvSpPr>
          <p:spPr>
            <a:xfrm rot="827554">
              <a:off x="23979004" y="7540989"/>
              <a:ext cx="1806077" cy="18784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 descr="0802pg25_f1.jp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69400" y="6354730"/>
              <a:ext cx="2236095" cy="2441965"/>
            </a:xfrm>
            <a:prstGeom prst="rect">
              <a:avLst/>
            </a:prstGeom>
          </p:spPr>
        </p:pic>
        <p:sp>
          <p:nvSpPr>
            <p:cNvPr id="82" name="Right Arrow 81"/>
            <p:cNvSpPr/>
            <p:nvPr/>
          </p:nvSpPr>
          <p:spPr>
            <a:xfrm>
              <a:off x="23690368" y="10263342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22060397" y="9844471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Darlington Motor Driver </a:t>
              </a:r>
              <a:endParaRPr lang="en-US" sz="2000" dirty="0"/>
            </a:p>
          </p:txBody>
        </p:sp>
        <p:sp>
          <p:nvSpPr>
            <p:cNvPr id="84" name="Right Arrow 83"/>
            <p:cNvSpPr/>
            <p:nvPr/>
          </p:nvSpPr>
          <p:spPr>
            <a:xfrm rot="18767969">
              <a:off x="24409626" y="12470989"/>
              <a:ext cx="2060591" cy="19736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3780470" y="12574302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USB-Serial Interface </a:t>
              </a:r>
              <a:endParaRPr lang="en-US" sz="2000" dirty="0"/>
            </a:p>
          </p:txBody>
        </p:sp>
        <p:sp>
          <p:nvSpPr>
            <p:cNvPr id="86" name="Right Arrow 85"/>
            <p:cNvSpPr/>
            <p:nvPr/>
          </p:nvSpPr>
          <p:spPr>
            <a:xfrm rot="15270998">
              <a:off x="26537282" y="12255573"/>
              <a:ext cx="2060591" cy="197367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6672201" y="12588939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Debug Port LED</a:t>
              </a:r>
              <a:endParaRPr lang="en-US" sz="2000" dirty="0"/>
            </a:p>
          </p:txBody>
        </p:sp>
        <p:sp>
          <p:nvSpPr>
            <p:cNvPr id="88" name="Right Arrow 87"/>
            <p:cNvSpPr/>
            <p:nvPr/>
          </p:nvSpPr>
          <p:spPr>
            <a:xfrm rot="10800000">
              <a:off x="27935451" y="11144056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8767502" y="10704403"/>
              <a:ext cx="2322098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000" dirty="0" smtClean="0"/>
                <a:t>μ</a:t>
              </a:r>
              <a:r>
                <a:rPr lang="en-US" sz="2000" dirty="0" smtClean="0"/>
                <a:t>C Programming Port</a:t>
              </a:r>
              <a:endParaRPr lang="en-US" sz="2000" dirty="0"/>
            </a:p>
          </p:txBody>
        </p:sp>
        <p:sp>
          <p:nvSpPr>
            <p:cNvPr id="90" name="Right Arrow 89"/>
            <p:cNvSpPr/>
            <p:nvPr/>
          </p:nvSpPr>
          <p:spPr>
            <a:xfrm rot="9807424">
              <a:off x="27209662" y="9367359"/>
              <a:ext cx="1886873" cy="215538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8615663" y="8673500"/>
              <a:ext cx="2150091" cy="112706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Atmel ATmega168 </a:t>
              </a:r>
              <a:r>
                <a:rPr lang="el-GR" sz="2000" dirty="0" smtClean="0"/>
                <a:t>μ</a:t>
              </a:r>
              <a:r>
                <a:rPr lang="en-US" sz="2000" dirty="0" smtClean="0"/>
                <a:t>C </a:t>
              </a:r>
              <a:endParaRPr lang="en-US" sz="2000" dirty="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1888390" y="5791200"/>
              <a:ext cx="2236095" cy="65745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Shaftless Vibration Motor</a:t>
              </a:r>
              <a:endParaRPr lang="en-US" sz="200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8422600" y="5867400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smtClean="0"/>
                <a:t>Hardware</a:t>
              </a:r>
              <a:endParaRPr lang="en-US" sz="3600" b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9354800" y="14146148"/>
            <a:ext cx="9144001" cy="4903852"/>
            <a:chOff x="21564599" y="14173200"/>
            <a:chExt cx="9144001" cy="4903852"/>
          </a:xfrm>
        </p:grpSpPr>
        <p:pic>
          <p:nvPicPr>
            <p:cNvPr id="69" name="Picture 68" descr="System.bmp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174200" y="14173200"/>
              <a:ext cx="8534400" cy="49038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8" name="Rectangle 127"/>
            <p:cNvSpPr/>
            <p:nvPr/>
          </p:nvSpPr>
          <p:spPr>
            <a:xfrm rot="16200000">
              <a:off x="20744765" y="16212235"/>
              <a:ext cx="22860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smtClean="0"/>
                <a:t>Software</a:t>
              </a:r>
              <a:endParaRPr lang="en-US" sz="3600" b="1" dirty="0"/>
            </a:p>
          </p:txBody>
        </p:sp>
      </p:grpSp>
      <p:pic>
        <p:nvPicPr>
          <p:cNvPr id="131" name="Picture 130" descr="Mappings.bmp"/>
          <p:cNvPicPr>
            <a:picLocks noChangeAspect="1"/>
          </p:cNvPicPr>
          <p:nvPr/>
        </p:nvPicPr>
        <p:blipFill>
          <a:blip r:embed="rId7" cstate="print"/>
          <a:srcRect t="59054"/>
          <a:stretch>
            <a:fillRect/>
          </a:stretch>
        </p:blipFill>
        <p:spPr>
          <a:xfrm>
            <a:off x="36210240" y="15278437"/>
            <a:ext cx="6766560" cy="3542963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 bwMode="auto">
          <a:xfrm>
            <a:off x="35421570" y="14745037"/>
            <a:ext cx="7543800" cy="533400"/>
          </a:xfrm>
          <a:prstGeom prst="rect">
            <a:avLst/>
          </a:prstGeom>
          <a:solidFill>
            <a:srgbClr val="FFFF00">
              <a:alpha val="1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34721751" y="11983471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Group 1</a:t>
            </a:r>
            <a:endParaRPr lang="en-US" sz="3600" b="1" dirty="0"/>
          </a:p>
        </p:txBody>
      </p:sp>
      <p:sp>
        <p:nvSpPr>
          <p:cNvPr id="135" name="Rectangle 134"/>
          <p:cNvSpPr/>
          <p:nvPr/>
        </p:nvSpPr>
        <p:spPr>
          <a:xfrm rot="16200000">
            <a:off x="34729370" y="16631671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Group 2</a:t>
            </a:r>
            <a:endParaRPr lang="en-US" sz="36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28879800" y="6057900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dirty="0" smtClean="0"/>
              <a:t>The </a:t>
            </a:r>
            <a:r>
              <a:rPr lang="en-US" u="sng" dirty="0" smtClean="0"/>
              <a:t>human face is very dynamic</a:t>
            </a:r>
            <a:r>
              <a:rPr lang="en-US" dirty="0" smtClean="0"/>
              <a:t> when it comes to generating important non-verbal communicative cues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u="sng" dirty="0" smtClean="0"/>
              <a:t>Careful design considerations needed</a:t>
            </a:r>
            <a:r>
              <a:rPr lang="en-US" dirty="0" smtClean="0"/>
              <a:t> if face data has to be encoded on other modalities</a:t>
            </a:r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dirty="0" smtClean="0"/>
              <a:t>In the target </a:t>
            </a:r>
            <a:r>
              <a:rPr lang="en-US" dirty="0" smtClean="0"/>
              <a:t>population, </a:t>
            </a:r>
            <a:r>
              <a:rPr lang="en-US" dirty="0" smtClean="0"/>
              <a:t>there is a strong growing </a:t>
            </a:r>
            <a:r>
              <a:rPr lang="en-US" u="sng" dirty="0" smtClean="0"/>
              <a:t>discomfort towards overloading their hearing</a:t>
            </a:r>
            <a:endParaRPr lang="en-US" dirty="0" smtClean="0"/>
          </a:p>
          <a:p>
            <a:pPr marL="631825" indent="-585788" defTabSz="117475">
              <a:buFont typeface="Wingdings" pitchFamily="2" charset="2"/>
              <a:buChar char="q"/>
              <a:tabLst>
                <a:tab pos="468313" algn="l"/>
              </a:tabLst>
            </a:pPr>
            <a:r>
              <a:rPr lang="en-US" dirty="0" smtClean="0"/>
              <a:t>We </a:t>
            </a:r>
            <a:r>
              <a:rPr lang="en-US" u="sng" dirty="0" smtClean="0"/>
              <a:t>explore </a:t>
            </a:r>
            <a:r>
              <a:rPr lang="en-US" u="sng" dirty="0" err="1" smtClean="0"/>
              <a:t>vibrotactile</a:t>
            </a:r>
            <a:r>
              <a:rPr lang="en-US" u="sng" dirty="0" smtClean="0"/>
              <a:t> cueing on the back of </a:t>
            </a:r>
            <a:r>
              <a:rPr lang="en-US" u="sng" dirty="0" smtClean="0"/>
              <a:t>the palm</a:t>
            </a:r>
            <a:r>
              <a:rPr lang="en-US" dirty="0" smtClean="0"/>
              <a:t> </a:t>
            </a:r>
            <a:r>
              <a:rPr lang="en-US" dirty="0" smtClean="0"/>
              <a:t>(hand has a large representation in the </a:t>
            </a:r>
            <a:r>
              <a:rPr lang="en-US" dirty="0" err="1" smtClean="0"/>
              <a:t>somatosensory</a:t>
            </a:r>
            <a:r>
              <a:rPr lang="en-US" dirty="0" smtClean="0"/>
              <a:t> cortex of the </a:t>
            </a:r>
            <a:r>
              <a:rPr lang="en-US" dirty="0" smtClean="0"/>
              <a:t>brain; see the homunculus) </a:t>
            </a:r>
            <a:r>
              <a:rPr lang="en-US" dirty="0" smtClean="0"/>
              <a:t>to be versatile and unobtrusive</a:t>
            </a:r>
            <a:endParaRPr lang="en-US" sz="2800" dirty="0"/>
          </a:p>
        </p:txBody>
      </p:sp>
      <p:sp>
        <p:nvSpPr>
          <p:cNvPr id="75" name="Rectangle 74"/>
          <p:cNvSpPr/>
          <p:nvPr/>
        </p:nvSpPr>
        <p:spPr>
          <a:xfrm>
            <a:off x="29032200" y="11277898"/>
            <a:ext cx="62484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small" dirty="0" smtClean="0"/>
              <a:t>Group 1 – The visual emoticon motivated </a:t>
            </a:r>
            <a:r>
              <a:rPr lang="en-US" b="1" cap="small" dirty="0" err="1" smtClean="0"/>
              <a:t>haptic</a:t>
            </a:r>
            <a:r>
              <a:rPr lang="en-US" b="1" cap="small" dirty="0" smtClean="0"/>
              <a:t> icons: </a:t>
            </a:r>
          </a:p>
          <a:p>
            <a:r>
              <a:rPr lang="en-US" dirty="0" smtClean="0"/>
              <a:t>Primarily represent popular emoticons that are in wide use within the Instant Messaging community. These icons mostly model the shape of the mouth. </a:t>
            </a:r>
          </a:p>
          <a:p>
            <a:pPr marL="457200" indent="-457200">
              <a:buAutoNum type="arabicParenR"/>
            </a:pPr>
            <a:r>
              <a:rPr lang="en-US" i="1" dirty="0" smtClean="0"/>
              <a:t>Happy</a:t>
            </a:r>
            <a:r>
              <a:rPr lang="en-US" dirty="0" smtClean="0"/>
              <a:t> , 2) </a:t>
            </a:r>
            <a:r>
              <a:rPr lang="en-US" i="1" dirty="0" smtClean="0"/>
              <a:t>Sad</a:t>
            </a:r>
            <a:r>
              <a:rPr lang="en-US" dirty="0" smtClean="0"/>
              <a:t>, 3) </a:t>
            </a:r>
            <a:r>
              <a:rPr lang="en-US" i="1" dirty="0" smtClean="0"/>
              <a:t>Surprise</a:t>
            </a:r>
            <a:r>
              <a:rPr lang="en-US" dirty="0" smtClean="0"/>
              <a:t> , and 4) </a:t>
            </a:r>
            <a:r>
              <a:rPr lang="en-US" i="1" dirty="0" smtClean="0"/>
              <a:t>Neutral</a:t>
            </a:r>
            <a:r>
              <a:rPr lang="en-US" dirty="0" smtClean="0"/>
              <a:t> </a:t>
            </a:r>
          </a:p>
          <a:p>
            <a:pPr marL="457200" indent="-457200"/>
            <a:endParaRPr lang="en-US" b="1" cap="small" dirty="0" smtClean="0"/>
          </a:p>
          <a:p>
            <a:pPr marL="457200" indent="-457200"/>
            <a:r>
              <a:rPr lang="en-US" b="1" cap="small" dirty="0" smtClean="0"/>
              <a:t>Group 2 – The auxiliary </a:t>
            </a:r>
            <a:r>
              <a:rPr lang="en-US" b="1" cap="small" dirty="0" err="1" smtClean="0"/>
              <a:t>haptic</a:t>
            </a:r>
            <a:r>
              <a:rPr lang="en-US" b="1" cap="small" dirty="0" smtClean="0"/>
              <a:t> icons: </a:t>
            </a:r>
          </a:p>
          <a:p>
            <a:r>
              <a:rPr lang="en-US" dirty="0" smtClean="0"/>
              <a:t>Anger, Fear and Disgust cannot be conveyed through the mouth appearance alone. Here the </a:t>
            </a:r>
            <a:r>
              <a:rPr lang="en-US" dirty="0" err="1" smtClean="0"/>
              <a:t>haptic</a:t>
            </a:r>
            <a:r>
              <a:rPr lang="en-US" dirty="0" smtClean="0"/>
              <a:t> patterns are unique from Group 1, while keeping in mind a need to represent the underlying expression in question. </a:t>
            </a:r>
          </a:p>
          <a:p>
            <a:pPr marL="457200" indent="-457200">
              <a:buAutoNum type="arabicParenR"/>
            </a:pPr>
            <a:r>
              <a:rPr lang="en-US" i="1" dirty="0" smtClean="0"/>
              <a:t>Anger</a:t>
            </a:r>
            <a:r>
              <a:rPr lang="en-US" dirty="0" smtClean="0"/>
              <a:t> </a:t>
            </a:r>
            <a:r>
              <a:rPr lang="en-US" dirty="0" smtClean="0"/>
              <a:t>represents </a:t>
            </a:r>
            <a:r>
              <a:rPr lang="en-US" dirty="0" smtClean="0"/>
              <a:t>an open mouth showing </a:t>
            </a:r>
            <a:r>
              <a:rPr lang="en-US" dirty="0" smtClean="0"/>
              <a:t>teeth </a:t>
            </a:r>
            <a:r>
              <a:rPr lang="en-US" dirty="0" smtClean="0"/>
              <a:t>during an expression of anger; </a:t>
            </a:r>
          </a:p>
          <a:p>
            <a:pPr marL="457200" indent="-457200">
              <a:buAutoNum type="arabicParenR"/>
            </a:pPr>
            <a:r>
              <a:rPr lang="en-US" i="1" dirty="0" smtClean="0"/>
              <a:t>Fear</a:t>
            </a:r>
            <a:r>
              <a:rPr lang="en-US" dirty="0" smtClean="0"/>
              <a:t> is three quick successive vibration sequences representing a fast emotional response that people show towards fear, and </a:t>
            </a:r>
          </a:p>
          <a:p>
            <a:pPr marL="457200" indent="-457200">
              <a:buAutoNum type="arabicParenR"/>
            </a:pPr>
            <a:r>
              <a:rPr lang="en-US" i="1" dirty="0" smtClean="0"/>
              <a:t>Disgust</a:t>
            </a:r>
            <a:r>
              <a:rPr lang="en-US" dirty="0" smtClean="0"/>
              <a:t> corresponds to a slightly opened mouth during the display of disgust.</a:t>
            </a:r>
            <a:endParaRPr lang="en-US" dirty="0"/>
          </a:p>
        </p:txBody>
      </p:sp>
      <p:pic>
        <p:nvPicPr>
          <p:cNvPr id="93" name="Picture 92" descr="penile homunculus.jp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966400" y="5638800"/>
            <a:ext cx="2895600" cy="3681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/>
          <p:cNvSpPr txBox="1"/>
          <p:nvPr/>
        </p:nvSpPr>
        <p:spPr>
          <a:xfrm>
            <a:off x="35966400" y="854160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Somatosensory</a:t>
            </a:r>
            <a:r>
              <a:rPr lang="en-US" b="1" dirty="0" smtClean="0"/>
              <a:t> Homunculus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9471600" y="83820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Vibrators used in Facial Expression Mapping</a:t>
            </a:r>
            <a:endParaRPr lang="en-US" sz="2200" b="1" dirty="0"/>
          </a:p>
        </p:txBody>
      </p:sp>
      <p:sp>
        <p:nvSpPr>
          <p:cNvPr id="102" name="Rectangle 101"/>
          <p:cNvSpPr/>
          <p:nvPr/>
        </p:nvSpPr>
        <p:spPr>
          <a:xfrm>
            <a:off x="28994100" y="106680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Design of the Haptic Icons</a:t>
            </a:r>
            <a:endParaRPr lang="en-US" sz="3600" b="1" dirty="0"/>
          </a:p>
        </p:txBody>
      </p:sp>
      <p:sp>
        <p:nvSpPr>
          <p:cNvPr id="103" name="Rectangle 102"/>
          <p:cNvSpPr/>
          <p:nvPr/>
        </p:nvSpPr>
        <p:spPr>
          <a:xfrm>
            <a:off x="28727400" y="54102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Design of </a:t>
            </a:r>
            <a:r>
              <a:rPr lang="en-US" sz="3600" b="1" dirty="0" smtClean="0"/>
              <a:t>the VibroGlove</a:t>
            </a:r>
            <a:endParaRPr lang="en-US" sz="3600" b="1" dirty="0"/>
          </a:p>
        </p:txBody>
      </p:sp>
      <p:sp>
        <p:nvSpPr>
          <p:cNvPr id="117" name="AutoShape 278"/>
          <p:cNvSpPr>
            <a:spLocks noChangeArrowheads="1"/>
          </p:cNvSpPr>
          <p:nvPr/>
        </p:nvSpPr>
        <p:spPr bwMode="auto">
          <a:xfrm>
            <a:off x="13182600" y="19888200"/>
            <a:ext cx="62484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Experiment &amp; Results</a:t>
            </a:r>
            <a:endParaRPr lang="en-US" sz="4800" b="1" dirty="0"/>
          </a:p>
        </p:txBody>
      </p:sp>
      <p:sp>
        <p:nvSpPr>
          <p:cNvPr id="125" name="Freeform 124"/>
          <p:cNvSpPr/>
          <p:nvPr/>
        </p:nvSpPr>
        <p:spPr bwMode="auto">
          <a:xfrm>
            <a:off x="18874740" y="27755850"/>
            <a:ext cx="632460" cy="678180"/>
          </a:xfrm>
          <a:custGeom>
            <a:avLst/>
            <a:gdLst>
              <a:gd name="connsiteX0" fmla="*/ 0 w 632460"/>
              <a:gd name="connsiteY0" fmla="*/ 0 h 678180"/>
              <a:gd name="connsiteX1" fmla="*/ 0 w 632460"/>
              <a:gd name="connsiteY1" fmla="*/ 678180 h 678180"/>
              <a:gd name="connsiteX2" fmla="*/ 632460 w 632460"/>
              <a:gd name="connsiteY2" fmla="*/ 678180 h 678180"/>
              <a:gd name="connsiteX3" fmla="*/ 403860 w 632460"/>
              <a:gd name="connsiteY3" fmla="*/ 586740 h 678180"/>
              <a:gd name="connsiteX4" fmla="*/ 259080 w 632460"/>
              <a:gd name="connsiteY4" fmla="*/ 480060 h 678180"/>
              <a:gd name="connsiteX5" fmla="*/ 167640 w 632460"/>
              <a:gd name="connsiteY5" fmla="*/ 381000 h 678180"/>
              <a:gd name="connsiteX6" fmla="*/ 91440 w 632460"/>
              <a:gd name="connsiteY6" fmla="*/ 266700 h 678180"/>
              <a:gd name="connsiteX7" fmla="*/ 30480 w 632460"/>
              <a:gd name="connsiteY7" fmla="*/ 137160 h 678180"/>
              <a:gd name="connsiteX8" fmla="*/ 0 w 632460"/>
              <a:gd name="connsiteY8" fmla="*/ 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460" h="678180">
                <a:moveTo>
                  <a:pt x="0" y="0"/>
                </a:moveTo>
                <a:lnTo>
                  <a:pt x="0" y="678180"/>
                </a:lnTo>
                <a:lnTo>
                  <a:pt x="632460" y="678180"/>
                </a:lnTo>
                <a:lnTo>
                  <a:pt x="403860" y="586740"/>
                </a:lnTo>
                <a:lnTo>
                  <a:pt x="259080" y="480060"/>
                </a:lnTo>
                <a:lnTo>
                  <a:pt x="167640" y="381000"/>
                </a:lnTo>
                <a:lnTo>
                  <a:pt x="91440" y="266700"/>
                </a:lnTo>
                <a:lnTo>
                  <a:pt x="30480" y="1371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4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527000" y="22250400"/>
            <a:ext cx="5638800" cy="5740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 smtClean="0"/>
              <a:t>Average time taken per expression when recognized correctly (cyan), and misclassified (red).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 smtClean="0"/>
              <a:t>Correct identification happened in just over a second (1.4s).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 smtClean="0"/>
              <a:t>When the subjects were not sure of the </a:t>
            </a:r>
            <a:r>
              <a:rPr lang="en-US" sz="2200" dirty="0" err="1" smtClean="0"/>
              <a:t>haptic</a:t>
            </a:r>
            <a:r>
              <a:rPr lang="en-US" sz="2200" dirty="0" smtClean="0"/>
              <a:t> pattern, they took more time to respond. For example, Sad had the worst performance of 81% and the corresponding response time was the highest (2s). Fear had the best performance (98%) and least response time (765ms). 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sz="2200" dirty="0" smtClean="0"/>
              <a:t>Whenever the subjects responded wrong, they seem to take more time, 2.31s (red), almost a second more than the response time for correct responses. </a:t>
            </a:r>
            <a:endParaRPr lang="en-US" sz="2200" dirty="0"/>
          </a:p>
        </p:txBody>
      </p:sp>
      <p:sp>
        <p:nvSpPr>
          <p:cNvPr id="141" name="AutoShape 278"/>
          <p:cNvSpPr>
            <a:spLocks noChangeArrowheads="1"/>
          </p:cNvSpPr>
          <p:nvPr/>
        </p:nvSpPr>
        <p:spPr bwMode="auto">
          <a:xfrm>
            <a:off x="22098000" y="21336000"/>
            <a:ext cx="5867400" cy="5524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  <a:alpha val="5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 dirty="0" smtClean="0"/>
              <a:t>Average Time of Response</a:t>
            </a:r>
            <a:endParaRPr lang="en-US" sz="3600" b="1" dirty="0"/>
          </a:p>
        </p:txBody>
      </p:sp>
      <p:sp>
        <p:nvSpPr>
          <p:cNvPr id="143" name="Rectangle 142"/>
          <p:cNvSpPr/>
          <p:nvPr/>
        </p:nvSpPr>
        <p:spPr>
          <a:xfrm>
            <a:off x="6781800" y="27651075"/>
            <a:ext cx="5638800" cy="9910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>
              <a:buFont typeface="Wingdings" pitchFamily="2" charset="2"/>
              <a:buChar char="v"/>
            </a:pPr>
            <a:r>
              <a:rPr lang="en-US" sz="2200" dirty="0" smtClean="0"/>
              <a:t>The overall recognition rate was 89%, with one-way ANOVA [F(6,77)=1.71, p=0.129] supporting  the first hypothesis that the responses across the seven expressions did not differ significantly. </a:t>
            </a:r>
          </a:p>
          <a:p>
            <a:pPr marL="290513" indent="-290513">
              <a:buFont typeface="Wingdings" pitchFamily="2" charset="2"/>
              <a:buChar char="v"/>
            </a:pPr>
            <a:r>
              <a:rPr lang="en-US" sz="2200" dirty="0" smtClean="0"/>
              <a:t>Null hypothesis regarding the two groups was that there would be no significant difference in performance, One-way ANOVA between groups rejected the null hypothesis [F(1,82)=4.24, p=0.042)] showing a difference between group performance. </a:t>
            </a:r>
          </a:p>
          <a:p>
            <a:pPr marL="290513" indent="-290513">
              <a:buFont typeface="Wingdings" pitchFamily="2" charset="2"/>
              <a:buChar char="v"/>
            </a:pPr>
            <a:r>
              <a:rPr lang="en-US" sz="2200" dirty="0" smtClean="0"/>
              <a:t>Extension to the above null hypothesis was that Group 1 would perform better than Group 2 as the expressions were motivated by popular visual emoticons. </a:t>
            </a:r>
            <a:r>
              <a:rPr lang="en-US" sz="2200" dirty="0" err="1" smtClean="0"/>
              <a:t>Tuckey</a:t>
            </a:r>
            <a:r>
              <a:rPr lang="en-US" sz="2200" dirty="0" smtClean="0"/>
              <a:t> test on the two group means M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=86.28 &amp; M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= 93.46, gave a standard error of T</a:t>
            </a:r>
            <a:r>
              <a:rPr lang="en-US" sz="2200" baseline="-25000" dirty="0" smtClean="0"/>
              <a:t>s</a:t>
            </a:r>
            <a:r>
              <a:rPr lang="en-US" sz="2200" dirty="0" smtClean="0"/>
              <a:t>=4.3, which is lesser than the first mean difference (M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-M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=7.17). Thus, Group 2 performance was much higher than Group 1 rejecting the extension to the null hypothesis. </a:t>
            </a:r>
          </a:p>
          <a:p>
            <a:pPr marL="290513" indent="-290513">
              <a:buFont typeface="Wingdings" pitchFamily="2" charset="2"/>
              <a:buChar char="v"/>
            </a:pPr>
            <a:r>
              <a:rPr lang="en-US" sz="2200" dirty="0" smtClean="0"/>
              <a:t>The diagonals of the confusion matrix correspond to the bar graph shown above. The off-diagonal elements represent the confusion between expressions. These off-diagonal elements can provide insight into the parameters that control effective and responsive </a:t>
            </a:r>
            <a:r>
              <a:rPr lang="en-US" sz="2200" dirty="0" err="1" smtClean="0"/>
              <a:t>haptic</a:t>
            </a:r>
            <a:r>
              <a:rPr lang="en-US" sz="2200" dirty="0" smtClean="0"/>
              <a:t> patterns.</a:t>
            </a:r>
            <a:endParaRPr lang="en-US" sz="2200" dirty="0"/>
          </a:p>
        </p:txBody>
      </p:sp>
      <p:sp>
        <p:nvSpPr>
          <p:cNvPr id="145" name="Rectangle 144"/>
          <p:cNvSpPr/>
          <p:nvPr/>
        </p:nvSpPr>
        <p:spPr>
          <a:xfrm>
            <a:off x="12573000" y="34213800"/>
            <a:ext cx="5715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 average recognition performance and the average time of response for the subject who is blind. The individual was able to recognize most of the expressions at 100%, over the 70 trails. </a:t>
            </a:r>
            <a:endParaRPr lang="en-US" sz="2200" dirty="0"/>
          </a:p>
        </p:txBody>
      </p:sp>
      <p:sp>
        <p:nvSpPr>
          <p:cNvPr id="146" name="AutoShape 278"/>
          <p:cNvSpPr>
            <a:spLocks noChangeArrowheads="1"/>
          </p:cNvSpPr>
          <p:nvPr/>
        </p:nvSpPr>
        <p:spPr bwMode="auto">
          <a:xfrm>
            <a:off x="6743700" y="26822400"/>
            <a:ext cx="5867400" cy="5524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  <a:alpha val="5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 dirty="0" smtClean="0"/>
              <a:t>Recognition Rate</a:t>
            </a:r>
            <a:endParaRPr lang="en-US" sz="3600" b="1" dirty="0"/>
          </a:p>
        </p:txBody>
      </p:sp>
      <p:sp>
        <p:nvSpPr>
          <p:cNvPr id="147" name="Rounded Rectangle 146"/>
          <p:cNvSpPr/>
          <p:nvPr/>
        </p:nvSpPr>
        <p:spPr bwMode="auto">
          <a:xfrm>
            <a:off x="914400" y="21107400"/>
            <a:ext cx="17449800" cy="5334000"/>
          </a:xfrm>
          <a:prstGeom prst="roundRect">
            <a:avLst>
              <a:gd name="adj" fmla="val 5842"/>
            </a:avLst>
          </a:prstGeom>
          <a:solidFill>
            <a:schemeClr val="accent1">
              <a:lumMod val="40000"/>
              <a:lumOff val="60000"/>
              <a:alpha val="1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8" name="AutoShape 278"/>
          <p:cNvSpPr>
            <a:spLocks noChangeArrowheads="1"/>
          </p:cNvSpPr>
          <p:nvPr/>
        </p:nvSpPr>
        <p:spPr bwMode="auto">
          <a:xfrm>
            <a:off x="6705600" y="21259800"/>
            <a:ext cx="5867400" cy="5524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  <a:alpha val="55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 dirty="0" smtClean="0"/>
              <a:t>Experiment</a:t>
            </a:r>
            <a:endParaRPr lang="en-US" sz="3600" b="1" dirty="0"/>
          </a:p>
        </p:txBody>
      </p:sp>
      <p:sp>
        <p:nvSpPr>
          <p:cNvPr id="149" name="Rectangle 148"/>
          <p:cNvSpPr/>
          <p:nvPr/>
        </p:nvSpPr>
        <p:spPr>
          <a:xfrm>
            <a:off x="1219200" y="22056804"/>
            <a:ext cx="16840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u="sng" dirty="0" smtClean="0"/>
              <a:t>Participants:</a:t>
            </a:r>
            <a:r>
              <a:rPr lang="en-US" sz="2200" dirty="0" smtClean="0"/>
              <a:t> The experiment was conducted with one individual who is blind and 11 other participants who are sighted, but were </a:t>
            </a:r>
            <a:r>
              <a:rPr lang="en-US" sz="2200" dirty="0" smtClean="0"/>
              <a:t>blindfolded. </a:t>
            </a:r>
            <a:r>
              <a:rPr lang="en-US" sz="2200" dirty="0" smtClean="0"/>
              <a:t>It is important to note that the individual who is blind had lost his sight after 25 years of having vision. To a large extent, this individual could correlate Group 1 </a:t>
            </a:r>
            <a:r>
              <a:rPr lang="en-US" sz="2200" dirty="0" err="1" smtClean="0"/>
              <a:t>haptic</a:t>
            </a:r>
            <a:r>
              <a:rPr lang="en-US" sz="2200" dirty="0" smtClean="0"/>
              <a:t> expression icons to his visual experiences from the past. </a:t>
            </a:r>
            <a:endParaRPr lang="en-US" sz="2200" dirty="0"/>
          </a:p>
        </p:txBody>
      </p:sp>
      <p:sp>
        <p:nvSpPr>
          <p:cNvPr id="150" name="Rectangle 149"/>
          <p:cNvSpPr/>
          <p:nvPr/>
        </p:nvSpPr>
        <p:spPr>
          <a:xfrm>
            <a:off x="1143000" y="23545800"/>
            <a:ext cx="17068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u="sng" dirty="0" smtClean="0"/>
              <a:t>Procedure:</a:t>
            </a:r>
            <a:r>
              <a:rPr lang="en-US" sz="2200" dirty="0" smtClean="0"/>
              <a:t> Subjects were first </a:t>
            </a:r>
            <a:r>
              <a:rPr lang="en-US" sz="2200" u="sng" dirty="0" smtClean="0"/>
              <a:t>familiarized</a:t>
            </a:r>
            <a:r>
              <a:rPr lang="en-US" sz="2200" dirty="0" smtClean="0"/>
              <a:t> with all 7 vibration patterns by presenting them in order, during which time the expression corresponding to the pattern was spoken </a:t>
            </a:r>
            <a:r>
              <a:rPr lang="en-US" sz="2200" dirty="0" smtClean="0"/>
              <a:t>aloud. </a:t>
            </a:r>
            <a:r>
              <a:rPr lang="en-US" sz="2200" dirty="0" smtClean="0"/>
              <a:t>This was followed by the </a:t>
            </a:r>
            <a:r>
              <a:rPr lang="en-US" sz="2200" u="sng" dirty="0" smtClean="0"/>
              <a:t>training</a:t>
            </a:r>
            <a:r>
              <a:rPr lang="en-US" sz="2200" dirty="0" smtClean="0"/>
              <a:t> phase in which all seven patterns were presented in random order, in multiple sets, and subjects were asked to identify the expressions by punching an appropriate key on a keyboard. The experimenter confirmed any correct response, and corrected incorrect responses. Subjects had to demonstrate 100% recognition on one set of all 7 expressions before moving to the testing phase. A 15 minute time limit was placed on the training irrespective of the training accuracy. The </a:t>
            </a:r>
            <a:r>
              <a:rPr lang="en-US" sz="2200" u="sng" dirty="0" smtClean="0"/>
              <a:t>testing</a:t>
            </a:r>
            <a:r>
              <a:rPr lang="en-US" sz="2200" dirty="0" smtClean="0"/>
              <a:t> phase was similar to the training phase except the experimenter did not provide feedback to subjects, and each expression pattern was randomly presented 10 times making a total of 7 expressions x 10 = 70 trials. The subjects were given 5 seconds per trial to respond.</a:t>
            </a:r>
            <a:endParaRPr lang="en-US" sz="2200" dirty="0"/>
          </a:p>
        </p:txBody>
      </p:sp>
      <p:sp>
        <p:nvSpPr>
          <p:cNvPr id="151" name="Rounded Rectangle 150"/>
          <p:cNvSpPr/>
          <p:nvPr/>
        </p:nvSpPr>
        <p:spPr bwMode="auto">
          <a:xfrm>
            <a:off x="19278600" y="28651200"/>
            <a:ext cx="12268200" cy="8763000"/>
          </a:xfrm>
          <a:prstGeom prst="roundRect">
            <a:avLst>
              <a:gd name="adj" fmla="val 7199"/>
            </a:avLst>
          </a:prstGeom>
          <a:solidFill>
            <a:srgbClr val="FFFF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2" name="AutoShape 278"/>
          <p:cNvSpPr>
            <a:spLocks noChangeArrowheads="1"/>
          </p:cNvSpPr>
          <p:nvPr/>
        </p:nvSpPr>
        <p:spPr bwMode="auto">
          <a:xfrm>
            <a:off x="22593300" y="28879800"/>
            <a:ext cx="5638800" cy="9906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800" b="1" dirty="0" smtClean="0"/>
              <a:t>Related References</a:t>
            </a:r>
            <a:endParaRPr lang="en-US" sz="4800" b="1" dirty="0"/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19583400" y="30249912"/>
            <a:ext cx="115824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N.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Ambady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and R. Rosenthal, “Thin Slices of Expressive behavior as Predictors of Interpersonal Consequences : a Meta-Analysis,”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Psychological Bulletin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 vol. 111, 1992, pp. 274, 256.</a:t>
            </a:r>
          </a:p>
          <a:p>
            <a:pPr marL="347663" marR="0" lvl="0" indent="-34766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D.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Jindal-Snape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“Generalization and Maintenance of Social Skills of Children with Visual Impairments: Self-Evaluation and the Role of Feedback,”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J. of Visual Impairment and Blindness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vol. 98, 2004, pp. 470-483.</a:t>
            </a: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M.L. Knapp,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Nonverbal Communication in Human Interaction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Harcourt College Pub, 1996.</a:t>
            </a: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S. Krishna, D.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Colbry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J. Black, V.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Balasubramanian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and 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Panchanathan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“A Systematic Requirements Analysis and Development of an Assistive Device to Enhance the Social Interaction of People Who are Blind or Visually Impaired,”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Workshop on Computer Vision Applications for the Visually Impaired (CVAVI 08), ECCV 2008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S. Krishna, N.C. Krishnan, and 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Panchanathan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“Detecting Stereotype Body Rocking Behavior through Embodied Motion Sensors,”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Annual RESNA Conference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2009.</a:t>
            </a: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S.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Rehman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L. Liu, and H. Li,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Vibrotactile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Rendering of Human Emotions on the Manifold of Facial Expressions,” </a:t>
            </a: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J. of Multimedia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, vol. 3, 2008, pp. 18-25.</a:t>
            </a:r>
          </a:p>
          <a:p>
            <a:pPr marL="347663" marR="0" lvl="0" indent="-3476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>
                <a:tab pos="-28575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347663" lvl="0" indent="-347663">
              <a:buFont typeface="Wingdings" pitchFamily="2" charset="2"/>
              <a:buChar char="Ø"/>
              <a:tabLst>
                <a:tab pos="-285750" algn="l"/>
              </a:tabLst>
            </a:pPr>
            <a:r>
              <a:rPr lang="en-US" sz="2000" dirty="0" smtClean="0">
                <a:latin typeface="+mn-lt"/>
              </a:rPr>
              <a:t>K. Shinohara and J. </a:t>
            </a:r>
            <a:r>
              <a:rPr lang="en-US" sz="2000" dirty="0" err="1" smtClean="0">
                <a:latin typeface="+mn-lt"/>
              </a:rPr>
              <a:t>Tenenberg</a:t>
            </a:r>
            <a:r>
              <a:rPr lang="en-US" sz="2000" dirty="0" smtClean="0">
                <a:latin typeface="+mn-lt"/>
              </a:rPr>
              <a:t>, “A blind person's interactions with technology,” </a:t>
            </a:r>
            <a:r>
              <a:rPr lang="en-US" sz="2000" i="1" dirty="0" err="1" smtClean="0">
                <a:latin typeface="+mn-lt"/>
              </a:rPr>
              <a:t>Commun</a:t>
            </a:r>
            <a:r>
              <a:rPr lang="en-US" sz="2000" i="1" dirty="0" smtClean="0">
                <a:latin typeface="+mn-lt"/>
              </a:rPr>
              <a:t>. ACM</a:t>
            </a:r>
            <a:r>
              <a:rPr lang="en-US" sz="2000" dirty="0" smtClean="0">
                <a:latin typeface="+mn-lt"/>
              </a:rPr>
              <a:t>, vol. 52, 2009, pp. 58-66.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9127</TotalTime>
  <Words>1323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Slide 1</vt:lpstr>
    </vt:vector>
  </TitlesOfParts>
  <Company>UNSW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Sreekar Krishna</cp:lastModifiedBy>
  <cp:revision>515</cp:revision>
  <cp:lastPrinted>1999-09-02T03:17:39Z</cp:lastPrinted>
  <dcterms:created xsi:type="dcterms:W3CDTF">1997-10-24T05:44:18Z</dcterms:created>
  <dcterms:modified xsi:type="dcterms:W3CDTF">2010-01-03T19:10:13Z</dcterms:modified>
</cp:coreProperties>
</file>