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2" r:id="rId2"/>
  </p:sldIdLst>
  <p:sldSz cx="43891200" cy="38404800"/>
  <p:notesSz cx="6888163" cy="100203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66FF"/>
    <a:srgbClr val="DB3F15"/>
    <a:srgbClr val="F75E09"/>
    <a:srgbClr val="FFCC00"/>
    <a:srgbClr val="FF9966"/>
    <a:srgbClr val="A3425E"/>
    <a:srgbClr val="CC3300"/>
    <a:srgbClr val="FFFFCC"/>
    <a:srgbClr val="FFFFFF"/>
  </p:clrMru>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234" y="2706"/>
      </p:cViewPr>
      <p:guideLst>
        <p:guide orient="horz" pos="23296"/>
        <p:guide orient="horz" pos="6571"/>
        <p:guide orient="horz" pos="4122"/>
        <p:guide orient="horz" pos="7288"/>
        <p:guide pos="720"/>
        <p:guide pos="6912"/>
        <p:guide pos="7393"/>
        <p:guide pos="13584"/>
        <p:guide pos="14064"/>
        <p:guide pos="20257"/>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vl1pPr>
          </a:lstStyle>
          <a:p>
            <a:endParaRPr lang="en-AU" dirty="0"/>
          </a:p>
        </p:txBody>
      </p:sp>
      <p:sp>
        <p:nvSpPr>
          <p:cNvPr id="4099" name="Rectangle 3"/>
          <p:cNvSpPr>
            <a:spLocks noGrp="1" noChangeArrowheads="1"/>
          </p:cNvSpPr>
          <p:nvPr>
            <p:ph type="dt" sz="quarter"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vl1pPr>
          </a:lstStyle>
          <a:p>
            <a:endParaRPr lang="en-AU" dirty="0"/>
          </a:p>
        </p:txBody>
      </p:sp>
      <p:sp>
        <p:nvSpPr>
          <p:cNvPr id="4100" name="Rectangle 4"/>
          <p:cNvSpPr>
            <a:spLocks noGrp="1" noChangeArrowheads="1"/>
          </p:cNvSpPr>
          <p:nvPr>
            <p:ph type="ftr" sz="quarter" idx="2"/>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vl1pPr>
          </a:lstStyle>
          <a:p>
            <a:endParaRPr lang="en-AU" dirty="0"/>
          </a:p>
        </p:txBody>
      </p:sp>
      <p:sp>
        <p:nvSpPr>
          <p:cNvPr id="4101" name="Rectangle 5"/>
          <p:cNvSpPr>
            <a:spLocks noGrp="1" noChangeArrowheads="1"/>
          </p:cNvSpPr>
          <p:nvPr>
            <p:ph type="sldNum" sz="quarter" idx="3"/>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fld id="{99FF8AD9-32BD-43C7-9006-2C984A491DFC}" type="slidenum">
              <a:rPr lang="en-AU"/>
              <a:pPr/>
              <a:t>‹#›</a:t>
            </a:fld>
            <a:endParaRPr lang="en-AU"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vl1pPr>
          </a:lstStyle>
          <a:p>
            <a:endParaRPr lang="en-AU" dirty="0"/>
          </a:p>
        </p:txBody>
      </p:sp>
      <p:sp>
        <p:nvSpPr>
          <p:cNvPr id="3075" name="Rectangle 3"/>
          <p:cNvSpPr>
            <a:spLocks noGrp="1" noChangeArrowheads="1"/>
          </p:cNvSpPr>
          <p:nvPr>
            <p:ph type="dt"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vl1pPr>
          </a:lstStyle>
          <a:p>
            <a:endParaRPr lang="en-AU" dirty="0"/>
          </a:p>
        </p:txBody>
      </p:sp>
      <p:sp>
        <p:nvSpPr>
          <p:cNvPr id="3076" name="Rectangle 4"/>
          <p:cNvSpPr>
            <a:spLocks noGrp="1" noRot="1" noChangeAspect="1" noChangeArrowheads="1" noTextEdit="1"/>
          </p:cNvSpPr>
          <p:nvPr>
            <p:ph type="sldImg" idx="2"/>
          </p:nvPr>
        </p:nvSpPr>
        <p:spPr bwMode="auto">
          <a:xfrm>
            <a:off x="1281113" y="749300"/>
            <a:ext cx="4283075" cy="37480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892175" y="4797425"/>
            <a:ext cx="5056188" cy="4497388"/>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3078" name="Rectangle 6"/>
          <p:cNvSpPr>
            <a:spLocks noGrp="1" noChangeArrowheads="1"/>
          </p:cNvSpPr>
          <p:nvPr>
            <p:ph type="ftr" sz="quarter" idx="4"/>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vl1pPr>
          </a:lstStyle>
          <a:p>
            <a:endParaRPr lang="en-AU" dirty="0"/>
          </a:p>
        </p:txBody>
      </p:sp>
      <p:sp>
        <p:nvSpPr>
          <p:cNvPr id="3079" name="Rectangle 7"/>
          <p:cNvSpPr>
            <a:spLocks noGrp="1" noChangeArrowheads="1"/>
          </p:cNvSpPr>
          <p:nvPr>
            <p:ph type="sldNum" sz="quarter" idx="5"/>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fld id="{0DF8DADB-E858-484A-9AF0-77BD098DAC83}" type="slidenum">
              <a:rPr lang="en-AU"/>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A12B5-7BF8-4885-9E30-75EC7F08A416}" type="slidenum">
              <a:rPr lang="en-AU"/>
              <a:pPr/>
              <a:t>1</a:t>
            </a:fld>
            <a:endParaRPr lang="en-AU" dirty="0"/>
          </a:p>
        </p:txBody>
      </p:sp>
      <p:sp>
        <p:nvSpPr>
          <p:cNvPr id="26626" name="Rectangle 2"/>
          <p:cNvSpPr>
            <a:spLocks noGrp="1" noRot="1" noChangeAspect="1" noChangeArrowheads="1" noTextEdit="1"/>
          </p:cNvSpPr>
          <p:nvPr>
            <p:ph type="sldImg"/>
          </p:nvPr>
        </p:nvSpPr>
        <p:spPr>
          <a:xfrm>
            <a:off x="1281113" y="749300"/>
            <a:ext cx="4283075" cy="3748088"/>
          </a:xfrm>
          <a:ln/>
        </p:spPr>
      </p:sp>
      <p:sp>
        <p:nvSpPr>
          <p:cNvPr id="26627"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9" y="11930659"/>
            <a:ext cx="37308367" cy="823158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2834" y="21762444"/>
            <a:ext cx="30725533" cy="981511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DEDA58F-2298-45F4-96DD-9DF18EEE016E}"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6A296B5-A914-44CB-82B4-0B9C04D83D1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3" y="3414316"/>
            <a:ext cx="9326033" cy="307232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419" y="3414316"/>
            <a:ext cx="27779133" cy="307232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9E284D0-BD51-4952-8BAD-C81EE715B21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0825801-2386-4B28-929E-F5AEF07C44A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4678085"/>
            <a:ext cx="37308367" cy="762873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6277035"/>
            <a:ext cx="37308367"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BD8DF99-6146-4B2B-9614-1707C1D1BEFA}"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419" y="11094443"/>
            <a:ext cx="18552583" cy="2304315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47200" y="11094443"/>
            <a:ext cx="18552584" cy="2304315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D5B1AE7-B9F9-485F-AC41-4F12EB2B9C4D}"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6" y="1537692"/>
            <a:ext cx="39501233"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985" y="8596908"/>
            <a:ext cx="19392900" cy="35823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985" y="12179301"/>
            <a:ext cx="19392900" cy="221277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968" y="8596908"/>
            <a:ext cx="19399251" cy="35823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968" y="12179301"/>
            <a:ext cx="19399251" cy="221277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0CDC1CD-5CC9-4078-AB10-A21457C521C7}"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5B0D4FB5-E0BA-433F-9D9B-14E85F2C46C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9BC7C36C-958F-41EA-8747-A779B81994EF}"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529359"/>
            <a:ext cx="14439900" cy="650775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817" y="1529359"/>
            <a:ext cx="24536400" cy="3277770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985" y="8037115"/>
            <a:ext cx="14439900"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B290F57-249D-49A1-ACF7-6511676564AF}"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5" y="26883916"/>
            <a:ext cx="26335567" cy="317261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135" y="3430985"/>
            <a:ext cx="26335567" cy="230431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602135" y="30056535"/>
            <a:ext cx="26335567" cy="450750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8FF9DE6B-6A0D-4387-9B1D-35DF319A59D9}"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419" y="3414315"/>
            <a:ext cx="37308367" cy="6400800"/>
          </a:xfrm>
          <a:prstGeom prst="rect">
            <a:avLst/>
          </a:prstGeom>
          <a:noFill/>
          <a:ln w="9525">
            <a:noFill/>
            <a:miter lim="800000"/>
            <a:headEnd/>
            <a:tailEnd/>
          </a:ln>
          <a:effectLst/>
        </p:spPr>
        <p:txBody>
          <a:bodyPr vert="horz" wrap="square" lIns="426714" tIns="213357" rIns="426714" bIns="21335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1419" y="11094443"/>
            <a:ext cx="37308367" cy="23043158"/>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417" y="34990485"/>
            <a:ext cx="9144000" cy="2561432"/>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defTabSz="4267200">
              <a:defRPr sz="6500"/>
            </a:lvl1pPr>
          </a:lstStyle>
          <a:p>
            <a:endParaRPr lang="en-US" dirty="0"/>
          </a:p>
        </p:txBody>
      </p:sp>
      <p:sp>
        <p:nvSpPr>
          <p:cNvPr id="1029" name="Rectangle 5"/>
          <p:cNvSpPr>
            <a:spLocks noGrp="1" noChangeArrowheads="1"/>
          </p:cNvSpPr>
          <p:nvPr>
            <p:ph type="ftr" sz="quarter" idx="3"/>
          </p:nvPr>
        </p:nvSpPr>
        <p:spPr bwMode="auto">
          <a:xfrm>
            <a:off x="14996586" y="34990485"/>
            <a:ext cx="13898033" cy="2561432"/>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ctr" defTabSz="4267200">
              <a:defRPr sz="6500"/>
            </a:lvl1pPr>
          </a:lstStyle>
          <a:p>
            <a:endParaRPr lang="en-US" dirty="0"/>
          </a:p>
        </p:txBody>
      </p:sp>
      <p:sp>
        <p:nvSpPr>
          <p:cNvPr id="1030" name="Rectangle 6"/>
          <p:cNvSpPr>
            <a:spLocks noGrp="1" noChangeArrowheads="1"/>
          </p:cNvSpPr>
          <p:nvPr>
            <p:ph type="sldNum" sz="quarter" idx="4"/>
          </p:nvPr>
        </p:nvSpPr>
        <p:spPr bwMode="auto">
          <a:xfrm>
            <a:off x="31455784" y="34990485"/>
            <a:ext cx="9144000" cy="2561432"/>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r" defTabSz="4267200">
              <a:defRPr sz="6500"/>
            </a:lvl1pPr>
          </a:lstStyle>
          <a:p>
            <a:fld id="{8C43F689-E1C9-435A-995A-A7E33A5BD7B3}" type="slidenum">
              <a:rPr lang="en-US"/>
              <a:pPr/>
              <a:t>‹#›</a:t>
            </a:fld>
            <a:endParaRPr lang="en-US" dirty="0"/>
          </a:p>
        </p:txBody>
      </p:sp>
      <p:sp>
        <p:nvSpPr>
          <p:cNvPr id="1035" name="Rectangle 11"/>
          <p:cNvSpPr>
            <a:spLocks noChangeArrowheads="1"/>
          </p:cNvSpPr>
          <p:nvPr/>
        </p:nvSpPr>
        <p:spPr bwMode="auto">
          <a:xfrm>
            <a:off x="0" y="0"/>
            <a:ext cx="43891200" cy="38404800"/>
          </a:xfrm>
          <a:prstGeom prst="rect">
            <a:avLst/>
          </a:prstGeom>
          <a:noFill/>
          <a:ln w="25400">
            <a:solidFill>
              <a:schemeClr val="tx1"/>
            </a:solidFill>
            <a:miter lim="800000"/>
            <a:headEnd/>
            <a:tailEnd/>
          </a:ln>
          <a:effec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alpha val="18000"/>
          </a:srgbClr>
        </a:solidFill>
        <a:effectLst/>
      </p:bgPr>
    </p:bg>
    <p:spTree>
      <p:nvGrpSpPr>
        <p:cNvPr id="1" name=""/>
        <p:cNvGrpSpPr/>
        <p:nvPr/>
      </p:nvGrpSpPr>
      <p:grpSpPr>
        <a:xfrm>
          <a:off x="0" y="0"/>
          <a:ext cx="0" cy="0"/>
          <a:chOff x="0" y="0"/>
          <a:chExt cx="0" cy="0"/>
        </a:xfrm>
      </p:grpSpPr>
      <p:sp>
        <p:nvSpPr>
          <p:cNvPr id="137" name="Freeform 136"/>
          <p:cNvSpPr/>
          <p:nvPr/>
        </p:nvSpPr>
        <p:spPr bwMode="auto">
          <a:xfrm>
            <a:off x="18211800" y="19638169"/>
            <a:ext cx="1531143" cy="688181"/>
          </a:xfrm>
          <a:custGeom>
            <a:avLst/>
            <a:gdLst>
              <a:gd name="connsiteX0" fmla="*/ 0 w 1531143"/>
              <a:gd name="connsiteY0" fmla="*/ 2381 h 688181"/>
              <a:gd name="connsiteX1" fmla="*/ 1531143 w 1531143"/>
              <a:gd name="connsiteY1" fmla="*/ 2381 h 688181"/>
              <a:gd name="connsiteX2" fmla="*/ 1319212 w 1531143"/>
              <a:gd name="connsiteY2" fmla="*/ 7144 h 688181"/>
              <a:gd name="connsiteX3" fmla="*/ 1245393 w 1531143"/>
              <a:gd name="connsiteY3" fmla="*/ 21431 h 688181"/>
              <a:gd name="connsiteX4" fmla="*/ 1183481 w 1531143"/>
              <a:gd name="connsiteY4" fmla="*/ 40481 h 688181"/>
              <a:gd name="connsiteX5" fmla="*/ 1114425 w 1531143"/>
              <a:gd name="connsiteY5" fmla="*/ 66675 h 688181"/>
              <a:gd name="connsiteX6" fmla="*/ 1052512 w 1531143"/>
              <a:gd name="connsiteY6" fmla="*/ 95250 h 688181"/>
              <a:gd name="connsiteX7" fmla="*/ 1007268 w 1531143"/>
              <a:gd name="connsiteY7" fmla="*/ 121444 h 688181"/>
              <a:gd name="connsiteX8" fmla="*/ 950118 w 1531143"/>
              <a:gd name="connsiteY8" fmla="*/ 161925 h 688181"/>
              <a:gd name="connsiteX9" fmla="*/ 883443 w 1531143"/>
              <a:gd name="connsiteY9" fmla="*/ 223837 h 688181"/>
              <a:gd name="connsiteX10" fmla="*/ 845343 w 1531143"/>
              <a:gd name="connsiteY10" fmla="*/ 271462 h 688181"/>
              <a:gd name="connsiteX11" fmla="*/ 792956 w 1531143"/>
              <a:gd name="connsiteY11" fmla="*/ 335756 h 688181"/>
              <a:gd name="connsiteX12" fmla="*/ 750093 w 1531143"/>
              <a:gd name="connsiteY12" fmla="*/ 407194 h 688181"/>
              <a:gd name="connsiteX13" fmla="*/ 714375 w 1531143"/>
              <a:gd name="connsiteY13" fmla="*/ 488156 h 688181"/>
              <a:gd name="connsiteX14" fmla="*/ 690562 w 1531143"/>
              <a:gd name="connsiteY14" fmla="*/ 559594 h 688181"/>
              <a:gd name="connsiteX15" fmla="*/ 669131 w 1531143"/>
              <a:gd name="connsiteY15" fmla="*/ 626269 h 688181"/>
              <a:gd name="connsiteX16" fmla="*/ 664368 w 1531143"/>
              <a:gd name="connsiteY16" fmla="*/ 688181 h 688181"/>
              <a:gd name="connsiteX17" fmla="*/ 664368 w 1531143"/>
              <a:gd name="connsiteY17" fmla="*/ 581025 h 688181"/>
              <a:gd name="connsiteX18" fmla="*/ 657225 w 1531143"/>
              <a:gd name="connsiteY18" fmla="*/ 492919 h 688181"/>
              <a:gd name="connsiteX19" fmla="*/ 638175 w 1531143"/>
              <a:gd name="connsiteY19" fmla="*/ 426244 h 688181"/>
              <a:gd name="connsiteX20" fmla="*/ 621506 w 1531143"/>
              <a:gd name="connsiteY20" fmla="*/ 366712 h 688181"/>
              <a:gd name="connsiteX21" fmla="*/ 595312 w 1531143"/>
              <a:gd name="connsiteY21" fmla="*/ 309562 h 688181"/>
              <a:gd name="connsiteX22" fmla="*/ 559593 w 1531143"/>
              <a:gd name="connsiteY22" fmla="*/ 257175 h 688181"/>
              <a:gd name="connsiteX23" fmla="*/ 511968 w 1531143"/>
              <a:gd name="connsiteY23" fmla="*/ 190500 h 688181"/>
              <a:gd name="connsiteX24" fmla="*/ 461962 w 1531143"/>
              <a:gd name="connsiteY24" fmla="*/ 147637 h 688181"/>
              <a:gd name="connsiteX25" fmla="*/ 395287 w 1531143"/>
              <a:gd name="connsiteY25" fmla="*/ 100012 h 688181"/>
              <a:gd name="connsiteX26" fmla="*/ 347662 w 1531143"/>
              <a:gd name="connsiteY26" fmla="*/ 71437 h 688181"/>
              <a:gd name="connsiteX27" fmla="*/ 295275 w 1531143"/>
              <a:gd name="connsiteY27" fmla="*/ 47625 h 688181"/>
              <a:gd name="connsiteX28" fmla="*/ 233362 w 1531143"/>
              <a:gd name="connsiteY28" fmla="*/ 28575 h 688181"/>
              <a:gd name="connsiteX29" fmla="*/ 173831 w 1531143"/>
              <a:gd name="connsiteY29" fmla="*/ 11906 h 688181"/>
              <a:gd name="connsiteX30" fmla="*/ 104775 w 1531143"/>
              <a:gd name="connsiteY30" fmla="*/ 0 h 688181"/>
              <a:gd name="connsiteX31" fmla="*/ 0 w 1531143"/>
              <a:gd name="connsiteY31" fmla="*/ 2381 h 68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31143" h="688181">
                <a:moveTo>
                  <a:pt x="0" y="2381"/>
                </a:moveTo>
                <a:lnTo>
                  <a:pt x="1531143" y="2381"/>
                </a:lnTo>
                <a:lnTo>
                  <a:pt x="1319212" y="7144"/>
                </a:lnTo>
                <a:lnTo>
                  <a:pt x="1245393" y="21431"/>
                </a:lnTo>
                <a:lnTo>
                  <a:pt x="1183481" y="40481"/>
                </a:lnTo>
                <a:lnTo>
                  <a:pt x="1114425" y="66675"/>
                </a:lnTo>
                <a:lnTo>
                  <a:pt x="1052512" y="95250"/>
                </a:lnTo>
                <a:lnTo>
                  <a:pt x="1007268" y="121444"/>
                </a:lnTo>
                <a:lnTo>
                  <a:pt x="950118" y="161925"/>
                </a:lnTo>
                <a:lnTo>
                  <a:pt x="883443" y="223837"/>
                </a:lnTo>
                <a:lnTo>
                  <a:pt x="845343" y="271462"/>
                </a:lnTo>
                <a:lnTo>
                  <a:pt x="792956" y="335756"/>
                </a:lnTo>
                <a:lnTo>
                  <a:pt x="750093" y="407194"/>
                </a:lnTo>
                <a:lnTo>
                  <a:pt x="714375" y="488156"/>
                </a:lnTo>
                <a:lnTo>
                  <a:pt x="690562" y="559594"/>
                </a:lnTo>
                <a:lnTo>
                  <a:pt x="669131" y="626269"/>
                </a:lnTo>
                <a:lnTo>
                  <a:pt x="664368" y="688181"/>
                </a:lnTo>
                <a:lnTo>
                  <a:pt x="664368" y="581025"/>
                </a:lnTo>
                <a:lnTo>
                  <a:pt x="657225" y="492919"/>
                </a:lnTo>
                <a:lnTo>
                  <a:pt x="638175" y="426244"/>
                </a:lnTo>
                <a:lnTo>
                  <a:pt x="621506" y="366712"/>
                </a:lnTo>
                <a:lnTo>
                  <a:pt x="595312" y="309562"/>
                </a:lnTo>
                <a:lnTo>
                  <a:pt x="559593" y="257175"/>
                </a:lnTo>
                <a:lnTo>
                  <a:pt x="511968" y="190500"/>
                </a:lnTo>
                <a:lnTo>
                  <a:pt x="461962" y="147637"/>
                </a:lnTo>
                <a:lnTo>
                  <a:pt x="395287" y="100012"/>
                </a:lnTo>
                <a:lnTo>
                  <a:pt x="347662" y="71437"/>
                </a:lnTo>
                <a:lnTo>
                  <a:pt x="295275" y="47625"/>
                </a:lnTo>
                <a:lnTo>
                  <a:pt x="233362" y="28575"/>
                </a:lnTo>
                <a:lnTo>
                  <a:pt x="173831" y="11906"/>
                </a:lnTo>
                <a:lnTo>
                  <a:pt x="104775" y="0"/>
                </a:lnTo>
                <a:lnTo>
                  <a:pt x="0" y="2381"/>
                </a:lnTo>
                <a:close/>
              </a:path>
            </a:pathLst>
          </a:custGeom>
          <a:solidFill>
            <a:srgbClr val="FFFF00">
              <a:alpha val="43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7" name="Rounded Rectangle 96"/>
          <p:cNvSpPr/>
          <p:nvPr/>
        </p:nvSpPr>
        <p:spPr bwMode="auto">
          <a:xfrm>
            <a:off x="533400" y="19659600"/>
            <a:ext cx="18364200" cy="17830800"/>
          </a:xfrm>
          <a:prstGeom prst="roundRect">
            <a:avLst>
              <a:gd name="adj" fmla="val 3344"/>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42" name="Rounded Rectangle 141"/>
          <p:cNvSpPr/>
          <p:nvPr/>
        </p:nvSpPr>
        <p:spPr bwMode="auto">
          <a:xfrm>
            <a:off x="914400" y="26670000"/>
            <a:ext cx="17526000" cy="10515600"/>
          </a:xfrm>
          <a:prstGeom prst="roundRect">
            <a:avLst>
              <a:gd name="adj" fmla="val 2287"/>
            </a:avLst>
          </a:prstGeom>
          <a:solidFill>
            <a:schemeClr val="accent1">
              <a:lumMod val="20000"/>
              <a:lumOff val="80000"/>
              <a:alpha val="2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9" name="Rounded Rectangle 98"/>
          <p:cNvSpPr/>
          <p:nvPr/>
        </p:nvSpPr>
        <p:spPr bwMode="auto">
          <a:xfrm>
            <a:off x="18897600" y="19659600"/>
            <a:ext cx="12649200" cy="8763000"/>
          </a:xfrm>
          <a:prstGeom prst="roundRect">
            <a:avLst>
              <a:gd name="adj" fmla="val 7199"/>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40" name="Rounded Rectangle 139"/>
          <p:cNvSpPr/>
          <p:nvPr/>
        </p:nvSpPr>
        <p:spPr bwMode="auto">
          <a:xfrm>
            <a:off x="18669000" y="21107400"/>
            <a:ext cx="12725400" cy="7010400"/>
          </a:xfrm>
          <a:prstGeom prst="roundRect">
            <a:avLst>
              <a:gd name="adj" fmla="val 4755"/>
            </a:avLst>
          </a:prstGeom>
          <a:solidFill>
            <a:schemeClr val="accent1">
              <a:lumMod val="20000"/>
              <a:lumOff val="80000"/>
              <a:alpha val="2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6" name="Rounded Rectangle 95"/>
          <p:cNvSpPr/>
          <p:nvPr/>
        </p:nvSpPr>
        <p:spPr bwMode="auto">
          <a:xfrm>
            <a:off x="18897600" y="3810000"/>
            <a:ext cx="24460200" cy="15605760"/>
          </a:xfrm>
          <a:prstGeom prst="roundRect">
            <a:avLst>
              <a:gd name="adj" fmla="val 4840"/>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7" name="Rectangle 106"/>
          <p:cNvSpPr/>
          <p:nvPr/>
        </p:nvSpPr>
        <p:spPr bwMode="auto">
          <a:xfrm>
            <a:off x="28879800" y="10744200"/>
            <a:ext cx="6553200" cy="8382000"/>
          </a:xfrm>
          <a:prstGeom prst="rect">
            <a:avLst/>
          </a:prstGeom>
          <a:solidFill>
            <a:schemeClr val="accent1">
              <a:lumMod val="20000"/>
              <a:lumOff val="80000"/>
              <a:alpha val="2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6" name="Rectangle 105"/>
          <p:cNvSpPr/>
          <p:nvPr/>
        </p:nvSpPr>
        <p:spPr bwMode="auto">
          <a:xfrm>
            <a:off x="28879800" y="5410200"/>
            <a:ext cx="6553200" cy="5181600"/>
          </a:xfrm>
          <a:prstGeom prst="rect">
            <a:avLst/>
          </a:prstGeom>
          <a:solidFill>
            <a:schemeClr val="accent1">
              <a:lumMod val="20000"/>
              <a:lumOff val="80000"/>
              <a:alpha val="2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2" name="Rectangle 131"/>
          <p:cNvSpPr/>
          <p:nvPr/>
        </p:nvSpPr>
        <p:spPr bwMode="auto">
          <a:xfrm>
            <a:off x="35661601" y="9639637"/>
            <a:ext cx="7294244" cy="9144000"/>
          </a:xfrm>
          <a:prstGeom prst="rect">
            <a:avLst/>
          </a:prstGeom>
          <a:solidFill>
            <a:schemeClr val="bg1">
              <a:alpha val="5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3" name="Rounded Rectangle 42"/>
          <p:cNvSpPr/>
          <p:nvPr/>
        </p:nvSpPr>
        <p:spPr bwMode="auto">
          <a:xfrm>
            <a:off x="457200" y="3825240"/>
            <a:ext cx="18135600" cy="15605760"/>
          </a:xfrm>
          <a:prstGeom prst="roundRect">
            <a:avLst>
              <a:gd name="adj" fmla="val 4840"/>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5" name="Rectangle 269"/>
          <p:cNvSpPr>
            <a:spLocks noChangeArrowheads="1"/>
          </p:cNvSpPr>
          <p:nvPr/>
        </p:nvSpPr>
        <p:spPr bwMode="auto">
          <a:xfrm>
            <a:off x="0" y="-76200"/>
            <a:ext cx="43891200" cy="3505200"/>
          </a:xfrm>
          <a:prstGeom prst="rect">
            <a:avLst/>
          </a:prstGeom>
          <a:solidFill>
            <a:schemeClr val="bg1"/>
          </a:solidFill>
          <a:ln w="9525">
            <a:solidFill>
              <a:schemeClr val="tx1"/>
            </a:solidFill>
            <a:miter lim="800000"/>
            <a:headEnd/>
            <a:tailEnd/>
          </a:ln>
          <a:effectLst/>
        </p:spPr>
        <p:txBody>
          <a:bodyPr wrap="none" anchor="ctr"/>
          <a:lstStyle/>
          <a:p>
            <a:endParaRPr lang="en-US" dirty="0"/>
          </a:p>
        </p:txBody>
      </p:sp>
      <p:sp>
        <p:nvSpPr>
          <p:cNvPr id="56" name="Rounded Rectangle 55"/>
          <p:cNvSpPr/>
          <p:nvPr/>
        </p:nvSpPr>
        <p:spPr bwMode="auto">
          <a:xfrm>
            <a:off x="11811000" y="284748"/>
            <a:ext cx="21031200" cy="2743200"/>
          </a:xfrm>
          <a:prstGeom prst="roundRect">
            <a:avLst>
              <a:gd name="adj" fmla="val 42983"/>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7" name="Rectangle 29"/>
          <p:cNvSpPr>
            <a:spLocks noChangeArrowheads="1"/>
          </p:cNvSpPr>
          <p:nvPr/>
        </p:nvSpPr>
        <p:spPr bwMode="auto">
          <a:xfrm>
            <a:off x="0" y="3337322"/>
            <a:ext cx="43891200" cy="244078"/>
          </a:xfrm>
          <a:prstGeom prst="rect">
            <a:avLst/>
          </a:prstGeom>
          <a:gradFill rotWithShape="0">
            <a:gsLst>
              <a:gs pos="0">
                <a:srgbClr val="CC3300"/>
              </a:gs>
              <a:gs pos="50000">
                <a:srgbClr val="FF9900"/>
              </a:gs>
              <a:gs pos="100000">
                <a:srgbClr val="CC3300"/>
              </a:gs>
            </a:gsLst>
            <a:lin ang="0" scaled="1"/>
          </a:gradFill>
          <a:ln w="9525">
            <a:noFill/>
            <a:miter lim="800000"/>
            <a:headEnd/>
            <a:tailEnd/>
          </a:ln>
          <a:effectLst/>
        </p:spPr>
        <p:txBody>
          <a:bodyPr wrap="none" anchor="ctr"/>
          <a:lstStyle/>
          <a:p>
            <a:pPr algn="ctr"/>
            <a:endParaRPr lang="en-US" dirty="0">
              <a:solidFill>
                <a:srgbClr val="FFB00F"/>
              </a:solidFill>
            </a:endParaRPr>
          </a:p>
        </p:txBody>
      </p:sp>
      <p:sp>
        <p:nvSpPr>
          <p:cNvPr id="58" name="Text Box 273"/>
          <p:cNvSpPr txBox="1">
            <a:spLocks noChangeArrowheads="1"/>
          </p:cNvSpPr>
          <p:nvPr/>
        </p:nvSpPr>
        <p:spPr bwMode="auto">
          <a:xfrm>
            <a:off x="12573000" y="152399"/>
            <a:ext cx="19735800" cy="2708434"/>
          </a:xfrm>
          <a:prstGeom prst="rect">
            <a:avLst/>
          </a:prstGeom>
          <a:noFill/>
          <a:ln w="9525">
            <a:noFill/>
            <a:miter lim="800000"/>
            <a:headEnd/>
            <a:tailEnd/>
          </a:ln>
          <a:effectLst/>
        </p:spPr>
        <p:txBody>
          <a:bodyPr wrap="square">
            <a:spAutoFit/>
          </a:bodyPr>
          <a:lstStyle/>
          <a:p>
            <a:pPr algn="ctr"/>
            <a:r>
              <a:rPr lang="en-US" sz="7200" b="1" dirty="0" smtClean="0">
                <a:solidFill>
                  <a:srgbClr val="A3425E"/>
                </a:solidFill>
                <a:cs typeface="Times New Roman" pitchFamily="18" charset="0"/>
              </a:rPr>
              <a:t>VibroGlove</a:t>
            </a:r>
            <a:r>
              <a:rPr lang="en-US" sz="8000" b="1" dirty="0" smtClean="0">
                <a:solidFill>
                  <a:srgbClr val="A3425E"/>
                </a:solidFill>
                <a:cs typeface="Times New Roman" pitchFamily="18" charset="0"/>
              </a:rPr>
              <a:t> </a:t>
            </a:r>
          </a:p>
          <a:p>
            <a:pPr algn="ctr"/>
            <a:r>
              <a:rPr lang="en-US" sz="5400" b="1" dirty="0" smtClean="0"/>
              <a:t>An Assistive Technology Aid for Conveying Facial Expressions</a:t>
            </a:r>
            <a:endParaRPr lang="en-US" sz="8000" b="1" dirty="0" smtClean="0">
              <a:solidFill>
                <a:srgbClr val="A3425E"/>
              </a:solidFill>
              <a:cs typeface="Times New Roman" pitchFamily="18" charset="0"/>
            </a:endParaRPr>
          </a:p>
          <a:p>
            <a:pPr algn="ctr"/>
            <a:r>
              <a:rPr lang="en-US" sz="3600" b="1" dirty="0" smtClean="0">
                <a:solidFill>
                  <a:srgbClr val="000000"/>
                </a:solidFill>
                <a:cs typeface="Times New Roman" pitchFamily="18" charset="0"/>
              </a:rPr>
              <a:t>Sreekar Krishna</a:t>
            </a:r>
            <a:r>
              <a:rPr lang="en-US" sz="3600" b="1" baseline="30000" dirty="0" smtClean="0">
                <a:solidFill>
                  <a:srgbClr val="000000"/>
                </a:solidFill>
                <a:cs typeface="Times New Roman" pitchFamily="18" charset="0"/>
              </a:rPr>
              <a:t>†</a:t>
            </a:r>
            <a:r>
              <a:rPr lang="en-US" sz="3600" b="1" dirty="0" smtClean="0">
                <a:solidFill>
                  <a:srgbClr val="000000"/>
                </a:solidFill>
                <a:cs typeface="Times New Roman" pitchFamily="18" charset="0"/>
              </a:rPr>
              <a:t> , Shantanu Bala, Troy McDaniel, Stephen McGuire &amp;Sethuraman Panchanathan</a:t>
            </a:r>
          </a:p>
        </p:txBody>
      </p:sp>
      <p:sp>
        <p:nvSpPr>
          <p:cNvPr id="59" name="Text Box 383"/>
          <p:cNvSpPr txBox="1">
            <a:spLocks noChangeArrowheads="1"/>
          </p:cNvSpPr>
          <p:nvPr/>
        </p:nvSpPr>
        <p:spPr bwMode="auto">
          <a:xfrm>
            <a:off x="563033" y="37652980"/>
            <a:ext cx="42489967" cy="523220"/>
          </a:xfrm>
          <a:prstGeom prst="rect">
            <a:avLst/>
          </a:prstGeom>
          <a:noFill/>
          <a:ln w="9525">
            <a:noFill/>
            <a:miter lim="800000"/>
            <a:headEnd/>
            <a:tailEnd/>
          </a:ln>
          <a:effectLst/>
        </p:spPr>
        <p:txBody>
          <a:bodyPr>
            <a:spAutoFit/>
          </a:bodyPr>
          <a:lstStyle/>
          <a:p>
            <a:r>
              <a:rPr lang="en-US" sz="2800" b="1" baseline="30000" dirty="0">
                <a:solidFill>
                  <a:srgbClr val="000000"/>
                </a:solidFill>
                <a:cs typeface="Times New Roman" pitchFamily="18" charset="0"/>
              </a:rPr>
              <a:t>†</a:t>
            </a:r>
            <a:r>
              <a:rPr lang="en-US" sz="2800" b="1" dirty="0" smtClean="0"/>
              <a:t> </a:t>
            </a:r>
            <a:r>
              <a:rPr lang="en-US" sz="2800" b="1" dirty="0"/>
              <a:t>Contact Author:</a:t>
            </a:r>
            <a:r>
              <a:rPr lang="en-US" sz="2800" dirty="0"/>
              <a:t> Sreekar Krishna, Graduate Research Assistant, Center </a:t>
            </a:r>
            <a:r>
              <a:rPr lang="en-US" sz="2800" dirty="0" smtClean="0"/>
              <a:t>for </a:t>
            </a:r>
            <a:r>
              <a:rPr lang="en-US" sz="2800" dirty="0"/>
              <a:t>Cognitive Ubiquitous Computing (</a:t>
            </a:r>
            <a:r>
              <a:rPr lang="en-US" sz="2800" dirty="0" smtClean="0"/>
              <a:t>CUbiC: http://cubic.asu.edu/), </a:t>
            </a:r>
            <a:r>
              <a:rPr lang="en-US" sz="2800" dirty="0"/>
              <a:t>Arizona State University, Tempe, </a:t>
            </a:r>
            <a:r>
              <a:rPr lang="en-US" sz="2800" dirty="0" smtClean="0"/>
              <a:t>AZ. 		</a:t>
            </a:r>
            <a:r>
              <a:rPr lang="en-US" sz="2800" b="1" dirty="0" smtClean="0"/>
              <a:t>Ph</a:t>
            </a:r>
            <a:r>
              <a:rPr lang="en-US" sz="2800" b="1" dirty="0"/>
              <a:t>:</a:t>
            </a:r>
            <a:r>
              <a:rPr lang="en-US" sz="2800" dirty="0"/>
              <a:t> </a:t>
            </a:r>
            <a:r>
              <a:rPr lang="en-US" sz="2800" dirty="0" smtClean="0"/>
              <a:t>(480) 727-3612 		</a:t>
            </a:r>
            <a:r>
              <a:rPr lang="en-US" sz="2800" b="1" dirty="0" smtClean="0"/>
              <a:t>Fax</a:t>
            </a:r>
            <a:r>
              <a:rPr lang="en-US" sz="2800" b="1" dirty="0"/>
              <a:t>:</a:t>
            </a:r>
            <a:r>
              <a:rPr lang="en-US" sz="2800" dirty="0"/>
              <a:t> </a:t>
            </a:r>
            <a:r>
              <a:rPr lang="en-US" sz="2800" dirty="0" smtClean="0"/>
              <a:t>(480) 965-1885 </a:t>
            </a:r>
            <a:r>
              <a:rPr lang="en-US" sz="2800" dirty="0"/>
              <a:t>	</a:t>
            </a:r>
            <a:r>
              <a:rPr lang="en-US" sz="2800" dirty="0" smtClean="0"/>
              <a:t>	</a:t>
            </a:r>
            <a:r>
              <a:rPr lang="en-US" sz="2800" b="1" dirty="0" smtClean="0"/>
              <a:t>Email</a:t>
            </a:r>
            <a:r>
              <a:rPr lang="en-US" sz="2800" b="1" dirty="0"/>
              <a:t>:</a:t>
            </a:r>
            <a:r>
              <a:rPr lang="en-US" sz="2800" dirty="0"/>
              <a:t> </a:t>
            </a:r>
            <a:r>
              <a:rPr lang="en-US" sz="2800" dirty="0" smtClean="0"/>
              <a:t>Sreekar.Krishna@asu.edu</a:t>
            </a:r>
            <a:endParaRPr lang="en-US" sz="2800" dirty="0"/>
          </a:p>
        </p:txBody>
      </p:sp>
      <p:pic>
        <p:nvPicPr>
          <p:cNvPr id="60" name="Picture 75"/>
          <p:cNvPicPr>
            <a:picLocks noChangeAspect="1" noChangeArrowheads="1"/>
          </p:cNvPicPr>
          <p:nvPr/>
        </p:nvPicPr>
        <p:blipFill>
          <a:blip r:embed="rId3" cstate="print"/>
          <a:srcRect/>
          <a:stretch>
            <a:fillRect/>
          </a:stretch>
        </p:blipFill>
        <p:spPr bwMode="auto">
          <a:xfrm>
            <a:off x="381000" y="692704"/>
            <a:ext cx="10820400" cy="1898096"/>
          </a:xfrm>
          <a:prstGeom prst="rect">
            <a:avLst/>
          </a:prstGeom>
          <a:noFill/>
        </p:spPr>
      </p:pic>
      <p:sp>
        <p:nvSpPr>
          <p:cNvPr id="61" name="Title 1"/>
          <p:cNvSpPr txBox="1">
            <a:spLocks/>
          </p:cNvSpPr>
          <p:nvPr/>
        </p:nvSpPr>
        <p:spPr>
          <a:xfrm>
            <a:off x="32308800" y="381000"/>
            <a:ext cx="11963400" cy="2133600"/>
          </a:xfrm>
          <a:prstGeom prst="rect">
            <a:avLst/>
          </a:prstGeom>
        </p:spPr>
        <p:txBody>
          <a:bodyPr>
            <a:noAutofit/>
          </a:bodyPr>
          <a:lstStyle/>
          <a:p>
            <a:pPr marL="0" marR="0" lvl="0" indent="0" algn="ctr" defTabSz="4267200" rtl="0" eaLnBrk="0" fontAlgn="base" latinLnBrk="0" hangingPunct="0">
              <a:lnSpc>
                <a:spcPct val="100000"/>
              </a:lnSpc>
              <a:spcBef>
                <a:spcPct val="0"/>
              </a:spcBef>
              <a:spcAft>
                <a:spcPct val="0"/>
              </a:spcAft>
              <a:buClrTx/>
              <a:buSzTx/>
              <a:buFontTx/>
              <a:buNone/>
              <a:tabLst/>
              <a:defRPr/>
            </a:pPr>
            <a:r>
              <a:rPr kumimoji="0" lang="en-US" sz="8000" b="1" i="0" u="none" strike="noStrike" kern="0" cap="none" spc="0" normalizeH="0" baseline="0" noProof="0" dirty="0" smtClean="0">
                <a:ln>
                  <a:noFill/>
                </a:ln>
                <a:solidFill>
                  <a:srgbClr val="C00000"/>
                </a:solidFill>
                <a:uLnTx/>
                <a:uFillTx/>
                <a:latin typeface="Times New Roman" pitchFamily="18" charset="0"/>
                <a:ea typeface="+mj-ea"/>
                <a:cs typeface="Times New Roman" pitchFamily="18" charset="0"/>
              </a:rPr>
              <a:t>CUbiC</a:t>
            </a:r>
            <a:r>
              <a:rPr kumimoji="0" lang="en-US" sz="96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
            </a:r>
            <a:br>
              <a:rPr kumimoji="0" lang="en-US" sz="96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b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Center for </a:t>
            </a:r>
            <a:r>
              <a:rPr kumimoji="0" lang="en-US" sz="44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C</a:t>
            </a: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ognitive </a:t>
            </a:r>
            <a:r>
              <a:rPr kumimoji="0" lang="en-US" sz="44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Ubi</a:t>
            </a: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quitous </a:t>
            </a:r>
            <a:r>
              <a:rPr kumimoji="0" lang="en-US" sz="44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C</a:t>
            </a: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omputing</a:t>
            </a:r>
          </a:p>
          <a:p>
            <a:pPr marL="0" marR="0" lvl="0" indent="0" algn="ctr" defTabSz="4267200" rtl="0" eaLnBrk="0" fontAlgn="base" latinLnBrk="0" hangingPunct="0">
              <a:lnSpc>
                <a:spcPct val="100000"/>
              </a:lnSpc>
              <a:spcBef>
                <a:spcPct val="0"/>
              </a:spcBef>
              <a:spcAft>
                <a:spcPct val="0"/>
              </a:spcAft>
              <a:buClrTx/>
              <a:buSzTx/>
              <a:buFontTx/>
              <a:buNone/>
              <a:tabLst/>
              <a:defRPr/>
            </a:pPr>
            <a:r>
              <a:rPr lang="en-US" kern="0" dirty="0" smtClean="0">
                <a:solidFill>
                  <a:schemeClr val="tx2"/>
                </a:solidFill>
                <a:ea typeface="+mj-ea"/>
                <a:cs typeface="Times New Roman" pitchFamily="18" charset="0"/>
              </a:rPr>
              <a:t>http://cubic.asu.edu</a:t>
            </a:r>
            <a:endParaRPr kumimoji="0" lang="en-US" b="0"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cxnSp>
        <p:nvCxnSpPr>
          <p:cNvPr id="62" name="Straight Connector 61"/>
          <p:cNvCxnSpPr/>
          <p:nvPr/>
        </p:nvCxnSpPr>
        <p:spPr>
          <a:xfrm flipV="1">
            <a:off x="33279348" y="1524001"/>
            <a:ext cx="9982200" cy="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descr="071029172856-large.jpg"/>
          <p:cNvPicPr>
            <a:picLocks noChangeAspect="1"/>
          </p:cNvPicPr>
          <p:nvPr/>
        </p:nvPicPr>
        <p:blipFill>
          <a:blip r:embed="rId4" cstate="print"/>
          <a:stretch>
            <a:fillRect/>
          </a:stretch>
        </p:blipFill>
        <p:spPr>
          <a:xfrm>
            <a:off x="838200" y="5695952"/>
            <a:ext cx="5257800" cy="34964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4" name="Picture 63" descr="Table.bmp"/>
          <p:cNvPicPr>
            <a:picLocks noChangeAspect="1"/>
          </p:cNvPicPr>
          <p:nvPr/>
        </p:nvPicPr>
        <p:blipFill>
          <a:blip r:embed="rId5" cstate="print"/>
          <a:srcRect l="15548" r="14005"/>
          <a:stretch>
            <a:fillRect/>
          </a:stretch>
        </p:blipFill>
        <p:spPr>
          <a:xfrm>
            <a:off x="1143000" y="11737370"/>
            <a:ext cx="6629400" cy="5494978"/>
          </a:xfrm>
          <a:prstGeom prst="rect">
            <a:avLst/>
          </a:prstGeom>
          <a:ln>
            <a:noFill/>
          </a:ln>
          <a:effectLst>
            <a:outerShdw blurRad="292100" dist="139700" dir="2700000" algn="tl" rotWithShape="0">
              <a:srgbClr val="333333">
                <a:alpha val="65000"/>
              </a:srgbClr>
            </a:outerShdw>
          </a:effectLst>
        </p:spPr>
      </p:pic>
      <p:sp>
        <p:nvSpPr>
          <p:cNvPr id="65" name="AutoShape 278"/>
          <p:cNvSpPr>
            <a:spLocks noChangeArrowheads="1"/>
          </p:cNvSpPr>
          <p:nvPr/>
        </p:nvSpPr>
        <p:spPr bwMode="auto">
          <a:xfrm>
            <a:off x="7848600" y="4038600"/>
            <a:ext cx="47244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Motivation</a:t>
            </a:r>
            <a:endParaRPr lang="en-US" sz="4800" b="1" dirty="0"/>
          </a:p>
        </p:txBody>
      </p:sp>
      <p:sp>
        <p:nvSpPr>
          <p:cNvPr id="66" name="TextBox 65"/>
          <p:cNvSpPr txBox="1"/>
          <p:nvPr/>
        </p:nvSpPr>
        <p:spPr>
          <a:xfrm>
            <a:off x="6096000" y="5391150"/>
            <a:ext cx="6781800" cy="6124754"/>
          </a:xfrm>
          <a:prstGeom prst="rect">
            <a:avLst/>
          </a:prstGeom>
          <a:noFill/>
        </p:spPr>
        <p:txBody>
          <a:bodyPr wrap="square" rtlCol="0">
            <a:spAutoFit/>
          </a:bodyPr>
          <a:lstStyle/>
          <a:p>
            <a:pPr marL="631825" indent="-585788" defTabSz="117475">
              <a:buFont typeface="Wingdings" pitchFamily="2" charset="2"/>
              <a:buChar char="q"/>
              <a:tabLst>
                <a:tab pos="468313" algn="l"/>
              </a:tabLst>
            </a:pPr>
            <a:r>
              <a:rPr lang="en-US" sz="2800" dirty="0" smtClean="0"/>
              <a:t>Social interactions are an essence of healthy living.</a:t>
            </a:r>
          </a:p>
          <a:p>
            <a:pPr marL="631825" indent="-585788" defTabSz="117475">
              <a:buFont typeface="Wingdings" pitchFamily="2" charset="2"/>
              <a:buChar char="q"/>
              <a:tabLst>
                <a:tab pos="468313" algn="l"/>
              </a:tabLst>
            </a:pPr>
            <a:r>
              <a:rPr lang="en-US" sz="2800" dirty="0" smtClean="0"/>
              <a:t>Major portion of social interactions happen through non-verbal cues, especially visual non-verbal cues.</a:t>
            </a:r>
          </a:p>
          <a:p>
            <a:pPr marL="631825" indent="-585788" defTabSz="117475">
              <a:buFont typeface="Wingdings" pitchFamily="2" charset="2"/>
              <a:buChar char="q"/>
              <a:tabLst>
                <a:tab pos="468313" algn="l"/>
              </a:tabLst>
            </a:pPr>
            <a:r>
              <a:rPr lang="en-US" sz="2800" dirty="0" smtClean="0"/>
              <a:t>People with sensory disabilities (persons who are blind or visually impaired) are at a loss when it comes to social interactions. </a:t>
            </a:r>
          </a:p>
          <a:p>
            <a:pPr marL="631825" indent="-585788" defTabSz="117475">
              <a:buFont typeface="Wingdings" pitchFamily="2" charset="2"/>
              <a:buChar char="q"/>
              <a:tabLst>
                <a:tab pos="468313" algn="l"/>
              </a:tabLst>
            </a:pPr>
            <a:r>
              <a:rPr lang="en-US" sz="2800" dirty="0" smtClean="0"/>
              <a:t>Assistive and rehabilitative aids could prove beneficial towards enriching personal and professional lives of individuals with disabilities.</a:t>
            </a:r>
          </a:p>
          <a:p>
            <a:endParaRPr lang="en-US" sz="2800" dirty="0"/>
          </a:p>
        </p:txBody>
      </p:sp>
      <p:pic>
        <p:nvPicPr>
          <p:cNvPr id="67" name="Picture 66" descr="Hand.bmp"/>
          <p:cNvPicPr>
            <a:picLocks noChangeAspect="1"/>
          </p:cNvPicPr>
          <p:nvPr/>
        </p:nvPicPr>
        <p:blipFill>
          <a:blip r:embed="rId6" cstate="print"/>
          <a:stretch>
            <a:fillRect/>
          </a:stretch>
        </p:blipFill>
        <p:spPr>
          <a:xfrm>
            <a:off x="39471600" y="5715000"/>
            <a:ext cx="3302506" cy="3506484"/>
          </a:xfrm>
          <a:prstGeom prst="rect">
            <a:avLst/>
          </a:prstGeom>
          <a:ln>
            <a:noFill/>
          </a:ln>
          <a:effectLst>
            <a:outerShdw blurRad="292100" dist="139700" dir="2700000" algn="tl" rotWithShape="0">
              <a:srgbClr val="333333">
                <a:alpha val="65000"/>
              </a:srgbClr>
            </a:outerShdw>
          </a:effectLst>
        </p:spPr>
      </p:pic>
      <p:pic>
        <p:nvPicPr>
          <p:cNvPr id="68" name="Picture 67" descr="Mappings.bmp"/>
          <p:cNvPicPr>
            <a:picLocks noChangeAspect="1"/>
          </p:cNvPicPr>
          <p:nvPr/>
        </p:nvPicPr>
        <p:blipFill>
          <a:blip r:embed="rId7" cstate="print"/>
          <a:srcRect b="41868"/>
          <a:stretch>
            <a:fillRect/>
          </a:stretch>
        </p:blipFill>
        <p:spPr>
          <a:xfrm>
            <a:off x="36210785" y="9715837"/>
            <a:ext cx="6765471" cy="5029200"/>
          </a:xfrm>
          <a:prstGeom prst="rect">
            <a:avLst/>
          </a:prstGeom>
        </p:spPr>
      </p:pic>
      <p:pic>
        <p:nvPicPr>
          <p:cNvPr id="71" name="Picture 70" descr="ConfusionMatrix.bmp"/>
          <p:cNvPicPr>
            <a:picLocks noChangeAspect="1"/>
          </p:cNvPicPr>
          <p:nvPr/>
        </p:nvPicPr>
        <p:blipFill>
          <a:blip r:embed="rId8" cstate="print"/>
          <a:stretch>
            <a:fillRect/>
          </a:stretch>
        </p:blipFill>
        <p:spPr>
          <a:xfrm>
            <a:off x="1143000" y="32842200"/>
            <a:ext cx="5486400" cy="4145121"/>
          </a:xfrm>
          <a:prstGeom prst="rect">
            <a:avLst/>
          </a:prstGeom>
          <a:ln>
            <a:noFill/>
          </a:ln>
          <a:effectLst>
            <a:outerShdw blurRad="292100" dist="139700" dir="2700000" algn="tl" rotWithShape="0">
              <a:srgbClr val="333333">
                <a:alpha val="65000"/>
              </a:srgbClr>
            </a:outerShdw>
          </a:effectLst>
        </p:spPr>
      </p:pic>
      <p:pic>
        <p:nvPicPr>
          <p:cNvPr id="72" name="Picture 71" descr="ResponseTime.bmp"/>
          <p:cNvPicPr>
            <a:picLocks noChangeAspect="1"/>
          </p:cNvPicPr>
          <p:nvPr/>
        </p:nvPicPr>
        <p:blipFill>
          <a:blip r:embed="rId9" cstate="print"/>
          <a:stretch>
            <a:fillRect/>
          </a:stretch>
        </p:blipFill>
        <p:spPr>
          <a:xfrm>
            <a:off x="18897600" y="22631400"/>
            <a:ext cx="6400800" cy="4887278"/>
          </a:xfrm>
          <a:prstGeom prst="rect">
            <a:avLst/>
          </a:prstGeom>
          <a:ln>
            <a:noFill/>
          </a:ln>
          <a:effectLst>
            <a:outerShdw blurRad="292100" dist="139700" dir="2700000" algn="tl" rotWithShape="0">
              <a:srgbClr val="333333">
                <a:alpha val="65000"/>
              </a:srgbClr>
            </a:outerShdw>
          </a:effectLst>
        </p:spPr>
      </p:pic>
      <p:pic>
        <p:nvPicPr>
          <p:cNvPr id="73" name="Picture 72" descr="Stephen.bmp"/>
          <p:cNvPicPr>
            <a:picLocks noChangeAspect="1"/>
          </p:cNvPicPr>
          <p:nvPr/>
        </p:nvPicPr>
        <p:blipFill>
          <a:blip r:embed="rId10" cstate="print"/>
          <a:stretch>
            <a:fillRect/>
          </a:stretch>
        </p:blipFill>
        <p:spPr>
          <a:xfrm>
            <a:off x="12649200" y="29489400"/>
            <a:ext cx="5486400" cy="4553291"/>
          </a:xfrm>
          <a:prstGeom prst="rect">
            <a:avLst/>
          </a:prstGeom>
          <a:ln>
            <a:noFill/>
          </a:ln>
          <a:effectLst>
            <a:outerShdw blurRad="292100" dist="139700" dir="2700000" algn="tl" rotWithShape="0">
              <a:srgbClr val="333333">
                <a:alpha val="65000"/>
              </a:srgbClr>
            </a:outerShdw>
          </a:effectLst>
        </p:spPr>
      </p:pic>
      <p:pic>
        <p:nvPicPr>
          <p:cNvPr id="74" name="Picture 73" descr="RecogRate.bmp"/>
          <p:cNvPicPr>
            <a:picLocks noChangeAspect="1"/>
          </p:cNvPicPr>
          <p:nvPr/>
        </p:nvPicPr>
        <p:blipFill>
          <a:blip r:embed="rId11" cstate="print"/>
          <a:stretch>
            <a:fillRect/>
          </a:stretch>
        </p:blipFill>
        <p:spPr>
          <a:xfrm>
            <a:off x="1143000" y="27813000"/>
            <a:ext cx="5486400" cy="4579144"/>
          </a:xfrm>
          <a:prstGeom prst="rect">
            <a:avLst/>
          </a:prstGeom>
          <a:ln>
            <a:noFill/>
          </a:ln>
          <a:effectLst>
            <a:outerShdw blurRad="292100" dist="139700" dir="2700000" algn="tl" rotWithShape="0">
              <a:srgbClr val="333333">
                <a:alpha val="65000"/>
              </a:srgbClr>
            </a:outerShdw>
          </a:effectLst>
        </p:spPr>
      </p:pic>
      <p:sp>
        <p:nvSpPr>
          <p:cNvPr id="98" name="AutoShape 278"/>
          <p:cNvSpPr>
            <a:spLocks noChangeArrowheads="1"/>
          </p:cNvSpPr>
          <p:nvPr/>
        </p:nvSpPr>
        <p:spPr bwMode="auto">
          <a:xfrm>
            <a:off x="23774400" y="4038600"/>
            <a:ext cx="160782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Construction of Haptic Glove &amp; Design of Haptic Icons</a:t>
            </a:r>
            <a:endParaRPr lang="en-US" sz="4800" b="1" dirty="0"/>
          </a:p>
        </p:txBody>
      </p:sp>
      <p:sp>
        <p:nvSpPr>
          <p:cNvPr id="100" name="Rounded Rectangle 99"/>
          <p:cNvSpPr/>
          <p:nvPr/>
        </p:nvSpPr>
        <p:spPr bwMode="auto">
          <a:xfrm>
            <a:off x="31851600" y="19707224"/>
            <a:ext cx="11430000" cy="17554575"/>
          </a:xfrm>
          <a:prstGeom prst="roundRect">
            <a:avLst>
              <a:gd name="adj" fmla="val 4840"/>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5" name="AutoShape 278"/>
          <p:cNvSpPr>
            <a:spLocks noChangeArrowheads="1"/>
          </p:cNvSpPr>
          <p:nvPr/>
        </p:nvSpPr>
        <p:spPr bwMode="auto">
          <a:xfrm>
            <a:off x="34004250" y="20193000"/>
            <a:ext cx="72771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Contact Info. &amp; Brochure</a:t>
            </a:r>
            <a:endParaRPr lang="en-US" sz="4800" b="1" dirty="0"/>
          </a:p>
        </p:txBody>
      </p:sp>
      <p:grpSp>
        <p:nvGrpSpPr>
          <p:cNvPr id="115" name="Group 114"/>
          <p:cNvGrpSpPr/>
          <p:nvPr/>
        </p:nvGrpSpPr>
        <p:grpSpPr>
          <a:xfrm>
            <a:off x="35608260" y="22631400"/>
            <a:ext cx="4069080" cy="2133600"/>
            <a:chOff x="35684460" y="22631400"/>
            <a:chExt cx="4069080" cy="2133600"/>
          </a:xfrm>
        </p:grpSpPr>
        <p:sp>
          <p:nvSpPr>
            <p:cNvPr id="104" name="Rectangle 103"/>
            <p:cNvSpPr/>
            <p:nvPr/>
          </p:nvSpPr>
          <p:spPr bwMode="auto">
            <a:xfrm>
              <a:off x="36118800" y="22631400"/>
              <a:ext cx="3200400" cy="18288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Contact Information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(3.5in x 2in)</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8" name="Freeform 107"/>
            <p:cNvSpPr/>
            <p:nvPr/>
          </p:nvSpPr>
          <p:spPr bwMode="auto">
            <a:xfrm>
              <a:off x="35684460" y="22631400"/>
              <a:ext cx="434340" cy="1821180"/>
            </a:xfrm>
            <a:custGeom>
              <a:avLst/>
              <a:gdLst>
                <a:gd name="connsiteX0" fmla="*/ 434340 w 434340"/>
                <a:gd name="connsiteY0" fmla="*/ 0 h 1821180"/>
                <a:gd name="connsiteX1" fmla="*/ 0 w 434340"/>
                <a:gd name="connsiteY1" fmla="*/ 0 h 1821180"/>
                <a:gd name="connsiteX2" fmla="*/ 190500 w 434340"/>
                <a:gd name="connsiteY2" fmla="*/ 1821180 h 1821180"/>
                <a:gd name="connsiteX3" fmla="*/ 434340 w 434340"/>
                <a:gd name="connsiteY3" fmla="*/ 1821180 h 1821180"/>
                <a:gd name="connsiteX4" fmla="*/ 434340 w 434340"/>
                <a:gd name="connsiteY4" fmla="*/ 0 h 1821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 h="1821180">
                  <a:moveTo>
                    <a:pt x="434340" y="0"/>
                  </a:moveTo>
                  <a:lnTo>
                    <a:pt x="0" y="0"/>
                  </a:lnTo>
                  <a:lnTo>
                    <a:pt x="190500" y="1821180"/>
                  </a:lnTo>
                  <a:lnTo>
                    <a:pt x="434340" y="1821180"/>
                  </a:lnTo>
                  <a:lnTo>
                    <a:pt x="43434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9" name="Freeform 108"/>
            <p:cNvSpPr/>
            <p:nvPr/>
          </p:nvSpPr>
          <p:spPr bwMode="auto">
            <a:xfrm flipH="1">
              <a:off x="39319200" y="22631400"/>
              <a:ext cx="434340" cy="1821180"/>
            </a:xfrm>
            <a:custGeom>
              <a:avLst/>
              <a:gdLst>
                <a:gd name="connsiteX0" fmla="*/ 434340 w 434340"/>
                <a:gd name="connsiteY0" fmla="*/ 0 h 1821180"/>
                <a:gd name="connsiteX1" fmla="*/ 0 w 434340"/>
                <a:gd name="connsiteY1" fmla="*/ 0 h 1821180"/>
                <a:gd name="connsiteX2" fmla="*/ 190500 w 434340"/>
                <a:gd name="connsiteY2" fmla="*/ 1821180 h 1821180"/>
                <a:gd name="connsiteX3" fmla="*/ 434340 w 434340"/>
                <a:gd name="connsiteY3" fmla="*/ 1821180 h 1821180"/>
                <a:gd name="connsiteX4" fmla="*/ 434340 w 434340"/>
                <a:gd name="connsiteY4" fmla="*/ 0 h 1821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 h="1821180">
                  <a:moveTo>
                    <a:pt x="434340" y="0"/>
                  </a:moveTo>
                  <a:lnTo>
                    <a:pt x="0" y="0"/>
                  </a:lnTo>
                  <a:lnTo>
                    <a:pt x="190500" y="1821180"/>
                  </a:lnTo>
                  <a:lnTo>
                    <a:pt x="434340" y="1821180"/>
                  </a:lnTo>
                  <a:lnTo>
                    <a:pt x="43434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0" name="Rectangle 109"/>
            <p:cNvSpPr/>
            <p:nvPr/>
          </p:nvSpPr>
          <p:spPr bwMode="auto">
            <a:xfrm>
              <a:off x="36118800" y="24460200"/>
              <a:ext cx="3200400" cy="3048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14" name="Group 113"/>
          <p:cNvGrpSpPr/>
          <p:nvPr/>
        </p:nvGrpSpPr>
        <p:grpSpPr>
          <a:xfrm>
            <a:off x="32842200" y="25984200"/>
            <a:ext cx="9601200" cy="10572750"/>
            <a:chOff x="33147000" y="25984200"/>
            <a:chExt cx="9601200" cy="10572750"/>
          </a:xfrm>
        </p:grpSpPr>
        <p:sp>
          <p:nvSpPr>
            <p:cNvPr id="101" name="Rectangle 100"/>
            <p:cNvSpPr/>
            <p:nvPr/>
          </p:nvSpPr>
          <p:spPr bwMode="auto">
            <a:xfrm>
              <a:off x="34061400" y="25984200"/>
              <a:ext cx="7772400" cy="100584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Brochure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(8.5in</a:t>
              </a:r>
              <a:r>
                <a:rPr kumimoji="0" lang="en-US" sz="2400" b="0" i="0" u="none" strike="noStrike" cap="none" normalizeH="0" dirty="0" smtClean="0">
                  <a:ln>
                    <a:noFill/>
                  </a:ln>
                  <a:solidFill>
                    <a:schemeClr val="tx1"/>
                  </a:solidFill>
                  <a:effectLst/>
                  <a:latin typeface="Times New Roman" pitchFamily="18" charset="0"/>
                </a:rPr>
                <a:t> x 11 in)</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11" name="Freeform 110"/>
            <p:cNvSpPr/>
            <p:nvPr/>
          </p:nvSpPr>
          <p:spPr bwMode="auto">
            <a:xfrm>
              <a:off x="33147000" y="26003250"/>
              <a:ext cx="914400" cy="10029825"/>
            </a:xfrm>
            <a:custGeom>
              <a:avLst/>
              <a:gdLst>
                <a:gd name="connsiteX0" fmla="*/ 914400 w 914400"/>
                <a:gd name="connsiteY0" fmla="*/ 0 h 10029825"/>
                <a:gd name="connsiteX1" fmla="*/ 0 w 914400"/>
                <a:gd name="connsiteY1" fmla="*/ 0 h 10029825"/>
                <a:gd name="connsiteX2" fmla="*/ 514350 w 914400"/>
                <a:gd name="connsiteY2" fmla="*/ 10029825 h 10029825"/>
                <a:gd name="connsiteX3" fmla="*/ 914400 w 914400"/>
                <a:gd name="connsiteY3" fmla="*/ 10029825 h 10029825"/>
                <a:gd name="connsiteX4" fmla="*/ 914400 w 914400"/>
                <a:gd name="connsiteY4" fmla="*/ 0 h 1002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10029825">
                  <a:moveTo>
                    <a:pt x="914400" y="0"/>
                  </a:moveTo>
                  <a:lnTo>
                    <a:pt x="0" y="0"/>
                  </a:lnTo>
                  <a:lnTo>
                    <a:pt x="514350" y="10029825"/>
                  </a:lnTo>
                  <a:lnTo>
                    <a:pt x="914400" y="10029825"/>
                  </a:lnTo>
                  <a:lnTo>
                    <a:pt x="91440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2" name="Freeform 111"/>
            <p:cNvSpPr/>
            <p:nvPr/>
          </p:nvSpPr>
          <p:spPr bwMode="auto">
            <a:xfrm flipH="1">
              <a:off x="41833800" y="25993725"/>
              <a:ext cx="914400" cy="10029825"/>
            </a:xfrm>
            <a:custGeom>
              <a:avLst/>
              <a:gdLst>
                <a:gd name="connsiteX0" fmla="*/ 914400 w 914400"/>
                <a:gd name="connsiteY0" fmla="*/ 0 h 10029825"/>
                <a:gd name="connsiteX1" fmla="*/ 0 w 914400"/>
                <a:gd name="connsiteY1" fmla="*/ 0 h 10029825"/>
                <a:gd name="connsiteX2" fmla="*/ 514350 w 914400"/>
                <a:gd name="connsiteY2" fmla="*/ 10029825 h 10029825"/>
                <a:gd name="connsiteX3" fmla="*/ 914400 w 914400"/>
                <a:gd name="connsiteY3" fmla="*/ 10029825 h 10029825"/>
                <a:gd name="connsiteX4" fmla="*/ 914400 w 914400"/>
                <a:gd name="connsiteY4" fmla="*/ 0 h 1002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10029825">
                  <a:moveTo>
                    <a:pt x="914400" y="0"/>
                  </a:moveTo>
                  <a:lnTo>
                    <a:pt x="0" y="0"/>
                  </a:lnTo>
                  <a:lnTo>
                    <a:pt x="514350" y="10029825"/>
                  </a:lnTo>
                  <a:lnTo>
                    <a:pt x="914400" y="10029825"/>
                  </a:lnTo>
                  <a:lnTo>
                    <a:pt x="91440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3" name="Rectangle 112"/>
            <p:cNvSpPr/>
            <p:nvPr/>
          </p:nvSpPr>
          <p:spPr bwMode="auto">
            <a:xfrm>
              <a:off x="34061400" y="36023550"/>
              <a:ext cx="7772400" cy="5334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
        <p:nvSpPr>
          <p:cNvPr id="116" name="Rectangle 115"/>
          <p:cNvSpPr/>
          <p:nvPr/>
        </p:nvSpPr>
        <p:spPr>
          <a:xfrm>
            <a:off x="1066800" y="17307173"/>
            <a:ext cx="6781800" cy="646331"/>
          </a:xfrm>
          <a:prstGeom prst="rect">
            <a:avLst/>
          </a:prstGeom>
        </p:spPr>
        <p:txBody>
          <a:bodyPr wrap="square">
            <a:spAutoFit/>
          </a:bodyPr>
          <a:lstStyle/>
          <a:p>
            <a:pPr algn="ctr"/>
            <a:r>
              <a:rPr lang="en-US" sz="1800" dirty="0" smtClean="0"/>
              <a:t>Based on two open ended focus groups conducted with persons having visual impairment</a:t>
            </a:r>
            <a:endParaRPr lang="en-US" sz="1800" dirty="0"/>
          </a:p>
        </p:txBody>
      </p:sp>
      <p:sp>
        <p:nvSpPr>
          <p:cNvPr id="118" name="TextBox 117"/>
          <p:cNvSpPr txBox="1"/>
          <p:nvPr/>
        </p:nvSpPr>
        <p:spPr>
          <a:xfrm>
            <a:off x="1371600" y="11849100"/>
            <a:ext cx="6096000" cy="523220"/>
          </a:xfrm>
          <a:prstGeom prst="rect">
            <a:avLst/>
          </a:prstGeom>
          <a:solidFill>
            <a:schemeClr val="accent1"/>
          </a:solidFill>
        </p:spPr>
        <p:txBody>
          <a:bodyPr wrap="square" rtlCol="0">
            <a:spAutoFit/>
          </a:bodyPr>
          <a:lstStyle/>
          <a:p>
            <a:pPr algn="ctr"/>
            <a:r>
              <a:rPr lang="en-US" sz="2800" b="1" dirty="0" smtClean="0">
                <a:solidFill>
                  <a:schemeClr val="bg1"/>
                </a:solidFill>
              </a:rPr>
              <a:t>Important Visual Social Cues</a:t>
            </a:r>
            <a:endParaRPr lang="en-US" sz="2800" b="1" dirty="0">
              <a:solidFill>
                <a:schemeClr val="bg1"/>
              </a:solidFill>
            </a:endParaRPr>
          </a:p>
        </p:txBody>
      </p:sp>
      <p:sp>
        <p:nvSpPr>
          <p:cNvPr id="120" name="Rectangle 119"/>
          <p:cNvSpPr/>
          <p:nvPr/>
        </p:nvSpPr>
        <p:spPr>
          <a:xfrm>
            <a:off x="10058400" y="17299970"/>
            <a:ext cx="7848600" cy="646331"/>
          </a:xfrm>
          <a:prstGeom prst="rect">
            <a:avLst/>
          </a:prstGeom>
        </p:spPr>
        <p:txBody>
          <a:bodyPr wrap="square">
            <a:spAutoFit/>
          </a:bodyPr>
          <a:lstStyle/>
          <a:p>
            <a:pPr algn="ctr"/>
            <a:r>
              <a:rPr lang="en-US" sz="1800" dirty="0" smtClean="0"/>
              <a:t>Based on  an online web survey conducted with 16 persons who were blind, 9 with low vision and 2 sighted specialists in the area of visual impairment</a:t>
            </a:r>
            <a:endParaRPr lang="en-US" sz="1800" dirty="0"/>
          </a:p>
        </p:txBody>
      </p:sp>
      <p:pic>
        <p:nvPicPr>
          <p:cNvPr id="122" name="Picture 121" descr="MappingPoster.bmp"/>
          <p:cNvPicPr>
            <a:picLocks noChangeAspect="1"/>
          </p:cNvPicPr>
          <p:nvPr/>
        </p:nvPicPr>
        <p:blipFill>
          <a:blip r:embed="rId12" cstate="print"/>
          <a:stretch>
            <a:fillRect/>
          </a:stretch>
        </p:blipFill>
        <p:spPr>
          <a:xfrm>
            <a:off x="13296900" y="4953000"/>
            <a:ext cx="4819650" cy="6343650"/>
          </a:xfrm>
          <a:prstGeom prst="rect">
            <a:avLst/>
          </a:prstGeom>
          <a:ln>
            <a:noFill/>
          </a:ln>
          <a:effectLst>
            <a:outerShdw blurRad="292100" dist="139700" dir="2700000" algn="tl" rotWithShape="0">
              <a:srgbClr val="333333">
                <a:alpha val="65000"/>
              </a:srgbClr>
            </a:outerShdw>
          </a:effectLst>
        </p:spPr>
      </p:pic>
      <p:pic>
        <p:nvPicPr>
          <p:cNvPr id="123" name="Picture 122" descr="SurveyPoster.bmp"/>
          <p:cNvPicPr>
            <a:picLocks noChangeAspect="1"/>
          </p:cNvPicPr>
          <p:nvPr/>
        </p:nvPicPr>
        <p:blipFill>
          <a:blip r:embed="rId13" cstate="print"/>
          <a:stretch>
            <a:fillRect/>
          </a:stretch>
        </p:blipFill>
        <p:spPr>
          <a:xfrm>
            <a:off x="10058576" y="11734800"/>
            <a:ext cx="7772400" cy="5412770"/>
          </a:xfrm>
          <a:prstGeom prst="rect">
            <a:avLst/>
          </a:prstGeom>
          <a:ln>
            <a:noFill/>
          </a:ln>
          <a:effectLst>
            <a:outerShdw blurRad="292100" dist="139700" dir="2700000" algn="tl" rotWithShape="0">
              <a:srgbClr val="333333">
                <a:alpha val="65000"/>
              </a:srgbClr>
            </a:outerShdw>
          </a:effectLst>
        </p:spPr>
      </p:pic>
      <p:sp>
        <p:nvSpPr>
          <p:cNvPr id="124" name="Rectangle 123"/>
          <p:cNvSpPr/>
          <p:nvPr/>
        </p:nvSpPr>
        <p:spPr>
          <a:xfrm>
            <a:off x="762000" y="18135600"/>
            <a:ext cx="17526000" cy="1077218"/>
          </a:xfrm>
          <a:prstGeom prst="rect">
            <a:avLst/>
          </a:prstGeom>
        </p:spPr>
        <p:txBody>
          <a:bodyPr wrap="square">
            <a:spAutoFit/>
          </a:bodyPr>
          <a:lstStyle/>
          <a:p>
            <a:pPr algn="ctr"/>
            <a:r>
              <a:rPr lang="en-US" sz="3200" b="1" dirty="0" smtClean="0"/>
              <a:t>Goal: </a:t>
            </a:r>
            <a:r>
              <a:rPr lang="en-US" sz="3200" dirty="0" smtClean="0"/>
              <a:t>Design and Develop a human-human interaction enrichment tool that focuses on delivering facial actions of interaction partners to users who are visually impaired</a:t>
            </a:r>
            <a:endParaRPr lang="en-US" sz="3200" dirty="0"/>
          </a:p>
        </p:txBody>
      </p:sp>
      <p:grpSp>
        <p:nvGrpSpPr>
          <p:cNvPr id="129" name="Group 128"/>
          <p:cNvGrpSpPr/>
          <p:nvPr/>
        </p:nvGrpSpPr>
        <p:grpSpPr>
          <a:xfrm>
            <a:off x="19202400" y="5410200"/>
            <a:ext cx="9448800" cy="8229600"/>
            <a:chOff x="21717000" y="5638800"/>
            <a:chExt cx="9448800" cy="8229600"/>
          </a:xfrm>
        </p:grpSpPr>
        <p:sp>
          <p:nvSpPr>
            <p:cNvPr id="126" name="Rounded Rectangle 125"/>
            <p:cNvSpPr/>
            <p:nvPr/>
          </p:nvSpPr>
          <p:spPr bwMode="auto">
            <a:xfrm>
              <a:off x="21717000" y="5638800"/>
              <a:ext cx="9448800" cy="8229600"/>
            </a:xfrm>
            <a:prstGeom prst="roundRect">
              <a:avLst>
                <a:gd name="adj" fmla="val 3472"/>
              </a:avLst>
            </a:prstGeom>
            <a:solidFill>
              <a:schemeClr val="bg1">
                <a:alpha val="3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6" name="AutoShape 4"/>
            <p:cNvSpPr>
              <a:spLocks noChangeAspect="1" noChangeArrowheads="1"/>
            </p:cNvSpPr>
            <p:nvPr/>
          </p:nvSpPr>
          <p:spPr bwMode="auto">
            <a:xfrm>
              <a:off x="23522459" y="6072965"/>
              <a:ext cx="2506647" cy="3349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77" name="Picture 76" descr="steven1"/>
            <p:cNvPicPr>
              <a:picLocks noChangeAspect="1" noChangeArrowheads="1"/>
            </p:cNvPicPr>
            <p:nvPr/>
          </p:nvPicPr>
          <p:blipFill>
            <a:blip r:embed="rId14" cstate="print"/>
            <a:srcRect l="16589" t="10042" r="10543" b="6915"/>
            <a:stretch>
              <a:fillRect/>
            </a:stretch>
          </p:blipFill>
          <p:spPr bwMode="auto">
            <a:xfrm>
              <a:off x="24468499" y="6072965"/>
              <a:ext cx="3852963" cy="6386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8" name="Right Arrow 77"/>
            <p:cNvSpPr/>
            <p:nvPr/>
          </p:nvSpPr>
          <p:spPr>
            <a:xfrm rot="20761356">
              <a:off x="23942793" y="7048691"/>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9" name="Right Arrow 78"/>
            <p:cNvSpPr/>
            <p:nvPr/>
          </p:nvSpPr>
          <p:spPr>
            <a:xfrm>
              <a:off x="23965880" y="7264674"/>
              <a:ext cx="1806077" cy="18784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0" name="Right Arrow 79"/>
            <p:cNvSpPr/>
            <p:nvPr/>
          </p:nvSpPr>
          <p:spPr>
            <a:xfrm rot="827554">
              <a:off x="23979004" y="7540989"/>
              <a:ext cx="1806077" cy="18784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81" name="Picture 80" descr="0802pg25_f1.jpg"/>
            <p:cNvPicPr>
              <a:picLocks noChangeAspect="1"/>
            </p:cNvPicPr>
            <p:nvPr/>
          </p:nvPicPr>
          <p:blipFill>
            <a:blip r:embed="rId15" cstate="print"/>
            <a:stretch>
              <a:fillRect/>
            </a:stretch>
          </p:blipFill>
          <p:spPr>
            <a:xfrm>
              <a:off x="21869400" y="6354730"/>
              <a:ext cx="2236095" cy="2441965"/>
            </a:xfrm>
            <a:prstGeom prst="rect">
              <a:avLst/>
            </a:prstGeom>
          </p:spPr>
        </p:pic>
        <p:sp>
          <p:nvSpPr>
            <p:cNvPr id="82" name="Right Arrow 81"/>
            <p:cNvSpPr/>
            <p:nvPr/>
          </p:nvSpPr>
          <p:spPr>
            <a:xfrm>
              <a:off x="23690368" y="10263342"/>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3" name="Oval 82"/>
            <p:cNvSpPr/>
            <p:nvPr/>
          </p:nvSpPr>
          <p:spPr>
            <a:xfrm>
              <a:off x="22060397" y="9844471"/>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Darlington Motor Driver </a:t>
              </a:r>
              <a:endParaRPr lang="en-US" sz="2000" dirty="0"/>
            </a:p>
          </p:txBody>
        </p:sp>
        <p:sp>
          <p:nvSpPr>
            <p:cNvPr id="84" name="Right Arrow 83"/>
            <p:cNvSpPr/>
            <p:nvPr/>
          </p:nvSpPr>
          <p:spPr>
            <a:xfrm rot="18767969">
              <a:off x="24409626" y="12470989"/>
              <a:ext cx="2060591" cy="19736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5" name="Oval 84"/>
            <p:cNvSpPr/>
            <p:nvPr/>
          </p:nvSpPr>
          <p:spPr>
            <a:xfrm>
              <a:off x="23780470" y="12574302"/>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USB-Serial Interface </a:t>
              </a:r>
              <a:endParaRPr lang="en-US" sz="2000" dirty="0"/>
            </a:p>
          </p:txBody>
        </p:sp>
        <p:sp>
          <p:nvSpPr>
            <p:cNvPr id="86" name="Right Arrow 85"/>
            <p:cNvSpPr/>
            <p:nvPr/>
          </p:nvSpPr>
          <p:spPr>
            <a:xfrm rot="15270998">
              <a:off x="26537282" y="12255573"/>
              <a:ext cx="2060591" cy="19736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7" name="Oval 86"/>
            <p:cNvSpPr/>
            <p:nvPr/>
          </p:nvSpPr>
          <p:spPr>
            <a:xfrm>
              <a:off x="26672201" y="12588939"/>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Debug Port LED</a:t>
              </a:r>
              <a:endParaRPr lang="en-US" sz="2000" dirty="0"/>
            </a:p>
          </p:txBody>
        </p:sp>
        <p:sp>
          <p:nvSpPr>
            <p:cNvPr id="88" name="Right Arrow 87"/>
            <p:cNvSpPr/>
            <p:nvPr/>
          </p:nvSpPr>
          <p:spPr>
            <a:xfrm rot="10800000">
              <a:off x="27935451" y="11144056"/>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9" name="Oval 88"/>
            <p:cNvSpPr/>
            <p:nvPr/>
          </p:nvSpPr>
          <p:spPr>
            <a:xfrm>
              <a:off x="28767502" y="10704403"/>
              <a:ext cx="2322098"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l-GR" sz="2000" dirty="0" smtClean="0"/>
                <a:t>μ</a:t>
              </a:r>
              <a:r>
                <a:rPr lang="en-US" sz="2000" dirty="0" smtClean="0"/>
                <a:t>C Programming Port</a:t>
              </a:r>
              <a:endParaRPr lang="en-US" sz="2000" dirty="0"/>
            </a:p>
          </p:txBody>
        </p:sp>
        <p:sp>
          <p:nvSpPr>
            <p:cNvPr id="90" name="Right Arrow 89"/>
            <p:cNvSpPr/>
            <p:nvPr/>
          </p:nvSpPr>
          <p:spPr>
            <a:xfrm rot="9807424">
              <a:off x="27209662" y="9367359"/>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1" name="Oval 90"/>
            <p:cNvSpPr/>
            <p:nvPr/>
          </p:nvSpPr>
          <p:spPr>
            <a:xfrm>
              <a:off x="28615663" y="8673500"/>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Atmel ATmega168 </a:t>
              </a:r>
              <a:r>
                <a:rPr lang="el-GR" sz="2000" dirty="0" smtClean="0"/>
                <a:t>μ</a:t>
              </a:r>
              <a:r>
                <a:rPr lang="en-US" sz="2000" dirty="0" smtClean="0"/>
                <a:t>C </a:t>
              </a:r>
              <a:endParaRPr lang="en-US" sz="2000" dirty="0"/>
            </a:p>
          </p:txBody>
        </p:sp>
        <p:sp>
          <p:nvSpPr>
            <p:cNvPr id="92" name="Rounded Rectangle 91"/>
            <p:cNvSpPr/>
            <p:nvPr/>
          </p:nvSpPr>
          <p:spPr>
            <a:xfrm>
              <a:off x="21888390" y="5791200"/>
              <a:ext cx="2236095" cy="65745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Shaftless Vibration Motor</a:t>
              </a:r>
              <a:endParaRPr lang="en-US" sz="2000" dirty="0"/>
            </a:p>
          </p:txBody>
        </p:sp>
        <p:sp>
          <p:nvSpPr>
            <p:cNvPr id="127" name="Rectangle 126"/>
            <p:cNvSpPr/>
            <p:nvPr/>
          </p:nvSpPr>
          <p:spPr>
            <a:xfrm>
              <a:off x="28422600" y="5867400"/>
              <a:ext cx="2286000" cy="646331"/>
            </a:xfrm>
            <a:prstGeom prst="rect">
              <a:avLst/>
            </a:prstGeom>
          </p:spPr>
          <p:txBody>
            <a:bodyPr wrap="square">
              <a:spAutoFit/>
            </a:bodyPr>
            <a:lstStyle/>
            <a:p>
              <a:pPr algn="ctr"/>
              <a:r>
                <a:rPr lang="en-US" sz="3600" b="1" dirty="0" smtClean="0"/>
                <a:t>Hardware</a:t>
              </a:r>
              <a:endParaRPr lang="en-US" sz="3600" b="1" dirty="0"/>
            </a:p>
          </p:txBody>
        </p:sp>
      </p:grpSp>
      <p:grpSp>
        <p:nvGrpSpPr>
          <p:cNvPr id="130" name="Group 129"/>
          <p:cNvGrpSpPr/>
          <p:nvPr/>
        </p:nvGrpSpPr>
        <p:grpSpPr>
          <a:xfrm>
            <a:off x="19354800" y="14146148"/>
            <a:ext cx="9144001" cy="4903852"/>
            <a:chOff x="21564599" y="14173200"/>
            <a:chExt cx="9144001" cy="4903852"/>
          </a:xfrm>
        </p:grpSpPr>
        <p:pic>
          <p:nvPicPr>
            <p:cNvPr id="69" name="Picture 68" descr="System.bmp"/>
            <p:cNvPicPr>
              <a:picLocks noChangeAspect="1"/>
            </p:cNvPicPr>
            <p:nvPr/>
          </p:nvPicPr>
          <p:blipFill>
            <a:blip r:embed="rId16" cstate="print"/>
            <a:stretch>
              <a:fillRect/>
            </a:stretch>
          </p:blipFill>
          <p:spPr>
            <a:xfrm>
              <a:off x="22174200" y="14173200"/>
              <a:ext cx="8534400" cy="4903852"/>
            </a:xfrm>
            <a:prstGeom prst="rect">
              <a:avLst/>
            </a:prstGeom>
            <a:ln>
              <a:noFill/>
            </a:ln>
            <a:effectLst>
              <a:outerShdw blurRad="292100" dist="139700" dir="2700000" algn="tl" rotWithShape="0">
                <a:srgbClr val="333333">
                  <a:alpha val="65000"/>
                </a:srgbClr>
              </a:outerShdw>
            </a:effectLst>
          </p:spPr>
        </p:pic>
        <p:sp>
          <p:nvSpPr>
            <p:cNvPr id="128" name="Rectangle 127"/>
            <p:cNvSpPr/>
            <p:nvPr/>
          </p:nvSpPr>
          <p:spPr>
            <a:xfrm rot="16200000">
              <a:off x="20744765" y="16212235"/>
              <a:ext cx="2286000" cy="646331"/>
            </a:xfrm>
            <a:prstGeom prst="rect">
              <a:avLst/>
            </a:prstGeom>
          </p:spPr>
          <p:txBody>
            <a:bodyPr wrap="square">
              <a:spAutoFit/>
            </a:bodyPr>
            <a:lstStyle/>
            <a:p>
              <a:pPr algn="ctr"/>
              <a:r>
                <a:rPr lang="en-US" sz="3600" b="1" dirty="0" smtClean="0"/>
                <a:t>Software</a:t>
              </a:r>
              <a:endParaRPr lang="en-US" sz="3600" b="1" dirty="0"/>
            </a:p>
          </p:txBody>
        </p:sp>
      </p:grpSp>
      <p:pic>
        <p:nvPicPr>
          <p:cNvPr id="131" name="Picture 130" descr="Mappings.bmp"/>
          <p:cNvPicPr>
            <a:picLocks noChangeAspect="1"/>
          </p:cNvPicPr>
          <p:nvPr/>
        </p:nvPicPr>
        <p:blipFill>
          <a:blip r:embed="rId7" cstate="print"/>
          <a:srcRect t="59054"/>
          <a:stretch>
            <a:fillRect/>
          </a:stretch>
        </p:blipFill>
        <p:spPr>
          <a:xfrm>
            <a:off x="36210240" y="15278437"/>
            <a:ext cx="6766560" cy="3542963"/>
          </a:xfrm>
          <a:prstGeom prst="rect">
            <a:avLst/>
          </a:prstGeom>
        </p:spPr>
      </p:pic>
      <p:sp>
        <p:nvSpPr>
          <p:cNvPr id="133" name="Rectangle 132"/>
          <p:cNvSpPr/>
          <p:nvPr/>
        </p:nvSpPr>
        <p:spPr bwMode="auto">
          <a:xfrm>
            <a:off x="35421570" y="14745037"/>
            <a:ext cx="7543800" cy="533400"/>
          </a:xfrm>
          <a:prstGeom prst="rect">
            <a:avLst/>
          </a:prstGeom>
          <a:solidFill>
            <a:srgbClr val="FFFF00">
              <a:alpha val="1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4" name="Rectangle 133"/>
          <p:cNvSpPr/>
          <p:nvPr/>
        </p:nvSpPr>
        <p:spPr>
          <a:xfrm rot="16200000">
            <a:off x="34721751" y="11983471"/>
            <a:ext cx="2286000" cy="646331"/>
          </a:xfrm>
          <a:prstGeom prst="rect">
            <a:avLst/>
          </a:prstGeom>
        </p:spPr>
        <p:txBody>
          <a:bodyPr wrap="square">
            <a:spAutoFit/>
          </a:bodyPr>
          <a:lstStyle/>
          <a:p>
            <a:pPr algn="ctr"/>
            <a:r>
              <a:rPr lang="en-US" sz="3600" b="1" dirty="0" smtClean="0"/>
              <a:t>Group 1</a:t>
            </a:r>
            <a:endParaRPr lang="en-US" sz="3600" b="1" dirty="0"/>
          </a:p>
        </p:txBody>
      </p:sp>
      <p:sp>
        <p:nvSpPr>
          <p:cNvPr id="135" name="Rectangle 134"/>
          <p:cNvSpPr/>
          <p:nvPr/>
        </p:nvSpPr>
        <p:spPr>
          <a:xfrm rot="16200000">
            <a:off x="34729370" y="16631671"/>
            <a:ext cx="2286000" cy="646331"/>
          </a:xfrm>
          <a:prstGeom prst="rect">
            <a:avLst/>
          </a:prstGeom>
        </p:spPr>
        <p:txBody>
          <a:bodyPr wrap="square">
            <a:spAutoFit/>
          </a:bodyPr>
          <a:lstStyle/>
          <a:p>
            <a:pPr algn="ctr"/>
            <a:r>
              <a:rPr lang="en-US" sz="3600" b="1" dirty="0" smtClean="0"/>
              <a:t>Group 2</a:t>
            </a:r>
            <a:endParaRPr lang="en-US" sz="3600" b="1" dirty="0"/>
          </a:p>
        </p:txBody>
      </p:sp>
      <p:sp>
        <p:nvSpPr>
          <p:cNvPr id="136" name="TextBox 135"/>
          <p:cNvSpPr txBox="1"/>
          <p:nvPr/>
        </p:nvSpPr>
        <p:spPr>
          <a:xfrm>
            <a:off x="28879800" y="6057900"/>
            <a:ext cx="6553200" cy="4524315"/>
          </a:xfrm>
          <a:prstGeom prst="rect">
            <a:avLst/>
          </a:prstGeom>
          <a:noFill/>
        </p:spPr>
        <p:txBody>
          <a:bodyPr wrap="square" rtlCol="0">
            <a:spAutoFit/>
          </a:bodyPr>
          <a:lstStyle/>
          <a:p>
            <a:pPr marL="631825" indent="-585788" defTabSz="117475">
              <a:buFont typeface="Wingdings" pitchFamily="2" charset="2"/>
              <a:buChar char="q"/>
              <a:tabLst>
                <a:tab pos="468313" algn="l"/>
              </a:tabLst>
            </a:pPr>
            <a:r>
              <a:rPr lang="en-US" dirty="0" smtClean="0"/>
              <a:t>The </a:t>
            </a:r>
            <a:r>
              <a:rPr lang="en-US" u="sng" dirty="0" smtClean="0"/>
              <a:t>human face is very dynamic</a:t>
            </a:r>
            <a:r>
              <a:rPr lang="en-US" dirty="0" smtClean="0"/>
              <a:t> when it comes to generating important non-verbal communicative cues</a:t>
            </a:r>
          </a:p>
          <a:p>
            <a:pPr marL="631825" indent="-585788" defTabSz="117475">
              <a:buFont typeface="Wingdings" pitchFamily="2" charset="2"/>
              <a:buChar char="q"/>
              <a:tabLst>
                <a:tab pos="468313" algn="l"/>
              </a:tabLst>
            </a:pPr>
            <a:r>
              <a:rPr lang="en-US" u="sng" dirty="0" smtClean="0"/>
              <a:t>Careful design considerations needed</a:t>
            </a:r>
            <a:r>
              <a:rPr lang="en-US" dirty="0" smtClean="0"/>
              <a:t> if face data has to be encoded on other modalities</a:t>
            </a:r>
          </a:p>
          <a:p>
            <a:pPr marL="631825" indent="-585788" defTabSz="117475">
              <a:buFont typeface="Wingdings" pitchFamily="2" charset="2"/>
              <a:buChar char="q"/>
              <a:tabLst>
                <a:tab pos="468313" algn="l"/>
              </a:tabLst>
            </a:pPr>
            <a:r>
              <a:rPr lang="en-US" dirty="0" smtClean="0"/>
              <a:t>In the target population, there is a strong growing </a:t>
            </a:r>
            <a:r>
              <a:rPr lang="en-US" u="sng" dirty="0" smtClean="0"/>
              <a:t>discomfort towards overloading their hearing</a:t>
            </a:r>
            <a:endParaRPr lang="en-US" dirty="0" smtClean="0"/>
          </a:p>
          <a:p>
            <a:pPr marL="631825" indent="-585788" defTabSz="117475">
              <a:buFont typeface="Wingdings" pitchFamily="2" charset="2"/>
              <a:buChar char="q"/>
              <a:tabLst>
                <a:tab pos="468313" algn="l"/>
              </a:tabLst>
            </a:pPr>
            <a:r>
              <a:rPr lang="en-US" dirty="0" smtClean="0"/>
              <a:t>We </a:t>
            </a:r>
            <a:r>
              <a:rPr lang="en-US" u="sng" dirty="0" smtClean="0"/>
              <a:t>explore </a:t>
            </a:r>
            <a:r>
              <a:rPr lang="en-US" u="sng" dirty="0" err="1" smtClean="0"/>
              <a:t>vibrotactile</a:t>
            </a:r>
            <a:r>
              <a:rPr lang="en-US" u="sng" dirty="0" smtClean="0"/>
              <a:t> cueing on the back of the palm</a:t>
            </a:r>
            <a:r>
              <a:rPr lang="en-US" dirty="0" smtClean="0"/>
              <a:t> (hand has a large representation in the </a:t>
            </a:r>
            <a:r>
              <a:rPr lang="en-US" dirty="0" err="1" smtClean="0"/>
              <a:t>somatosensory</a:t>
            </a:r>
            <a:r>
              <a:rPr lang="en-US" dirty="0" smtClean="0"/>
              <a:t> cortex of the brain; see the homunculus) to be versatile and unobtrusive</a:t>
            </a:r>
            <a:endParaRPr lang="en-US" sz="2800" dirty="0"/>
          </a:p>
        </p:txBody>
      </p:sp>
      <p:sp>
        <p:nvSpPr>
          <p:cNvPr id="75" name="Rectangle 74"/>
          <p:cNvSpPr/>
          <p:nvPr/>
        </p:nvSpPr>
        <p:spPr>
          <a:xfrm>
            <a:off x="29032200" y="11277898"/>
            <a:ext cx="6248400" cy="7848302"/>
          </a:xfrm>
          <a:prstGeom prst="rect">
            <a:avLst/>
          </a:prstGeom>
        </p:spPr>
        <p:txBody>
          <a:bodyPr wrap="square">
            <a:spAutoFit/>
          </a:bodyPr>
          <a:lstStyle/>
          <a:p>
            <a:r>
              <a:rPr lang="en-US" b="1" cap="small" dirty="0" smtClean="0"/>
              <a:t>Group 1 – The visual emoticon motivated </a:t>
            </a:r>
            <a:r>
              <a:rPr lang="en-US" b="1" cap="small" dirty="0" err="1" smtClean="0"/>
              <a:t>haptic</a:t>
            </a:r>
            <a:r>
              <a:rPr lang="en-US" b="1" cap="small" dirty="0" smtClean="0"/>
              <a:t> icons: </a:t>
            </a:r>
          </a:p>
          <a:p>
            <a:r>
              <a:rPr lang="en-US" dirty="0" smtClean="0"/>
              <a:t>Primarily represent popular emoticons that are in wide use within the Instant Messaging community. These icons mostly model the shape of the mouth. </a:t>
            </a:r>
          </a:p>
          <a:p>
            <a:pPr marL="457200" indent="-457200">
              <a:buAutoNum type="arabicParenR"/>
            </a:pPr>
            <a:r>
              <a:rPr lang="en-US" i="1" dirty="0" smtClean="0"/>
              <a:t>Happy</a:t>
            </a:r>
            <a:r>
              <a:rPr lang="en-US" dirty="0" smtClean="0"/>
              <a:t> , 2) </a:t>
            </a:r>
            <a:r>
              <a:rPr lang="en-US" i="1" dirty="0" smtClean="0"/>
              <a:t>Sad</a:t>
            </a:r>
            <a:r>
              <a:rPr lang="en-US" dirty="0" smtClean="0"/>
              <a:t>, 3) </a:t>
            </a:r>
            <a:r>
              <a:rPr lang="en-US" i="1" dirty="0" smtClean="0"/>
              <a:t>Surprise</a:t>
            </a:r>
            <a:r>
              <a:rPr lang="en-US" dirty="0" smtClean="0"/>
              <a:t> , and 4) </a:t>
            </a:r>
            <a:r>
              <a:rPr lang="en-US" i="1" dirty="0" smtClean="0"/>
              <a:t>Neutral</a:t>
            </a:r>
            <a:r>
              <a:rPr lang="en-US" dirty="0" smtClean="0"/>
              <a:t> </a:t>
            </a:r>
          </a:p>
          <a:p>
            <a:pPr marL="457200" indent="-457200"/>
            <a:endParaRPr lang="en-US" b="1" cap="small" dirty="0" smtClean="0"/>
          </a:p>
          <a:p>
            <a:pPr marL="457200" indent="-457200"/>
            <a:r>
              <a:rPr lang="en-US" b="1" cap="small" dirty="0" smtClean="0"/>
              <a:t>Group 2 – The auxiliary </a:t>
            </a:r>
            <a:r>
              <a:rPr lang="en-US" b="1" cap="small" dirty="0" err="1" smtClean="0"/>
              <a:t>haptic</a:t>
            </a:r>
            <a:r>
              <a:rPr lang="en-US" b="1" cap="small" dirty="0" smtClean="0"/>
              <a:t> icons: </a:t>
            </a:r>
          </a:p>
          <a:p>
            <a:r>
              <a:rPr lang="en-US" dirty="0" smtClean="0"/>
              <a:t>Anger, Fear and Disgust cannot be conveyed through the mouth appearance alone. Here the </a:t>
            </a:r>
            <a:r>
              <a:rPr lang="en-US" dirty="0" err="1" smtClean="0"/>
              <a:t>haptic</a:t>
            </a:r>
            <a:r>
              <a:rPr lang="en-US" dirty="0" smtClean="0"/>
              <a:t> patterns are unique from Group 1, while keeping in mind a need to represent the underlying expression in question. </a:t>
            </a:r>
          </a:p>
          <a:p>
            <a:pPr marL="457200" indent="-457200">
              <a:buAutoNum type="arabicParenR"/>
            </a:pPr>
            <a:r>
              <a:rPr lang="en-US" i="1" dirty="0" smtClean="0"/>
              <a:t>Anger</a:t>
            </a:r>
            <a:r>
              <a:rPr lang="en-US" dirty="0" smtClean="0"/>
              <a:t> represents an open mouth showing teeth during an expression of anger; </a:t>
            </a:r>
          </a:p>
          <a:p>
            <a:pPr marL="457200" indent="-457200">
              <a:buAutoNum type="arabicParenR"/>
            </a:pPr>
            <a:r>
              <a:rPr lang="en-US" i="1" dirty="0" smtClean="0"/>
              <a:t>Fear</a:t>
            </a:r>
            <a:r>
              <a:rPr lang="en-US" dirty="0" smtClean="0"/>
              <a:t> is three quick successive vibration sequences representing a fast emotional response that people show towards fear, and </a:t>
            </a:r>
          </a:p>
          <a:p>
            <a:pPr marL="457200" indent="-457200">
              <a:buAutoNum type="arabicParenR"/>
            </a:pPr>
            <a:r>
              <a:rPr lang="en-US" i="1" dirty="0" smtClean="0"/>
              <a:t>Disgust</a:t>
            </a:r>
            <a:r>
              <a:rPr lang="en-US" dirty="0" smtClean="0"/>
              <a:t> corresponds to a slightly opened mouth during the display of disgust.</a:t>
            </a:r>
            <a:endParaRPr lang="en-US" dirty="0"/>
          </a:p>
        </p:txBody>
      </p:sp>
      <p:pic>
        <p:nvPicPr>
          <p:cNvPr id="93" name="Picture 92" descr="penile homunculus.jpg"/>
          <p:cNvPicPr>
            <a:picLocks noChangeAspect="1"/>
          </p:cNvPicPr>
          <p:nvPr/>
        </p:nvPicPr>
        <p:blipFill>
          <a:blip r:embed="rId17" cstate="print"/>
          <a:stretch>
            <a:fillRect/>
          </a:stretch>
        </p:blipFill>
        <p:spPr>
          <a:xfrm>
            <a:off x="35966400" y="5638800"/>
            <a:ext cx="2895600" cy="3681448"/>
          </a:xfrm>
          <a:prstGeom prst="rect">
            <a:avLst/>
          </a:prstGeom>
          <a:ln>
            <a:noFill/>
          </a:ln>
          <a:effectLst>
            <a:outerShdw blurRad="292100" dist="139700" dir="2700000" algn="tl" rotWithShape="0">
              <a:srgbClr val="333333">
                <a:alpha val="65000"/>
              </a:srgbClr>
            </a:outerShdw>
          </a:effectLst>
        </p:spPr>
      </p:pic>
      <p:sp>
        <p:nvSpPr>
          <p:cNvPr id="94" name="TextBox 93"/>
          <p:cNvSpPr txBox="1"/>
          <p:nvPr/>
        </p:nvSpPr>
        <p:spPr>
          <a:xfrm>
            <a:off x="35966400" y="8541603"/>
            <a:ext cx="2819400" cy="830997"/>
          </a:xfrm>
          <a:prstGeom prst="rect">
            <a:avLst/>
          </a:prstGeom>
          <a:noFill/>
        </p:spPr>
        <p:txBody>
          <a:bodyPr wrap="square" rtlCol="0">
            <a:spAutoFit/>
          </a:bodyPr>
          <a:lstStyle/>
          <a:p>
            <a:pPr algn="ctr"/>
            <a:r>
              <a:rPr lang="en-US" b="1" dirty="0" err="1" smtClean="0"/>
              <a:t>Somatosensory</a:t>
            </a:r>
            <a:r>
              <a:rPr lang="en-US" b="1" dirty="0" smtClean="0"/>
              <a:t> Homunculus</a:t>
            </a:r>
            <a:endParaRPr lang="en-US" b="1" dirty="0"/>
          </a:p>
        </p:txBody>
      </p:sp>
      <p:sp>
        <p:nvSpPr>
          <p:cNvPr id="95" name="TextBox 94"/>
          <p:cNvSpPr txBox="1"/>
          <p:nvPr/>
        </p:nvSpPr>
        <p:spPr>
          <a:xfrm>
            <a:off x="39471600" y="8382000"/>
            <a:ext cx="3276600" cy="769441"/>
          </a:xfrm>
          <a:prstGeom prst="rect">
            <a:avLst/>
          </a:prstGeom>
          <a:noFill/>
        </p:spPr>
        <p:txBody>
          <a:bodyPr wrap="square" rtlCol="0">
            <a:spAutoFit/>
          </a:bodyPr>
          <a:lstStyle/>
          <a:p>
            <a:pPr algn="ctr"/>
            <a:r>
              <a:rPr lang="en-US" sz="2200" b="1" dirty="0" smtClean="0"/>
              <a:t>Vibrators used in Facial Expression Mapping</a:t>
            </a:r>
            <a:endParaRPr lang="en-US" sz="2200" b="1" dirty="0"/>
          </a:p>
        </p:txBody>
      </p:sp>
      <p:sp>
        <p:nvSpPr>
          <p:cNvPr id="102" name="Rectangle 101"/>
          <p:cNvSpPr/>
          <p:nvPr/>
        </p:nvSpPr>
        <p:spPr>
          <a:xfrm>
            <a:off x="28994100" y="10668000"/>
            <a:ext cx="5410200" cy="646331"/>
          </a:xfrm>
          <a:prstGeom prst="rect">
            <a:avLst/>
          </a:prstGeom>
        </p:spPr>
        <p:txBody>
          <a:bodyPr wrap="square">
            <a:spAutoFit/>
          </a:bodyPr>
          <a:lstStyle/>
          <a:p>
            <a:pPr algn="ctr"/>
            <a:r>
              <a:rPr lang="en-US" sz="3600" b="1" dirty="0" smtClean="0"/>
              <a:t>Design of the Haptic Icons</a:t>
            </a:r>
            <a:endParaRPr lang="en-US" sz="3600" b="1" dirty="0"/>
          </a:p>
        </p:txBody>
      </p:sp>
      <p:sp>
        <p:nvSpPr>
          <p:cNvPr id="103" name="Rectangle 102"/>
          <p:cNvSpPr/>
          <p:nvPr/>
        </p:nvSpPr>
        <p:spPr>
          <a:xfrm>
            <a:off x="28727400" y="5410200"/>
            <a:ext cx="5410200" cy="646331"/>
          </a:xfrm>
          <a:prstGeom prst="rect">
            <a:avLst/>
          </a:prstGeom>
        </p:spPr>
        <p:txBody>
          <a:bodyPr wrap="square">
            <a:spAutoFit/>
          </a:bodyPr>
          <a:lstStyle/>
          <a:p>
            <a:pPr algn="ctr"/>
            <a:r>
              <a:rPr lang="en-US" sz="3600" b="1" dirty="0" smtClean="0"/>
              <a:t>Design of the VibroGlove</a:t>
            </a:r>
            <a:endParaRPr lang="en-US" sz="3600" b="1" dirty="0"/>
          </a:p>
        </p:txBody>
      </p:sp>
      <p:sp>
        <p:nvSpPr>
          <p:cNvPr id="117" name="AutoShape 278"/>
          <p:cNvSpPr>
            <a:spLocks noChangeArrowheads="1"/>
          </p:cNvSpPr>
          <p:nvPr/>
        </p:nvSpPr>
        <p:spPr bwMode="auto">
          <a:xfrm>
            <a:off x="13182600" y="19888200"/>
            <a:ext cx="62484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Experiment &amp; Results</a:t>
            </a:r>
            <a:endParaRPr lang="en-US" sz="4800" b="1" dirty="0"/>
          </a:p>
        </p:txBody>
      </p:sp>
      <p:sp>
        <p:nvSpPr>
          <p:cNvPr id="125" name="Freeform 124"/>
          <p:cNvSpPr/>
          <p:nvPr/>
        </p:nvSpPr>
        <p:spPr bwMode="auto">
          <a:xfrm>
            <a:off x="18874740" y="27755850"/>
            <a:ext cx="632460" cy="678180"/>
          </a:xfrm>
          <a:custGeom>
            <a:avLst/>
            <a:gdLst>
              <a:gd name="connsiteX0" fmla="*/ 0 w 632460"/>
              <a:gd name="connsiteY0" fmla="*/ 0 h 678180"/>
              <a:gd name="connsiteX1" fmla="*/ 0 w 632460"/>
              <a:gd name="connsiteY1" fmla="*/ 678180 h 678180"/>
              <a:gd name="connsiteX2" fmla="*/ 632460 w 632460"/>
              <a:gd name="connsiteY2" fmla="*/ 678180 h 678180"/>
              <a:gd name="connsiteX3" fmla="*/ 403860 w 632460"/>
              <a:gd name="connsiteY3" fmla="*/ 586740 h 678180"/>
              <a:gd name="connsiteX4" fmla="*/ 259080 w 632460"/>
              <a:gd name="connsiteY4" fmla="*/ 480060 h 678180"/>
              <a:gd name="connsiteX5" fmla="*/ 167640 w 632460"/>
              <a:gd name="connsiteY5" fmla="*/ 381000 h 678180"/>
              <a:gd name="connsiteX6" fmla="*/ 91440 w 632460"/>
              <a:gd name="connsiteY6" fmla="*/ 266700 h 678180"/>
              <a:gd name="connsiteX7" fmla="*/ 30480 w 632460"/>
              <a:gd name="connsiteY7" fmla="*/ 137160 h 678180"/>
              <a:gd name="connsiteX8" fmla="*/ 0 w 632460"/>
              <a:gd name="connsiteY8" fmla="*/ 0 h 67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2460" h="678180">
                <a:moveTo>
                  <a:pt x="0" y="0"/>
                </a:moveTo>
                <a:lnTo>
                  <a:pt x="0" y="678180"/>
                </a:lnTo>
                <a:lnTo>
                  <a:pt x="632460" y="678180"/>
                </a:lnTo>
                <a:lnTo>
                  <a:pt x="403860" y="586740"/>
                </a:lnTo>
                <a:lnTo>
                  <a:pt x="259080" y="480060"/>
                </a:lnTo>
                <a:lnTo>
                  <a:pt x="167640" y="381000"/>
                </a:lnTo>
                <a:lnTo>
                  <a:pt x="91440" y="266700"/>
                </a:lnTo>
                <a:lnTo>
                  <a:pt x="30480" y="137160"/>
                </a:lnTo>
                <a:lnTo>
                  <a:pt x="0" y="0"/>
                </a:lnTo>
                <a:close/>
              </a:path>
            </a:pathLst>
          </a:custGeom>
          <a:solidFill>
            <a:srgbClr val="FFFF00">
              <a:alpha val="4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9" name="Rectangle 138"/>
          <p:cNvSpPr/>
          <p:nvPr/>
        </p:nvSpPr>
        <p:spPr>
          <a:xfrm>
            <a:off x="25527000" y="22250400"/>
            <a:ext cx="5638800" cy="5740033"/>
          </a:xfrm>
          <a:prstGeom prst="rect">
            <a:avLst/>
          </a:prstGeom>
        </p:spPr>
        <p:txBody>
          <a:bodyPr wrap="square">
            <a:spAutoFit/>
          </a:bodyPr>
          <a:lstStyle/>
          <a:p>
            <a:pPr marL="285750" indent="-285750">
              <a:spcAft>
                <a:spcPts val="600"/>
              </a:spcAft>
              <a:buFont typeface="Wingdings" pitchFamily="2" charset="2"/>
              <a:buChar char="v"/>
            </a:pPr>
            <a:r>
              <a:rPr lang="en-US" sz="2200" dirty="0" smtClean="0"/>
              <a:t>Average time taken per expression when recognized correctly (cyan), and misclassified (red). </a:t>
            </a:r>
          </a:p>
          <a:p>
            <a:pPr marL="285750" indent="-285750">
              <a:spcAft>
                <a:spcPts val="600"/>
              </a:spcAft>
              <a:buFont typeface="Wingdings" pitchFamily="2" charset="2"/>
              <a:buChar char="v"/>
            </a:pPr>
            <a:r>
              <a:rPr lang="en-US" sz="2200" dirty="0" smtClean="0"/>
              <a:t>Correct identification happened in just over a second (1.4s). </a:t>
            </a:r>
          </a:p>
          <a:p>
            <a:pPr marL="285750" indent="-285750">
              <a:spcAft>
                <a:spcPts val="600"/>
              </a:spcAft>
              <a:buFont typeface="Wingdings" pitchFamily="2" charset="2"/>
              <a:buChar char="v"/>
            </a:pPr>
            <a:r>
              <a:rPr lang="en-US" sz="2200" dirty="0" smtClean="0"/>
              <a:t>When the subjects were not sure of the </a:t>
            </a:r>
            <a:r>
              <a:rPr lang="en-US" sz="2200" dirty="0" err="1" smtClean="0"/>
              <a:t>haptic</a:t>
            </a:r>
            <a:r>
              <a:rPr lang="en-US" sz="2200" dirty="0" smtClean="0"/>
              <a:t> pattern, they took more time to respond. For example, Sad had the worst performance of 81% and the corresponding response time was the highest (2s). Fear had the best performance (98%) and least response time (765ms). </a:t>
            </a:r>
          </a:p>
          <a:p>
            <a:pPr marL="285750" indent="-285750">
              <a:spcAft>
                <a:spcPts val="600"/>
              </a:spcAft>
              <a:buFont typeface="Wingdings" pitchFamily="2" charset="2"/>
              <a:buChar char="v"/>
            </a:pPr>
            <a:r>
              <a:rPr lang="en-US" sz="2200" dirty="0" smtClean="0"/>
              <a:t>Whenever the subjects responded wrong, they seem to take more time, 2.31s (red), almost a second more than the response time for correct responses. </a:t>
            </a:r>
            <a:endParaRPr lang="en-US" sz="2200" dirty="0"/>
          </a:p>
        </p:txBody>
      </p:sp>
      <p:sp>
        <p:nvSpPr>
          <p:cNvPr id="141" name="AutoShape 278"/>
          <p:cNvSpPr>
            <a:spLocks noChangeArrowheads="1"/>
          </p:cNvSpPr>
          <p:nvPr/>
        </p:nvSpPr>
        <p:spPr bwMode="auto">
          <a:xfrm>
            <a:off x="22098000" y="21336000"/>
            <a:ext cx="5867400" cy="552450"/>
          </a:xfrm>
          <a:prstGeom prst="roundRect">
            <a:avLst>
              <a:gd name="adj" fmla="val 16667"/>
            </a:avLst>
          </a:prstGeom>
          <a:solidFill>
            <a:schemeClr val="bg1">
              <a:lumMod val="95000"/>
              <a:alpha val="93000"/>
            </a:schemeClr>
          </a:solidFill>
          <a:ln w="9525">
            <a:noFill/>
            <a:round/>
            <a:headEnd/>
            <a:tailEnd/>
          </a:ln>
          <a:effectLst/>
        </p:spPr>
        <p:txBody>
          <a:bodyPr wrap="none" anchor="ctr"/>
          <a:lstStyle/>
          <a:p>
            <a:pPr algn="ctr"/>
            <a:r>
              <a:rPr lang="en-US" sz="3600" b="1" dirty="0" smtClean="0"/>
              <a:t>Average Time of Response</a:t>
            </a:r>
            <a:endParaRPr lang="en-US" sz="3600" b="1" dirty="0"/>
          </a:p>
        </p:txBody>
      </p:sp>
      <p:sp>
        <p:nvSpPr>
          <p:cNvPr id="143" name="Rectangle 142"/>
          <p:cNvSpPr/>
          <p:nvPr/>
        </p:nvSpPr>
        <p:spPr>
          <a:xfrm>
            <a:off x="6781800" y="27651075"/>
            <a:ext cx="5638800" cy="9910405"/>
          </a:xfrm>
          <a:prstGeom prst="rect">
            <a:avLst/>
          </a:prstGeom>
        </p:spPr>
        <p:txBody>
          <a:bodyPr wrap="square">
            <a:spAutoFit/>
          </a:bodyPr>
          <a:lstStyle/>
          <a:p>
            <a:pPr marL="290513" indent="-290513">
              <a:buFont typeface="Wingdings" pitchFamily="2" charset="2"/>
              <a:buChar char="v"/>
            </a:pPr>
            <a:r>
              <a:rPr lang="en-US" sz="2200" dirty="0" smtClean="0"/>
              <a:t>The overall recognition rate was 89%, with one-way ANOVA [F(6,77)=1.71, p=0.129] supporting  the first hypothesis that the responses across the seven expressions did not differ significantly. </a:t>
            </a:r>
          </a:p>
          <a:p>
            <a:pPr marL="290513" indent="-290513">
              <a:buFont typeface="Wingdings" pitchFamily="2" charset="2"/>
              <a:buChar char="v"/>
            </a:pPr>
            <a:r>
              <a:rPr lang="en-US" sz="2200" dirty="0" smtClean="0"/>
              <a:t>Null hypothesis regarding the two groups was that there would be no significant difference in performance; one-way ANOVA between groups rejected the null hypothesis [F(1,82)=4.24, p=0.042)] showing a difference between group performance. </a:t>
            </a:r>
          </a:p>
          <a:p>
            <a:pPr marL="290513" indent="-290513">
              <a:buFont typeface="Wingdings" pitchFamily="2" charset="2"/>
              <a:buChar char="v"/>
            </a:pPr>
            <a:r>
              <a:rPr lang="en-US" sz="2200" dirty="0" smtClean="0"/>
              <a:t>Extension to the above null hypothesis was that Group 1 would perform better than Group 2 as the expressions were motivated by popular visual emoticons. A </a:t>
            </a:r>
            <a:r>
              <a:rPr lang="en-US" sz="2200" dirty="0" err="1" smtClean="0"/>
              <a:t>Tukey</a:t>
            </a:r>
            <a:r>
              <a:rPr lang="en-US" sz="2200" dirty="0" smtClean="0"/>
              <a:t> test on the two group means M</a:t>
            </a:r>
            <a:r>
              <a:rPr lang="en-US" sz="2200" baseline="-25000" dirty="0" smtClean="0"/>
              <a:t>1</a:t>
            </a:r>
            <a:r>
              <a:rPr lang="en-US" sz="2200" dirty="0" smtClean="0"/>
              <a:t>=86.28 &amp; M</a:t>
            </a:r>
            <a:r>
              <a:rPr lang="en-US" sz="2200" baseline="-25000" dirty="0" smtClean="0"/>
              <a:t>2</a:t>
            </a:r>
            <a:r>
              <a:rPr lang="en-US" sz="2200" dirty="0" smtClean="0"/>
              <a:t>= 93.46, gave a standard error of T</a:t>
            </a:r>
            <a:r>
              <a:rPr lang="en-US" sz="2200" baseline="-25000" dirty="0" smtClean="0"/>
              <a:t>s</a:t>
            </a:r>
            <a:r>
              <a:rPr lang="en-US" sz="2200" dirty="0" smtClean="0"/>
              <a:t>=4.3, which is less than the first mean difference (M</a:t>
            </a:r>
            <a:r>
              <a:rPr lang="en-US" sz="2200" baseline="-25000" dirty="0" smtClean="0"/>
              <a:t>2</a:t>
            </a:r>
            <a:r>
              <a:rPr lang="en-US" sz="2200" dirty="0" smtClean="0"/>
              <a:t>-M</a:t>
            </a:r>
            <a:r>
              <a:rPr lang="en-US" sz="2200" baseline="-25000" dirty="0" smtClean="0"/>
              <a:t>1</a:t>
            </a:r>
            <a:r>
              <a:rPr lang="en-US" sz="2200" dirty="0" smtClean="0"/>
              <a:t>=7.17). Thus, Group 2 performance was much higher than Group 1 rejecting the extension to the null hypothesis. </a:t>
            </a:r>
          </a:p>
          <a:p>
            <a:pPr marL="290513" indent="-290513">
              <a:buFont typeface="Wingdings" pitchFamily="2" charset="2"/>
              <a:buChar char="v"/>
            </a:pPr>
            <a:r>
              <a:rPr lang="en-US" sz="2200" dirty="0" smtClean="0"/>
              <a:t>The diagonals of the confusion matrix correspond to the bar graph shown above. The off-diagonal elements represent the confusion between expressions. These off-diagonal elements can provide insight into the parameters that control effective and responsive </a:t>
            </a:r>
            <a:r>
              <a:rPr lang="en-US" sz="2200" dirty="0" err="1" smtClean="0"/>
              <a:t>haptic</a:t>
            </a:r>
            <a:r>
              <a:rPr lang="en-US" sz="2200" dirty="0" smtClean="0"/>
              <a:t> patterns.</a:t>
            </a:r>
            <a:endParaRPr lang="en-US" sz="2200" dirty="0"/>
          </a:p>
        </p:txBody>
      </p:sp>
      <p:sp>
        <p:nvSpPr>
          <p:cNvPr id="145" name="Rectangle 144"/>
          <p:cNvSpPr/>
          <p:nvPr/>
        </p:nvSpPr>
        <p:spPr>
          <a:xfrm>
            <a:off x="12573000" y="34213800"/>
            <a:ext cx="5715000" cy="1446550"/>
          </a:xfrm>
          <a:prstGeom prst="rect">
            <a:avLst/>
          </a:prstGeom>
        </p:spPr>
        <p:txBody>
          <a:bodyPr wrap="square">
            <a:spAutoFit/>
          </a:bodyPr>
          <a:lstStyle/>
          <a:p>
            <a:r>
              <a:rPr lang="en-US" sz="2200" dirty="0" smtClean="0"/>
              <a:t>The average recognition performance and the average time of response for the subject who is blind. The individual was able to recognize most of the expressions at 100%, over the 70 trails. </a:t>
            </a:r>
            <a:endParaRPr lang="en-US" sz="2200" dirty="0"/>
          </a:p>
        </p:txBody>
      </p:sp>
      <p:sp>
        <p:nvSpPr>
          <p:cNvPr id="146" name="AutoShape 278"/>
          <p:cNvSpPr>
            <a:spLocks noChangeArrowheads="1"/>
          </p:cNvSpPr>
          <p:nvPr/>
        </p:nvSpPr>
        <p:spPr bwMode="auto">
          <a:xfrm>
            <a:off x="6743700" y="26822400"/>
            <a:ext cx="5867400" cy="552450"/>
          </a:xfrm>
          <a:prstGeom prst="roundRect">
            <a:avLst>
              <a:gd name="adj" fmla="val 16667"/>
            </a:avLst>
          </a:prstGeom>
          <a:solidFill>
            <a:schemeClr val="bg1">
              <a:lumMod val="95000"/>
              <a:alpha val="93000"/>
            </a:schemeClr>
          </a:solidFill>
          <a:ln w="9525">
            <a:noFill/>
            <a:round/>
            <a:headEnd/>
            <a:tailEnd/>
          </a:ln>
          <a:effectLst/>
        </p:spPr>
        <p:txBody>
          <a:bodyPr wrap="none" anchor="ctr"/>
          <a:lstStyle/>
          <a:p>
            <a:pPr algn="ctr"/>
            <a:r>
              <a:rPr lang="en-US" sz="3600" b="1" dirty="0" smtClean="0"/>
              <a:t>Recognition Rate</a:t>
            </a:r>
            <a:endParaRPr lang="en-US" sz="3600" b="1" dirty="0"/>
          </a:p>
        </p:txBody>
      </p:sp>
      <p:sp>
        <p:nvSpPr>
          <p:cNvPr id="147" name="Rounded Rectangle 146"/>
          <p:cNvSpPr/>
          <p:nvPr/>
        </p:nvSpPr>
        <p:spPr bwMode="auto">
          <a:xfrm>
            <a:off x="914400" y="21107400"/>
            <a:ext cx="17449800" cy="5334000"/>
          </a:xfrm>
          <a:prstGeom prst="roundRect">
            <a:avLst>
              <a:gd name="adj" fmla="val 5842"/>
            </a:avLst>
          </a:prstGeom>
          <a:solidFill>
            <a:schemeClr val="accent1">
              <a:lumMod val="20000"/>
              <a:lumOff val="80000"/>
              <a:alpha val="2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8" name="AutoShape 278"/>
          <p:cNvSpPr>
            <a:spLocks noChangeArrowheads="1"/>
          </p:cNvSpPr>
          <p:nvPr/>
        </p:nvSpPr>
        <p:spPr bwMode="auto">
          <a:xfrm>
            <a:off x="7543800" y="21278850"/>
            <a:ext cx="4191000" cy="514350"/>
          </a:xfrm>
          <a:prstGeom prst="roundRect">
            <a:avLst>
              <a:gd name="adj" fmla="val 16667"/>
            </a:avLst>
          </a:prstGeom>
          <a:solidFill>
            <a:schemeClr val="bg1">
              <a:lumMod val="95000"/>
              <a:alpha val="93000"/>
            </a:schemeClr>
          </a:solidFill>
          <a:ln w="9525">
            <a:noFill/>
            <a:round/>
            <a:headEnd/>
            <a:tailEnd/>
          </a:ln>
          <a:effectLst/>
        </p:spPr>
        <p:txBody>
          <a:bodyPr wrap="none" anchor="ctr"/>
          <a:lstStyle/>
          <a:p>
            <a:pPr algn="ctr"/>
            <a:r>
              <a:rPr lang="en-US" sz="3600" b="1" dirty="0" smtClean="0"/>
              <a:t>Experiment</a:t>
            </a:r>
            <a:endParaRPr lang="en-US" sz="3600" b="1" dirty="0"/>
          </a:p>
        </p:txBody>
      </p:sp>
      <p:sp>
        <p:nvSpPr>
          <p:cNvPr id="149" name="Rectangle 148"/>
          <p:cNvSpPr/>
          <p:nvPr/>
        </p:nvSpPr>
        <p:spPr>
          <a:xfrm>
            <a:off x="1219200" y="22056804"/>
            <a:ext cx="16840200" cy="1107996"/>
          </a:xfrm>
          <a:prstGeom prst="rect">
            <a:avLst/>
          </a:prstGeom>
        </p:spPr>
        <p:txBody>
          <a:bodyPr wrap="square">
            <a:spAutoFit/>
          </a:bodyPr>
          <a:lstStyle/>
          <a:p>
            <a:r>
              <a:rPr lang="en-US" sz="2200" b="1" i="1" u="sng" dirty="0" smtClean="0"/>
              <a:t>Participants:</a:t>
            </a:r>
            <a:r>
              <a:rPr lang="en-US" sz="2200" dirty="0" smtClean="0"/>
              <a:t> The experiment was conducted with one individual who is blind and 11 other participants who are sighted, but were blindfolded. It is important to note that the individual who is blind had lost his sight after 25 years of having vision. To a large extent, this individual could correlate Group 1 </a:t>
            </a:r>
            <a:r>
              <a:rPr lang="en-US" sz="2200" dirty="0" err="1" smtClean="0"/>
              <a:t>haptic</a:t>
            </a:r>
            <a:r>
              <a:rPr lang="en-US" sz="2200" dirty="0" smtClean="0"/>
              <a:t> expression icons to his visual experiences from the past. </a:t>
            </a:r>
            <a:endParaRPr lang="en-US" sz="2200" dirty="0"/>
          </a:p>
        </p:txBody>
      </p:sp>
      <p:sp>
        <p:nvSpPr>
          <p:cNvPr id="150" name="Rectangle 149"/>
          <p:cNvSpPr/>
          <p:nvPr/>
        </p:nvSpPr>
        <p:spPr>
          <a:xfrm>
            <a:off x="1143000" y="23545800"/>
            <a:ext cx="17068800" cy="2462213"/>
          </a:xfrm>
          <a:prstGeom prst="rect">
            <a:avLst/>
          </a:prstGeom>
        </p:spPr>
        <p:txBody>
          <a:bodyPr wrap="square">
            <a:spAutoFit/>
          </a:bodyPr>
          <a:lstStyle/>
          <a:p>
            <a:r>
              <a:rPr lang="en-US" sz="2200" b="1" i="1" u="sng" dirty="0" smtClean="0"/>
              <a:t>Procedure:</a:t>
            </a:r>
            <a:r>
              <a:rPr lang="en-US" sz="2200" dirty="0" smtClean="0"/>
              <a:t> Subjects were first </a:t>
            </a:r>
            <a:r>
              <a:rPr lang="en-US" sz="2200" u="sng" dirty="0" smtClean="0"/>
              <a:t>familiarized</a:t>
            </a:r>
            <a:r>
              <a:rPr lang="en-US" sz="2200" dirty="0" smtClean="0"/>
              <a:t> with all 7 vibration patterns by presenting them in order, during which time the expression corresponding to the pattern was spoken aloud. This was followed by the </a:t>
            </a:r>
            <a:r>
              <a:rPr lang="en-US" sz="2200" u="sng" dirty="0" smtClean="0"/>
              <a:t>training</a:t>
            </a:r>
            <a:r>
              <a:rPr lang="en-US" sz="2200" dirty="0" smtClean="0"/>
              <a:t> phase in which all seven patterns were presented in random order, in multiple sets, and subjects were asked to identify the expressions by punching an appropriate key on a keyboard. The experimenter confirmed any correct response, and corrected incorrect responses. Subjects had to demonstrate 100% recognition on one set of all 7 expressions before moving to the testing phase. A 15 minute time limit was placed on the training irrespective of the training accuracy. The </a:t>
            </a:r>
            <a:r>
              <a:rPr lang="en-US" sz="2200" u="sng" dirty="0" smtClean="0"/>
              <a:t>testing</a:t>
            </a:r>
            <a:r>
              <a:rPr lang="en-US" sz="2200" dirty="0" smtClean="0"/>
              <a:t> phase was similar to the training phase except the experimenter did not provide feedback to subjects, and each expression pattern was randomly presented 10 times making a total of 7 expressions x 10 = 70 trials. The subjects were given 5 seconds per trial to respond.</a:t>
            </a:r>
            <a:endParaRPr lang="en-US" sz="2200" dirty="0"/>
          </a:p>
        </p:txBody>
      </p:sp>
      <p:sp>
        <p:nvSpPr>
          <p:cNvPr id="151" name="Rounded Rectangle 150"/>
          <p:cNvSpPr/>
          <p:nvPr/>
        </p:nvSpPr>
        <p:spPr bwMode="auto">
          <a:xfrm>
            <a:off x="19278600" y="28651200"/>
            <a:ext cx="12268200" cy="8763000"/>
          </a:xfrm>
          <a:prstGeom prst="roundRect">
            <a:avLst>
              <a:gd name="adj" fmla="val 7199"/>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52" name="AutoShape 278"/>
          <p:cNvSpPr>
            <a:spLocks noChangeArrowheads="1"/>
          </p:cNvSpPr>
          <p:nvPr/>
        </p:nvSpPr>
        <p:spPr bwMode="auto">
          <a:xfrm>
            <a:off x="22593300" y="28879800"/>
            <a:ext cx="56388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Related References</a:t>
            </a:r>
            <a:endParaRPr lang="en-US" sz="4800" b="1" dirty="0"/>
          </a:p>
        </p:txBody>
      </p:sp>
      <p:sp>
        <p:nvSpPr>
          <p:cNvPr id="4129" name="Rectangle 33"/>
          <p:cNvSpPr>
            <a:spLocks noChangeArrowheads="1"/>
          </p:cNvSpPr>
          <p:nvPr/>
        </p:nvSpPr>
        <p:spPr bwMode="auto">
          <a:xfrm>
            <a:off x="19583400" y="30249912"/>
            <a:ext cx="115824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7663" marR="0" lvl="0" indent="-347663" algn="l"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N.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Ambady</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and R. Rosenthal, “Thin Slices of Expressive behavior as Predictors of Interpersonal Consequences : a Meta-Analysis,”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Psychological Bulletin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vol. 111, 1992, pp. </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274</a:t>
            </a:r>
            <a:r>
              <a:rPr kumimoji="0" lang="en-US" sz="2000" b="0" i="0" u="none" strike="noStrike" cap="none" normalizeH="0" dirty="0" smtClean="0">
                <a:ln>
                  <a:noFill/>
                </a:ln>
                <a:solidFill>
                  <a:schemeClr val="tx1"/>
                </a:solidFill>
                <a:effectLst/>
                <a:latin typeface="+mn-lt"/>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256</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a:t>
            </a:r>
          </a:p>
          <a:p>
            <a:pPr marL="347663" marR="0" lvl="0" indent="-347663" algn="l"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D.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Jindal-Snape</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“Generalization and Maintenance of Social Skills of Children with Visual Impairments: Self-Evaluation and the Role of Feedback,”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J. of Visual Impairment and Blindness</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vol. 98, 2004, pp. 470-483.</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M.L. Knapp,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Nonverbal Communication in Human Interaction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Harcourt College Pub, 1996.</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S. Krishna, D.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Colbry</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J. Black, V.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Balasubramanian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and S.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Panchanathan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“A Systematic Requirements Analysis and Development of an Assistive Device to Enhance the Social Interaction of People Who are Blind or Visually Impaired,”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Workshop on Computer Vision Applications for the Visually Impaired (CVAVI 08), ECCV 2008</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S. Krishna, N.C. Krishnan, and S.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Panchanathan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“Detecting Stereotype Body Rocking Behavior through Embodied Motion Sensors,”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Annual RESNA Conference</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2009.</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S.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Rehman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L. Liu, and H. Li,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Vibrotactile</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Rendering of Human Emotions on the Manifold of Facial Expressions,”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J. of Multimedia</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vol. 3, 2008, pp. 18-25.</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endParaRPr>
          </a:p>
          <a:p>
            <a:pPr marL="347663" lvl="0" indent="-347663">
              <a:buFont typeface="Wingdings" pitchFamily="2" charset="2"/>
              <a:buChar char="Ø"/>
              <a:tabLst>
                <a:tab pos="-285750" algn="l"/>
              </a:tabLst>
            </a:pPr>
            <a:r>
              <a:rPr lang="en-US" sz="2000" dirty="0" smtClean="0">
                <a:latin typeface="+mn-lt"/>
              </a:rPr>
              <a:t>K. Shinohara and J. </a:t>
            </a:r>
            <a:r>
              <a:rPr lang="en-US" sz="2000" dirty="0" err="1" smtClean="0">
                <a:latin typeface="+mn-lt"/>
              </a:rPr>
              <a:t>Tenenberg</a:t>
            </a:r>
            <a:r>
              <a:rPr lang="en-US" sz="2000" dirty="0" smtClean="0">
                <a:latin typeface="+mn-lt"/>
              </a:rPr>
              <a:t>, “A blind person's interactions with technology,” </a:t>
            </a:r>
            <a:r>
              <a:rPr lang="en-US" sz="2000" i="1" dirty="0" err="1" smtClean="0">
                <a:latin typeface="+mn-lt"/>
              </a:rPr>
              <a:t>Commun</a:t>
            </a:r>
            <a:r>
              <a:rPr lang="en-US" sz="2000" i="1" dirty="0" smtClean="0">
                <a:latin typeface="+mn-lt"/>
              </a:rPr>
              <a:t>. ACM</a:t>
            </a:r>
            <a:r>
              <a:rPr lang="en-US" sz="2000" dirty="0" smtClean="0">
                <a:latin typeface="+mn-lt"/>
              </a:rPr>
              <a:t>, vol. 52, 2009, pp. 58-66.</a:t>
            </a:r>
            <a:endPar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9141</TotalTime>
  <Words>1324</Words>
  <Application>Microsoft Office PowerPoint</Application>
  <PresentationFormat>Custom</PresentationFormat>
  <Paragraphs>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Slide 1</vt:lpstr>
    </vt:vector>
  </TitlesOfParts>
  <Company>UNSW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Medical Illustration Unit</dc:creator>
  <cp:lastModifiedBy>Sreekar Krishna</cp:lastModifiedBy>
  <cp:revision>518</cp:revision>
  <cp:lastPrinted>1999-09-02T03:17:39Z</cp:lastPrinted>
  <dcterms:created xsi:type="dcterms:W3CDTF">1997-10-24T05:44:18Z</dcterms:created>
  <dcterms:modified xsi:type="dcterms:W3CDTF">2010-01-04T07:13:30Z</dcterms:modified>
</cp:coreProperties>
</file>