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8404800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66FF"/>
    <a:srgbClr val="DB3F15"/>
    <a:srgbClr val="F75E09"/>
    <a:srgbClr val="FFCC00"/>
    <a:srgbClr val="FF9966"/>
    <a:srgbClr val="A3425E"/>
    <a:srgbClr val="CC3300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824" y="510"/>
      </p:cViewPr>
      <p:guideLst>
        <p:guide orient="horz" pos="23296"/>
        <p:guide orient="horz" pos="6571"/>
        <p:guide orient="horz" pos="4122"/>
        <p:guide orient="horz" pos="7288"/>
        <p:guide pos="720"/>
        <p:guide pos="6912"/>
        <p:guide pos="7393"/>
        <p:guide pos="13584"/>
        <p:guide pos="14064"/>
        <p:guide pos="20257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99FF8AD9-32BD-43C7-9006-2C984A491DFC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1113" y="749300"/>
            <a:ext cx="4283075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DF8DADB-E858-484A-9AF0-77BD098DAC83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A12B5-7BF8-4885-9E30-75EC7F08A416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1113" y="749300"/>
            <a:ext cx="4283075" cy="37480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9" y="11930659"/>
            <a:ext cx="37308367" cy="82315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21762444"/>
            <a:ext cx="30725533" cy="981511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DA58F-2298-45F4-96DD-9DF18EEE01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296B5-A914-44CB-82B4-0B9C04D83D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3" y="3414316"/>
            <a:ext cx="9326033" cy="307232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419" y="3414316"/>
            <a:ext cx="27779133" cy="307232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84D0-BD51-4952-8BAD-C81EE715B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5801-2386-4B28-929E-F5AEF07C44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4678085"/>
            <a:ext cx="37308367" cy="76287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6277035"/>
            <a:ext cx="37308367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8DF99-6146-4B2B-9614-1707C1D1BE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419" y="11094443"/>
            <a:ext cx="18552583" cy="23043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11094443"/>
            <a:ext cx="18552584" cy="23043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B1AE7-B9F9-485F-AC41-4F12EB2B9C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6" y="1537692"/>
            <a:ext cx="39501233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8596908"/>
            <a:ext cx="19392900" cy="35823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2179301"/>
            <a:ext cx="19392900" cy="22127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8" y="8596908"/>
            <a:ext cx="19399251" cy="35823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8" y="12179301"/>
            <a:ext cx="19399251" cy="22127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DC1CD-5CC9-4078-AB10-A21457C521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D4FB5-E0BA-433F-9D9B-14E85F2C46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C36C-958F-41EA-8747-A779B81994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529359"/>
            <a:ext cx="14439900" cy="65077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529359"/>
            <a:ext cx="24536400" cy="327777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8037115"/>
            <a:ext cx="14439900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90F57-249D-49A1-ACF7-6511676564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5" y="26883916"/>
            <a:ext cx="26335567" cy="3172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5" y="3430985"/>
            <a:ext cx="26335567" cy="230431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5" y="30056535"/>
            <a:ext cx="26335567" cy="45075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9DE6B-6A0D-4387-9B1D-35DF319A59D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419" y="3414315"/>
            <a:ext cx="3730836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419" y="11094443"/>
            <a:ext cx="37308367" cy="23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417" y="34990485"/>
            <a:ext cx="9144000" cy="256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6" y="34990485"/>
            <a:ext cx="13898033" cy="256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ctr"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4" y="34990485"/>
            <a:ext cx="9144000" cy="256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r" defTabSz="4267200">
              <a:defRPr sz="6500"/>
            </a:lvl1pPr>
          </a:lstStyle>
          <a:p>
            <a:fld id="{8C43F689-E1C9-435A-995A-A7E33A5BD7B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43891200" cy="384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 bwMode="auto">
          <a:xfrm>
            <a:off x="18897600" y="3810000"/>
            <a:ext cx="24460200" cy="1560576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5585401" y="9639637"/>
            <a:ext cx="7294244" cy="9144000"/>
          </a:xfrm>
          <a:prstGeom prst="rect">
            <a:avLst/>
          </a:prstGeom>
          <a:solidFill>
            <a:schemeClr val="bg1">
              <a:alpha val="5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8879800" y="20574000"/>
            <a:ext cx="11734800" cy="1722120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533400" y="19659600"/>
            <a:ext cx="18669000" cy="17830800"/>
          </a:xfrm>
          <a:prstGeom prst="roundRect">
            <a:avLst>
              <a:gd name="adj" fmla="val 3344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457200" y="3825240"/>
            <a:ext cx="18135600" cy="1560576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269"/>
          <p:cNvSpPr>
            <a:spLocks noChangeArrowheads="1"/>
          </p:cNvSpPr>
          <p:nvPr/>
        </p:nvSpPr>
        <p:spPr bwMode="auto">
          <a:xfrm>
            <a:off x="0" y="-76200"/>
            <a:ext cx="43891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ounded Rectangle 55"/>
          <p:cNvSpPr/>
          <p:nvPr/>
        </p:nvSpPr>
        <p:spPr bwMode="auto">
          <a:xfrm>
            <a:off x="11811000" y="284748"/>
            <a:ext cx="21031200" cy="2743200"/>
          </a:xfrm>
          <a:prstGeom prst="roundRect">
            <a:avLst>
              <a:gd name="adj" fmla="val 42983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0" y="3337322"/>
            <a:ext cx="43891200" cy="244078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50000">
                <a:srgbClr val="FF9900"/>
              </a:gs>
              <a:gs pos="100000">
                <a:srgbClr val="CC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B00F"/>
              </a:solidFill>
            </a:endParaRPr>
          </a:p>
        </p:txBody>
      </p:sp>
      <p:sp>
        <p:nvSpPr>
          <p:cNvPr id="58" name="Text Box 273"/>
          <p:cNvSpPr txBox="1">
            <a:spLocks noChangeArrowheads="1"/>
          </p:cNvSpPr>
          <p:nvPr/>
        </p:nvSpPr>
        <p:spPr bwMode="auto">
          <a:xfrm>
            <a:off x="12573000" y="152399"/>
            <a:ext cx="1973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A3425E"/>
                </a:solidFill>
                <a:cs typeface="Times New Roman" pitchFamily="18" charset="0"/>
              </a:rPr>
              <a:t>VibroGlove</a:t>
            </a:r>
            <a:r>
              <a:rPr lang="en-US" sz="8000" b="1" dirty="0" smtClean="0">
                <a:solidFill>
                  <a:srgbClr val="A3425E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sz="5400" b="1" dirty="0" smtClean="0"/>
              <a:t>An Assistive Technology Aid for Conveying Facial Expressions</a:t>
            </a:r>
            <a:endParaRPr lang="en-US" sz="8000" b="1" dirty="0" smtClean="0">
              <a:solidFill>
                <a:srgbClr val="A3425E"/>
              </a:solidFill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Sreekar Krishna</a:t>
            </a:r>
            <a:r>
              <a:rPr lang="en-US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 , Shantanu Bala, Stephen McGuire, Troy McDaniel &amp;Sethuraman Panchanathan</a:t>
            </a:r>
          </a:p>
        </p:txBody>
      </p:sp>
      <p:sp>
        <p:nvSpPr>
          <p:cNvPr id="59" name="Text Box 383"/>
          <p:cNvSpPr txBox="1">
            <a:spLocks noChangeArrowheads="1"/>
          </p:cNvSpPr>
          <p:nvPr/>
        </p:nvSpPr>
        <p:spPr bwMode="auto">
          <a:xfrm>
            <a:off x="563033" y="37652980"/>
            <a:ext cx="424899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baseline="30000" dirty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2800" b="1" dirty="0" smtClean="0"/>
              <a:t> </a:t>
            </a:r>
            <a:r>
              <a:rPr lang="en-US" sz="2800" b="1" dirty="0"/>
              <a:t>Contact Author:</a:t>
            </a:r>
            <a:r>
              <a:rPr lang="en-US" sz="2800" dirty="0"/>
              <a:t> Sreekar Krishna, Graduate Research Assistant, Center </a:t>
            </a:r>
            <a:r>
              <a:rPr lang="en-US" sz="2800" dirty="0" smtClean="0"/>
              <a:t>for </a:t>
            </a:r>
            <a:r>
              <a:rPr lang="en-US" sz="2800" dirty="0"/>
              <a:t>Cognitive Ubiquitous Computing (</a:t>
            </a:r>
            <a:r>
              <a:rPr lang="en-US" sz="2800" dirty="0" smtClean="0"/>
              <a:t>CUbiC: http://cubic.asu.edu/), </a:t>
            </a:r>
            <a:r>
              <a:rPr lang="en-US" sz="2800" dirty="0"/>
              <a:t>Arizona State University, Tempe, </a:t>
            </a:r>
            <a:r>
              <a:rPr lang="en-US" sz="2800" dirty="0" smtClean="0"/>
              <a:t>AZ. 		</a:t>
            </a:r>
            <a:r>
              <a:rPr lang="en-US" sz="2800" b="1" dirty="0" smtClean="0"/>
              <a:t>Ph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727-3612 		</a:t>
            </a:r>
            <a:r>
              <a:rPr lang="en-US" sz="2800" b="1" dirty="0" smtClean="0"/>
              <a:t>Fax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965-1885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Email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Sreekar.Krishna@asu.edu</a:t>
            </a:r>
            <a:endParaRPr lang="en-US" sz="2800" dirty="0"/>
          </a:p>
        </p:txBody>
      </p:sp>
      <p:pic>
        <p:nvPicPr>
          <p:cNvPr id="60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92704"/>
            <a:ext cx="10820400" cy="1898096"/>
          </a:xfrm>
          <a:prstGeom prst="rect">
            <a:avLst/>
          </a:prstGeom>
          <a:noFill/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32308800" y="381000"/>
            <a:ext cx="11963400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CUbiC</a:t>
            </a:r>
            <a: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Center for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ognitive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Ubi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quitous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omputing</a:t>
            </a:r>
          </a:p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http://cubic.asu.edu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3279348" y="1524001"/>
            <a:ext cx="9982200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071029172856-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5695952"/>
            <a:ext cx="5257800" cy="3496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 descr="Table.bmp"/>
          <p:cNvPicPr>
            <a:picLocks noChangeAspect="1"/>
          </p:cNvPicPr>
          <p:nvPr/>
        </p:nvPicPr>
        <p:blipFill>
          <a:blip r:embed="rId5" cstate="print"/>
          <a:srcRect l="15548" r="14005"/>
          <a:stretch>
            <a:fillRect/>
          </a:stretch>
        </p:blipFill>
        <p:spPr>
          <a:xfrm>
            <a:off x="1143000" y="11887200"/>
            <a:ext cx="6629400" cy="549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AutoShape 278"/>
          <p:cNvSpPr>
            <a:spLocks noChangeArrowheads="1"/>
          </p:cNvSpPr>
          <p:nvPr/>
        </p:nvSpPr>
        <p:spPr bwMode="auto">
          <a:xfrm>
            <a:off x="7848600" y="4038600"/>
            <a:ext cx="4724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Motivation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096000" y="5391150"/>
            <a:ext cx="6781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Social interactions are an essence of healthy living.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Major portion of social interactions happen through non-verbal cues, especially visual cues.</a:t>
            </a:r>
            <a:endParaRPr lang="en-US" sz="2800" dirty="0" smtClean="0"/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People </a:t>
            </a:r>
            <a:r>
              <a:rPr lang="en-US" sz="2800" dirty="0" smtClean="0"/>
              <a:t>with </a:t>
            </a:r>
            <a:r>
              <a:rPr lang="en-US" sz="2800" dirty="0" smtClean="0"/>
              <a:t>sensory </a:t>
            </a:r>
            <a:r>
              <a:rPr lang="en-US" sz="2800" dirty="0" smtClean="0"/>
              <a:t>disabilities </a:t>
            </a:r>
            <a:r>
              <a:rPr lang="en-US" sz="2800" dirty="0" smtClean="0"/>
              <a:t>(persons who are blind or visually impaired) are </a:t>
            </a:r>
            <a:r>
              <a:rPr lang="en-US" sz="2800" dirty="0" smtClean="0"/>
              <a:t>at a loss when it comes to social interactions. 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Assistive and rehabilitative </a:t>
            </a:r>
            <a:r>
              <a:rPr lang="en-US" sz="2800" dirty="0" smtClean="0"/>
              <a:t>aids </a:t>
            </a:r>
            <a:r>
              <a:rPr lang="en-US" sz="2800" dirty="0" smtClean="0"/>
              <a:t>could </a:t>
            </a:r>
            <a:r>
              <a:rPr lang="en-US" sz="2800" dirty="0" smtClean="0"/>
              <a:t>prove beneficial towards </a:t>
            </a:r>
            <a:r>
              <a:rPr lang="en-US" sz="2800" dirty="0" smtClean="0"/>
              <a:t>enriching personal and professional lives of individuals with disabilities.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7" name="Picture 66" descr="Hand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002846" y="5601037"/>
            <a:ext cx="294246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" name="Picture 67" descr="Mappings.bmp"/>
          <p:cNvPicPr>
            <a:picLocks noChangeAspect="1"/>
          </p:cNvPicPr>
          <p:nvPr/>
        </p:nvPicPr>
        <p:blipFill>
          <a:blip r:embed="rId7" cstate="print"/>
          <a:srcRect b="41868"/>
          <a:stretch>
            <a:fillRect/>
          </a:stretch>
        </p:blipFill>
        <p:spPr>
          <a:xfrm>
            <a:off x="36134585" y="9715837"/>
            <a:ext cx="6765471" cy="5029200"/>
          </a:xfrm>
          <a:prstGeom prst="rect">
            <a:avLst/>
          </a:prstGeom>
        </p:spPr>
      </p:pic>
      <p:pic>
        <p:nvPicPr>
          <p:cNvPr id="71" name="Picture 70" descr="ConfusionMatrix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0202" y="27727196"/>
            <a:ext cx="7324725" cy="5534025"/>
          </a:xfrm>
          <a:prstGeom prst="rect">
            <a:avLst/>
          </a:prstGeom>
        </p:spPr>
      </p:pic>
      <p:pic>
        <p:nvPicPr>
          <p:cNvPr id="72" name="Picture 71" descr="ResponseTime.bmp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82200" y="27660600"/>
            <a:ext cx="8153400" cy="6225461"/>
          </a:xfrm>
          <a:prstGeom prst="rect">
            <a:avLst/>
          </a:prstGeom>
        </p:spPr>
      </p:pic>
      <p:pic>
        <p:nvPicPr>
          <p:cNvPr id="73" name="Picture 72" descr="Stephen.bmp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4600" y="20802600"/>
            <a:ext cx="7448550" cy="6181725"/>
          </a:xfrm>
          <a:prstGeom prst="rect">
            <a:avLst/>
          </a:prstGeom>
        </p:spPr>
      </p:pic>
      <p:pic>
        <p:nvPicPr>
          <p:cNvPr id="74" name="Picture 73" descr="RecogRate.bmp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200" y="20869196"/>
            <a:ext cx="7315200" cy="6105525"/>
          </a:xfrm>
          <a:prstGeom prst="rect">
            <a:avLst/>
          </a:prstGeom>
        </p:spPr>
      </p:pic>
      <p:sp>
        <p:nvSpPr>
          <p:cNvPr id="98" name="AutoShape 278"/>
          <p:cNvSpPr>
            <a:spLocks noChangeArrowheads="1"/>
          </p:cNvSpPr>
          <p:nvPr/>
        </p:nvSpPr>
        <p:spPr bwMode="auto">
          <a:xfrm>
            <a:off x="23774400" y="4038600"/>
            <a:ext cx="160782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Construction of </a:t>
            </a:r>
            <a:r>
              <a:rPr lang="en-US" sz="4800" b="1" dirty="0" smtClean="0"/>
              <a:t>Haptic Gloves &amp; Design of Haptic Icons</a:t>
            </a:r>
            <a:endParaRPr lang="en-US" sz="4800" b="1" dirty="0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32004000" y="19812000"/>
            <a:ext cx="11277600" cy="1729740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AutoShape 278"/>
          <p:cNvSpPr>
            <a:spLocks noChangeArrowheads="1"/>
          </p:cNvSpPr>
          <p:nvPr/>
        </p:nvSpPr>
        <p:spPr bwMode="auto">
          <a:xfrm>
            <a:off x="34004250" y="20193000"/>
            <a:ext cx="72771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Contact Info &amp; Brochure</a:t>
            </a:r>
            <a:endParaRPr lang="en-US" sz="4800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5608260" y="22631400"/>
            <a:ext cx="4069080" cy="2133600"/>
            <a:chOff x="35684460" y="22631400"/>
            <a:chExt cx="4069080" cy="213360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36118800" y="22631400"/>
              <a:ext cx="3200400" cy="1828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Contact Information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(3.5in x 2in)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35684460" y="22631400"/>
              <a:ext cx="434340" cy="1821180"/>
            </a:xfrm>
            <a:custGeom>
              <a:avLst/>
              <a:gdLst>
                <a:gd name="connsiteX0" fmla="*/ 434340 w 434340"/>
                <a:gd name="connsiteY0" fmla="*/ 0 h 1821180"/>
                <a:gd name="connsiteX1" fmla="*/ 0 w 434340"/>
                <a:gd name="connsiteY1" fmla="*/ 0 h 1821180"/>
                <a:gd name="connsiteX2" fmla="*/ 190500 w 434340"/>
                <a:gd name="connsiteY2" fmla="*/ 1821180 h 1821180"/>
                <a:gd name="connsiteX3" fmla="*/ 434340 w 434340"/>
                <a:gd name="connsiteY3" fmla="*/ 1821180 h 1821180"/>
                <a:gd name="connsiteX4" fmla="*/ 434340 w 434340"/>
                <a:gd name="connsiteY4" fmla="*/ 0 h 182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1821180">
                  <a:moveTo>
                    <a:pt x="434340" y="0"/>
                  </a:moveTo>
                  <a:lnTo>
                    <a:pt x="0" y="0"/>
                  </a:lnTo>
                  <a:lnTo>
                    <a:pt x="190500" y="1821180"/>
                  </a:lnTo>
                  <a:lnTo>
                    <a:pt x="434340" y="1821180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 flipH="1">
              <a:off x="39319200" y="22631400"/>
              <a:ext cx="434340" cy="1821180"/>
            </a:xfrm>
            <a:custGeom>
              <a:avLst/>
              <a:gdLst>
                <a:gd name="connsiteX0" fmla="*/ 434340 w 434340"/>
                <a:gd name="connsiteY0" fmla="*/ 0 h 1821180"/>
                <a:gd name="connsiteX1" fmla="*/ 0 w 434340"/>
                <a:gd name="connsiteY1" fmla="*/ 0 h 1821180"/>
                <a:gd name="connsiteX2" fmla="*/ 190500 w 434340"/>
                <a:gd name="connsiteY2" fmla="*/ 1821180 h 1821180"/>
                <a:gd name="connsiteX3" fmla="*/ 434340 w 434340"/>
                <a:gd name="connsiteY3" fmla="*/ 1821180 h 1821180"/>
                <a:gd name="connsiteX4" fmla="*/ 434340 w 434340"/>
                <a:gd name="connsiteY4" fmla="*/ 0 h 182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1821180">
                  <a:moveTo>
                    <a:pt x="434340" y="0"/>
                  </a:moveTo>
                  <a:lnTo>
                    <a:pt x="0" y="0"/>
                  </a:lnTo>
                  <a:lnTo>
                    <a:pt x="190500" y="1821180"/>
                  </a:lnTo>
                  <a:lnTo>
                    <a:pt x="434340" y="1821180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6118800" y="24460200"/>
              <a:ext cx="3200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2842200" y="25984200"/>
            <a:ext cx="9601200" cy="10572750"/>
            <a:chOff x="33147000" y="25984200"/>
            <a:chExt cx="9601200" cy="10572750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34061400" y="25984200"/>
              <a:ext cx="7772400" cy="10058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Brochure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(8.5in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x 11 in)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33147000" y="26003250"/>
              <a:ext cx="914400" cy="10029825"/>
            </a:xfrm>
            <a:custGeom>
              <a:avLst/>
              <a:gdLst>
                <a:gd name="connsiteX0" fmla="*/ 914400 w 914400"/>
                <a:gd name="connsiteY0" fmla="*/ 0 h 10029825"/>
                <a:gd name="connsiteX1" fmla="*/ 0 w 914400"/>
                <a:gd name="connsiteY1" fmla="*/ 0 h 10029825"/>
                <a:gd name="connsiteX2" fmla="*/ 514350 w 914400"/>
                <a:gd name="connsiteY2" fmla="*/ 10029825 h 10029825"/>
                <a:gd name="connsiteX3" fmla="*/ 914400 w 914400"/>
                <a:gd name="connsiteY3" fmla="*/ 10029825 h 10029825"/>
                <a:gd name="connsiteX4" fmla="*/ 914400 w 914400"/>
                <a:gd name="connsiteY4" fmla="*/ 0 h 1002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0029825">
                  <a:moveTo>
                    <a:pt x="914400" y="0"/>
                  </a:moveTo>
                  <a:lnTo>
                    <a:pt x="0" y="0"/>
                  </a:lnTo>
                  <a:lnTo>
                    <a:pt x="514350" y="10029825"/>
                  </a:lnTo>
                  <a:lnTo>
                    <a:pt x="914400" y="1002982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 flipH="1">
              <a:off x="41833800" y="25993725"/>
              <a:ext cx="914400" cy="10029825"/>
            </a:xfrm>
            <a:custGeom>
              <a:avLst/>
              <a:gdLst>
                <a:gd name="connsiteX0" fmla="*/ 914400 w 914400"/>
                <a:gd name="connsiteY0" fmla="*/ 0 h 10029825"/>
                <a:gd name="connsiteX1" fmla="*/ 0 w 914400"/>
                <a:gd name="connsiteY1" fmla="*/ 0 h 10029825"/>
                <a:gd name="connsiteX2" fmla="*/ 514350 w 914400"/>
                <a:gd name="connsiteY2" fmla="*/ 10029825 h 10029825"/>
                <a:gd name="connsiteX3" fmla="*/ 914400 w 914400"/>
                <a:gd name="connsiteY3" fmla="*/ 10029825 h 10029825"/>
                <a:gd name="connsiteX4" fmla="*/ 914400 w 914400"/>
                <a:gd name="connsiteY4" fmla="*/ 0 h 1002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0029825">
                  <a:moveTo>
                    <a:pt x="914400" y="0"/>
                  </a:moveTo>
                  <a:lnTo>
                    <a:pt x="0" y="0"/>
                  </a:lnTo>
                  <a:lnTo>
                    <a:pt x="514350" y="10029825"/>
                  </a:lnTo>
                  <a:lnTo>
                    <a:pt x="914400" y="1002982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34061400" y="36023550"/>
              <a:ext cx="77724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066800" y="17457003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Based on two open ended focus groups conducted with persons with visual impairment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371600" y="11963400"/>
            <a:ext cx="6096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Important Visual Social Cues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058400" y="174498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Based on online web survey conducted with 16 </a:t>
            </a:r>
            <a:r>
              <a:rPr lang="en-US" sz="2000" dirty="0" smtClean="0"/>
              <a:t>persons who are blind, 9 with low vision and 2 sighted specialists in the area of visual impairment</a:t>
            </a:r>
            <a:endParaRPr lang="en-US" sz="2000" dirty="0"/>
          </a:p>
        </p:txBody>
      </p:sp>
      <p:pic>
        <p:nvPicPr>
          <p:cNvPr id="122" name="Picture 121" descr="MappingPoster.bmp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96900" y="5181600"/>
            <a:ext cx="4819650" cy="634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3" name="Picture 122" descr="SurveyPoster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8576" y="11884630"/>
            <a:ext cx="7772400" cy="541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4" name="Rectangle 123"/>
          <p:cNvSpPr/>
          <p:nvPr/>
        </p:nvSpPr>
        <p:spPr>
          <a:xfrm>
            <a:off x="1143000" y="18211800"/>
            <a:ext cx="1752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Goal: </a:t>
            </a:r>
            <a:r>
              <a:rPr lang="en-US" sz="3200" dirty="0" smtClean="0"/>
              <a:t>Design and Develop an human-human interaction enrichment tool that focuses on delivering facial actions of interaction partners to users who are visually impaired</a:t>
            </a:r>
            <a:endParaRPr lang="en-US" sz="3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9202400" y="5410200"/>
            <a:ext cx="9448800" cy="8229600"/>
            <a:chOff x="21717000" y="5638800"/>
            <a:chExt cx="9448800" cy="8229600"/>
          </a:xfrm>
        </p:grpSpPr>
        <p:sp>
          <p:nvSpPr>
            <p:cNvPr id="126" name="Rounded Rectangle 125"/>
            <p:cNvSpPr/>
            <p:nvPr/>
          </p:nvSpPr>
          <p:spPr bwMode="auto">
            <a:xfrm>
              <a:off x="21717000" y="5638800"/>
              <a:ext cx="9448800" cy="8229600"/>
            </a:xfrm>
            <a:prstGeom prst="roundRect">
              <a:avLst>
                <a:gd name="adj" fmla="val 3472"/>
              </a:avLst>
            </a:prstGeom>
            <a:solidFill>
              <a:schemeClr val="bg1">
                <a:alpha val="3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AutoShape 4"/>
            <p:cNvSpPr>
              <a:spLocks noChangeAspect="1" noChangeArrowheads="1"/>
            </p:cNvSpPr>
            <p:nvPr/>
          </p:nvSpPr>
          <p:spPr bwMode="auto">
            <a:xfrm>
              <a:off x="23522459" y="6072965"/>
              <a:ext cx="2506647" cy="334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7" name="Picture 76" descr="steven1"/>
            <p:cNvPicPr>
              <a:picLocks noChangeAspect="1" noChangeArrowheads="1"/>
            </p:cNvPicPr>
            <p:nvPr/>
          </p:nvPicPr>
          <p:blipFill>
            <a:blip r:embed="rId14" cstate="print"/>
            <a:srcRect l="16589" t="10042" r="10543" b="6915"/>
            <a:stretch>
              <a:fillRect/>
            </a:stretch>
          </p:blipFill>
          <p:spPr bwMode="auto">
            <a:xfrm>
              <a:off x="24468499" y="6072965"/>
              <a:ext cx="3852963" cy="63866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Right Arrow 77"/>
            <p:cNvSpPr/>
            <p:nvPr/>
          </p:nvSpPr>
          <p:spPr>
            <a:xfrm rot="20761356">
              <a:off x="23942793" y="7048691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23965880" y="7264674"/>
              <a:ext cx="1806077" cy="18784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Arrow 79"/>
            <p:cNvSpPr/>
            <p:nvPr/>
          </p:nvSpPr>
          <p:spPr>
            <a:xfrm rot="827554">
              <a:off x="23979004" y="7540989"/>
              <a:ext cx="1806077" cy="18784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 descr="0802pg25_f1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69400" y="6354730"/>
              <a:ext cx="2236095" cy="2441965"/>
            </a:xfrm>
            <a:prstGeom prst="rect">
              <a:avLst/>
            </a:prstGeom>
          </p:spPr>
        </p:pic>
        <p:sp>
          <p:nvSpPr>
            <p:cNvPr id="82" name="Right Arrow 81"/>
            <p:cNvSpPr/>
            <p:nvPr/>
          </p:nvSpPr>
          <p:spPr>
            <a:xfrm>
              <a:off x="23690368" y="10263342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2060397" y="9844471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Darlington Motor Driver </a:t>
              </a:r>
              <a:endParaRPr lang="en-US" sz="2000" dirty="0"/>
            </a:p>
          </p:txBody>
        </p:sp>
        <p:sp>
          <p:nvSpPr>
            <p:cNvPr id="84" name="Right Arrow 83"/>
            <p:cNvSpPr/>
            <p:nvPr/>
          </p:nvSpPr>
          <p:spPr>
            <a:xfrm rot="18767969">
              <a:off x="24409626" y="12470989"/>
              <a:ext cx="2060591" cy="19736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3780470" y="12574302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USB-Serial Interface </a:t>
              </a:r>
              <a:endParaRPr lang="en-US" sz="2000" dirty="0"/>
            </a:p>
          </p:txBody>
        </p:sp>
        <p:sp>
          <p:nvSpPr>
            <p:cNvPr id="86" name="Right Arrow 85"/>
            <p:cNvSpPr/>
            <p:nvPr/>
          </p:nvSpPr>
          <p:spPr>
            <a:xfrm rot="15270998">
              <a:off x="26537282" y="12255573"/>
              <a:ext cx="2060591" cy="19736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672201" y="12588939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Debug Port LED</a:t>
              </a:r>
              <a:endParaRPr lang="en-US" sz="2000" dirty="0"/>
            </a:p>
          </p:txBody>
        </p:sp>
        <p:sp>
          <p:nvSpPr>
            <p:cNvPr id="88" name="Right Arrow 87"/>
            <p:cNvSpPr/>
            <p:nvPr/>
          </p:nvSpPr>
          <p:spPr>
            <a:xfrm rot="10800000">
              <a:off x="27935451" y="11144056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8767502" y="10704403"/>
              <a:ext cx="2322098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000" dirty="0" smtClean="0"/>
                <a:t>μ</a:t>
              </a:r>
              <a:r>
                <a:rPr lang="en-US" sz="2000" dirty="0" smtClean="0"/>
                <a:t>C Programming Port</a:t>
              </a:r>
              <a:endParaRPr lang="en-US" sz="2000" dirty="0"/>
            </a:p>
          </p:txBody>
        </p:sp>
        <p:sp>
          <p:nvSpPr>
            <p:cNvPr id="90" name="Right Arrow 89"/>
            <p:cNvSpPr/>
            <p:nvPr/>
          </p:nvSpPr>
          <p:spPr>
            <a:xfrm rot="9807424">
              <a:off x="27209662" y="9367359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615663" y="8673500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Atmel ATmega168 </a:t>
              </a:r>
              <a:r>
                <a:rPr lang="el-GR" sz="2000" dirty="0" smtClean="0"/>
                <a:t>μ</a:t>
              </a:r>
              <a:r>
                <a:rPr lang="en-US" sz="2000" dirty="0" smtClean="0"/>
                <a:t>C </a:t>
              </a:r>
              <a:endParaRPr lang="en-US" sz="2000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1888390" y="5791200"/>
              <a:ext cx="2236095" cy="65745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Shaftless Vibration Motor</a:t>
              </a:r>
              <a:endParaRPr lang="en-US" sz="2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8422600" y="5867400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/>
                <a:t>Hardware</a:t>
              </a:r>
              <a:endParaRPr lang="en-US" sz="3600" b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9354800" y="14146148"/>
            <a:ext cx="9144001" cy="4903852"/>
            <a:chOff x="21564599" y="14173200"/>
            <a:chExt cx="9144001" cy="4903852"/>
          </a:xfrm>
        </p:grpSpPr>
        <p:pic>
          <p:nvPicPr>
            <p:cNvPr id="69" name="Picture 68" descr="System.bmp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174200" y="14173200"/>
              <a:ext cx="8534400" cy="49038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8" name="Rectangle 127"/>
            <p:cNvSpPr/>
            <p:nvPr/>
          </p:nvSpPr>
          <p:spPr>
            <a:xfrm rot="16200000">
              <a:off x="20744765" y="16212235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/>
                <a:t>Software</a:t>
              </a:r>
              <a:endParaRPr lang="en-US" sz="3600" b="1" dirty="0"/>
            </a:p>
          </p:txBody>
        </p:sp>
      </p:grpSp>
      <p:pic>
        <p:nvPicPr>
          <p:cNvPr id="131" name="Picture 130" descr="Mappings.bmp"/>
          <p:cNvPicPr>
            <a:picLocks noChangeAspect="1"/>
          </p:cNvPicPr>
          <p:nvPr/>
        </p:nvPicPr>
        <p:blipFill>
          <a:blip r:embed="rId7" cstate="print"/>
          <a:srcRect t="59054"/>
          <a:stretch>
            <a:fillRect/>
          </a:stretch>
        </p:blipFill>
        <p:spPr>
          <a:xfrm>
            <a:off x="36134040" y="15278437"/>
            <a:ext cx="6766560" cy="3542963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35345370" y="14745037"/>
            <a:ext cx="7543800" cy="533400"/>
          </a:xfrm>
          <a:prstGeom prst="rect">
            <a:avLst/>
          </a:prstGeom>
          <a:solidFill>
            <a:srgbClr val="FFFF00">
              <a:alpha val="1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34645551" y="1198347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Group 1</a:t>
            </a:r>
            <a:endParaRPr lang="en-US" sz="3600" b="1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34653170" y="1663167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Group 2</a:t>
            </a:r>
            <a:endParaRPr lang="en-US" sz="3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8803600" y="5410200"/>
            <a:ext cx="6781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The </a:t>
            </a:r>
            <a:r>
              <a:rPr lang="en-US" sz="2800" u="sng" dirty="0" smtClean="0"/>
              <a:t>human face is very dynamic</a:t>
            </a:r>
            <a:r>
              <a:rPr lang="en-US" sz="2800" dirty="0" smtClean="0"/>
              <a:t> when it comes to generating important non-verbal communicative </a:t>
            </a:r>
            <a:r>
              <a:rPr lang="en-US" sz="2800" dirty="0" smtClean="0"/>
              <a:t>cues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u="sng" dirty="0" smtClean="0"/>
              <a:t>Careful design considerations needed</a:t>
            </a:r>
            <a:r>
              <a:rPr lang="en-US" sz="2800" dirty="0" smtClean="0"/>
              <a:t> if face data </a:t>
            </a:r>
            <a:r>
              <a:rPr lang="en-US" sz="2800" dirty="0" smtClean="0"/>
              <a:t>has to be encoded </a:t>
            </a:r>
            <a:r>
              <a:rPr lang="en-US" sz="2800" dirty="0" smtClean="0"/>
              <a:t>on other modalities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In the target population there </a:t>
            </a:r>
            <a:r>
              <a:rPr lang="en-US" sz="2800" dirty="0" smtClean="0"/>
              <a:t>is a strong growing </a:t>
            </a:r>
            <a:r>
              <a:rPr lang="en-US" sz="2800" u="sng" dirty="0" smtClean="0"/>
              <a:t>discomfort </a:t>
            </a:r>
            <a:r>
              <a:rPr lang="en-US" sz="2800" u="sng" dirty="0" smtClean="0"/>
              <a:t>towards </a:t>
            </a:r>
            <a:r>
              <a:rPr lang="en-US" sz="2800" u="sng" dirty="0" smtClean="0"/>
              <a:t>overloading their </a:t>
            </a:r>
            <a:r>
              <a:rPr lang="en-US" sz="2800" u="sng" dirty="0" smtClean="0"/>
              <a:t>hearing</a:t>
            </a:r>
            <a:endParaRPr lang="en-US" sz="2800" dirty="0" smtClean="0"/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We </a:t>
            </a:r>
            <a:r>
              <a:rPr lang="en-US" sz="2800" u="sng" dirty="0" smtClean="0"/>
              <a:t>explore </a:t>
            </a:r>
            <a:r>
              <a:rPr lang="en-US" sz="2800" u="sng" dirty="0" err="1" smtClean="0"/>
              <a:t>vibrotactile</a:t>
            </a:r>
            <a:r>
              <a:rPr lang="en-US" sz="2800" u="sng" dirty="0" smtClean="0"/>
              <a:t> </a:t>
            </a:r>
            <a:r>
              <a:rPr lang="en-US" sz="2800" u="sng" dirty="0" smtClean="0"/>
              <a:t>cueing on the back of </a:t>
            </a:r>
            <a:r>
              <a:rPr lang="en-US" sz="2800" u="sng" dirty="0" smtClean="0"/>
              <a:t>palm</a:t>
            </a:r>
            <a:r>
              <a:rPr lang="en-US" sz="2800" dirty="0" smtClean="0"/>
              <a:t> (hand </a:t>
            </a:r>
            <a:r>
              <a:rPr lang="en-US" sz="2800" dirty="0" smtClean="0"/>
              <a:t>has a </a:t>
            </a:r>
            <a:r>
              <a:rPr lang="en-US" sz="2800" dirty="0" smtClean="0"/>
              <a:t>large </a:t>
            </a:r>
            <a:r>
              <a:rPr lang="en-US" sz="2800" dirty="0" smtClean="0"/>
              <a:t>representation in the </a:t>
            </a:r>
            <a:r>
              <a:rPr lang="en-US" sz="2800" dirty="0" err="1" smtClean="0"/>
              <a:t>somatosensory</a:t>
            </a:r>
            <a:r>
              <a:rPr lang="en-US" sz="2800" dirty="0" smtClean="0"/>
              <a:t> cortex of the brain) to be </a:t>
            </a:r>
            <a:r>
              <a:rPr lang="en-US" sz="2800" dirty="0" smtClean="0"/>
              <a:t>versatile </a:t>
            </a:r>
            <a:r>
              <a:rPr lang="en-US" sz="2800" dirty="0" smtClean="0"/>
              <a:t>and </a:t>
            </a:r>
            <a:r>
              <a:rPr lang="en-US" sz="2800" dirty="0" smtClean="0"/>
              <a:t>unobtrusive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8965</TotalTime>
  <Words>315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UNSW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Sreekar Krishna</cp:lastModifiedBy>
  <cp:revision>511</cp:revision>
  <cp:lastPrinted>1999-09-02T03:17:39Z</cp:lastPrinted>
  <dcterms:created xsi:type="dcterms:W3CDTF">1997-10-24T05:44:18Z</dcterms:created>
  <dcterms:modified xsi:type="dcterms:W3CDTF">2010-01-03T07:38:57Z</dcterms:modified>
</cp:coreProperties>
</file>