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66FF"/>
    <a:srgbClr val="DB3F15"/>
    <a:srgbClr val="F75E09"/>
    <a:srgbClr val="FFCC00"/>
    <a:srgbClr val="FF9966"/>
    <a:srgbClr val="A3425E"/>
    <a:srgbClr val="CC3300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834" y="3498"/>
      </p:cViewPr>
      <p:guideLst>
        <p:guide orient="horz" pos="19968"/>
        <p:guide orient="horz" pos="5632"/>
        <p:guide orient="horz" pos="3533"/>
        <p:guide orient="horz" pos="6247"/>
        <p:guide pos="720"/>
        <p:guide pos="6912"/>
        <p:guide pos="7393"/>
        <p:guide pos="13584"/>
        <p:guide pos="14064"/>
        <p:guide pos="20257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99FF8AD9-32BD-43C7-9006-2C984A491DFC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9300"/>
            <a:ext cx="49974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DF8DADB-E858-484A-9AF0-77BD098DAC83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A12B5-7BF8-4885-9E30-75EC7F08A416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9300"/>
            <a:ext cx="4997450" cy="37480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9" y="10226279"/>
            <a:ext cx="37308367" cy="70556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18653525"/>
            <a:ext cx="30725533" cy="841295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DA58F-2298-45F4-96DD-9DF18EEE01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296B5-A914-44CB-82B4-0B9C04D83D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5" y="2926557"/>
            <a:ext cx="9326033" cy="26334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421" y="2926557"/>
            <a:ext cx="27779133" cy="26334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84D0-BD51-4952-8BAD-C81EE715B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5801-2386-4B28-929E-F5AEF07C44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8367" cy="6538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7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8DF99-6146-4B2B-9614-1707C1D1BE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419" y="9509523"/>
            <a:ext cx="18552583" cy="197512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9509523"/>
            <a:ext cx="18552584" cy="197512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B1AE7-B9F9-485F-AC41-4F12EB2B9C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6" y="1318022"/>
            <a:ext cx="3950123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8778"/>
            <a:ext cx="19392900" cy="3070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0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71" y="7368778"/>
            <a:ext cx="19399251" cy="3070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71" y="10439401"/>
            <a:ext cx="19399251" cy="18966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DC1CD-5CC9-4078-AB10-A21457C521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D4FB5-E0BA-433F-9D9B-14E85F2C46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C36C-958F-41EA-8747-A779B81994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0879"/>
            <a:ext cx="14439900" cy="5578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10879"/>
            <a:ext cx="24536400" cy="280951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6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90F57-249D-49A1-ACF7-6511676564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5" y="23043356"/>
            <a:ext cx="26335567" cy="2719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5" y="2940846"/>
            <a:ext cx="26335567" cy="19751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5" y="25762744"/>
            <a:ext cx="26335567" cy="38635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9DE6B-6A0D-4387-9B1D-35DF319A59D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419" y="2926556"/>
            <a:ext cx="3730836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419" y="9509523"/>
            <a:ext cx="37308367" cy="1975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417" y="29991846"/>
            <a:ext cx="91440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6" y="29991846"/>
            <a:ext cx="13898033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ctr"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4" y="29991846"/>
            <a:ext cx="91440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r" defTabSz="4267200">
              <a:defRPr sz="6500"/>
            </a:lvl1pPr>
          </a:lstStyle>
          <a:p>
            <a:fld id="{8C43F689-E1C9-435A-995A-A7E33A5BD7B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457200" y="3870960"/>
            <a:ext cx="18669000" cy="1394460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629" name="Rectangle 269"/>
          <p:cNvSpPr>
            <a:spLocks noChangeArrowheads="1"/>
          </p:cNvSpPr>
          <p:nvPr/>
        </p:nvSpPr>
        <p:spPr bwMode="auto">
          <a:xfrm>
            <a:off x="0" y="-76200"/>
            <a:ext cx="43891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2" name="Rounded Rectangle 1841"/>
          <p:cNvSpPr/>
          <p:nvPr/>
        </p:nvSpPr>
        <p:spPr bwMode="auto">
          <a:xfrm>
            <a:off x="11811000" y="284748"/>
            <a:ext cx="21031200" cy="2743200"/>
          </a:xfrm>
          <a:prstGeom prst="roundRect">
            <a:avLst>
              <a:gd name="adj" fmla="val 42983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0" y="3337322"/>
            <a:ext cx="43891200" cy="244078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50000">
                <a:srgbClr val="FF9900"/>
              </a:gs>
              <a:gs pos="100000">
                <a:srgbClr val="CC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B00F"/>
              </a:solidFill>
            </a:endParaRPr>
          </a:p>
        </p:txBody>
      </p:sp>
      <p:sp>
        <p:nvSpPr>
          <p:cNvPr id="15633" name="Text Box 273"/>
          <p:cNvSpPr txBox="1">
            <a:spLocks noChangeArrowheads="1"/>
          </p:cNvSpPr>
          <p:nvPr/>
        </p:nvSpPr>
        <p:spPr bwMode="auto">
          <a:xfrm>
            <a:off x="12573000" y="152399"/>
            <a:ext cx="1973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A3425E"/>
                </a:solidFill>
                <a:cs typeface="Times New Roman" pitchFamily="18" charset="0"/>
              </a:rPr>
              <a:t>VibroGlove</a:t>
            </a:r>
            <a:r>
              <a:rPr lang="en-US" sz="8000" b="1" dirty="0" smtClean="0">
                <a:solidFill>
                  <a:srgbClr val="A3425E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sz="5400" b="1" dirty="0" smtClean="0"/>
              <a:t>An Assistive Technology Aid for Conveying Facial Expressions</a:t>
            </a:r>
            <a:endParaRPr lang="en-US" sz="8000" b="1" dirty="0" smtClean="0">
              <a:solidFill>
                <a:srgbClr val="A3425E"/>
              </a:solidFill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Sreekar Krishna</a:t>
            </a:r>
            <a:r>
              <a:rPr lang="en-US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 , Shantanu Bala, Stephen McGuire, Troy McDaniel &amp;Sethuraman Panchanathan</a:t>
            </a:r>
          </a:p>
        </p:txBody>
      </p:sp>
      <p:sp>
        <p:nvSpPr>
          <p:cNvPr id="15743" name="Text Box 383"/>
          <p:cNvSpPr txBox="1">
            <a:spLocks noChangeArrowheads="1"/>
          </p:cNvSpPr>
          <p:nvPr/>
        </p:nvSpPr>
        <p:spPr bwMode="auto">
          <a:xfrm>
            <a:off x="1096435" y="32090380"/>
            <a:ext cx="424899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baseline="30000" dirty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2800" b="1" dirty="0" smtClean="0"/>
              <a:t> </a:t>
            </a:r>
            <a:r>
              <a:rPr lang="en-US" sz="2800" b="1" dirty="0"/>
              <a:t>Contact Author:</a:t>
            </a:r>
            <a:r>
              <a:rPr lang="en-US" sz="2800" dirty="0"/>
              <a:t> Sreekar Krishna, Graduate Research Assistant, Center for Cognitive Ubiquitous Computing (</a:t>
            </a:r>
            <a:r>
              <a:rPr lang="en-US" sz="2800" dirty="0" smtClean="0"/>
              <a:t>CUbiC: http://cubic.asu.edu/), </a:t>
            </a:r>
            <a:r>
              <a:rPr lang="en-US" sz="2800" dirty="0"/>
              <a:t>Arizona State University, Tempe, </a:t>
            </a:r>
            <a:r>
              <a:rPr lang="en-US" sz="2800" dirty="0" smtClean="0"/>
              <a:t>AZ. 		</a:t>
            </a:r>
            <a:r>
              <a:rPr lang="en-US" sz="2800" b="1" dirty="0" smtClean="0"/>
              <a:t>Ph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727-3612 		</a:t>
            </a:r>
            <a:r>
              <a:rPr lang="en-US" sz="2800" b="1" dirty="0" smtClean="0"/>
              <a:t>Fax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965-1885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Email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Sreekar.Krishna@asu.edu</a:t>
            </a:r>
            <a:endParaRPr lang="en-US" sz="2800" dirty="0"/>
          </a:p>
        </p:txBody>
      </p:sp>
      <p:pic>
        <p:nvPicPr>
          <p:cNvPr id="102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92704"/>
            <a:ext cx="10820400" cy="1898096"/>
          </a:xfrm>
          <a:prstGeom prst="rect">
            <a:avLst/>
          </a:prstGeom>
          <a:noFill/>
        </p:spPr>
      </p:pic>
      <p:sp>
        <p:nvSpPr>
          <p:cNvPr id="106" name="Title 1"/>
          <p:cNvSpPr txBox="1">
            <a:spLocks/>
          </p:cNvSpPr>
          <p:nvPr/>
        </p:nvSpPr>
        <p:spPr>
          <a:xfrm>
            <a:off x="32308800" y="381000"/>
            <a:ext cx="11963400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CUbiC</a:t>
            </a:r>
            <a: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Center for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ognitive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Ubi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quitous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omputing</a:t>
            </a:r>
          </a:p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http://cubic.asu.edu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33279348" y="1524001"/>
            <a:ext cx="9982200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" name="Picture 1843" descr="071029172856-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5486402"/>
            <a:ext cx="5257800" cy="3496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45" name="Picture 1844" descr="Table.bmp"/>
          <p:cNvPicPr>
            <a:picLocks noChangeAspect="1"/>
          </p:cNvPicPr>
          <p:nvPr/>
        </p:nvPicPr>
        <p:blipFill>
          <a:blip r:embed="rId5" cstate="print"/>
          <a:srcRect l="15548"/>
          <a:stretch>
            <a:fillRect/>
          </a:stretch>
        </p:blipFill>
        <p:spPr>
          <a:xfrm>
            <a:off x="914400" y="10744202"/>
            <a:ext cx="9105900" cy="629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50" name="AutoShape 278"/>
          <p:cNvSpPr>
            <a:spLocks noChangeArrowheads="1"/>
          </p:cNvSpPr>
          <p:nvPr/>
        </p:nvSpPr>
        <p:spPr bwMode="auto">
          <a:xfrm>
            <a:off x="6934200" y="4038600"/>
            <a:ext cx="52578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Motivation</a:t>
            </a:r>
            <a:endParaRPr lang="en-US" sz="4800" b="1" dirty="0"/>
          </a:p>
        </p:txBody>
      </p:sp>
      <p:sp>
        <p:nvSpPr>
          <p:cNvPr id="1854" name="TextBox 1853"/>
          <p:cNvSpPr txBox="1"/>
          <p:nvPr/>
        </p:nvSpPr>
        <p:spPr>
          <a:xfrm>
            <a:off x="6096000" y="5181600"/>
            <a:ext cx="6781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Social interactions are an essence of healthy living.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Major portion of social interactions happen through non-verbal cues, especially visual cues.</a:t>
            </a:r>
            <a:endParaRPr lang="en-US" sz="2800" dirty="0" smtClean="0"/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People </a:t>
            </a:r>
            <a:r>
              <a:rPr lang="en-US" sz="2800" dirty="0" smtClean="0"/>
              <a:t>with physical and cognitive disabilities are at a loss when it comes to social interactions. 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Assistive and rehabilitative </a:t>
            </a:r>
            <a:r>
              <a:rPr lang="en-US" sz="2800" dirty="0" smtClean="0"/>
              <a:t>aids </a:t>
            </a:r>
            <a:r>
              <a:rPr lang="en-US" sz="2800" dirty="0" smtClean="0"/>
              <a:t>could </a:t>
            </a:r>
            <a:r>
              <a:rPr lang="en-US" sz="2800" dirty="0" smtClean="0"/>
              <a:t>prove beneficial towards </a:t>
            </a:r>
            <a:r>
              <a:rPr lang="en-US" sz="2800" dirty="0" smtClean="0"/>
              <a:t>enriching personal and professional lives of individuals with disabilities.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1" name="Picture 40" descr="Hand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08200" y="26898602"/>
            <a:ext cx="3238500" cy="3438525"/>
          </a:xfrm>
          <a:prstGeom prst="rect">
            <a:avLst/>
          </a:prstGeom>
        </p:spPr>
      </p:pic>
      <p:pic>
        <p:nvPicPr>
          <p:cNvPr id="42" name="Picture 41" descr="Mappings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12200" y="19278600"/>
            <a:ext cx="6457950" cy="8258175"/>
          </a:xfrm>
          <a:prstGeom prst="rect">
            <a:avLst/>
          </a:prstGeom>
        </p:spPr>
      </p:pic>
      <p:pic>
        <p:nvPicPr>
          <p:cNvPr id="44" name="Picture 43" descr="System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794200" y="12801600"/>
            <a:ext cx="8534400" cy="4903852"/>
          </a:xfrm>
          <a:prstGeom prst="rect">
            <a:avLst/>
          </a:prstGeom>
        </p:spPr>
      </p:pic>
      <p:pic>
        <p:nvPicPr>
          <p:cNvPr id="45" name="Picture 44" descr="Survey.bmp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9400" y="12125327"/>
            <a:ext cx="8134350" cy="494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45" descr="ConfusionMatrix.bmp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802" y="25908002"/>
            <a:ext cx="7324725" cy="5534025"/>
          </a:xfrm>
          <a:prstGeom prst="rect">
            <a:avLst/>
          </a:prstGeom>
        </p:spPr>
      </p:pic>
      <p:pic>
        <p:nvPicPr>
          <p:cNvPr id="48" name="Picture 47" descr="ResponseTime.bmp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53600" y="18891966"/>
            <a:ext cx="8153400" cy="6225461"/>
          </a:xfrm>
          <a:prstGeom prst="rect">
            <a:avLst/>
          </a:prstGeom>
        </p:spPr>
      </p:pic>
      <p:pic>
        <p:nvPicPr>
          <p:cNvPr id="49" name="Picture 48" descr="Stephen.bmp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4000" y="25450802"/>
            <a:ext cx="7448550" cy="6181725"/>
          </a:xfrm>
          <a:prstGeom prst="rect">
            <a:avLst/>
          </a:prstGeom>
        </p:spPr>
      </p:pic>
      <p:pic>
        <p:nvPicPr>
          <p:cNvPr id="51" name="Picture 50" descr="RecogRate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6800" y="19050002"/>
            <a:ext cx="7315200" cy="61055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2555200" y="4572000"/>
            <a:ext cx="10668000" cy="8458200"/>
            <a:chOff x="211775" y="381000"/>
            <a:chExt cx="8169180" cy="6429500"/>
          </a:xfrm>
        </p:grpSpPr>
        <p:sp>
          <p:nvSpPr>
            <p:cNvPr id="28" name="AutoShape 4"/>
            <p:cNvSpPr>
              <a:spLocks noChangeAspect="1" noChangeArrowheads="1"/>
            </p:cNvSpPr>
            <p:nvPr/>
          </p:nvSpPr>
          <p:spPr bwMode="auto">
            <a:xfrm>
              <a:off x="1676400" y="6096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" name="Picture 28" descr="steven1"/>
            <p:cNvPicPr>
              <a:picLocks noChangeAspect="1" noChangeArrowheads="1"/>
            </p:cNvPicPr>
            <p:nvPr/>
          </p:nvPicPr>
          <p:blipFill>
            <a:blip r:embed="rId14" cstate="print"/>
            <a:srcRect l="16589" t="10042" r="10543" b="6915"/>
            <a:stretch>
              <a:fillRect/>
            </a:stretch>
          </p:blipFill>
          <p:spPr bwMode="auto">
            <a:xfrm>
              <a:off x="2514600" y="609600"/>
              <a:ext cx="3413760" cy="5181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0" name="Right Arrow 29"/>
            <p:cNvSpPr/>
            <p:nvPr/>
          </p:nvSpPr>
          <p:spPr>
            <a:xfrm rot="20761356">
              <a:off x="2048820" y="1401220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069275" y="1576450"/>
              <a:ext cx="1600200" cy="152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rot="827554">
              <a:off x="2080903" y="1800628"/>
              <a:ext cx="1600200" cy="152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0802pg25_f1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775" y="838200"/>
              <a:ext cx="1981200" cy="1981200"/>
            </a:xfrm>
            <a:prstGeom prst="rect">
              <a:avLst/>
            </a:prstGeom>
          </p:spPr>
        </p:pic>
        <p:sp>
          <p:nvSpPr>
            <p:cNvPr id="34" name="Right Arrow 33"/>
            <p:cNvSpPr/>
            <p:nvPr/>
          </p:nvSpPr>
          <p:spPr>
            <a:xfrm>
              <a:off x="1825169" y="4009311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1000" y="3669475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Darlington Motor Driver 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 rot="18767969">
              <a:off x="2539396" y="5793034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05000" y="5884225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USB-Serial Interface </a:t>
              </a:r>
              <a:endParaRPr lang="en-US" dirty="0"/>
            </a:p>
          </p:txBody>
        </p:sp>
        <p:sp>
          <p:nvSpPr>
            <p:cNvPr id="38" name="Right Arrow 37"/>
            <p:cNvSpPr/>
            <p:nvPr/>
          </p:nvSpPr>
          <p:spPr>
            <a:xfrm rot="15270998">
              <a:off x="4424518" y="5618264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67100" y="5896100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Debug Port LED</a:t>
              </a:r>
              <a:endParaRPr lang="en-US" dirty="0"/>
            </a:p>
          </p:txBody>
        </p:sp>
        <p:sp>
          <p:nvSpPr>
            <p:cNvPr id="40" name="Right Arrow 39"/>
            <p:cNvSpPr/>
            <p:nvPr/>
          </p:nvSpPr>
          <p:spPr>
            <a:xfrm rot="10800000">
              <a:off x="5586351" y="4723846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23555" y="4367150"/>
              <a:ext cx="20574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/>
                <a:t>μ</a:t>
              </a:r>
              <a:r>
                <a:rPr lang="en-US" dirty="0" smtClean="0"/>
                <a:t>C Programming Port</a:t>
              </a:r>
              <a:endParaRPr lang="en-US" dirty="0"/>
            </a:p>
          </p:txBody>
        </p:sp>
        <p:sp>
          <p:nvSpPr>
            <p:cNvPr id="52" name="Right Arrow 51"/>
            <p:cNvSpPr/>
            <p:nvPr/>
          </p:nvSpPr>
          <p:spPr>
            <a:xfrm rot="9807424">
              <a:off x="4943295" y="3282387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89025" y="2719450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Atmel ATmega168 </a:t>
              </a:r>
              <a:r>
                <a:rPr lang="el-GR" dirty="0" smtClean="0"/>
                <a:t>μ</a:t>
              </a:r>
              <a:r>
                <a:rPr lang="en-US" dirty="0" smtClean="0"/>
                <a:t>C 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28600" y="381000"/>
              <a:ext cx="19812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Shaftless Vibration Motor</a:t>
              </a:r>
              <a:endParaRPr lang="en-US" dirty="0"/>
            </a:p>
          </p:txBody>
        </p:sp>
      </p:grpSp>
      <p:pic>
        <p:nvPicPr>
          <p:cNvPr id="83" name="Picture 82" descr="MappingPoster.bmp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30204" y="5086350"/>
            <a:ext cx="5591175" cy="628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8839</TotalTime>
  <Words>135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UNSW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Sreekar Krishna</cp:lastModifiedBy>
  <cp:revision>508</cp:revision>
  <cp:lastPrinted>1999-09-02T03:17:39Z</cp:lastPrinted>
  <dcterms:created xsi:type="dcterms:W3CDTF">1997-10-24T05:44:18Z</dcterms:created>
  <dcterms:modified xsi:type="dcterms:W3CDTF">2010-01-03T04:17:00Z</dcterms:modified>
</cp:coreProperties>
</file>