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71" r:id="rId2"/>
    <p:sldId id="325" r:id="rId3"/>
    <p:sldId id="311" r:id="rId4"/>
    <p:sldId id="287" r:id="rId5"/>
    <p:sldId id="337" r:id="rId6"/>
    <p:sldId id="338" r:id="rId7"/>
    <p:sldId id="336" r:id="rId8"/>
    <p:sldId id="326" r:id="rId9"/>
    <p:sldId id="313" r:id="rId10"/>
    <p:sldId id="328" r:id="rId11"/>
    <p:sldId id="341" r:id="rId12"/>
    <p:sldId id="340" r:id="rId13"/>
    <p:sldId id="339" r:id="rId14"/>
    <p:sldId id="329" r:id="rId15"/>
    <p:sldId id="314" r:id="rId16"/>
    <p:sldId id="322" r:id="rId17"/>
    <p:sldId id="323" r:id="rId18"/>
    <p:sldId id="316" r:id="rId19"/>
    <p:sldId id="317" r:id="rId20"/>
    <p:sldId id="319" r:id="rId21"/>
    <p:sldId id="324" r:id="rId22"/>
    <p:sldId id="333" r:id="rId23"/>
    <p:sldId id="332" r:id="rId24"/>
    <p:sldId id="334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572"/>
    <a:srgbClr val="587298"/>
    <a:srgbClr val="4F70A1"/>
    <a:srgbClr val="0000FF"/>
    <a:srgbClr val="8CA5BA"/>
    <a:srgbClr val="A9BCCB"/>
    <a:srgbClr val="C8D4DE"/>
    <a:srgbClr val="818E6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90" autoAdjust="0"/>
  </p:normalViewPr>
  <p:slideViewPr>
    <p:cSldViewPr>
      <p:cViewPr>
        <p:scale>
          <a:sx n="75" d="100"/>
          <a:sy n="75" d="100"/>
        </p:scale>
        <p:origin x="-930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740C5B3-60BA-4D78-98D0-0A4C5D74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80D71-98C6-4C33-ABC4-5C89C54A5818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The requests of a client will be forwarded to a proxy from client’s wireless base station.  The proxy requests the content from a desired web server,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transcodes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it to fit the client’s requirement and sends it back to the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0C5B3-60BA-4D78-98D0-0A4C5D7430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866C9F-6879-4A5A-A1F2-69E0AEE9A5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F79C7-9461-45D0-AC24-772C8FC83E02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6" name="Picture 9" descr="logo_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3239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impact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867400"/>
            <a:ext cx="12954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750D8-B190-413A-BFBC-3FA3A16804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BF679-1EE9-4E0E-A877-03634128D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8CE1A-E3F0-4A9B-9030-F5BCEFDEBA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76F9-A57E-4C85-9E81-C934DB56F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ED0F3-6329-4400-8FC5-57DBA7CE76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9E2A5-9008-4143-A61D-FB534DFB4B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54771-7E7F-448A-88D3-EFCBB5EBFE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D4137-09C9-4208-88F2-06DA389181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7F261-F4EA-448D-A715-85D0D3774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28911-147B-4DC3-800A-FFA50BA1AE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9CFB-22C1-4C03-BF46-2FE563F79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B957B-E29C-4F02-8569-4FC02F2AF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AB51E7A2-BE0B-41A7-9354-861A4AF7A6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129" name="Picture 9" descr="logo_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53338" y="6269038"/>
            <a:ext cx="990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 descr="impact-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" y="11734800"/>
            <a:ext cx="12954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1" name="Picture 11" descr="impact-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" y="6224588"/>
            <a:ext cx="91440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Performance Evaluation of </a:t>
            </a:r>
            <a:r>
              <a:rPr lang="en-US" sz="4000" dirty="0" err="1" smtClean="0"/>
              <a:t>Transcoding</a:t>
            </a:r>
            <a:r>
              <a:rPr lang="en-US" sz="4000" dirty="0" smtClean="0"/>
              <a:t> Proxy Systems</a:t>
            </a:r>
            <a:endParaRPr lang="en-US" sz="380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981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IMPACT lab. School of Informatics and computing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Magnetic Disk 30"/>
          <p:cNvSpPr/>
          <p:nvPr/>
        </p:nvSpPr>
        <p:spPr>
          <a:xfrm>
            <a:off x="7489825" y="2065338"/>
            <a:ext cx="914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Client-Proxy-Server Socket based Communication</a:t>
            </a:r>
          </a:p>
        </p:txBody>
      </p:sp>
      <p:sp>
        <p:nvSpPr>
          <p:cNvPr id="4" name="Bevel 3"/>
          <p:cNvSpPr/>
          <p:nvPr/>
        </p:nvSpPr>
        <p:spPr>
          <a:xfrm>
            <a:off x="3429000" y="2590800"/>
            <a:ext cx="1600200" cy="1447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76200" y="2667000"/>
            <a:ext cx="1600200" cy="1447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Bevel 7"/>
          <p:cNvSpPr/>
          <p:nvPr/>
        </p:nvSpPr>
        <p:spPr>
          <a:xfrm>
            <a:off x="6727825" y="2674938"/>
            <a:ext cx="1600200" cy="1447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88175" y="3055938"/>
            <a:ext cx="1089025" cy="754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web-server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29718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29718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Proxy-server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31242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Client-Thread (1)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10000" y="31242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Proxy-Thread(1)</a:t>
            </a:r>
          </a:p>
        </p:txBody>
      </p:sp>
      <p:sp>
        <p:nvSpPr>
          <p:cNvPr id="13356" name="TextBox 61"/>
          <p:cNvSpPr txBox="1">
            <a:spLocks noChangeArrowheads="1"/>
          </p:cNvSpPr>
          <p:nvPr/>
        </p:nvSpPr>
        <p:spPr bwMode="auto">
          <a:xfrm>
            <a:off x="3352800" y="22209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ill Sans MT" pitchFamily="34" charset="0"/>
              </a:rPr>
              <a:t>Intel-Proxy</a:t>
            </a:r>
          </a:p>
        </p:txBody>
      </p:sp>
      <p:sp>
        <p:nvSpPr>
          <p:cNvPr id="13357" name="TextBox 62"/>
          <p:cNvSpPr txBox="1">
            <a:spLocks noChangeArrowheads="1"/>
          </p:cNvSpPr>
          <p:nvPr/>
        </p:nvSpPr>
        <p:spPr bwMode="auto">
          <a:xfrm>
            <a:off x="76200" y="22971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ill Sans MT" pitchFamily="34" charset="0"/>
              </a:rPr>
              <a:t>Client</a:t>
            </a:r>
          </a:p>
        </p:txBody>
      </p:sp>
      <p:sp>
        <p:nvSpPr>
          <p:cNvPr id="13358" name="TextBox 63"/>
          <p:cNvSpPr txBox="1">
            <a:spLocks noChangeArrowheads="1"/>
          </p:cNvSpPr>
          <p:nvPr/>
        </p:nvSpPr>
        <p:spPr bwMode="auto">
          <a:xfrm>
            <a:off x="6346825" y="2370138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ill Sans MT" pitchFamily="34" charset="0"/>
              </a:rPr>
              <a:t>Server</a:t>
            </a:r>
          </a:p>
        </p:txBody>
      </p:sp>
      <p:sp>
        <p:nvSpPr>
          <p:cNvPr id="13359" name="TextBox 64"/>
          <p:cNvSpPr txBox="1">
            <a:spLocks noChangeArrowheads="1"/>
          </p:cNvSpPr>
          <p:nvPr/>
        </p:nvSpPr>
        <p:spPr bwMode="auto">
          <a:xfrm>
            <a:off x="6651625" y="1455738"/>
            <a:ext cx="1752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Gill Sans MT" pitchFamily="34" charset="0"/>
              </a:rPr>
              <a:t>JPG files with Pareto Dist.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86600" y="3200400"/>
            <a:ext cx="1089025" cy="75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Server-Thread(1)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447800" y="35052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00600" y="35814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09600" y="32766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Client-Thread 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962400" y="32766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Proxy-Thread(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600200" y="36576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239000" y="3352800"/>
            <a:ext cx="1089025" cy="75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Server-Thread(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953000" y="37338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2000" y="34290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Client-Thread 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114800" y="34290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Proxy-Thread(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752600" y="38100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391400" y="3505200"/>
            <a:ext cx="1089025" cy="75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Server-Thread(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105400" y="38862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914400" y="35814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Client-Thread 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267200" y="35814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Proxy-Thread(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905000" y="39624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543800" y="3657600"/>
            <a:ext cx="1089025" cy="75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Server-Thread(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5257800" y="40386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66800" y="37338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Client-Thread 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419600" y="37338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Proxy-Thread(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2057400" y="41148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696200" y="3810000"/>
            <a:ext cx="1089025" cy="75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Server-Thread(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410200" y="41910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219200" y="38862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Client-Thread 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572000" y="38862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Proxy-Thread(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2209800" y="42672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848600" y="3962400"/>
            <a:ext cx="1089025" cy="75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Server-Thread(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562600" y="43434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371600" y="40386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Client-Thread 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724400" y="40386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Proxy-Thread(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2362200" y="44196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8001000" y="4114800"/>
            <a:ext cx="1089025" cy="75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Server-Thread(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715000" y="44958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524000" y="41910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Client-Thread 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876800" y="4191000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Proxy-Thread(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514600" y="45720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8153400" y="4267200"/>
            <a:ext cx="1089025" cy="75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Server-Thread(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5867400" y="4648200"/>
            <a:ext cx="24384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381000" y="5181600"/>
            <a:ext cx="7315200" cy="1447800"/>
          </a:xfrm>
        </p:spPr>
        <p:txBody>
          <a:bodyPr/>
          <a:lstStyle/>
          <a:p>
            <a:r>
              <a:rPr lang="en-US" sz="1600" dirty="0" smtClean="0"/>
              <a:t>Drawback: When load increases turnaround time of requests raise(Threads),  consequently # of live threads exceed system’s limit</a:t>
            </a:r>
          </a:p>
          <a:p>
            <a:r>
              <a:rPr lang="en-US" sz="1600" dirty="0" smtClean="0"/>
              <a:t>A hybrid of static threads and concurrent connections generate higher load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00"/>
                            </p:stCondLst>
                            <p:childTnLst>
                              <p:par>
                                <p:cTn id="18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0"/>
                            </p:stCondLst>
                            <p:childTnLst>
                              <p:par>
                                <p:cTn id="2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6000"/>
                            </p:stCondLst>
                            <p:childTnLst>
                              <p:par>
                                <p:cTn id="2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32" grpId="0" animBg="1"/>
      <p:bldP spid="13356" grpId="0"/>
      <p:bldP spid="13357" grpId="0"/>
      <p:bldP spid="13358" grpId="0"/>
      <p:bldP spid="13359" grpId="0"/>
      <p:bldP spid="52" grpId="0" animBg="1"/>
      <p:bldP spid="97" grpId="0" animBg="1"/>
      <p:bldP spid="99" grpId="0" animBg="1"/>
      <p:bldP spid="101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1" grpId="0" animBg="1"/>
      <p:bldP spid="113" grpId="0" animBg="1"/>
      <p:bldP spid="114" grpId="0" animBg="1"/>
      <p:bldP spid="116" grpId="0" animBg="1"/>
      <p:bldP spid="118" grpId="0" animBg="1"/>
      <p:bldP spid="119" grpId="0" animBg="1"/>
      <p:bldP spid="121" grpId="0" animBg="1"/>
      <p:bldP spid="123" grpId="0" animBg="1"/>
      <p:bldP spid="124" grpId="0" animBg="1"/>
      <p:bldP spid="126" grpId="0" animBg="1"/>
      <p:bldP spid="128" grpId="0" animBg="1"/>
      <p:bldP spid="129" grpId="0" animBg="1"/>
      <p:bldP spid="131" grpId="0" animBg="1"/>
      <p:bldP spid="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 of Client-Proxy-Server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pPr eaLnBrk="1" hangingPunct="1"/>
            <a:endParaRPr lang="en-US" sz="2000" smtClean="0"/>
          </a:p>
        </p:txBody>
      </p:sp>
      <p:sp>
        <p:nvSpPr>
          <p:cNvPr id="4" name="Rectangle 3"/>
          <p:cNvSpPr/>
          <p:nvPr/>
        </p:nvSpPr>
        <p:spPr>
          <a:xfrm>
            <a:off x="6324600" y="3886200"/>
            <a:ext cx="1295400" cy="14478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286000"/>
            <a:ext cx="1295400" cy="35052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2667000"/>
            <a:ext cx="1295400" cy="29718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33800" y="573405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Proxy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66800" y="573405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Client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553200" y="57150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Server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90600" y="2286000"/>
            <a:ext cx="1371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Connect()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81400" y="2667000"/>
            <a:ext cx="1371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Accept()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7400" y="2514600"/>
            <a:ext cx="1524000" cy="349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90600" y="2667000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Send()        </a:t>
            </a:r>
            <a:r>
              <a:rPr lang="en-US" sz="1600"/>
              <a:t>[a </a:t>
            </a:r>
            <a:r>
              <a:rPr lang="en-US" sz="1600" i="1"/>
              <a:t>request</a:t>
            </a:r>
            <a:r>
              <a:rPr lang="en-US" sz="1600"/>
              <a:t>]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2895600"/>
            <a:ext cx="2057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657600" y="3225800"/>
            <a:ext cx="13716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Recv()     </a:t>
            </a:r>
            <a:r>
              <a:rPr lang="en-US" sz="1400"/>
              <a:t>[The req.]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24600" y="39290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Accept()    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657600" y="3733800"/>
            <a:ext cx="1371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Connect()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324600" y="4292600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Recv()  </a:t>
            </a:r>
            <a:r>
              <a:rPr lang="en-US" sz="1600"/>
              <a:t>  [The req.]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24600" y="4826000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Send()</a:t>
            </a:r>
            <a:r>
              <a:rPr lang="en-US" sz="1600"/>
              <a:t>    [The file.]</a:t>
            </a:r>
          </a:p>
        </p:txBody>
      </p:sp>
      <p:cxnSp>
        <p:nvCxnSpPr>
          <p:cNvPr id="24" name="Straight Arrow Connector 23"/>
          <p:cNvCxnSpPr>
            <a:endCxn id="20" idx="1"/>
          </p:cNvCxnSpPr>
          <p:nvPr/>
        </p:nvCxnSpPr>
        <p:spPr>
          <a:xfrm>
            <a:off x="4724400" y="3886200"/>
            <a:ext cx="1600200" cy="211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733800" y="40814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Send()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733800" y="5054600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Recv()</a:t>
            </a:r>
          </a:p>
          <a:p>
            <a:r>
              <a:rPr lang="en-US" sz="1600" b="1"/>
              <a:t>Send()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19600" y="4267200"/>
            <a:ext cx="1905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4495800" y="4953000"/>
            <a:ext cx="1905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1981200" y="5486400"/>
            <a:ext cx="1905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914400" y="5283200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Recv() </a:t>
            </a:r>
            <a:r>
              <a:rPr lang="en-US" sz="1600"/>
              <a:t>       [The file]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10" grpId="0"/>
      <p:bldP spid="11" grpId="0"/>
      <p:bldP spid="12" grpId="0"/>
      <p:bldP spid="17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382000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981200" y="914400"/>
            <a:ext cx="2819400" cy="533400"/>
          </a:xfrm>
          <a:prstGeom prst="straightConnector1">
            <a:avLst/>
          </a:prstGeom>
          <a:ln w="3175">
            <a:solidFill>
              <a:schemeClr val="tx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1524000"/>
            <a:ext cx="2895600" cy="533400"/>
          </a:xfrm>
          <a:prstGeom prst="straightConnector1">
            <a:avLst/>
          </a:prstGeom>
          <a:ln w="3175">
            <a:solidFill>
              <a:schemeClr val="tx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6800" y="2082800"/>
            <a:ext cx="2514600" cy="457200"/>
          </a:xfrm>
          <a:prstGeom prst="straightConnector1">
            <a:avLst/>
          </a:prstGeom>
          <a:ln w="3175">
            <a:solidFill>
              <a:schemeClr val="tx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6800" y="2667000"/>
            <a:ext cx="2514600" cy="533400"/>
          </a:xfrm>
          <a:prstGeom prst="straightConnector1">
            <a:avLst/>
          </a:prstGeom>
          <a:ln w="3175">
            <a:solidFill>
              <a:schemeClr val="tx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800600" y="3378200"/>
            <a:ext cx="2590800" cy="1117600"/>
          </a:xfrm>
          <a:prstGeom prst="straightConnector1">
            <a:avLst/>
          </a:prstGeom>
          <a:ln w="3175">
            <a:solidFill>
              <a:schemeClr val="tx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905000" y="4495800"/>
            <a:ext cx="2895600" cy="1003300"/>
          </a:xfrm>
          <a:prstGeom prst="straightConnector1">
            <a:avLst/>
          </a:prstGeom>
          <a:ln w="3175">
            <a:solidFill>
              <a:schemeClr val="tx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4800600" y="3463925"/>
            <a:ext cx="2590800" cy="1184275"/>
          </a:xfrm>
          <a:prstGeom prst="straightConnector1">
            <a:avLst/>
          </a:prstGeom>
          <a:ln w="3175">
            <a:solidFill>
              <a:schemeClr val="tx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905000" y="4648200"/>
            <a:ext cx="2895600" cy="1066800"/>
          </a:xfrm>
          <a:prstGeom prst="straightConnector1">
            <a:avLst/>
          </a:prstGeom>
          <a:ln w="3175">
            <a:solidFill>
              <a:schemeClr val="tx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51363" y="438150"/>
            <a:ext cx="55403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latin typeface="Aharoni" pitchFamily="2" charset="-79"/>
                <a:cs typeface="Aharoni" pitchFamily="2" charset="-79"/>
              </a:rPr>
              <a:t>Mbps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Kernel (Synchronization, I/O)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err="1" smtClean="0"/>
              <a:t>Transcoding</a:t>
            </a:r>
            <a:r>
              <a:rPr lang="en-US" dirty="0" smtClean="0"/>
              <a:t> scenario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Performance evaluation using Rabitt3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638" y="1600200"/>
            <a:ext cx="3782562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using NTPS</a:t>
            </a:r>
            <a:endParaRPr lang="en-US" dirty="0"/>
          </a:p>
        </p:txBody>
      </p:sp>
      <p:pic>
        <p:nvPicPr>
          <p:cNvPr id="49154" name="Object 10"/>
          <p:cNvPicPr>
            <a:picLocks noChangeArrowheads="1"/>
          </p:cNvPicPr>
          <p:nvPr/>
        </p:nvPicPr>
        <p:blipFill>
          <a:blip r:embed="rId2" cstate="print"/>
          <a:srcRect t="-232" b="-2087"/>
          <a:stretch>
            <a:fillRect/>
          </a:stretch>
        </p:blipFill>
        <p:spPr bwMode="auto">
          <a:xfrm>
            <a:off x="152400" y="1295400"/>
            <a:ext cx="4343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Chart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95400"/>
            <a:ext cx="4038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08475"/>
            <a:ext cx="7315200" cy="2092325"/>
          </a:xfrm>
        </p:spPr>
        <p:txBody>
          <a:bodyPr/>
          <a:lstStyle/>
          <a:p>
            <a:r>
              <a:rPr lang="en-US" sz="1800" dirty="0" smtClean="0"/>
              <a:t>Higher performance than </a:t>
            </a:r>
            <a:r>
              <a:rPr lang="en-US" sz="1800" dirty="0" err="1" smtClean="0"/>
              <a:t>Rabitt</a:t>
            </a:r>
            <a:endParaRPr lang="en-US" sz="1800" dirty="0" smtClean="0"/>
          </a:p>
          <a:p>
            <a:r>
              <a:rPr lang="en-US" sz="1800" dirty="0" smtClean="0"/>
              <a:t>Insignificant performance difference between repeater proxy and </a:t>
            </a:r>
            <a:r>
              <a:rPr lang="en-US" sz="1800" dirty="0" err="1" smtClean="0"/>
              <a:t>transcoder</a:t>
            </a:r>
            <a:r>
              <a:rPr lang="en-US" sz="1800" dirty="0" smtClean="0"/>
              <a:t> proxy (12% of files were worth to </a:t>
            </a:r>
            <a:r>
              <a:rPr lang="en-US" sz="1800" dirty="0" err="1" smtClean="0"/>
              <a:t>transcode</a:t>
            </a:r>
            <a:r>
              <a:rPr lang="en-US" sz="1800" dirty="0" smtClean="0"/>
              <a:t>, 30% compression rate)</a:t>
            </a:r>
          </a:p>
          <a:p>
            <a:r>
              <a:rPr lang="en-US" sz="1800" dirty="0" smtClean="0"/>
              <a:t>Fluctuation of turnaround time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of files [3K-700k]</a:t>
            </a:r>
            <a:endParaRPr lang="en-US" dirty="0"/>
          </a:p>
        </p:txBody>
      </p:sp>
      <p:pic>
        <p:nvPicPr>
          <p:cNvPr id="50178" name="Chart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4191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Chart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00200"/>
            <a:ext cx="411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08475"/>
            <a:ext cx="7315200" cy="2092325"/>
          </a:xfrm>
        </p:spPr>
        <p:txBody>
          <a:bodyPr/>
          <a:lstStyle/>
          <a:p>
            <a:r>
              <a:rPr lang="en-US" sz="1800" dirty="0" smtClean="0"/>
              <a:t>Latency difference between repeater proxy and </a:t>
            </a:r>
            <a:r>
              <a:rPr lang="en-US" sz="1800" dirty="0" err="1" smtClean="0"/>
              <a:t>transcoder</a:t>
            </a:r>
            <a:r>
              <a:rPr lang="en-US" sz="1800" dirty="0" smtClean="0"/>
              <a:t> proxy</a:t>
            </a:r>
          </a:p>
          <a:p>
            <a:pPr lvl="1"/>
            <a:r>
              <a:rPr lang="en-US" sz="1400" dirty="0" smtClean="0"/>
              <a:t>Compression latency</a:t>
            </a:r>
          </a:p>
          <a:p>
            <a:pPr lvl="1"/>
            <a:r>
              <a:rPr lang="en-US" sz="1400" dirty="0" smtClean="0"/>
              <a:t>Store and forward scenario</a:t>
            </a:r>
          </a:p>
          <a:p>
            <a:r>
              <a:rPr lang="en-US" sz="1800" dirty="0" smtClean="0"/>
              <a:t> Latency difference between repeater proxy and no proxy</a:t>
            </a:r>
          </a:p>
          <a:p>
            <a:pPr lvl="1"/>
            <a:r>
              <a:rPr lang="en-US" sz="1400" dirty="0" smtClean="0"/>
              <a:t>Network  delay overhead including communication and TCP delay overhead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Delay Overhead</a:t>
            </a:r>
            <a:endParaRPr lang="en-US" dirty="0"/>
          </a:p>
        </p:txBody>
      </p:sp>
      <p:pic>
        <p:nvPicPr>
          <p:cNvPr id="51202" name="Chart 7"/>
          <p:cNvPicPr>
            <a:picLocks noChangeArrowheads="1"/>
          </p:cNvPicPr>
          <p:nvPr/>
        </p:nvPicPr>
        <p:blipFill>
          <a:blip r:embed="rId2" cstate="print"/>
          <a:srcRect b="-34"/>
          <a:stretch>
            <a:fillRect/>
          </a:stretch>
        </p:blipFill>
        <p:spPr bwMode="auto">
          <a:xfrm>
            <a:off x="4724400" y="1143000"/>
            <a:ext cx="3124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Chart 6"/>
          <p:cNvPicPr>
            <a:picLocks noChangeArrowheads="1"/>
          </p:cNvPicPr>
          <p:nvPr/>
        </p:nvPicPr>
        <p:blipFill>
          <a:blip r:embed="rId3" cstate="print"/>
          <a:srcRect b="-76"/>
          <a:stretch>
            <a:fillRect/>
          </a:stretch>
        </p:blipFill>
        <p:spPr bwMode="auto">
          <a:xfrm>
            <a:off x="457200" y="1143000"/>
            <a:ext cx="373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962400"/>
            <a:ext cx="7315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Delay overhead of  different parts of Proxy </a:t>
            </a:r>
            <a:r>
              <a:rPr lang="en-US" sz="1200" dirty="0" err="1" smtClean="0"/>
              <a:t>tanscoding</a:t>
            </a:r>
            <a:r>
              <a:rPr lang="en-US" sz="1200" dirty="0" smtClean="0"/>
              <a:t>. Left: File sizes ranging [300B-70KB](0.5 ms), </a:t>
            </a:r>
            <a:r>
              <a:rPr lang="en-US" sz="1200" dirty="0" err="1" smtClean="0"/>
              <a:t>right:File</a:t>
            </a:r>
            <a:r>
              <a:rPr lang="en-US" sz="1200" dirty="0" smtClean="0"/>
              <a:t> sizes ranging [3KB-700KB] (2.5 ms)</a:t>
            </a:r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4537075"/>
            <a:ext cx="7315200" cy="2092325"/>
          </a:xfrm>
        </p:spPr>
        <p:txBody>
          <a:bodyPr/>
          <a:lstStyle/>
          <a:p>
            <a:r>
              <a:rPr lang="en-US" sz="1800" dirty="0" smtClean="0"/>
              <a:t>More than 50% of overhead delay is imposed by TCP and other parts of network for small files</a:t>
            </a:r>
          </a:p>
          <a:p>
            <a:pPr lvl="1"/>
            <a:r>
              <a:rPr lang="en-US" sz="1400" dirty="0" smtClean="0"/>
              <a:t>Another performance question: Whether proxy or not?</a:t>
            </a:r>
          </a:p>
          <a:p>
            <a:pPr lvl="1"/>
            <a:r>
              <a:rPr lang="en-US" sz="1400" dirty="0" smtClean="0"/>
              <a:t>Long Live TCP connection between proxy/web server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&amp; Forwarding </a:t>
            </a:r>
            <a:r>
              <a:rPr lang="en-US" dirty="0" err="1" smtClean="0"/>
              <a:t>Transcoding</a:t>
            </a:r>
            <a:r>
              <a:rPr lang="en-US" dirty="0" smtClean="0"/>
              <a:t> Scenario </a:t>
            </a:r>
            <a:r>
              <a:rPr lang="en-US" dirty="0" err="1" smtClean="0"/>
              <a:t>botteleneck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752600"/>
          <a:ext cx="6400800" cy="1702561"/>
        </p:xfrm>
        <a:graphic>
          <a:graphicData uri="http://schemas.openxmlformats.org/drawingml/2006/table">
            <a:tbl>
              <a:tblPr/>
              <a:tblGrid>
                <a:gridCol w="1951160"/>
                <a:gridCol w="1087532"/>
                <a:gridCol w="1087532"/>
                <a:gridCol w="1137288"/>
                <a:gridCol w="1137288"/>
              </a:tblGrid>
              <a:tr h="30865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                 Process</a:t>
                      </a:r>
                      <a:endParaRPr lang="en-US" sz="1800" dirty="0" smtClean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Delay type 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Small Files (ranging [300B-70KB]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Large files(ranging[3K-700K]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Repeater Proxy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Transcoder Proxy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Repeater Proxy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Transcoder Proxy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4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Turnaround time increasing rate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55.97%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78.14%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47.00%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270.30%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4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Response time increasing rate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64.40%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91.87%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73.19%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500.56%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3962400"/>
            <a:ext cx="73152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kern="0" dirty="0" smtClean="0">
                <a:latin typeface="+mn-lt"/>
              </a:rPr>
              <a:t>Store and forwarding scenario presents a </a:t>
            </a:r>
            <a:r>
              <a:rPr lang="en-US" kern="0" dirty="0" err="1" smtClean="0">
                <a:latin typeface="+mn-lt"/>
              </a:rPr>
              <a:t>botteleneck</a:t>
            </a:r>
            <a:r>
              <a:rPr lang="en-US" kern="0" dirty="0" smtClean="0">
                <a:latin typeface="+mn-lt"/>
              </a:rPr>
              <a:t> for large files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Due to architecture of JPEG files (Blocks are not placed sequentially ) and overhead of multiple execution of compression another performance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is raised: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kern="0" baseline="0" dirty="0" smtClean="0">
                <a:latin typeface="+mn-lt"/>
              </a:rPr>
              <a:t>Whether</a:t>
            </a:r>
            <a:r>
              <a:rPr lang="en-US" kern="0" dirty="0" smtClean="0">
                <a:latin typeface="+mn-lt"/>
              </a:rPr>
              <a:t> stream-based </a:t>
            </a:r>
            <a:r>
              <a:rPr lang="en-US" kern="0" dirty="0" err="1" smtClean="0">
                <a:latin typeface="+mn-lt"/>
              </a:rPr>
              <a:t>transcoding</a:t>
            </a:r>
            <a:r>
              <a:rPr lang="en-US" kern="0" dirty="0" smtClean="0">
                <a:latin typeface="+mn-lt"/>
              </a:rPr>
              <a:t> always is better than Store and forwarding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93875"/>
            <a:ext cx="4953000" cy="4530725"/>
          </a:xfrm>
        </p:spPr>
        <p:txBody>
          <a:bodyPr/>
          <a:lstStyle/>
          <a:p>
            <a:r>
              <a:rPr lang="en-US" sz="1800" dirty="0" err="1" smtClean="0"/>
              <a:t>Transcoding</a:t>
            </a:r>
            <a:r>
              <a:rPr lang="en-US" sz="1800" dirty="0" smtClean="0"/>
              <a:t> is the process by which a data object is converted from one representation into another one</a:t>
            </a:r>
          </a:p>
          <a:p>
            <a:pPr lvl="1"/>
            <a:r>
              <a:rPr lang="en-US" sz="1600" dirty="0" smtClean="0"/>
              <a:t>Example: resizing images, converting one standard data type to another one</a:t>
            </a:r>
          </a:p>
          <a:p>
            <a:pPr lvl="1">
              <a:buNone/>
            </a:pPr>
            <a:endParaRPr lang="en-US" sz="1600" dirty="0" smtClean="0"/>
          </a:p>
          <a:p>
            <a:r>
              <a:rPr lang="en-US" sz="1800" dirty="0" smtClean="0"/>
              <a:t>Web </a:t>
            </a:r>
            <a:r>
              <a:rPr lang="en-US" sz="1800" dirty="0" err="1" smtClean="0"/>
              <a:t>Transcoding</a:t>
            </a:r>
            <a:r>
              <a:rPr lang="en-US" sz="1800" dirty="0" smtClean="0"/>
              <a:t> Proxy</a:t>
            </a:r>
          </a:p>
          <a:p>
            <a:pPr lvl="1"/>
            <a:r>
              <a:rPr lang="en-US" sz="1600" dirty="0" smtClean="0"/>
              <a:t>Acts between web server and web client</a:t>
            </a:r>
          </a:p>
          <a:p>
            <a:pPr lvl="2"/>
            <a:r>
              <a:rPr lang="en-US" sz="1200" dirty="0" smtClean="0"/>
              <a:t>The requests of a client will be forwarded to a proxy </a:t>
            </a:r>
          </a:p>
          <a:p>
            <a:pPr lvl="2"/>
            <a:r>
              <a:rPr lang="en-US" sz="1200" dirty="0" smtClean="0"/>
              <a:t>The proxy requests the content from a desired web server</a:t>
            </a:r>
          </a:p>
          <a:p>
            <a:pPr lvl="2"/>
            <a:r>
              <a:rPr lang="en-US" sz="1200" dirty="0" smtClean="0"/>
              <a:t> </a:t>
            </a:r>
            <a:r>
              <a:rPr lang="en-US" sz="1200" dirty="0" err="1" smtClean="0"/>
              <a:t>Transcodes</a:t>
            </a:r>
            <a:r>
              <a:rPr lang="en-US" sz="1200" dirty="0" smtClean="0"/>
              <a:t> it to fit the client’s requirement </a:t>
            </a:r>
          </a:p>
          <a:p>
            <a:pPr lvl="2"/>
            <a:r>
              <a:rPr lang="en-US" sz="1200" dirty="0" smtClean="0"/>
              <a:t>Sends it back to the client.</a:t>
            </a:r>
          </a:p>
          <a:p>
            <a:pPr lvl="2">
              <a:buNone/>
            </a:pPr>
            <a:endParaRPr lang="en-US" sz="1200" dirty="0" smtClean="0"/>
          </a:p>
          <a:p>
            <a:pPr lvl="1"/>
            <a:r>
              <a:rPr lang="en-US" sz="1600" dirty="0" smtClean="0"/>
              <a:t>can be collocated with web servers or located on the internet access nodes 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/>
          </a:p>
        </p:txBody>
      </p:sp>
      <p:pic>
        <p:nvPicPr>
          <p:cNvPr id="5" name="Picture 10" descr="white_qb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2438400"/>
            <a:ext cx="6111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white_dell_serv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46875" y="1219200"/>
            <a:ext cx="492125" cy="381000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</p:spPr>
      </p:pic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7239000" y="1524000"/>
            <a:ext cx="1219200" cy="1724025"/>
            <a:chOff x="7239000" y="1524000"/>
            <a:chExt cx="1219200" cy="1724813"/>
          </a:xfrm>
        </p:grpSpPr>
        <p:pic>
          <p:nvPicPr>
            <p:cNvPr id="8" name="Picture 9" descr="white_dell_laptop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99350" y="2743200"/>
              <a:ext cx="654050" cy="50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7239000" y="1524000"/>
              <a:ext cx="587375" cy="1219757"/>
              <a:chOff x="7239000" y="1524000"/>
              <a:chExt cx="587375" cy="121975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rot="16200000" flipH="1">
                <a:off x="7227714" y="2145095"/>
                <a:ext cx="762348" cy="434975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 flipH="1">
                <a:off x="7086426" y="1676574"/>
                <a:ext cx="762348" cy="457200"/>
              </a:xfrm>
              <a:prstGeom prst="straightConnector1">
                <a:avLst/>
              </a:prstGeom>
              <a:ln w="15875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7391330" y="1981479"/>
                <a:ext cx="304939" cy="30480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7543800" y="2222956"/>
              <a:ext cx="914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/>
                <a:t>Wireless LAN</a:t>
              </a:r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7315200" y="990600"/>
            <a:ext cx="1752600" cy="463550"/>
            <a:chOff x="7315200" y="990600"/>
            <a:chExt cx="1752600" cy="463550"/>
          </a:xfrm>
        </p:grpSpPr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512945" y="990600"/>
              <a:ext cx="554855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Arrow Connector 15"/>
            <p:cNvCxnSpPr>
              <a:endCxn id="29" idx="1"/>
            </p:cNvCxnSpPr>
            <p:nvPr/>
          </p:nvCxnSpPr>
          <p:spPr>
            <a:xfrm flipV="1">
              <a:off x="7315200" y="1222375"/>
              <a:ext cx="1196975" cy="73025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64"/>
            <p:cNvSpPr txBox="1">
              <a:spLocks noChangeArrowheads="1"/>
            </p:cNvSpPr>
            <p:nvPr/>
          </p:nvSpPr>
          <p:spPr bwMode="auto">
            <a:xfrm>
              <a:off x="7696200" y="990600"/>
              <a:ext cx="914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/>
                <a:t>Wired modem</a:t>
              </a:r>
            </a:p>
          </p:txBody>
        </p:sp>
      </p:grpSp>
      <p:grpSp>
        <p:nvGrpSpPr>
          <p:cNvPr id="18" name="Group 80"/>
          <p:cNvGrpSpPr>
            <a:grpSpLocks/>
          </p:cNvGrpSpPr>
          <p:nvPr/>
        </p:nvGrpSpPr>
        <p:grpSpPr bwMode="auto">
          <a:xfrm>
            <a:off x="7467600" y="1524000"/>
            <a:ext cx="992188" cy="838200"/>
            <a:chOff x="7467600" y="1524000"/>
            <a:chExt cx="991436" cy="8382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7848311" y="1905000"/>
              <a:ext cx="610725" cy="4572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467600" y="1524000"/>
              <a:ext cx="685280" cy="457200"/>
            </a:xfrm>
            <a:prstGeom prst="straightConnector1">
              <a:avLst/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48311" y="1905000"/>
              <a:ext cx="304569" cy="76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83"/>
          <p:cNvGrpSpPr>
            <a:grpSpLocks/>
          </p:cNvGrpSpPr>
          <p:nvPr/>
        </p:nvGrpSpPr>
        <p:grpSpPr bwMode="auto">
          <a:xfrm>
            <a:off x="4267200" y="381000"/>
            <a:ext cx="3581400" cy="1905000"/>
            <a:chOff x="4267200" y="381000"/>
            <a:chExt cx="3581400" cy="1905000"/>
          </a:xfrm>
        </p:grpSpPr>
        <p:sp>
          <p:nvSpPr>
            <p:cNvPr id="23" name="Freeform 4"/>
            <p:cNvSpPr>
              <a:spLocks/>
            </p:cNvSpPr>
            <p:nvPr/>
          </p:nvSpPr>
          <p:spPr bwMode="auto">
            <a:xfrm>
              <a:off x="5105400" y="381000"/>
              <a:ext cx="2743200" cy="1905000"/>
            </a:xfrm>
            <a:custGeom>
              <a:avLst/>
              <a:gdLst>
                <a:gd name="T0" fmla="*/ 2147483647 w 1227"/>
                <a:gd name="T1" fmla="*/ 2147483647 h 1062"/>
                <a:gd name="T2" fmla="*/ 2147483647 w 1227"/>
                <a:gd name="T3" fmla="*/ 2147483647 h 1062"/>
                <a:gd name="T4" fmla="*/ 0 w 1227"/>
                <a:gd name="T5" fmla="*/ 2147483647 h 1062"/>
                <a:gd name="T6" fmla="*/ 2147483647 w 1227"/>
                <a:gd name="T7" fmla="*/ 2147483647 h 1062"/>
                <a:gd name="T8" fmla="*/ 2147483647 w 1227"/>
                <a:gd name="T9" fmla="*/ 2147483647 h 1062"/>
                <a:gd name="T10" fmla="*/ 2147483647 w 1227"/>
                <a:gd name="T11" fmla="*/ 2147483647 h 1062"/>
                <a:gd name="T12" fmla="*/ 2147483647 w 1227"/>
                <a:gd name="T13" fmla="*/ 2147483647 h 1062"/>
                <a:gd name="T14" fmla="*/ 2147483647 w 1227"/>
                <a:gd name="T15" fmla="*/ 2147483647 h 1062"/>
                <a:gd name="T16" fmla="*/ 2147483647 w 1227"/>
                <a:gd name="T17" fmla="*/ 2147483647 h 1062"/>
                <a:gd name="T18" fmla="*/ 2147483647 w 1227"/>
                <a:gd name="T19" fmla="*/ 2147483647 h 1062"/>
                <a:gd name="T20" fmla="*/ 2147483647 w 1227"/>
                <a:gd name="T21" fmla="*/ 2147483647 h 1062"/>
                <a:gd name="T22" fmla="*/ 2147483647 w 1227"/>
                <a:gd name="T23" fmla="*/ 2147483647 h 1062"/>
                <a:gd name="T24" fmla="*/ 2147483647 w 1227"/>
                <a:gd name="T25" fmla="*/ 2147483647 h 1062"/>
                <a:gd name="T26" fmla="*/ 2147483647 w 1227"/>
                <a:gd name="T27" fmla="*/ 2147483647 h 1062"/>
                <a:gd name="T28" fmla="*/ 2147483647 w 1227"/>
                <a:gd name="T29" fmla="*/ 2147483647 h 1062"/>
                <a:gd name="T30" fmla="*/ 2147483647 w 1227"/>
                <a:gd name="T31" fmla="*/ 2147483647 h 1062"/>
                <a:gd name="T32" fmla="*/ 2147483647 w 1227"/>
                <a:gd name="T33" fmla="*/ 2147483647 h 1062"/>
                <a:gd name="T34" fmla="*/ 2147483647 w 1227"/>
                <a:gd name="T35" fmla="*/ 2147483647 h 1062"/>
                <a:gd name="T36" fmla="*/ 2147483647 w 1227"/>
                <a:gd name="T37" fmla="*/ 2147483647 h 1062"/>
                <a:gd name="T38" fmla="*/ 2147483647 w 1227"/>
                <a:gd name="T39" fmla="*/ 2147483647 h 1062"/>
                <a:gd name="T40" fmla="*/ 2147483647 w 1227"/>
                <a:gd name="T41" fmla="*/ 2147483647 h 1062"/>
                <a:gd name="T42" fmla="*/ 2147483647 w 1227"/>
                <a:gd name="T43" fmla="*/ 2147483647 h 1062"/>
                <a:gd name="T44" fmla="*/ 2147483647 w 1227"/>
                <a:gd name="T45" fmla="*/ 2147483647 h 1062"/>
                <a:gd name="T46" fmla="*/ 2147483647 w 1227"/>
                <a:gd name="T47" fmla="*/ 2147483647 h 1062"/>
                <a:gd name="T48" fmla="*/ 2147483647 w 1227"/>
                <a:gd name="T49" fmla="*/ 2147483647 h 1062"/>
                <a:gd name="T50" fmla="*/ 2147483647 w 1227"/>
                <a:gd name="T51" fmla="*/ 2147483647 h 1062"/>
                <a:gd name="T52" fmla="*/ 2147483647 w 1227"/>
                <a:gd name="T53" fmla="*/ 2147483647 h 1062"/>
                <a:gd name="T54" fmla="*/ 2147483647 w 1227"/>
                <a:gd name="T55" fmla="*/ 2147483647 h 1062"/>
                <a:gd name="T56" fmla="*/ 2147483647 w 1227"/>
                <a:gd name="T57" fmla="*/ 2147483647 h 1062"/>
                <a:gd name="T58" fmla="*/ 2147483647 w 1227"/>
                <a:gd name="T59" fmla="*/ 2147483647 h 1062"/>
                <a:gd name="T60" fmla="*/ 2147483647 w 1227"/>
                <a:gd name="T61" fmla="*/ 2147483647 h 1062"/>
                <a:gd name="T62" fmla="*/ 2147483647 w 1227"/>
                <a:gd name="T63" fmla="*/ 2147483647 h 1062"/>
                <a:gd name="T64" fmla="*/ 2147483647 w 1227"/>
                <a:gd name="T65" fmla="*/ 2147483647 h 1062"/>
                <a:gd name="T66" fmla="*/ 2147483647 w 1227"/>
                <a:gd name="T67" fmla="*/ 2147483647 h 1062"/>
                <a:gd name="T68" fmla="*/ 2147483647 w 1227"/>
                <a:gd name="T69" fmla="*/ 2147483647 h 1062"/>
                <a:gd name="T70" fmla="*/ 2147483647 w 1227"/>
                <a:gd name="T71" fmla="*/ 2147483647 h 1062"/>
                <a:gd name="T72" fmla="*/ 2147483647 w 1227"/>
                <a:gd name="T73" fmla="*/ 2147483647 h 1062"/>
                <a:gd name="T74" fmla="*/ 2147483647 w 1227"/>
                <a:gd name="T75" fmla="*/ 2147483647 h 1062"/>
                <a:gd name="T76" fmla="*/ 2147483647 w 1227"/>
                <a:gd name="T77" fmla="*/ 2147483647 h 1062"/>
                <a:gd name="T78" fmla="*/ 2147483647 w 1227"/>
                <a:gd name="T79" fmla="*/ 2147483647 h 1062"/>
                <a:gd name="T80" fmla="*/ 2147483647 w 1227"/>
                <a:gd name="T81" fmla="*/ 2147483647 h 1062"/>
                <a:gd name="T82" fmla="*/ 2147483647 w 1227"/>
                <a:gd name="T83" fmla="*/ 2147483647 h 1062"/>
                <a:gd name="T84" fmla="*/ 2147483647 w 1227"/>
                <a:gd name="T85" fmla="*/ 0 h 1062"/>
                <a:gd name="T86" fmla="*/ 2147483647 w 1227"/>
                <a:gd name="T87" fmla="*/ 2147483647 h 1062"/>
                <a:gd name="T88" fmla="*/ 2147483647 w 1227"/>
                <a:gd name="T89" fmla="*/ 2147483647 h 1062"/>
                <a:gd name="T90" fmla="*/ 2147483647 w 1227"/>
                <a:gd name="T91" fmla="*/ 2147483647 h 1062"/>
                <a:gd name="T92" fmla="*/ 2147483647 w 1227"/>
                <a:gd name="T93" fmla="*/ 2147483647 h 1062"/>
                <a:gd name="T94" fmla="*/ 2147483647 w 1227"/>
                <a:gd name="T95" fmla="*/ 2147483647 h 1062"/>
                <a:gd name="T96" fmla="*/ 2147483647 w 1227"/>
                <a:gd name="T97" fmla="*/ 2147483647 h 1062"/>
                <a:gd name="T98" fmla="*/ 2147483647 w 1227"/>
                <a:gd name="T99" fmla="*/ 2147483647 h 1062"/>
                <a:gd name="T100" fmla="*/ 2147483647 w 1227"/>
                <a:gd name="T101" fmla="*/ 2147483647 h 1062"/>
                <a:gd name="T102" fmla="*/ 2147483647 w 1227"/>
                <a:gd name="T103" fmla="*/ 2147483647 h 1062"/>
                <a:gd name="T104" fmla="*/ 2147483647 w 1227"/>
                <a:gd name="T105" fmla="*/ 2147483647 h 1062"/>
                <a:gd name="T106" fmla="*/ 2147483647 w 1227"/>
                <a:gd name="T107" fmla="*/ 2147483647 h 1062"/>
                <a:gd name="T108" fmla="*/ 2147483647 w 1227"/>
                <a:gd name="T109" fmla="*/ 2147483647 h 1062"/>
                <a:gd name="T110" fmla="*/ 2147483647 w 1227"/>
                <a:gd name="T111" fmla="*/ 2147483647 h 10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7"/>
                <a:gd name="T169" fmla="*/ 0 h 1062"/>
                <a:gd name="T170" fmla="*/ 1227 w 1227"/>
                <a:gd name="T171" fmla="*/ 1062 h 10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7" h="1062">
                  <a:moveTo>
                    <a:pt x="111" y="352"/>
                  </a:moveTo>
                  <a:lnTo>
                    <a:pt x="68" y="369"/>
                  </a:lnTo>
                  <a:lnTo>
                    <a:pt x="30" y="402"/>
                  </a:lnTo>
                  <a:lnTo>
                    <a:pt x="9" y="446"/>
                  </a:lnTo>
                  <a:lnTo>
                    <a:pt x="5" y="473"/>
                  </a:lnTo>
                  <a:lnTo>
                    <a:pt x="0" y="501"/>
                  </a:lnTo>
                  <a:lnTo>
                    <a:pt x="5" y="539"/>
                  </a:lnTo>
                  <a:lnTo>
                    <a:pt x="17" y="572"/>
                  </a:lnTo>
                  <a:lnTo>
                    <a:pt x="34" y="600"/>
                  </a:lnTo>
                  <a:lnTo>
                    <a:pt x="60" y="622"/>
                  </a:lnTo>
                  <a:lnTo>
                    <a:pt x="34" y="671"/>
                  </a:lnTo>
                  <a:lnTo>
                    <a:pt x="30" y="693"/>
                  </a:lnTo>
                  <a:lnTo>
                    <a:pt x="26" y="721"/>
                  </a:lnTo>
                  <a:lnTo>
                    <a:pt x="30" y="748"/>
                  </a:lnTo>
                  <a:lnTo>
                    <a:pt x="34" y="781"/>
                  </a:lnTo>
                  <a:lnTo>
                    <a:pt x="64" y="825"/>
                  </a:lnTo>
                  <a:lnTo>
                    <a:pt x="103" y="858"/>
                  </a:lnTo>
                  <a:lnTo>
                    <a:pt x="124" y="864"/>
                  </a:lnTo>
                  <a:lnTo>
                    <a:pt x="149" y="869"/>
                  </a:lnTo>
                  <a:lnTo>
                    <a:pt x="158" y="869"/>
                  </a:lnTo>
                  <a:lnTo>
                    <a:pt x="166" y="869"/>
                  </a:lnTo>
                  <a:lnTo>
                    <a:pt x="201" y="924"/>
                  </a:lnTo>
                  <a:lnTo>
                    <a:pt x="247" y="963"/>
                  </a:lnTo>
                  <a:lnTo>
                    <a:pt x="298" y="985"/>
                  </a:lnTo>
                  <a:lnTo>
                    <a:pt x="354" y="996"/>
                  </a:lnTo>
                  <a:lnTo>
                    <a:pt x="413" y="990"/>
                  </a:lnTo>
                  <a:lnTo>
                    <a:pt x="469" y="963"/>
                  </a:lnTo>
                  <a:lnTo>
                    <a:pt x="499" y="1001"/>
                  </a:lnTo>
                  <a:lnTo>
                    <a:pt x="537" y="1034"/>
                  </a:lnTo>
                  <a:lnTo>
                    <a:pt x="580" y="1056"/>
                  </a:lnTo>
                  <a:lnTo>
                    <a:pt x="626" y="1062"/>
                  </a:lnTo>
                  <a:lnTo>
                    <a:pt x="656" y="1056"/>
                  </a:lnTo>
                  <a:lnTo>
                    <a:pt x="686" y="1051"/>
                  </a:lnTo>
                  <a:lnTo>
                    <a:pt x="741" y="1018"/>
                  </a:lnTo>
                  <a:lnTo>
                    <a:pt x="784" y="968"/>
                  </a:lnTo>
                  <a:lnTo>
                    <a:pt x="797" y="935"/>
                  </a:lnTo>
                  <a:lnTo>
                    <a:pt x="810" y="902"/>
                  </a:lnTo>
                  <a:lnTo>
                    <a:pt x="852" y="924"/>
                  </a:lnTo>
                  <a:lnTo>
                    <a:pt x="899" y="930"/>
                  </a:lnTo>
                  <a:lnTo>
                    <a:pt x="933" y="924"/>
                  </a:lnTo>
                  <a:lnTo>
                    <a:pt x="963" y="913"/>
                  </a:lnTo>
                  <a:lnTo>
                    <a:pt x="989" y="897"/>
                  </a:lnTo>
                  <a:lnTo>
                    <a:pt x="1014" y="875"/>
                  </a:lnTo>
                  <a:lnTo>
                    <a:pt x="1035" y="847"/>
                  </a:lnTo>
                  <a:lnTo>
                    <a:pt x="1048" y="814"/>
                  </a:lnTo>
                  <a:lnTo>
                    <a:pt x="1057" y="776"/>
                  </a:lnTo>
                  <a:lnTo>
                    <a:pt x="1061" y="737"/>
                  </a:lnTo>
                  <a:lnTo>
                    <a:pt x="1095" y="726"/>
                  </a:lnTo>
                  <a:lnTo>
                    <a:pt x="1125" y="710"/>
                  </a:lnTo>
                  <a:lnTo>
                    <a:pt x="1155" y="688"/>
                  </a:lnTo>
                  <a:lnTo>
                    <a:pt x="1180" y="660"/>
                  </a:lnTo>
                  <a:lnTo>
                    <a:pt x="1197" y="633"/>
                  </a:lnTo>
                  <a:lnTo>
                    <a:pt x="1214" y="594"/>
                  </a:lnTo>
                  <a:lnTo>
                    <a:pt x="1223" y="556"/>
                  </a:lnTo>
                  <a:lnTo>
                    <a:pt x="1227" y="517"/>
                  </a:lnTo>
                  <a:lnTo>
                    <a:pt x="1223" y="479"/>
                  </a:lnTo>
                  <a:lnTo>
                    <a:pt x="1219" y="440"/>
                  </a:lnTo>
                  <a:lnTo>
                    <a:pt x="1206" y="407"/>
                  </a:lnTo>
                  <a:lnTo>
                    <a:pt x="1189" y="374"/>
                  </a:lnTo>
                  <a:lnTo>
                    <a:pt x="1193" y="341"/>
                  </a:lnTo>
                  <a:lnTo>
                    <a:pt x="1197" y="308"/>
                  </a:lnTo>
                  <a:lnTo>
                    <a:pt x="1189" y="248"/>
                  </a:lnTo>
                  <a:lnTo>
                    <a:pt x="1167" y="198"/>
                  </a:lnTo>
                  <a:lnTo>
                    <a:pt x="1133" y="160"/>
                  </a:lnTo>
                  <a:lnTo>
                    <a:pt x="1087" y="132"/>
                  </a:lnTo>
                  <a:lnTo>
                    <a:pt x="1082" y="105"/>
                  </a:lnTo>
                  <a:lnTo>
                    <a:pt x="1069" y="77"/>
                  </a:lnTo>
                  <a:lnTo>
                    <a:pt x="1040" y="39"/>
                  </a:lnTo>
                  <a:lnTo>
                    <a:pt x="1001" y="11"/>
                  </a:lnTo>
                  <a:lnTo>
                    <a:pt x="950" y="0"/>
                  </a:lnTo>
                  <a:lnTo>
                    <a:pt x="920" y="6"/>
                  </a:lnTo>
                  <a:lnTo>
                    <a:pt x="895" y="17"/>
                  </a:lnTo>
                  <a:lnTo>
                    <a:pt x="869" y="33"/>
                  </a:lnTo>
                  <a:lnTo>
                    <a:pt x="848" y="55"/>
                  </a:lnTo>
                  <a:lnTo>
                    <a:pt x="827" y="33"/>
                  </a:lnTo>
                  <a:lnTo>
                    <a:pt x="805" y="17"/>
                  </a:lnTo>
                  <a:lnTo>
                    <a:pt x="780" y="6"/>
                  </a:lnTo>
                  <a:lnTo>
                    <a:pt x="750" y="0"/>
                  </a:lnTo>
                  <a:lnTo>
                    <a:pt x="716" y="6"/>
                  </a:lnTo>
                  <a:lnTo>
                    <a:pt x="686" y="22"/>
                  </a:lnTo>
                  <a:lnTo>
                    <a:pt x="661" y="50"/>
                  </a:lnTo>
                  <a:lnTo>
                    <a:pt x="639" y="83"/>
                  </a:lnTo>
                  <a:lnTo>
                    <a:pt x="614" y="61"/>
                  </a:lnTo>
                  <a:lnTo>
                    <a:pt x="588" y="44"/>
                  </a:lnTo>
                  <a:lnTo>
                    <a:pt x="563" y="39"/>
                  </a:lnTo>
                  <a:lnTo>
                    <a:pt x="533" y="33"/>
                  </a:lnTo>
                  <a:lnTo>
                    <a:pt x="494" y="39"/>
                  </a:lnTo>
                  <a:lnTo>
                    <a:pt x="456" y="55"/>
                  </a:lnTo>
                  <a:lnTo>
                    <a:pt x="422" y="88"/>
                  </a:lnTo>
                  <a:lnTo>
                    <a:pt x="396" y="127"/>
                  </a:lnTo>
                  <a:lnTo>
                    <a:pt x="350" y="105"/>
                  </a:lnTo>
                  <a:lnTo>
                    <a:pt x="303" y="99"/>
                  </a:lnTo>
                  <a:lnTo>
                    <a:pt x="264" y="105"/>
                  </a:lnTo>
                  <a:lnTo>
                    <a:pt x="226" y="116"/>
                  </a:lnTo>
                  <a:lnTo>
                    <a:pt x="192" y="138"/>
                  </a:lnTo>
                  <a:lnTo>
                    <a:pt x="166" y="165"/>
                  </a:lnTo>
                  <a:lnTo>
                    <a:pt x="141" y="198"/>
                  </a:lnTo>
                  <a:lnTo>
                    <a:pt x="124" y="237"/>
                  </a:lnTo>
                  <a:lnTo>
                    <a:pt x="111" y="281"/>
                  </a:lnTo>
                  <a:lnTo>
                    <a:pt x="107" y="325"/>
                  </a:lnTo>
                  <a:lnTo>
                    <a:pt x="111" y="341"/>
                  </a:lnTo>
                  <a:lnTo>
                    <a:pt x="111" y="352"/>
                  </a:lnTo>
                  <a:close/>
                </a:path>
              </a:pathLst>
            </a:custGeom>
            <a:solidFill>
              <a:srgbClr val="FFBE7D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724400" y="1371600"/>
              <a:ext cx="990600" cy="1588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75"/>
            <p:cNvSpPr txBox="1">
              <a:spLocks noChangeArrowheads="1"/>
            </p:cNvSpPr>
            <p:nvPr/>
          </p:nvSpPr>
          <p:spPr bwMode="auto">
            <a:xfrm>
              <a:off x="4800600" y="1066800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 b="1"/>
                <a:t>High Bandwidth</a:t>
              </a:r>
            </a:p>
          </p:txBody>
        </p:sp>
        <p:grpSp>
          <p:nvGrpSpPr>
            <p:cNvPr id="26" name="Group 77"/>
            <p:cNvGrpSpPr>
              <a:grpSpLocks/>
            </p:cNvGrpSpPr>
            <p:nvPr/>
          </p:nvGrpSpPr>
          <p:grpSpPr bwMode="auto">
            <a:xfrm>
              <a:off x="4267200" y="1143000"/>
              <a:ext cx="609600" cy="672644"/>
              <a:chOff x="4267200" y="1143000"/>
              <a:chExt cx="609600" cy="672644"/>
            </a:xfrm>
          </p:grpSpPr>
          <p:pic>
            <p:nvPicPr>
              <p:cNvPr id="27" name="Picture 16" descr="white_origin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CFEFC"/>
                  </a:clrFrom>
                  <a:clrTo>
                    <a:srgbClr val="FCFE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43400" y="1143000"/>
                <a:ext cx="331368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76"/>
              <p:cNvSpPr txBox="1">
                <a:spLocks noChangeArrowheads="1"/>
              </p:cNvSpPr>
              <p:nvPr/>
            </p:nvSpPr>
            <p:spPr bwMode="auto">
              <a:xfrm>
                <a:off x="4267200" y="1600200"/>
                <a:ext cx="609600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800"/>
                  <a:t>Server</a:t>
                </a:r>
              </a:p>
            </p:txBody>
          </p:sp>
        </p:grpSp>
      </p:grpSp>
      <p:grpSp>
        <p:nvGrpSpPr>
          <p:cNvPr id="29" name="Group 84"/>
          <p:cNvGrpSpPr>
            <a:grpSpLocks/>
          </p:cNvGrpSpPr>
          <p:nvPr/>
        </p:nvGrpSpPr>
        <p:grpSpPr bwMode="auto">
          <a:xfrm>
            <a:off x="6324600" y="1600200"/>
            <a:ext cx="914400" cy="1676400"/>
            <a:chOff x="6324600" y="1600200"/>
            <a:chExt cx="914400" cy="1676400"/>
          </a:xfrm>
        </p:grpSpPr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42746" y="2895600"/>
              <a:ext cx="391454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" name="Group 78"/>
            <p:cNvGrpSpPr>
              <a:grpSpLocks/>
            </p:cNvGrpSpPr>
            <p:nvPr/>
          </p:nvGrpSpPr>
          <p:grpSpPr bwMode="auto">
            <a:xfrm>
              <a:off x="6738938" y="1600200"/>
              <a:ext cx="195262" cy="1295400"/>
              <a:chOff x="6738938" y="1600200"/>
              <a:chExt cx="195262" cy="1295400"/>
            </a:xfrm>
          </p:grpSpPr>
          <p:cxnSp>
            <p:nvCxnSpPr>
              <p:cNvPr id="33" name="Straight Arrow Connector 32"/>
              <p:cNvCxnSpPr>
                <a:endCxn id="14" idx="0"/>
              </p:cNvCxnSpPr>
              <p:nvPr/>
            </p:nvCxnSpPr>
            <p:spPr>
              <a:xfrm rot="5400000">
                <a:off x="6379369" y="2493169"/>
                <a:ext cx="762000" cy="428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6200000" flipH="1">
                <a:off x="6667500" y="2247900"/>
                <a:ext cx="3048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6477000" y="1981200"/>
                <a:ext cx="838200" cy="76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81"/>
            <p:cNvSpPr txBox="1">
              <a:spLocks noChangeArrowheads="1"/>
            </p:cNvSpPr>
            <p:nvPr/>
          </p:nvSpPr>
          <p:spPr bwMode="auto">
            <a:xfrm>
              <a:off x="6324600" y="2438400"/>
              <a:ext cx="914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/>
                <a:t>Cellular</a:t>
              </a:r>
            </a:p>
          </p:txBody>
        </p:sp>
      </p:grp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0" y="10668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1111 L 0.24219 0.0111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01111 L 0.20886 0.2444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Utilization Bottlenecks</a:t>
            </a:r>
            <a:br>
              <a:rPr lang="en-US" dirty="0" smtClean="0"/>
            </a:br>
            <a:r>
              <a:rPr lang="en-US" dirty="0" smtClean="0"/>
              <a:t>-Scenarios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475"/>
            <a:ext cx="8229600" cy="4530725"/>
          </a:xfrm>
        </p:spPr>
        <p:txBody>
          <a:bodyPr/>
          <a:lstStyle/>
          <a:p>
            <a:r>
              <a:rPr lang="en-US" sz="1800" dirty="0" smtClean="0"/>
              <a:t>Requirements</a:t>
            </a:r>
          </a:p>
          <a:p>
            <a:pPr lvl="1"/>
            <a:r>
              <a:rPr lang="en-US" sz="1600" dirty="0" smtClean="0"/>
              <a:t>Designing applications to measure the maximum capacity of hardware both for compression and communication</a:t>
            </a:r>
          </a:p>
          <a:p>
            <a:pPr lvl="1"/>
            <a:r>
              <a:rPr lang="en-US" sz="1600" dirty="0" smtClean="0"/>
              <a:t>Generating high load traffic (Maximum affordable)</a:t>
            </a:r>
          </a:p>
          <a:p>
            <a:pPr lvl="2"/>
            <a:r>
              <a:rPr lang="en-US" sz="1400" dirty="0" smtClean="0"/>
              <a:t>Using static thread &amp; concurrent connections </a:t>
            </a:r>
          </a:p>
          <a:p>
            <a:pPr lvl="2"/>
            <a:r>
              <a:rPr lang="en-US" sz="1400" dirty="0" smtClean="0"/>
              <a:t>Set the # of thread and # of concurrent connections by try and error</a:t>
            </a:r>
          </a:p>
          <a:p>
            <a:r>
              <a:rPr lang="en-US" sz="1800" dirty="0" smtClean="0"/>
              <a:t>Scenario</a:t>
            </a:r>
          </a:p>
          <a:p>
            <a:pPr lvl="1"/>
            <a:r>
              <a:rPr lang="en-US" sz="1400" dirty="0" smtClean="0"/>
              <a:t>Multithread compression application: each thread sequentially choose a file from a pool of Pareto-like file sizes, read and then compress it</a:t>
            </a:r>
          </a:p>
          <a:p>
            <a:pPr lvl="1"/>
            <a:r>
              <a:rPr lang="en-US" sz="1400" dirty="0" smtClean="0"/>
              <a:t>(2-side communication)Collocated client –proxy (Avoiding hardware communication latency)</a:t>
            </a:r>
          </a:p>
          <a:p>
            <a:pPr lvl="1"/>
            <a:r>
              <a:rPr lang="en-US" sz="1400" dirty="0" smtClean="0"/>
              <a:t>(2-side communication) Client-proxy</a:t>
            </a:r>
          </a:p>
          <a:p>
            <a:pPr lvl="1"/>
            <a:r>
              <a:rPr lang="en-US" sz="1400" dirty="0" smtClean="0"/>
              <a:t>Client-Proxy-Server communication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Utilization Bottlenecks</a:t>
            </a:r>
            <a:br>
              <a:rPr lang="en-US" dirty="0" smtClean="0"/>
            </a:br>
            <a:r>
              <a:rPr lang="en-US" dirty="0" smtClean="0"/>
              <a:t>-Results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06752"/>
          <a:ext cx="7772401" cy="2898648"/>
        </p:xfrm>
        <a:graphic>
          <a:graphicData uri="http://schemas.openxmlformats.org/drawingml/2006/table">
            <a:tbl>
              <a:tblPr/>
              <a:tblGrid>
                <a:gridCol w="798414"/>
                <a:gridCol w="569814"/>
                <a:gridCol w="779283"/>
                <a:gridCol w="779283"/>
                <a:gridCol w="425529"/>
                <a:gridCol w="580799"/>
                <a:gridCol w="580799"/>
                <a:gridCol w="425529"/>
                <a:gridCol w="580799"/>
                <a:gridCol w="580799"/>
                <a:gridCol w="509755"/>
                <a:gridCol w="580799"/>
                <a:gridCol w="580799"/>
              </a:tblGrid>
              <a:tr h="483108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Scenario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            </a:t>
                      </a:r>
                      <a:r>
                        <a:rPr lang="en-US" sz="1050" dirty="0" smtClean="0">
                          <a:latin typeface="Calibri"/>
                          <a:ea typeface="Calibri"/>
                          <a:cs typeface="Arial"/>
                        </a:rPr>
                        <a:t>            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File Size  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Stand alone  “Compression” application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Collocated  Client/Proxy 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Separated Client/Proxy-server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Client/Proxy/ Server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6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Avg. RPS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Proxy CPU </a:t>
                      </a:r>
                      <a:r>
                        <a:rPr lang="en-US" sz="1050" dirty="0" err="1">
                          <a:latin typeface="Calibri"/>
                          <a:ea typeface="Calibri"/>
                          <a:cs typeface="Arial"/>
                        </a:rPr>
                        <a:t>Util</a:t>
                      </a: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%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latin typeface="Calibri"/>
                          <a:ea typeface="Calibri"/>
                          <a:cs typeface="Arial"/>
                        </a:rPr>
                        <a:t>Avg</a:t>
                      </a: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 Compression delay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Avg. RPS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Proxy CPU </a:t>
                      </a:r>
                      <a:r>
                        <a:rPr lang="en-US" sz="1050" dirty="0" err="1">
                          <a:latin typeface="Calibri"/>
                          <a:ea typeface="Calibri"/>
                          <a:cs typeface="Arial"/>
                        </a:rPr>
                        <a:t>Util</a:t>
                      </a: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%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Avg. end2end delay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Avg. RPS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Proxy CPU </a:t>
                      </a:r>
                      <a:r>
                        <a:rPr lang="en-US" sz="1050" dirty="0" err="1">
                          <a:latin typeface="Calibri"/>
                          <a:ea typeface="Calibri"/>
                          <a:cs typeface="Arial"/>
                        </a:rPr>
                        <a:t>Util</a:t>
                      </a: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%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Avg. end2end delay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Avg. RPS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Proxy CPU </a:t>
                      </a:r>
                      <a:r>
                        <a:rPr lang="en-US" sz="1050" dirty="0" err="1">
                          <a:latin typeface="Calibri"/>
                          <a:ea typeface="Calibri"/>
                          <a:cs typeface="Arial"/>
                        </a:rPr>
                        <a:t>Util</a:t>
                      </a: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%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Avg. end2end delay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831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30k-7M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716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100%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10ms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540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81%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20 ms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562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82%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22 ms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511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84%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44 ms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1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3K-700K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4875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100%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1.6 ms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2000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49%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4 ms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2000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46-50% 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5.3 ms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1800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50%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10 ms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1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300B-70K 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24191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46.40%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0.73 ms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8300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40%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0.8 ms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8000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27%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1.9 ms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3821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Arial"/>
                        </a:rPr>
                        <a:t>26.30%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Arial"/>
                        </a:rPr>
                        <a:t>5 ms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5590401"/>
            <a:ext cx="8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Whether low throughput is because of low load or  low resource utilization?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CPU Utilization</a:t>
            </a:r>
            <a:br>
              <a:rPr lang="en-US" dirty="0" smtClean="0"/>
            </a:br>
            <a:r>
              <a:rPr lang="en-US" dirty="0" smtClean="0"/>
              <a:t>Kernel Space/User Space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128837"/>
          <a:ext cx="8915399" cy="2600325"/>
        </p:xfrm>
        <a:graphic>
          <a:graphicData uri="http://schemas.openxmlformats.org/drawingml/2006/table">
            <a:tbl>
              <a:tblPr/>
              <a:tblGrid>
                <a:gridCol w="966770"/>
                <a:gridCol w="1548222"/>
                <a:gridCol w="1135804"/>
                <a:gridCol w="1216932"/>
                <a:gridCol w="997667"/>
                <a:gridCol w="1030554"/>
                <a:gridCol w="1002782"/>
                <a:gridCol w="1016668"/>
              </a:tblGrid>
              <a:tr h="8001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Operation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Compression application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Client/Proxy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Compression application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Client/Proxy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Compression application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  Client/Proxy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 Space CPU U%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Memory/CPU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intensive( CPI=0.65)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73.20%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Kernel Space CPU U%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Network/Synchronization /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I-O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intensive</a:t>
                      </a:r>
                    </a:p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CPI (compression)=2.5-3.5</a:t>
                      </a:r>
                    </a:p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CPI(client/proxy=4-6)</a:t>
                      </a:r>
                    </a:p>
                    <a:p>
                      <a:pPr algn="l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Software interrupt CPU%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49530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/>
              <a:t>CPI (Clock Per Instruction): </a:t>
            </a:r>
            <a:r>
              <a:rPr lang="en-US" sz="1400" dirty="0" smtClean="0"/>
              <a:t>Large value means low resource utilization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Vtune</a:t>
            </a:r>
            <a:r>
              <a:rPr lang="en-US" dirty="0" smtClean="0"/>
              <a:t> –based Performance Analysis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398" y="1472619"/>
          <a:ext cx="8763003" cy="2184981"/>
        </p:xfrm>
        <a:graphic>
          <a:graphicData uri="http://schemas.openxmlformats.org/drawingml/2006/table">
            <a:tbl>
              <a:tblPr/>
              <a:tblGrid>
                <a:gridCol w="1301774"/>
                <a:gridCol w="2203428"/>
                <a:gridCol w="914400"/>
                <a:gridCol w="838200"/>
                <a:gridCol w="914400"/>
                <a:gridCol w="914400"/>
                <a:gridCol w="914400"/>
                <a:gridCol w="762001"/>
              </a:tblGrid>
              <a:tr h="232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Operation Type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300B-70KB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3k-700KB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30K-7M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15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Compression application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Collocated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Client/Proxy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Compression application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Collocated Client/Proxy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Compression application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Collocated Client/Proxy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CPI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1.47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0.774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JPEG lib CPU%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CPU-intensive (CPI=0.65)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90.30%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Kernel CPU%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memory/IO/Network intensive (CPI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=[2.5-6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5.55%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7.46%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Libc-2.8.so CPU%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Memory intensive (CPI=3)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3.95%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3.34%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1.75%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8600" y="3926919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CPI (Clock Per Instruction)</a:t>
            </a:r>
          </a:p>
          <a:p>
            <a:pPr lvl="2"/>
            <a:r>
              <a:rPr lang="en-US" sz="1600" dirty="0" smtClean="0"/>
              <a:t>Large value means low resource utilization</a:t>
            </a:r>
          </a:p>
          <a:p>
            <a:pPr lvl="1"/>
            <a:r>
              <a:rPr lang="en-US" dirty="0" smtClean="0"/>
              <a:t>CPU –CLK-UNHALTED_CORE%</a:t>
            </a:r>
          </a:p>
          <a:p>
            <a:pPr lvl="2"/>
            <a:r>
              <a:rPr lang="en-US" sz="1600" dirty="0" smtClean="0"/>
              <a:t>How percentage of a CPU for a process/thread is consumed by each module of a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Network latency overhead (especially TCP) for small file size is significant </a:t>
            </a:r>
          </a:p>
          <a:p>
            <a:pPr lvl="1"/>
            <a:r>
              <a:rPr lang="en-US" sz="2000" dirty="0" smtClean="0"/>
              <a:t>Long live TCP connection</a:t>
            </a:r>
          </a:p>
          <a:p>
            <a:pPr lvl="1"/>
            <a:r>
              <a:rPr lang="en-US" sz="2000" dirty="0" smtClean="0"/>
              <a:t>Redirecting some connections </a:t>
            </a:r>
          </a:p>
          <a:p>
            <a:r>
              <a:rPr lang="en-US" sz="2400" dirty="0" smtClean="0"/>
              <a:t>Network stack as well as Kernel impose latency and low resource utilization overhead</a:t>
            </a:r>
          </a:p>
          <a:p>
            <a:pPr lvl="1"/>
            <a:r>
              <a:rPr lang="en-US" sz="2000" dirty="0" smtClean="0"/>
              <a:t>Kernel spaced based design</a:t>
            </a:r>
          </a:p>
          <a:p>
            <a:r>
              <a:rPr lang="en-US" sz="2400" dirty="0" smtClean="0"/>
              <a:t>Store and forwarding </a:t>
            </a:r>
            <a:r>
              <a:rPr lang="en-US" sz="2400" dirty="0" err="1" smtClean="0"/>
              <a:t>transcdoing</a:t>
            </a:r>
            <a:r>
              <a:rPr lang="en-US" sz="2400" dirty="0" smtClean="0"/>
              <a:t> scenario degrades the performance of large files </a:t>
            </a:r>
            <a:r>
              <a:rPr lang="en-US" sz="2400" dirty="0" err="1" smtClean="0"/>
              <a:t>transcoding</a:t>
            </a:r>
            <a:endParaRPr lang="en-US" sz="2400" dirty="0" smtClean="0"/>
          </a:p>
          <a:p>
            <a:pPr lvl="1"/>
            <a:r>
              <a:rPr lang="en-US" sz="2000" dirty="0" smtClean="0"/>
              <a:t>Performance analysis to figure out whether stream based </a:t>
            </a:r>
            <a:r>
              <a:rPr lang="en-US" sz="2000" dirty="0" err="1" smtClean="0"/>
              <a:t>transcoding</a:t>
            </a:r>
            <a:r>
              <a:rPr lang="en-US" sz="2000" dirty="0" smtClean="0"/>
              <a:t> scenario is always worth or not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162800" cy="4530725"/>
          </a:xfrm>
        </p:spPr>
        <p:txBody>
          <a:bodyPr/>
          <a:lstStyle/>
          <a:p>
            <a:r>
              <a:rPr lang="en-US" sz="1800" b="1" dirty="0" smtClean="0"/>
              <a:t>Growing market of Mobile Internet Devices (MIDs)</a:t>
            </a:r>
          </a:p>
          <a:p>
            <a:pPr lvl="1"/>
            <a:r>
              <a:rPr lang="en-US" sz="1600" dirty="0" smtClean="0"/>
              <a:t>[Forecaster Study,2008]: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by 2013, one-quarter of mobile phone users will have 3.5G-capable device. And 38% of mobile subscribers will use mobile Internet services</a:t>
            </a:r>
          </a:p>
          <a:p>
            <a:pPr lvl="1"/>
            <a:r>
              <a:rPr lang="en-US" sz="1600" dirty="0" smtClean="0"/>
              <a:t>SDK, Intel atom, 3G mobile phones …</a:t>
            </a:r>
          </a:p>
          <a:p>
            <a:pPr lvl="1">
              <a:buNone/>
            </a:pPr>
            <a:endParaRPr lang="en-US" sz="1600" dirty="0" smtClean="0"/>
          </a:p>
          <a:p>
            <a:r>
              <a:rPr lang="en-US" sz="1800" b="1" dirty="0" smtClean="0"/>
              <a:t>MIDs demand for new applications/protocol/web content compatible with their limitations</a:t>
            </a:r>
          </a:p>
          <a:p>
            <a:pPr lvl="1"/>
            <a:r>
              <a:rPr lang="en-US" sz="1600" dirty="0" smtClean="0"/>
              <a:t>Small screen, Limited bandwidth, low computing power, low battery</a:t>
            </a:r>
          </a:p>
          <a:p>
            <a:pPr lvl="1">
              <a:buNone/>
            </a:pPr>
            <a:endParaRPr lang="en-US" sz="1600" dirty="0" smtClean="0"/>
          </a:p>
          <a:p>
            <a:r>
              <a:rPr lang="en-US" sz="1800" b="1" dirty="0" smtClean="0"/>
              <a:t> Web </a:t>
            </a:r>
            <a:r>
              <a:rPr lang="en-US" sz="1800" b="1" dirty="0" err="1" smtClean="0"/>
              <a:t>transcoding</a:t>
            </a:r>
            <a:r>
              <a:rPr lang="en-US" sz="1800" b="1" dirty="0" smtClean="0"/>
              <a:t> proxies is a solution to avoid drastic internet content changes for MIDs </a:t>
            </a:r>
          </a:p>
          <a:p>
            <a:pPr lvl="1" algn="just">
              <a:defRPr/>
            </a:pPr>
            <a:r>
              <a:rPr lang="en-US" sz="1600" dirty="0" smtClean="0"/>
              <a:t>The efficient design of </a:t>
            </a:r>
            <a:r>
              <a:rPr lang="en-US" sz="1600" dirty="0" err="1" smtClean="0"/>
              <a:t>transcoding</a:t>
            </a:r>
            <a:r>
              <a:rPr lang="en-US" sz="1600" dirty="0" smtClean="0"/>
              <a:t> system presents a research challenge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</a:t>
            </a:r>
          </a:p>
          <a:p>
            <a:pPr lvl="1" algn="just">
              <a:defRPr/>
            </a:pPr>
            <a:r>
              <a:rPr lang="en-US" sz="1600" dirty="0" smtClean="0"/>
              <a:t>Low performance proxies even would degrade the client/server communication performance</a:t>
            </a:r>
          </a:p>
          <a:p>
            <a:pPr lvl="1" algn="just">
              <a:defRPr/>
            </a:pPr>
            <a:endParaRPr lang="en-US" sz="16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internal architecture of image </a:t>
            </a:r>
            <a:r>
              <a:rPr lang="en-US" dirty="0" err="1" smtClean="0"/>
              <a:t>transcoding</a:t>
            </a:r>
            <a:r>
              <a:rPr lang="en-US" dirty="0" smtClean="0"/>
              <a:t> proxy </a:t>
            </a:r>
            <a:r>
              <a:rPr lang="en-US" sz="800" dirty="0" smtClean="0"/>
              <a:t>[Richard et al, 98]Richard Han, </a:t>
            </a:r>
            <a:r>
              <a:rPr lang="en-US" sz="800" dirty="0" err="1" smtClean="0"/>
              <a:t>Pravin</a:t>
            </a:r>
            <a:r>
              <a:rPr lang="en-US" sz="800" dirty="0" smtClean="0"/>
              <a:t> </a:t>
            </a:r>
            <a:r>
              <a:rPr lang="en-US" sz="800" dirty="0" err="1" smtClean="0"/>
              <a:t>Bhagwat</a:t>
            </a:r>
            <a:r>
              <a:rPr lang="en-US" sz="800" dirty="0" smtClean="0"/>
              <a:t>, Richard </a:t>
            </a:r>
            <a:r>
              <a:rPr lang="en-US" sz="800" dirty="0" err="1" smtClean="0"/>
              <a:t>LaMaire</a:t>
            </a:r>
            <a:r>
              <a:rPr lang="en-US" sz="800" dirty="0" smtClean="0"/>
              <a:t>, Todd </a:t>
            </a:r>
            <a:r>
              <a:rPr lang="en-US" sz="800" dirty="0" err="1" smtClean="0"/>
              <a:t>Mummert</a:t>
            </a:r>
            <a:r>
              <a:rPr lang="en-US" sz="800" dirty="0" smtClean="0"/>
              <a:t>, Veronique </a:t>
            </a:r>
            <a:r>
              <a:rPr lang="en-US" sz="800" dirty="0" err="1" smtClean="0"/>
              <a:t>Perret</a:t>
            </a:r>
            <a:r>
              <a:rPr lang="en-US" sz="800" dirty="0" smtClean="0"/>
              <a:t>, and Jim </a:t>
            </a:r>
            <a:r>
              <a:rPr lang="en-US" sz="800" dirty="0" err="1" smtClean="0"/>
              <a:t>Rubas</a:t>
            </a:r>
            <a:r>
              <a:rPr lang="en-US" sz="800" dirty="0" smtClean="0"/>
              <a:t>. Dynamic adaptation in an image </a:t>
            </a:r>
            <a:r>
              <a:rPr lang="en-US" sz="800" dirty="0" err="1" smtClean="0"/>
              <a:t>transcoding</a:t>
            </a:r>
            <a:r>
              <a:rPr lang="en-US" sz="800" dirty="0" smtClean="0"/>
              <a:t> proxy for mobile web browsing. </a:t>
            </a:r>
            <a:r>
              <a:rPr lang="en-US" sz="800" i="1" dirty="0" smtClean="0"/>
              <a:t>IEEE Mobile Communications Magazine</a:t>
            </a:r>
            <a:r>
              <a:rPr lang="en-US" sz="800" dirty="0" smtClean="0"/>
              <a:t>, 5(6):8–17, December 1998.</a:t>
            </a:r>
            <a:br>
              <a:rPr lang="en-US" sz="800" dirty="0" smtClean="0"/>
            </a:b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828800"/>
            <a:ext cx="762000" cy="6858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Web Server</a:t>
            </a:r>
          </a:p>
        </p:txBody>
      </p:sp>
      <p:grpSp>
        <p:nvGrpSpPr>
          <p:cNvPr id="9220" name="Group 17"/>
          <p:cNvGrpSpPr>
            <a:grpSpLocks/>
          </p:cNvGrpSpPr>
          <p:nvPr/>
        </p:nvGrpSpPr>
        <p:grpSpPr bwMode="auto">
          <a:xfrm>
            <a:off x="1143000" y="1803400"/>
            <a:ext cx="1981200" cy="685800"/>
            <a:chOff x="1143000" y="1803400"/>
            <a:chExt cx="1981200" cy="685800"/>
          </a:xfrm>
        </p:grpSpPr>
        <p:sp>
          <p:nvSpPr>
            <p:cNvPr id="5" name="Oval 4"/>
            <p:cNvSpPr/>
            <p:nvPr/>
          </p:nvSpPr>
          <p:spPr>
            <a:xfrm>
              <a:off x="1524000" y="1803400"/>
              <a:ext cx="1219200" cy="685800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Internet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155700" y="20574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43000" y="22098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743200" y="20574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30500" y="22098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124200" y="1828800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Web </a:t>
            </a:r>
            <a:r>
              <a:rPr lang="en-US" sz="1050" dirty="0" smtClean="0">
                <a:solidFill>
                  <a:schemeClr val="tx1"/>
                </a:solidFill>
              </a:rPr>
              <a:t>Proxy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9222" name="Group 18"/>
          <p:cNvGrpSpPr>
            <a:grpSpLocks/>
          </p:cNvGrpSpPr>
          <p:nvPr/>
        </p:nvGrpSpPr>
        <p:grpSpPr bwMode="auto">
          <a:xfrm>
            <a:off x="4572000" y="1828800"/>
            <a:ext cx="1981200" cy="685800"/>
            <a:chOff x="1143000" y="1803400"/>
            <a:chExt cx="1981200" cy="685800"/>
          </a:xfrm>
        </p:grpSpPr>
        <p:sp>
          <p:nvSpPr>
            <p:cNvPr id="20" name="Oval 19"/>
            <p:cNvSpPr/>
            <p:nvPr/>
          </p:nvSpPr>
          <p:spPr>
            <a:xfrm>
              <a:off x="1524000" y="1803400"/>
              <a:ext cx="1219200" cy="685800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Internet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155700" y="20574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43000" y="22098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743200" y="20574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730500" y="22098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553200" y="1752600"/>
            <a:ext cx="762000" cy="6858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Web browser</a:t>
            </a:r>
          </a:p>
        </p:txBody>
      </p:sp>
      <p:cxnSp>
        <p:nvCxnSpPr>
          <p:cNvPr id="51" name="Elbow Connector 50"/>
          <p:cNvCxnSpPr/>
          <p:nvPr/>
        </p:nvCxnSpPr>
        <p:spPr>
          <a:xfrm rot="5400000">
            <a:off x="-190500" y="2095500"/>
            <a:ext cx="3733800" cy="2438400"/>
          </a:xfrm>
          <a:prstGeom prst="bentConnector3">
            <a:avLst>
              <a:gd name="adj1" fmla="val 35714"/>
            </a:avLst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6200000" flipH="1">
            <a:off x="4419600" y="1981200"/>
            <a:ext cx="3505200" cy="2743200"/>
          </a:xfrm>
          <a:prstGeom prst="bentConnector3">
            <a:avLst>
              <a:gd name="adj1" fmla="val 34058"/>
            </a:avLst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558800" y="2911475"/>
            <a:ext cx="6756400" cy="2651125"/>
            <a:chOff x="558800" y="2911902"/>
            <a:chExt cx="6756400" cy="2650698"/>
          </a:xfrm>
        </p:grpSpPr>
        <p:sp>
          <p:nvSpPr>
            <p:cNvPr id="26" name="Rectangle 25"/>
            <p:cNvSpPr/>
            <p:nvPr/>
          </p:nvSpPr>
          <p:spPr>
            <a:xfrm>
              <a:off x="3124200" y="3200780"/>
              <a:ext cx="1828800" cy="8380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Adaptive </a:t>
              </a:r>
              <a:r>
                <a:rPr lang="en-US" sz="1050" dirty="0" err="1">
                  <a:solidFill>
                    <a:schemeClr val="tx1"/>
                  </a:solidFill>
                </a:rPr>
                <a:t>transcoding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Policies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2938886"/>
              <a:ext cx="1447800" cy="2761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</a:rPr>
                <a:t>Policy Module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10800000">
              <a:off x="4953000" y="3276968"/>
              <a:ext cx="914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>
              <a:off x="4953000" y="3581719"/>
              <a:ext cx="914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>
              <a:off x="4953000" y="3886470"/>
              <a:ext cx="914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876800" y="2911902"/>
              <a:ext cx="1066800" cy="4158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50" dirty="0">
                  <a:solidFill>
                    <a:srgbClr val="0000FF"/>
                  </a:solidFill>
                  <a:latin typeface="Arial" pitchFamily="34" charset="0"/>
                </a:rPr>
                <a:t>Client-side input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84400" y="2975392"/>
              <a:ext cx="1066800" cy="4158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50" dirty="0">
                  <a:solidFill>
                    <a:srgbClr val="0000FF"/>
                  </a:solidFill>
                  <a:latin typeface="Arial" pitchFamily="34" charset="0"/>
                </a:rPr>
                <a:t>Server-side input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286000" y="3835678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286000" y="3505531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16600" y="3051579"/>
              <a:ext cx="1447800" cy="4158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pitchFamily="34" charset="0"/>
                </a:rPr>
                <a:t>Client device capability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7400" y="3470612"/>
              <a:ext cx="1447800" cy="2539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pitchFamily="34" charset="0"/>
                </a:rPr>
                <a:t>User preference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67400" y="3759490"/>
              <a:ext cx="1447800" cy="2539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pitchFamily="34" charset="0"/>
                </a:rPr>
                <a:t>Proxy-Client </a:t>
              </a:r>
              <a:r>
                <a:rPr lang="en-US" sz="1050" dirty="0" err="1">
                  <a:latin typeface="Arial" pitchFamily="34" charset="0"/>
                </a:rPr>
                <a:t>bw</a:t>
              </a:r>
              <a:endParaRPr lang="en-US" sz="1050" dirty="0">
                <a:latin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3300" y="3365854"/>
              <a:ext cx="1295400" cy="2539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050" dirty="0">
                  <a:latin typeface="Arial" pitchFamily="34" charset="0"/>
                </a:rPr>
                <a:t>Server-Proxy </a:t>
              </a:r>
              <a:r>
                <a:rPr lang="en-US" sz="1050" dirty="0" err="1">
                  <a:latin typeface="Arial" pitchFamily="34" charset="0"/>
                </a:rPr>
                <a:t>bw</a:t>
              </a:r>
              <a:endParaRPr lang="en-US" sz="1050" dirty="0">
                <a:latin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0600" y="3708699"/>
              <a:ext cx="1295400" cy="4158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1050" dirty="0">
                  <a:latin typeface="Arial" pitchFamily="34" charset="0"/>
                </a:rPr>
                <a:t>Content characteristic 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47800" y="4495972"/>
              <a:ext cx="685800" cy="10666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Content Analysis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24200" y="4495972"/>
              <a:ext cx="2362200" cy="990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57600" y="4572160"/>
              <a:ext cx="1295400" cy="304751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Text modification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76600" y="5105474"/>
              <a:ext cx="838200" cy="304751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Decode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267200" y="5105474"/>
              <a:ext cx="838200" cy="304751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Compress</a:t>
              </a:r>
            </a:p>
          </p:txBody>
        </p:sp>
        <p:cxnSp>
          <p:nvCxnSpPr>
            <p:cNvPr id="70" name="Elbow Connector 69"/>
            <p:cNvCxnSpPr/>
            <p:nvPr/>
          </p:nvCxnSpPr>
          <p:spPr>
            <a:xfrm rot="5400000" flipH="1" flipV="1">
              <a:off x="1841561" y="4115021"/>
              <a:ext cx="761877" cy="152400"/>
            </a:xfrm>
            <a:prstGeom prst="bentConnector3">
              <a:avLst>
                <a:gd name="adj1" fmla="val -333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133600" y="4724535"/>
              <a:ext cx="1524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133600" y="5257849"/>
              <a:ext cx="1143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67" idx="3"/>
              <a:endCxn id="68" idx="1"/>
            </p:cNvCxnSpPr>
            <p:nvPr/>
          </p:nvCxnSpPr>
          <p:spPr>
            <a:xfrm>
              <a:off x="4114800" y="5257849"/>
              <a:ext cx="152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965700" y="4724535"/>
              <a:ext cx="9017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5105400" y="5257849"/>
              <a:ext cx="762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own Arrow 87"/>
            <p:cNvSpPr/>
            <p:nvPr/>
          </p:nvSpPr>
          <p:spPr>
            <a:xfrm>
              <a:off x="3886200" y="4038845"/>
              <a:ext cx="457200" cy="457126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rot="5400000" flipH="1" flipV="1">
              <a:off x="2896480" y="4571366"/>
              <a:ext cx="1066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867400" y="4622951"/>
              <a:ext cx="1447800" cy="2539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pitchFamily="34" charset="0"/>
                </a:rPr>
                <a:t>Modified Text/HTML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67400" y="5105474"/>
              <a:ext cx="1371600" cy="2539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 err="1">
                  <a:latin typeface="Arial" pitchFamily="34" charset="0"/>
                </a:rPr>
                <a:t>Transcoded</a:t>
              </a:r>
              <a:r>
                <a:rPr lang="en-US" sz="1050" dirty="0">
                  <a:latin typeface="Arial" pitchFamily="34" charset="0"/>
                </a:rPr>
                <a:t> Image</a:t>
              </a:r>
            </a:p>
          </p:txBody>
        </p:sp>
        <p:sp>
          <p:nvSpPr>
            <p:cNvPr id="95" name="Down Arrow 94"/>
            <p:cNvSpPr/>
            <p:nvPr/>
          </p:nvSpPr>
          <p:spPr>
            <a:xfrm rot="16200000">
              <a:off x="952537" y="4838774"/>
              <a:ext cx="457126" cy="53340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8800" y="4686441"/>
              <a:ext cx="762000" cy="2539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50" dirty="0">
                  <a:solidFill>
                    <a:srgbClr val="0000FF"/>
                  </a:solidFill>
                  <a:latin typeface="Arial" pitchFamily="34" charset="0"/>
                </a:rPr>
                <a:t>HTTP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43600" y="4343596"/>
              <a:ext cx="1066800" cy="2539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50" b="1" dirty="0">
                  <a:solidFill>
                    <a:srgbClr val="92D050"/>
                  </a:solidFill>
                  <a:latin typeface="Arial" pitchFamily="34" charset="0"/>
                </a:rPr>
                <a:t>Outputs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267200" y="4038845"/>
              <a:ext cx="2438400" cy="4158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pitchFamily="34" charset="0"/>
                </a:rPr>
                <a:t>Whether to </a:t>
              </a:r>
              <a:r>
                <a:rPr lang="en-US" sz="1050" dirty="0" err="1">
                  <a:latin typeface="Arial" pitchFamily="34" charset="0"/>
                </a:rPr>
                <a:t>transcode</a:t>
              </a:r>
              <a:r>
                <a:rPr lang="en-US" sz="1050" dirty="0">
                  <a:latin typeface="Arial" pitchFamily="34" charset="0"/>
                </a:rPr>
                <a:t>?</a:t>
              </a:r>
            </a:p>
            <a:p>
              <a:pPr>
                <a:defRPr/>
              </a:pPr>
              <a:r>
                <a:rPr lang="en-US" sz="1050" dirty="0">
                  <a:latin typeface="Arial" pitchFamily="34" charset="0"/>
                </a:rPr>
                <a:t>How much to </a:t>
              </a:r>
              <a:r>
                <a:rPr lang="en-US" sz="1050" dirty="0" err="1">
                  <a:latin typeface="Arial" pitchFamily="34" charset="0"/>
                </a:rPr>
                <a:t>transcode</a:t>
              </a:r>
              <a:r>
                <a:rPr lang="en-US" sz="1050" dirty="0">
                  <a:latin typeface="Arial" pitchFamily="34" charset="0"/>
                </a:rPr>
                <a:t>?</a:t>
              </a:r>
            </a:p>
          </p:txBody>
        </p:sp>
      </p:grp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33400" y="5575300"/>
            <a:ext cx="8153400" cy="584200"/>
          </a:xfrm>
          <a:prstGeom prst="rect">
            <a:avLst/>
          </a:prstGeom>
          <a:solidFill>
            <a:srgbClr val="C8D4D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Middleware: Services between transport layer and application layer  commonly used by applications to function well in network environments</a:t>
            </a:r>
          </a:p>
        </p:txBody>
      </p:sp>
      <p:grpSp>
        <p:nvGrpSpPr>
          <p:cNvPr id="9229" name="Group 123"/>
          <p:cNvGrpSpPr>
            <a:grpSpLocks/>
          </p:cNvGrpSpPr>
          <p:nvPr/>
        </p:nvGrpSpPr>
        <p:grpSpPr bwMode="auto">
          <a:xfrm>
            <a:off x="609600" y="2438400"/>
            <a:ext cx="6858000" cy="3505200"/>
            <a:chOff x="838200" y="2743200"/>
            <a:chExt cx="6324600" cy="2819400"/>
          </a:xfrm>
        </p:grpSpPr>
        <p:sp>
          <p:nvSpPr>
            <p:cNvPr id="116" name="Oval 115"/>
            <p:cNvSpPr/>
            <p:nvPr/>
          </p:nvSpPr>
          <p:spPr>
            <a:xfrm>
              <a:off x="838200" y="2743200"/>
              <a:ext cx="6324600" cy="2819400"/>
            </a:xfrm>
            <a:prstGeom prst="ellips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                         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523365" y="3041995"/>
              <a:ext cx="4878141" cy="2500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vl="1" algn="ctr">
                <a:defRPr/>
              </a:pPr>
              <a:r>
                <a:rPr lang="en-US" sz="2000" dirty="0"/>
                <a:t>Key design goals</a:t>
              </a:r>
            </a:p>
            <a:p>
              <a:pPr lvl="1" algn="ctr">
                <a:defRPr/>
              </a:pPr>
              <a:endParaRPr lang="en-US" sz="1600" dirty="0"/>
            </a:p>
            <a:p>
              <a:pPr marL="800100" lvl="1" indent="-342900">
                <a:buFont typeface="Wingdings" pitchFamily="2" charset="2"/>
                <a:buChar char="q"/>
                <a:tabLst>
                  <a:tab pos="685800" algn="l"/>
                </a:tabLst>
                <a:defRPr/>
              </a:pPr>
              <a:r>
                <a:rPr lang="en-US" sz="1600" dirty="0" smtClean="0"/>
                <a:t>Improving </a:t>
              </a:r>
              <a:r>
                <a:rPr lang="en-US" sz="1600" dirty="0"/>
                <a:t>latency experienced by user at      heterogeneous devices 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Consumeing</a:t>
              </a:r>
              <a:r>
                <a:rPr lang="en-US" sz="1600" dirty="0" smtClean="0"/>
                <a:t> less BW)</a:t>
              </a:r>
            </a:p>
            <a:p>
              <a:pPr marL="1257300" lvl="2" indent="-342900">
                <a:buFont typeface="Wingdings" pitchFamily="2" charset="2"/>
                <a:buChar char="q"/>
                <a:tabLst>
                  <a:tab pos="685800" algn="l"/>
                </a:tabLst>
                <a:defRPr/>
              </a:pPr>
              <a:r>
                <a:rPr lang="en-US" sz="1600" dirty="0" smtClean="0"/>
                <a:t>Network/Platform/</a:t>
              </a:r>
              <a:r>
                <a:rPr lang="en-US" sz="1600" dirty="0" err="1" smtClean="0"/>
                <a:t>Transcoding</a:t>
              </a:r>
              <a:r>
                <a:rPr lang="en-US" sz="1600" dirty="0" smtClean="0"/>
                <a:t> functions</a:t>
              </a:r>
              <a:endParaRPr lang="en-US" sz="1600" dirty="0"/>
            </a:p>
            <a:p>
              <a:pPr lvl="1">
                <a:buFont typeface="Wingdings" pitchFamily="2" charset="2"/>
                <a:buChar char="q"/>
                <a:defRPr/>
              </a:pPr>
              <a:r>
                <a:rPr lang="en-US" sz="1600" dirty="0" smtClean="0"/>
                <a:t>Quality</a:t>
              </a:r>
            </a:p>
            <a:p>
              <a:pPr lvl="2">
                <a:buFont typeface="Wingdings" pitchFamily="2" charset="2"/>
                <a:buChar char="q"/>
                <a:defRPr/>
              </a:pPr>
              <a:r>
                <a:rPr lang="en-US" sz="1600" dirty="0" err="1" smtClean="0"/>
                <a:t>Transcoding</a:t>
              </a:r>
              <a:r>
                <a:rPr lang="en-US" sz="1600" dirty="0" smtClean="0"/>
                <a:t> functions</a:t>
              </a:r>
            </a:p>
            <a:p>
              <a:pPr lvl="2">
                <a:buFont typeface="Wingdings" pitchFamily="2" charset="2"/>
                <a:buChar char="q"/>
                <a:defRPr/>
              </a:pPr>
              <a:r>
                <a:rPr lang="en-US" sz="1600" dirty="0" smtClean="0"/>
                <a:t>Tradeoff of Quality/Latency (Cost)</a:t>
              </a:r>
              <a:endParaRPr lang="en-US" sz="1600" dirty="0"/>
            </a:p>
            <a:p>
              <a:pPr lvl="1">
                <a:buFont typeface="Wingdings" pitchFamily="2" charset="2"/>
                <a:buChar char="q"/>
                <a:defRPr/>
              </a:pPr>
              <a:r>
                <a:rPr lang="en-US" sz="1600" dirty="0"/>
                <a:t>   Scalability</a:t>
              </a:r>
            </a:p>
            <a:p>
              <a:pPr lvl="1">
                <a:defRPr/>
              </a:pPr>
              <a:endParaRPr lang="en-US" sz="1600" dirty="0"/>
            </a:p>
            <a:p>
              <a:pPr lvl="1">
                <a:buFont typeface="Wingdings" pitchFamily="2" charset="2"/>
                <a:buChar char="q"/>
                <a:defRPr/>
              </a:pPr>
              <a:endParaRPr lang="en-US" sz="1600" dirty="0"/>
            </a:p>
            <a:p>
              <a:pPr marL="0" lvl="4" algn="ctr">
                <a:defRPr/>
              </a:pPr>
              <a:endParaRPr lang="en-US" sz="1600" b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Feasibility of </a:t>
            </a:r>
            <a:r>
              <a:rPr lang="en-US" dirty="0" err="1" smtClean="0"/>
              <a:t>transcoding</a:t>
            </a:r>
            <a:r>
              <a:rPr lang="en-US" dirty="0" smtClean="0"/>
              <a:t> proxy system through theoretical analysis</a:t>
            </a:r>
          </a:p>
          <a:p>
            <a:pPr>
              <a:buNone/>
            </a:pPr>
            <a:r>
              <a:rPr lang="en-US" sz="900" dirty="0" smtClean="0"/>
              <a:t>[Richard et al, 98]Richard Han, </a:t>
            </a:r>
            <a:r>
              <a:rPr lang="en-US" sz="900" dirty="0" err="1" smtClean="0"/>
              <a:t>Pravin</a:t>
            </a:r>
            <a:r>
              <a:rPr lang="en-US" sz="900" dirty="0" smtClean="0"/>
              <a:t> </a:t>
            </a:r>
            <a:r>
              <a:rPr lang="en-US" sz="900" dirty="0" err="1" smtClean="0"/>
              <a:t>Bhagwat</a:t>
            </a:r>
            <a:r>
              <a:rPr lang="en-US" sz="900" dirty="0" smtClean="0"/>
              <a:t>, Richard </a:t>
            </a:r>
            <a:r>
              <a:rPr lang="en-US" sz="900" dirty="0" err="1" smtClean="0"/>
              <a:t>LaMaire</a:t>
            </a:r>
            <a:r>
              <a:rPr lang="en-US" sz="900" dirty="0" smtClean="0"/>
              <a:t>, Todd </a:t>
            </a:r>
            <a:r>
              <a:rPr lang="en-US" sz="900" dirty="0" err="1" smtClean="0"/>
              <a:t>Mummert</a:t>
            </a:r>
            <a:r>
              <a:rPr lang="en-US" sz="900" dirty="0" smtClean="0"/>
              <a:t>, Veronique </a:t>
            </a:r>
            <a:r>
              <a:rPr lang="en-US" sz="900" dirty="0" err="1" smtClean="0"/>
              <a:t>Perret</a:t>
            </a:r>
            <a:r>
              <a:rPr lang="en-US" sz="900" dirty="0" smtClean="0"/>
              <a:t>, and Jim </a:t>
            </a:r>
            <a:r>
              <a:rPr lang="en-US" sz="900" dirty="0" err="1" smtClean="0"/>
              <a:t>Rubas</a:t>
            </a:r>
            <a:r>
              <a:rPr lang="en-US" sz="900" dirty="0" smtClean="0"/>
              <a:t>. Dynamic adaptation in an image </a:t>
            </a:r>
            <a:r>
              <a:rPr lang="en-US" sz="900" dirty="0" err="1" smtClean="0"/>
              <a:t>transcoding</a:t>
            </a:r>
            <a:r>
              <a:rPr lang="en-US" sz="900" dirty="0" smtClean="0"/>
              <a:t> proxy for mobile web browsing. </a:t>
            </a:r>
            <a:r>
              <a:rPr lang="en-US" sz="900" i="1" dirty="0" smtClean="0"/>
              <a:t>IEEE Mobile Communications Magazine</a:t>
            </a:r>
            <a:r>
              <a:rPr lang="en-US" sz="900" dirty="0" smtClean="0"/>
              <a:t>, 5(6):8–17, December 1998.</a:t>
            </a:r>
            <a:endParaRPr lang="en-US" dirty="0" smtClean="0"/>
          </a:p>
          <a:p>
            <a:r>
              <a:rPr lang="en-US" dirty="0" smtClean="0"/>
              <a:t>Quality aware </a:t>
            </a:r>
            <a:r>
              <a:rPr lang="en-US" dirty="0" err="1" smtClean="0"/>
              <a:t>transcoding</a:t>
            </a:r>
            <a:r>
              <a:rPr lang="en-US" dirty="0" smtClean="0"/>
              <a:t> proxies</a:t>
            </a:r>
          </a:p>
          <a:p>
            <a:pPr>
              <a:buNone/>
            </a:pPr>
            <a:r>
              <a:rPr lang="en-US" sz="900" dirty="0" err="1" smtClean="0"/>
              <a:t>Minhee</a:t>
            </a:r>
            <a:r>
              <a:rPr lang="en-US" sz="900" dirty="0" smtClean="0"/>
              <a:t> </a:t>
            </a:r>
            <a:r>
              <a:rPr lang="en-US" sz="900" dirty="0" err="1" smtClean="0"/>
              <a:t>Chae</a:t>
            </a:r>
            <a:r>
              <a:rPr lang="en-US" sz="900" dirty="0" smtClean="0"/>
              <a:t> and </a:t>
            </a:r>
            <a:r>
              <a:rPr lang="en-US" sz="900" dirty="0" err="1" smtClean="0"/>
              <a:t>Jinwoo</a:t>
            </a:r>
            <a:r>
              <a:rPr lang="en-US" sz="900" dirty="0" smtClean="0"/>
              <a:t> Kim and </a:t>
            </a:r>
            <a:r>
              <a:rPr lang="en-US" sz="900" dirty="0" err="1" smtClean="0"/>
              <a:t>Hoyoung</a:t>
            </a:r>
            <a:r>
              <a:rPr lang="en-US" sz="900" dirty="0" smtClean="0"/>
              <a:t> Kim and </a:t>
            </a:r>
            <a:r>
              <a:rPr lang="en-US" sz="900" dirty="0" err="1" smtClean="0"/>
              <a:t>Hosung</a:t>
            </a:r>
            <a:r>
              <a:rPr lang="en-US" sz="900" dirty="0" smtClean="0"/>
              <a:t> </a:t>
            </a:r>
            <a:r>
              <a:rPr lang="en-US" sz="900" dirty="0" err="1" smtClean="0"/>
              <a:t>Ryu</a:t>
            </a:r>
            <a:r>
              <a:rPr lang="en-US" sz="900" dirty="0" smtClean="0"/>
              <a:t>. Information Quality for Mobile Internet Services: A Theoretical Model with Empirical Validation. Electronic Markets, 12(1), 2002.</a:t>
            </a:r>
          </a:p>
          <a:p>
            <a:pPr>
              <a:buNone/>
            </a:pPr>
            <a:r>
              <a:rPr lang="en-US" sz="900" dirty="0" smtClean="0"/>
              <a:t> S. Chandra and C.S. Ellis, “JPEG Compression Metric as a Quality Aware Image </a:t>
            </a:r>
            <a:r>
              <a:rPr lang="en-US" sz="900" dirty="0" err="1" smtClean="0"/>
              <a:t>Transcoding</a:t>
            </a:r>
            <a:r>
              <a:rPr lang="en-US" sz="900" dirty="0" smtClean="0"/>
              <a:t>,” in Second </a:t>
            </a:r>
            <a:r>
              <a:rPr lang="en-US" sz="900" dirty="0" err="1" smtClean="0"/>
              <a:t>Usenix</a:t>
            </a:r>
            <a:r>
              <a:rPr lang="en-US" sz="900" dirty="0" smtClean="0"/>
              <a:t> Symposium on Internet Technologies and Systems (USITS '99), Oct 12, 1999</a:t>
            </a:r>
          </a:p>
          <a:p>
            <a:pPr>
              <a:buNone/>
            </a:pPr>
            <a:r>
              <a:rPr lang="en-US" sz="900" dirty="0" err="1" smtClean="0"/>
              <a:t>Khalil</a:t>
            </a:r>
            <a:r>
              <a:rPr lang="en-US" sz="900" dirty="0" smtClean="0"/>
              <a:t> El-</a:t>
            </a:r>
            <a:r>
              <a:rPr lang="en-US" sz="900" dirty="0" err="1" smtClean="0"/>
              <a:t>Khatib</a:t>
            </a:r>
            <a:r>
              <a:rPr lang="en-US" sz="900" b="1" dirty="0" smtClean="0"/>
              <a:t> , </a:t>
            </a:r>
            <a:r>
              <a:rPr lang="en-US" sz="900" dirty="0" err="1" smtClean="0"/>
              <a:t>Gregor</a:t>
            </a:r>
            <a:r>
              <a:rPr lang="en-US" sz="900" dirty="0" smtClean="0"/>
              <a:t> v. </a:t>
            </a:r>
            <a:r>
              <a:rPr lang="en-US" sz="900" dirty="0" err="1" smtClean="0"/>
              <a:t>Bochmann</a:t>
            </a:r>
            <a:r>
              <a:rPr lang="en-US" sz="900" dirty="0" smtClean="0"/>
              <a:t> and </a:t>
            </a:r>
            <a:r>
              <a:rPr lang="en-US" sz="900" dirty="0" err="1" smtClean="0"/>
              <a:t>Abdulmotaleb</a:t>
            </a:r>
            <a:r>
              <a:rPr lang="en-US" sz="900" dirty="0" smtClean="0"/>
              <a:t> El- </a:t>
            </a:r>
            <a:r>
              <a:rPr lang="en-US" sz="900" dirty="0" err="1" smtClean="0"/>
              <a:t>Saddik</a:t>
            </a:r>
            <a:r>
              <a:rPr lang="en-US" sz="900" b="1" dirty="0" smtClean="0"/>
              <a:t> , A </a:t>
            </a:r>
            <a:r>
              <a:rPr lang="en-US" sz="900" b="1" dirty="0" err="1" smtClean="0"/>
              <a:t>QoS</a:t>
            </a:r>
            <a:r>
              <a:rPr lang="en-US" sz="900" b="1" dirty="0" smtClean="0"/>
              <a:t>-based Service Composition for Content Adaptation, 2007</a:t>
            </a:r>
            <a:endParaRPr lang="en-US" sz="900" dirty="0" smtClean="0"/>
          </a:p>
          <a:p>
            <a:pPr>
              <a:buNone/>
            </a:pPr>
            <a:endParaRPr lang="en-US" sz="800" dirty="0" smtClean="0"/>
          </a:p>
          <a:p>
            <a:r>
              <a:rPr lang="en-US" dirty="0" smtClean="0"/>
              <a:t>Efficient </a:t>
            </a:r>
            <a:r>
              <a:rPr lang="en-US" dirty="0" err="1" smtClean="0"/>
              <a:t>transcoding</a:t>
            </a:r>
            <a:r>
              <a:rPr lang="en-US" dirty="0" smtClean="0"/>
              <a:t> function</a:t>
            </a:r>
          </a:p>
          <a:p>
            <a:pPr>
              <a:buNone/>
            </a:pPr>
            <a:r>
              <a:rPr lang="en-US" sz="1100" dirty="0" err="1" smtClean="0"/>
              <a:t>Kuei</a:t>
            </a:r>
            <a:r>
              <a:rPr lang="en-US" sz="1100" dirty="0" smtClean="0"/>
              <a:t>-Chung Chang and </a:t>
            </a:r>
            <a:r>
              <a:rPr lang="en-US" sz="1100" dirty="0" err="1" smtClean="0"/>
              <a:t>Tien</a:t>
            </a:r>
            <a:r>
              <a:rPr lang="en-US" sz="1100" dirty="0" smtClean="0"/>
              <a:t>-Fu Chen. Efficient segment-based video </a:t>
            </a:r>
            <a:r>
              <a:rPr lang="en-US" sz="1100" dirty="0" err="1" smtClean="0"/>
              <a:t>transcoding</a:t>
            </a:r>
            <a:r>
              <a:rPr lang="en-US" sz="1100" dirty="0" smtClean="0"/>
              <a:t> proxy for mobile multimedia services. J. Syst. Archit., 53(11):833–845, 2007.</a:t>
            </a:r>
          </a:p>
          <a:p>
            <a:pPr>
              <a:buNone/>
            </a:pPr>
            <a:r>
              <a:rPr lang="en-US" sz="1100" dirty="0" smtClean="0"/>
              <a:t>W.Y. </a:t>
            </a:r>
            <a:r>
              <a:rPr lang="en-US" sz="1100" dirty="0" err="1" smtClean="0"/>
              <a:t>Lum</a:t>
            </a:r>
            <a:r>
              <a:rPr lang="en-US" sz="1100" dirty="0" smtClean="0"/>
              <a:t> and F.C.M. Lau, "On Balancing Between </a:t>
            </a:r>
            <a:r>
              <a:rPr lang="en-US" sz="1100" dirty="0" err="1" smtClean="0"/>
              <a:t>Transcoding</a:t>
            </a:r>
            <a:r>
              <a:rPr lang="en-US" sz="1100" dirty="0" smtClean="0"/>
              <a:t> Overhead and Spatial Consumption in Content Adaptation," </a:t>
            </a:r>
            <a:r>
              <a:rPr lang="en-US" sz="1100" dirty="0" err="1" smtClean="0"/>
              <a:t>Mobicom</a:t>
            </a:r>
            <a:r>
              <a:rPr lang="en-US" sz="1100" dirty="0" smtClean="0"/>
              <a:t> 2002, Atlanta, USA, September 2002, 239-250.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dirty="0" err="1" smtClean="0"/>
              <a:t>Transcoding</a:t>
            </a:r>
            <a:r>
              <a:rPr lang="en-US" dirty="0" smtClean="0"/>
              <a:t> Design Scenarios and Feasibility 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800" dirty="0" smtClean="0"/>
              <a:t>[Richard et al, 98]Richard Han, </a:t>
            </a:r>
            <a:r>
              <a:rPr lang="en-US" sz="800" dirty="0" err="1" smtClean="0"/>
              <a:t>Pravin</a:t>
            </a:r>
            <a:r>
              <a:rPr lang="en-US" sz="800" dirty="0" smtClean="0"/>
              <a:t> </a:t>
            </a:r>
            <a:r>
              <a:rPr lang="en-US" sz="800" dirty="0" err="1" smtClean="0"/>
              <a:t>Bhagwat</a:t>
            </a:r>
            <a:r>
              <a:rPr lang="en-US" sz="800" dirty="0" smtClean="0"/>
              <a:t>, Richard </a:t>
            </a:r>
            <a:r>
              <a:rPr lang="en-US" sz="800" dirty="0" err="1" smtClean="0"/>
              <a:t>LaMaire</a:t>
            </a:r>
            <a:r>
              <a:rPr lang="en-US" sz="800" dirty="0" smtClean="0"/>
              <a:t>, Todd </a:t>
            </a:r>
            <a:r>
              <a:rPr lang="en-US" sz="800" dirty="0" err="1" smtClean="0"/>
              <a:t>Mummert</a:t>
            </a:r>
            <a:r>
              <a:rPr lang="en-US" sz="800" dirty="0" smtClean="0"/>
              <a:t>, Veronique </a:t>
            </a:r>
            <a:r>
              <a:rPr lang="en-US" sz="800" dirty="0" err="1" smtClean="0"/>
              <a:t>Perret</a:t>
            </a:r>
            <a:r>
              <a:rPr lang="en-US" sz="800" dirty="0" smtClean="0"/>
              <a:t>, and Jim </a:t>
            </a:r>
            <a:r>
              <a:rPr lang="en-US" sz="800" dirty="0" err="1" smtClean="0"/>
              <a:t>Rubas</a:t>
            </a:r>
            <a:r>
              <a:rPr lang="en-US" sz="800" dirty="0" smtClean="0"/>
              <a:t>. Dynamic adaptation in an image </a:t>
            </a:r>
            <a:r>
              <a:rPr lang="en-US" sz="800" dirty="0" err="1" smtClean="0"/>
              <a:t>transcoding</a:t>
            </a:r>
            <a:r>
              <a:rPr lang="en-US" sz="800" dirty="0" smtClean="0"/>
              <a:t> proxy for mobile web browsing. </a:t>
            </a:r>
            <a:r>
              <a:rPr lang="en-US" sz="800" i="1" dirty="0" smtClean="0"/>
              <a:t>IEEE Mobile Communications Magazine</a:t>
            </a:r>
            <a:r>
              <a:rPr lang="en-US" sz="800" dirty="0" smtClean="0"/>
              <a:t>, 5(6):8–17, December 1998.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3225800"/>
            <a:ext cx="8229600" cy="2870200"/>
          </a:xfrm>
          <a:ln>
            <a:solidFill>
              <a:srgbClr val="C8D4DE"/>
            </a:solidFill>
          </a:ln>
        </p:spPr>
        <p:txBody>
          <a:bodyPr/>
          <a:lstStyle/>
          <a:p>
            <a:r>
              <a:rPr lang="en-US" sz="2400" smtClean="0"/>
              <a:t>Store-and-forward transcoding</a:t>
            </a:r>
          </a:p>
          <a:p>
            <a:pPr lvl="1"/>
            <a:r>
              <a:rPr lang="en-US" sz="2400" smtClean="0"/>
              <a:t> Test for </a:t>
            </a:r>
            <a:r>
              <a:rPr lang="en-US" sz="2400" smtClean="0">
                <a:solidFill>
                  <a:srgbClr val="0000FF"/>
                </a:solidFill>
              </a:rPr>
              <a:t>feasibility: </a:t>
            </a:r>
            <a:r>
              <a:rPr lang="en-US" sz="2400" smtClean="0"/>
              <a:t>IF </a:t>
            </a:r>
            <a:endParaRPr lang="en-US" sz="2400" smtClean="0">
              <a:solidFill>
                <a:srgbClr val="0000FF"/>
              </a:solidFill>
            </a:endParaRP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Then search for </a:t>
            </a:r>
            <a:r>
              <a:rPr lang="en-US" sz="2400" smtClean="0">
                <a:solidFill>
                  <a:srgbClr val="0000FF"/>
                </a:solidFill>
              </a:rPr>
              <a:t>Optimality</a:t>
            </a:r>
          </a:p>
          <a:p>
            <a:pPr lvl="3"/>
            <a:r>
              <a:rPr lang="en-US" sz="1600" smtClean="0"/>
              <a:t>Search space of transcoding parameters to find optimal set that maximize the quality with subject to the determined response-time</a:t>
            </a:r>
            <a:r>
              <a:rPr lang="en-US" sz="1800" smtClean="0"/>
              <a:t> </a:t>
            </a:r>
          </a:p>
          <a:p>
            <a:pPr lvl="1"/>
            <a:r>
              <a:rPr lang="en-US" sz="2400" smtClean="0"/>
              <a:t>Else “return original image”</a:t>
            </a:r>
            <a:r>
              <a:rPr lang="en-US" sz="2000" smtClean="0"/>
              <a:t>	</a:t>
            </a:r>
            <a:r>
              <a:rPr lang="en-US" sz="2400" smtClean="0"/>
              <a:t>	          </a:t>
            </a:r>
          </a:p>
          <a:p>
            <a:pPr lvl="2">
              <a:buFont typeface="Wingdings" pitchFamily="2" charset="2"/>
              <a:buNone/>
            </a:pPr>
            <a:endParaRPr lang="en-US" sz="2000" smtClean="0">
              <a:solidFill>
                <a:srgbClr val="0000FF"/>
              </a:solidFill>
            </a:endParaRPr>
          </a:p>
        </p:txBody>
      </p:sp>
      <p:pic>
        <p:nvPicPr>
          <p:cNvPr id="1031" name="Picture 16" descr="white_origi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539875"/>
            <a:ext cx="8048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10463" y="1616075"/>
            <a:ext cx="10699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6" descr="white_dell_server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81463" y="1539875"/>
            <a:ext cx="1196975" cy="938213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5910263" y="2127250"/>
            <a:ext cx="1219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35" name="Line 12"/>
          <p:cNvSpPr>
            <a:spLocks noChangeShapeType="1"/>
          </p:cNvSpPr>
          <p:nvPr/>
        </p:nvSpPr>
        <p:spPr bwMode="auto">
          <a:xfrm flipV="1">
            <a:off x="2481263" y="2203450"/>
            <a:ext cx="1219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36" name="Text Box 14"/>
          <p:cNvSpPr txBox="1">
            <a:spLocks noChangeArrowheads="1"/>
          </p:cNvSpPr>
          <p:nvPr/>
        </p:nvSpPr>
        <p:spPr bwMode="auto">
          <a:xfrm>
            <a:off x="6215063" y="2259013"/>
            <a:ext cx="430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B</a:t>
            </a:r>
            <a:r>
              <a:rPr lang="en-US" sz="1400" baseline="-25000">
                <a:solidFill>
                  <a:schemeClr val="bg2"/>
                </a:solidFill>
              </a:rPr>
              <a:t>pc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2938463" y="2268538"/>
            <a:ext cx="393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B</a:t>
            </a:r>
            <a:r>
              <a:rPr lang="en-US" sz="1200" baseline="-25000">
                <a:solidFill>
                  <a:schemeClr val="bg2"/>
                </a:solidFill>
              </a:rPr>
              <a:t>sp</a:t>
            </a:r>
          </a:p>
        </p:txBody>
      </p:sp>
      <p:sp>
        <p:nvSpPr>
          <p:cNvPr id="1038" name="Text Box 16"/>
          <p:cNvSpPr txBox="1">
            <a:spLocks noChangeArrowheads="1"/>
          </p:cNvSpPr>
          <p:nvPr/>
        </p:nvSpPr>
        <p:spPr bwMode="auto">
          <a:xfrm>
            <a:off x="7510463" y="2590800"/>
            <a:ext cx="539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client</a:t>
            </a:r>
          </a:p>
        </p:txBody>
      </p:sp>
      <p:sp>
        <p:nvSpPr>
          <p:cNvPr id="1039" name="Text Box 17"/>
          <p:cNvSpPr txBox="1">
            <a:spLocks noChangeArrowheads="1"/>
          </p:cNvSpPr>
          <p:nvPr/>
        </p:nvSpPr>
        <p:spPr bwMode="auto">
          <a:xfrm>
            <a:off x="4462463" y="2438400"/>
            <a:ext cx="5572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proxy</a:t>
            </a:r>
          </a:p>
        </p:txBody>
      </p:sp>
      <p:sp>
        <p:nvSpPr>
          <p:cNvPr id="1040" name="Text Box 18"/>
          <p:cNvSpPr txBox="1">
            <a:spLocks noChangeArrowheads="1"/>
          </p:cNvSpPr>
          <p:nvPr/>
        </p:nvSpPr>
        <p:spPr bwMode="auto">
          <a:xfrm>
            <a:off x="1152525" y="2654300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server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3400" y="1295400"/>
            <a:ext cx="8229600" cy="1905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1828800"/>
            <a:ext cx="304800" cy="152400"/>
          </a:xfrm>
          <a:prstGeom prst="rect">
            <a:avLst/>
          </a:prstGeom>
          <a:solidFill>
            <a:srgbClr val="4F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1676400"/>
            <a:ext cx="304800" cy="152400"/>
          </a:xfrm>
          <a:prstGeom prst="rect">
            <a:avLst/>
          </a:prstGeom>
          <a:solidFill>
            <a:srgbClr val="4F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1524000"/>
            <a:ext cx="304800" cy="152400"/>
          </a:xfrm>
          <a:prstGeom prst="rect">
            <a:avLst/>
          </a:prstGeom>
          <a:solidFill>
            <a:srgbClr val="4F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6172200" y="2849563"/>
            <a:ext cx="22240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050" dirty="0" err="1">
                <a:solidFill>
                  <a:schemeClr val="bg2"/>
                </a:solidFill>
              </a:rPr>
              <a:t>D</a:t>
            </a:r>
            <a:r>
              <a:rPr lang="en-US" sz="900" dirty="0" err="1">
                <a:solidFill>
                  <a:schemeClr val="bg2"/>
                </a:solidFill>
              </a:rPr>
              <a:t>max</a:t>
            </a:r>
            <a:r>
              <a:rPr lang="en-US" sz="1050" dirty="0">
                <a:solidFill>
                  <a:schemeClr val="bg2"/>
                </a:solidFill>
              </a:rPr>
              <a:t>: Max tolerable delay by user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029200" y="2819400"/>
            <a:ext cx="11747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050" dirty="0" err="1">
                <a:solidFill>
                  <a:schemeClr val="bg2"/>
                </a:solidFill>
              </a:rPr>
              <a:t>D</a:t>
            </a:r>
            <a:r>
              <a:rPr lang="en-US" sz="1000" dirty="0" err="1">
                <a:solidFill>
                  <a:schemeClr val="bg2"/>
                </a:solidFill>
              </a:rPr>
              <a:t>p</a:t>
            </a:r>
            <a:r>
              <a:rPr lang="en-US" sz="1050" dirty="0">
                <a:solidFill>
                  <a:schemeClr val="bg2"/>
                </a:solidFill>
              </a:rPr>
              <a:t>: Proxy delay</a:t>
            </a:r>
          </a:p>
        </p:txBody>
      </p:sp>
      <p:sp>
        <p:nvSpPr>
          <p:cNvPr id="1047" name="Text Box 15"/>
          <p:cNvSpPr txBox="1">
            <a:spLocks noChangeArrowheads="1"/>
          </p:cNvSpPr>
          <p:nvPr/>
        </p:nvSpPr>
        <p:spPr bwMode="auto">
          <a:xfrm>
            <a:off x="1879600" y="2687638"/>
            <a:ext cx="13208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chemeClr val="bg2"/>
                </a:solidFill>
              </a:rPr>
              <a:t>S: original file size</a:t>
            </a:r>
            <a:endParaRPr lang="en-US" sz="1100" baseline="-25000">
              <a:solidFill>
                <a:schemeClr val="bg2"/>
              </a:solidFill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1828800" y="2819400"/>
            <a:ext cx="14176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S</a:t>
            </a:r>
            <a:r>
              <a:rPr lang="en-US" sz="1050" dirty="0">
                <a:solidFill>
                  <a:schemeClr val="bg2"/>
                </a:solidFill>
              </a:rPr>
              <a:t>p</a:t>
            </a:r>
            <a:r>
              <a:rPr lang="en-US" sz="1100" dirty="0">
                <a:solidFill>
                  <a:schemeClr val="bg2"/>
                </a:solidFill>
              </a:rPr>
              <a:t>: </a:t>
            </a:r>
            <a:r>
              <a:rPr lang="en-US" sz="1100" dirty="0" err="1">
                <a:solidFill>
                  <a:schemeClr val="bg2"/>
                </a:solidFill>
              </a:rPr>
              <a:t>transcoded</a:t>
            </a:r>
            <a:r>
              <a:rPr lang="en-US" sz="1100" dirty="0">
                <a:solidFill>
                  <a:schemeClr val="bg2"/>
                </a:solidFill>
              </a:rPr>
              <a:t> size</a:t>
            </a:r>
            <a:endParaRPr lang="en-US" sz="1100" baseline="-25000" dirty="0">
              <a:solidFill>
                <a:schemeClr val="bg2"/>
              </a:solidFill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4356100" y="3721100"/>
          <a:ext cx="4224338" cy="700088"/>
        </p:xfrm>
        <a:graphic>
          <a:graphicData uri="http://schemas.openxmlformats.org/presentationml/2006/ole">
            <p:oleObj spid="_x0000_s39938" name="Equation" r:id="rId6" imgW="3225600" imgH="533160" progId="Equation.3">
              <p:embed/>
            </p:oleObj>
          </a:graphicData>
        </a:graphic>
      </p:graphicFrame>
      <p:sp>
        <p:nvSpPr>
          <p:cNvPr id="28" name="Rectangle 27"/>
          <p:cNvSpPr/>
          <p:nvPr/>
        </p:nvSpPr>
        <p:spPr>
          <a:xfrm>
            <a:off x="1676400" y="1828800"/>
            <a:ext cx="3048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76400" y="1676400"/>
            <a:ext cx="3048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76400" y="1524000"/>
            <a:ext cx="3048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57200" y="3200400"/>
            <a:ext cx="8229600" cy="2819400"/>
            <a:chOff x="431800" y="152400"/>
            <a:chExt cx="8229600" cy="2819400"/>
          </a:xfrm>
        </p:grpSpPr>
        <p:sp>
          <p:nvSpPr>
            <p:cNvPr id="31" name="Content Placeholder 2"/>
            <p:cNvSpPr txBox="1">
              <a:spLocks/>
            </p:cNvSpPr>
            <p:nvPr/>
          </p:nvSpPr>
          <p:spPr bwMode="auto">
            <a:xfrm>
              <a:off x="431800" y="152400"/>
              <a:ext cx="8229600" cy="2819400"/>
            </a:xfrm>
            <a:prstGeom prst="rect">
              <a:avLst/>
            </a:prstGeom>
            <a:noFill/>
            <a:ln w="9525">
              <a:solidFill>
                <a:srgbClr val="C8D4DE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/>
              </a:pPr>
              <a:r>
                <a:rPr lang="en-US" sz="2800" kern="0" dirty="0">
                  <a:latin typeface="+mn-lt"/>
                </a:rPr>
                <a:t>Streamed or on-the-fly </a:t>
              </a:r>
              <a:r>
                <a:rPr lang="en-US" sz="2800" kern="0" dirty="0" err="1">
                  <a:latin typeface="+mn-lt"/>
                </a:rPr>
                <a:t>transcoding</a:t>
              </a:r>
              <a:endParaRPr lang="en-US" sz="2800" kern="0" dirty="0">
                <a:latin typeface="+mn-lt"/>
              </a:endParaRPr>
            </a:p>
            <a:p>
              <a:pPr marL="669925" lvl="1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/>
              </a:pPr>
              <a:r>
                <a:rPr lang="en-US" sz="2000" kern="0" dirty="0">
                  <a:latin typeface="+mn-lt"/>
                </a:rPr>
                <a:t>Perform </a:t>
              </a:r>
              <a:r>
                <a:rPr lang="en-US" sz="2000" kern="0" dirty="0" err="1">
                  <a:latin typeface="+mn-lt"/>
                </a:rPr>
                <a:t>transcoding</a:t>
              </a:r>
              <a:r>
                <a:rPr lang="en-US" sz="2000" kern="0" dirty="0">
                  <a:latin typeface="+mn-lt"/>
                </a:rPr>
                <a:t> under two </a:t>
              </a:r>
              <a:r>
                <a:rPr lang="en-US" sz="2000" kern="0" dirty="0">
                  <a:solidFill>
                    <a:srgbClr val="0000FF"/>
                  </a:solidFill>
                  <a:latin typeface="+mn-lt"/>
                </a:rPr>
                <a:t>stability</a:t>
              </a:r>
              <a:r>
                <a:rPr lang="en-US" sz="2000" kern="0" dirty="0">
                  <a:latin typeface="+mn-lt"/>
                </a:rPr>
                <a:t> conditions:</a:t>
              </a:r>
            </a:p>
            <a:p>
              <a:pPr marL="1022350" lvl="2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/>
              </a:pPr>
              <a:r>
                <a:rPr lang="en-US" kern="0" dirty="0">
                  <a:latin typeface="+mn-lt"/>
                </a:rPr>
                <a:t>No buffer overflow: </a:t>
              </a:r>
            </a:p>
            <a:p>
              <a:pPr marL="1022350" lvl="2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/>
              </a:pPr>
              <a:r>
                <a:rPr lang="en-US" kern="0" dirty="0">
                  <a:latin typeface="+mn-lt"/>
                </a:rPr>
                <a:t>Output transmission link is not saturated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/>
              </a:pPr>
              <a:endParaRPr lang="en-US" sz="2400" kern="0" dirty="0">
                <a:latin typeface="+mn-lt"/>
              </a:endParaRPr>
            </a:p>
          </p:txBody>
        </p:sp>
        <p:graphicFrame>
          <p:nvGraphicFramePr>
            <p:cNvPr id="1027" name="Object 28"/>
            <p:cNvGraphicFramePr>
              <a:graphicFrameLocks noChangeAspect="1"/>
            </p:cNvGraphicFramePr>
            <p:nvPr/>
          </p:nvGraphicFramePr>
          <p:xfrm>
            <a:off x="3581400" y="939800"/>
            <a:ext cx="838200" cy="444500"/>
          </p:xfrm>
          <a:graphic>
            <a:graphicData uri="http://schemas.openxmlformats.org/presentationml/2006/ole">
              <p:oleObj spid="_x0000_s39939" name="Equation" r:id="rId7" imgW="838080" imgH="444240" progId="Equation.3">
                <p:embed/>
              </p:oleObj>
            </a:graphicData>
          </a:graphic>
        </p:graphicFrame>
        <p:graphicFrame>
          <p:nvGraphicFramePr>
            <p:cNvPr id="1028" name="Object 29"/>
            <p:cNvGraphicFramePr>
              <a:graphicFrameLocks noChangeAspect="1"/>
            </p:cNvGraphicFramePr>
            <p:nvPr/>
          </p:nvGraphicFramePr>
          <p:xfrm>
            <a:off x="5715000" y="1371600"/>
            <a:ext cx="660400" cy="469900"/>
          </p:xfrm>
          <a:graphic>
            <a:graphicData uri="http://schemas.openxmlformats.org/presentationml/2006/ole">
              <p:oleObj spid="_x0000_s39940" name="Equation" r:id="rId8" imgW="660240" imgH="469800" progId="Equation.3">
                <p:embed/>
              </p:oleObj>
            </a:graphicData>
          </a:graphic>
        </p:graphicFrame>
      </p:grp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3200400" y="2667000"/>
            <a:ext cx="1828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2"/>
                </a:solidFill>
              </a:rPr>
              <a:t>G: original stream size</a:t>
            </a:r>
          </a:p>
          <a:p>
            <a:pPr>
              <a:defRPr/>
            </a:pPr>
            <a:r>
              <a:rPr lang="en-US" sz="1050" dirty="0" err="1">
                <a:solidFill>
                  <a:schemeClr val="bg2"/>
                </a:solidFill>
              </a:rPr>
              <a:t>G</a:t>
            </a:r>
            <a:r>
              <a:rPr lang="en-US" sz="1000" dirty="0" err="1">
                <a:solidFill>
                  <a:schemeClr val="bg2"/>
                </a:solidFill>
              </a:rPr>
              <a:t>p</a:t>
            </a:r>
            <a:r>
              <a:rPr lang="en-US" sz="1050" dirty="0">
                <a:solidFill>
                  <a:schemeClr val="bg2"/>
                </a:solidFill>
              </a:rPr>
              <a:t>: </a:t>
            </a:r>
            <a:r>
              <a:rPr lang="en-US" sz="1050" dirty="0" err="1">
                <a:solidFill>
                  <a:schemeClr val="bg2"/>
                </a:solidFill>
              </a:rPr>
              <a:t>transcoded</a:t>
            </a:r>
            <a:r>
              <a:rPr lang="en-US" sz="1050" dirty="0">
                <a:solidFill>
                  <a:schemeClr val="bg2"/>
                </a:solidFill>
              </a:rPr>
              <a:t> stream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7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7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3 0.01111 L 0.65 0.011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500"/>
                            </p:stCondLst>
                            <p:childTnLst>
                              <p:par>
                                <p:cTn id="5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3 0.01111 L 0.65 0.011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3 0.01111 L 0.65 0.0111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7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3 0.01111 L 0.65 0.0111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7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3 0.01111 L 0.65 0.0111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7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3 0.01111 L 0.65 0.01111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4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nimBg="1"/>
      <p:bldP spid="6147" grpId="1" build="p" animBg="1"/>
      <p:bldP spid="6147" grpId="2" build="p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 animBg="1"/>
      <p:bldP spid="29" grpId="1" animBg="1"/>
      <p:bldP spid="29" grpId="2" animBg="1"/>
      <p:bldP spid="29" grpId="3" animBg="1"/>
      <p:bldP spid="29" grpId="4" animBg="1"/>
      <p:bldP spid="30" grpId="0" animBg="1"/>
      <p:bldP spid="30" grpId="1" animBg="1"/>
      <p:bldP spid="30" grpId="2" animBg="1"/>
      <p:bldP spid="30" grpId="3" animBg="1"/>
      <p:bldP spid="30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analysis to discover delay bottlenecks and feasible conditions for using proxy </a:t>
            </a:r>
            <a:r>
              <a:rPr lang="en-US" dirty="0" err="1" smtClean="0"/>
              <a:t>transcoding</a:t>
            </a:r>
            <a:r>
              <a:rPr lang="en-US" dirty="0" smtClean="0"/>
              <a:t> systems</a:t>
            </a:r>
          </a:p>
          <a:p>
            <a:pPr lvl="1"/>
            <a:r>
              <a:rPr lang="en-US" dirty="0" smtClean="0"/>
              <a:t>Network delay overhead with respect to file sizes</a:t>
            </a:r>
          </a:p>
          <a:p>
            <a:pPr lvl="1"/>
            <a:r>
              <a:rPr lang="en-US" dirty="0" err="1" smtClean="0"/>
              <a:t>Transcoding</a:t>
            </a:r>
            <a:r>
              <a:rPr lang="en-US" dirty="0" smtClean="0"/>
              <a:t> scenario </a:t>
            </a:r>
          </a:p>
          <a:p>
            <a:r>
              <a:rPr lang="en-US" dirty="0" smtClean="0"/>
              <a:t>Experimental analysis to measure throughput and find bottlenecks for scalability and resource utilization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Appropriate experimental setup which   resembles the situation of proxy </a:t>
            </a:r>
            <a:r>
              <a:rPr lang="en-US" dirty="0" err="1" smtClean="0"/>
              <a:t>transcoding</a:t>
            </a:r>
            <a:r>
              <a:rPr lang="en-US" dirty="0" smtClean="0"/>
              <a:t> system in the internet</a:t>
            </a:r>
          </a:p>
          <a:p>
            <a:r>
              <a:rPr lang="en-US" dirty="0" smtClean="0"/>
              <a:t>Monitoring (delay/resource utilization) of different parts of the system </a:t>
            </a:r>
          </a:p>
          <a:p>
            <a:r>
              <a:rPr lang="en-US" dirty="0" smtClean="0"/>
              <a:t>Evaluating the performance of the system</a:t>
            </a:r>
          </a:p>
          <a:p>
            <a:pPr lvl="1"/>
            <a:r>
              <a:rPr lang="en-US" dirty="0" smtClean="0"/>
              <a:t>Turnaround time</a:t>
            </a:r>
          </a:p>
          <a:p>
            <a:pPr lvl="1"/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Response time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75"/>
            <a:ext cx="8229600" cy="1139825"/>
          </a:xfrm>
        </p:spPr>
        <p:txBody>
          <a:bodyPr/>
          <a:lstStyle/>
          <a:p>
            <a:r>
              <a:rPr lang="en-US" dirty="0" smtClean="0"/>
              <a:t>Test Bed Setup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" y="1184275"/>
            <a:ext cx="4927600" cy="4530725"/>
          </a:xfrm>
        </p:spPr>
        <p:txBody>
          <a:bodyPr/>
          <a:lstStyle/>
          <a:p>
            <a:r>
              <a:rPr lang="en-US" sz="1600" dirty="0" smtClean="0"/>
              <a:t>Hardware Platform</a:t>
            </a:r>
          </a:p>
          <a:p>
            <a:pPr lvl="1"/>
            <a:r>
              <a:rPr lang="en-US" sz="1400" dirty="0" smtClean="0"/>
              <a:t>Intel’s latest </a:t>
            </a:r>
            <a:r>
              <a:rPr lang="en-US" sz="1400" dirty="0" err="1" smtClean="0"/>
              <a:t>Harpertown</a:t>
            </a:r>
            <a:r>
              <a:rPr lang="en-US" sz="1400" dirty="0" smtClean="0"/>
              <a:t> processor based IU blade server </a:t>
            </a:r>
            <a:r>
              <a:rPr lang="en-US" sz="1400" dirty="0" err="1" smtClean="0"/>
              <a:t>Supermicro</a:t>
            </a:r>
            <a:r>
              <a:rPr lang="en-US" sz="1400" dirty="0" smtClean="0"/>
              <a:t> SYS 6015B-NTV (3.16 GHz processor speed)</a:t>
            </a:r>
          </a:p>
          <a:p>
            <a:r>
              <a:rPr lang="en-US" sz="1600" dirty="0" smtClean="0"/>
              <a:t>Traffic</a:t>
            </a:r>
          </a:p>
          <a:p>
            <a:pPr lvl="1"/>
            <a:r>
              <a:rPr lang="en-US" sz="1400" dirty="0" smtClean="0"/>
              <a:t>Type : </a:t>
            </a:r>
            <a:r>
              <a:rPr lang="en-US" sz="1200" dirty="0" smtClean="0"/>
              <a:t> 30% of the total internet content accessed by mobile devices is multimedia </a:t>
            </a:r>
            <a:r>
              <a:rPr lang="en-US" sz="900" dirty="0" smtClean="0"/>
              <a:t>[</a:t>
            </a:r>
            <a:r>
              <a:rPr lang="en-US" sz="900" dirty="0" err="1" smtClean="0"/>
              <a:t>Maryam</a:t>
            </a:r>
            <a:r>
              <a:rPr lang="en-US" sz="900" dirty="0" smtClean="0"/>
              <a:t> </a:t>
            </a:r>
            <a:r>
              <a:rPr lang="en-US" sz="900" dirty="0" err="1" smtClean="0"/>
              <a:t>Kamvar</a:t>
            </a:r>
            <a:r>
              <a:rPr lang="en-US" sz="900" dirty="0" smtClean="0"/>
              <a:t> and </a:t>
            </a:r>
            <a:r>
              <a:rPr lang="en-US" sz="900" dirty="0" err="1" smtClean="0"/>
              <a:t>Shumeet</a:t>
            </a:r>
            <a:r>
              <a:rPr lang="en-US" sz="900" dirty="0" smtClean="0"/>
              <a:t> </a:t>
            </a:r>
            <a:r>
              <a:rPr lang="en-US" sz="900" dirty="0" err="1" smtClean="0"/>
              <a:t>Baluja</a:t>
            </a:r>
            <a:r>
              <a:rPr lang="en-US" sz="900" dirty="0" smtClean="0"/>
              <a:t>. A large scale study of wireless search behavior: Google mobile search. pages 701–709, New York, NY, USA, 2006. ACM. CHI ’06: Proceedings of the SIGCHI conference on Human Factors in computing systems.]</a:t>
            </a:r>
            <a:endParaRPr lang="en-US" sz="1600" dirty="0" smtClean="0"/>
          </a:p>
          <a:p>
            <a:pPr lvl="1"/>
            <a:r>
              <a:rPr lang="en-US" sz="1400" dirty="0" smtClean="0"/>
              <a:t>Size distribution [300B-70KB]</a:t>
            </a:r>
          </a:p>
          <a:p>
            <a:r>
              <a:rPr lang="en-US" sz="1600" dirty="0" smtClean="0"/>
              <a:t>Proxy </a:t>
            </a:r>
            <a:r>
              <a:rPr lang="en-US" sz="1600" dirty="0" err="1" smtClean="0"/>
              <a:t>Transcoding</a:t>
            </a:r>
            <a:r>
              <a:rPr lang="en-US" sz="1600" dirty="0" smtClean="0"/>
              <a:t> Application</a:t>
            </a:r>
          </a:p>
          <a:p>
            <a:pPr lvl="1"/>
            <a:r>
              <a:rPr lang="en-US" sz="1200" dirty="0" smtClean="0"/>
              <a:t>Rabitt3 + </a:t>
            </a:r>
            <a:r>
              <a:rPr lang="en-US" sz="1200" dirty="0" err="1" smtClean="0"/>
              <a:t>ImageMagic</a:t>
            </a:r>
            <a:endParaRPr lang="en-US" sz="1200" dirty="0" smtClean="0"/>
          </a:p>
          <a:p>
            <a:pPr lvl="1"/>
            <a:r>
              <a:rPr lang="en-US" sz="1200" dirty="0" smtClean="0"/>
              <a:t>Native </a:t>
            </a:r>
            <a:r>
              <a:rPr lang="en-US" sz="1200" dirty="0" err="1" smtClean="0"/>
              <a:t>Transcoding</a:t>
            </a:r>
            <a:r>
              <a:rPr lang="en-US" sz="1200" dirty="0" smtClean="0"/>
              <a:t> Proxy System (NTPS) + IJGLIB</a:t>
            </a:r>
          </a:p>
          <a:p>
            <a:pPr lvl="2"/>
            <a:r>
              <a:rPr lang="en-US" sz="1200" dirty="0" smtClean="0"/>
              <a:t>Store and forward </a:t>
            </a:r>
            <a:r>
              <a:rPr lang="en-US" sz="1200" dirty="0" err="1" smtClean="0"/>
              <a:t>transcoding</a:t>
            </a:r>
            <a:endParaRPr lang="en-US" sz="1200" dirty="0" smtClean="0"/>
          </a:p>
          <a:p>
            <a:pPr lvl="2"/>
            <a:r>
              <a:rPr lang="en-US" sz="1200" dirty="0" smtClean="0"/>
              <a:t>Repeater</a:t>
            </a:r>
          </a:p>
          <a:p>
            <a:r>
              <a:rPr lang="en-US" sz="1600" dirty="0" smtClean="0"/>
              <a:t>Traffic generation</a:t>
            </a:r>
          </a:p>
          <a:p>
            <a:pPr lvl="1"/>
            <a:r>
              <a:rPr lang="en-US" sz="1200" dirty="0" smtClean="0"/>
              <a:t>Dynamic thread based traffic generation</a:t>
            </a:r>
          </a:p>
          <a:p>
            <a:pPr lvl="1"/>
            <a:r>
              <a:rPr lang="en-US" sz="1200" dirty="0" smtClean="0"/>
              <a:t>Static threads &amp; concurrent connection</a:t>
            </a:r>
          </a:p>
          <a:p>
            <a:r>
              <a:rPr lang="en-US" sz="1600" dirty="0" smtClean="0"/>
              <a:t>Performance metric monitoring</a:t>
            </a:r>
          </a:p>
          <a:p>
            <a:pPr lvl="1"/>
            <a:r>
              <a:rPr lang="en-US" sz="1200" dirty="0" smtClean="0"/>
              <a:t>top utility / time measuring </a:t>
            </a:r>
            <a:r>
              <a:rPr lang="en-US" sz="1200" dirty="0" err="1" smtClean="0"/>
              <a:t>syscall</a:t>
            </a:r>
            <a:endParaRPr lang="en-US" sz="1200" dirty="0" smtClean="0"/>
          </a:p>
          <a:p>
            <a:endParaRPr lang="en-US" sz="2000" dirty="0" smtClean="0"/>
          </a:p>
          <a:p>
            <a:pPr lvl="1"/>
            <a:endParaRPr lang="en-US" sz="1400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609600"/>
            <a:ext cx="3403600" cy="188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57800" y="24354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Stefan </a:t>
            </a:r>
            <a:r>
              <a:rPr lang="en-US" sz="700" dirty="0" err="1" smtClean="0"/>
              <a:t>Saroiu</a:t>
            </a:r>
            <a:r>
              <a:rPr lang="en-US" sz="700" dirty="0" smtClean="0"/>
              <a:t>, Krishna P. </a:t>
            </a:r>
            <a:r>
              <a:rPr lang="en-US" sz="700" dirty="0" err="1" smtClean="0"/>
              <a:t>Gummadi</a:t>
            </a:r>
            <a:r>
              <a:rPr lang="en-US" sz="700" dirty="0" smtClean="0"/>
              <a:t>, Richard J. Dunn, Steven D. Gribble, and Henry M. Levy. An analysis of internet content delivery systems. pages 315–327, 2002.</a:t>
            </a:r>
            <a:endParaRPr lang="en-US" sz="7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93856"/>
            <a:ext cx="5486400" cy="2532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"/>
  <p:tag name="MAGPC" val="200"/>
  <p:tag name="FONTSIZE" val="10"/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rformance Evaluation of Transcoding Proxy Systems&amp;quot;&quot;/&gt;&lt;property id=&quot;20307&quot; value=&quot;271&quot;/&gt;&lt;/object&gt;&lt;object type=&quot;3&quot; unique_id=&quot;10410&quot;&gt;&lt;property id=&quot;20148&quot; value=&quot;5&quot;/&gt;&lt;property id=&quot;20300&quot; value=&quot;Slide 4 - &amp;quot;General internal architecture of image transcoding proxy [Richard et al, 98]Richard Han, Pravin Bhagwat, Richard La&quot;/&gt;&lt;property id=&quot;20307&quot; value=&quot;287&quot;/&gt;&lt;/object&gt;&lt;object type=&quot;3&quot; unique_id=&quot;13775&quot;&gt;&lt;property id=&quot;20148&quot; value=&quot;5&quot;/&gt;&lt;property id=&quot;20300&quot; value=&quot;Slide 3 - &amp;quot;Motivation&amp;quot;&quot;/&gt;&lt;property id=&quot;20307&quot; value=&quot;311&quot;/&gt;&lt;/object&gt;&lt;object type=&quot;3&quot; unique_id=&quot;14150&quot;&gt;&lt;property id=&quot;20148&quot; value=&quot;5&quot;/&gt;&lt;property id=&quot;20300&quot; value=&quot;Slide 9 - &amp;quot;Test Bed Setup Considerations&amp;quot;&quot;/&gt;&lt;property id=&quot;20307&quot; value=&quot;313&quot;/&gt;&lt;/object&gt;&lt;object type=&quot;3&quot; unique_id=&quot;14151&quot;&gt;&lt;property id=&quot;20148&quot; value=&quot;5&quot;/&gt;&lt;property id=&quot;20300&quot; value=&quot;Slide 12 - &amp;quot; Performance evaluation using Rabitt3&amp;quot;&quot;/&gt;&lt;property id=&quot;20307&quot; value=&quot;314&quot;/&gt;&lt;/object&gt;&lt;object type=&quot;3&quot; unique_id=&quot;14153&quot;&gt;&lt;property id=&quot;20148&quot; value=&quot;5&quot;/&gt;&lt;property id=&quot;20300&quot; value=&quot;Slide 15 - &amp;quot;Network Delay Overhead&amp;quot;&quot;/&gt;&lt;property id=&quot;20307&quot; value=&quot;316&quot;/&gt;&lt;/object&gt;&lt;object type=&quot;3&quot; unique_id=&quot;14154&quot;&gt;&lt;property id=&quot;20148&quot; value=&quot;5&quot;/&gt;&lt;property id=&quot;20300&quot; value=&quot;Slide 16 - &amp;quot;Store &amp;amp; Forwarding Transcoding Scenario botteleneck  &amp;quot;&quot;/&gt;&lt;property id=&quot;20307&quot; value=&quot;317&quot;/&gt;&lt;/object&gt;&lt;object type=&quot;3&quot; unique_id=&quot;14157&quot;&gt;&lt;property id=&quot;20148&quot; value=&quot;5&quot;/&gt;&lt;property id=&quot;20300&quot; value=&quot;Slide 17 - &amp;quot;Resource Utilization Bottlenecks&amp;#x0D;&amp;#x0A;-Scenarios&amp;quot;&quot;/&gt;&lt;property id=&quot;20307&quot; value=&quot;319&quot;/&gt;&lt;/object&gt;&lt;object type=&quot;3&quot; unique_id=&quot;14243&quot;&gt;&lt;property id=&quot;20148&quot; value=&quot;5&quot;/&gt;&lt;property id=&quot;20300&quot; value=&quot;Slide 13 - &amp;quot;Performance evaluation using NTPS&amp;quot;&quot;/&gt;&lt;property id=&quot;20307&quot; value=&quot;322&quot;/&gt;&lt;/object&gt;&lt;object type=&quot;3&quot; unique_id=&quot;14244&quot;&gt;&lt;property id=&quot;20148&quot; value=&quot;5&quot;/&gt;&lt;property id=&quot;20300&quot; value=&quot;Slide 14 - &amp;quot;Performance evaluation of files [3K-700k]&amp;quot;&quot;/&gt;&lt;property id=&quot;20307&quot; value=&quot;323&quot;/&gt;&lt;/object&gt;&lt;object type=&quot;3&quot; unique_id=&quot;14245&quot;&gt;&lt;property id=&quot;20148&quot; value=&quot;5&quot;/&gt;&lt;property id=&quot;20300&quot; value=&quot;Slide 18 - &amp;quot;Resource Utilization Bottlenecks&amp;#x0D;&amp;#x0A;-Results&amp;quot;&quot;/&gt;&lt;property id=&quot;20307&quot; value=&quot;324&quot;/&gt;&lt;/object&gt;&lt;object type=&quot;3&quot; unique_id=&quot;14246&quot;&gt;&lt;property id=&quot;20148&quot; value=&quot;5&quot;/&gt;&lt;property id=&quot;20300&quot; value=&quot;Slide 2 - &amp;quot;Introduction&amp;quot;&quot;/&gt;&lt;property id=&quot;20307&quot; value=&quot;325&quot;/&gt;&lt;/object&gt;&lt;object type=&quot;3&quot; unique_id=&quot;14247&quot;&gt;&lt;property id=&quot;20148&quot; value=&quot;5&quot;/&gt;&lt;property id=&quot;20300&quot; value=&quot;Slide 5 - &amp;quot;Related Works&amp;quot;&quot;/&gt;&lt;property id=&quot;20307&quot; value=&quot;337&quot;/&gt;&lt;/object&gt;&lt;object type=&quot;3&quot; unique_id=&quot;14248&quot;&gt;&lt;property id=&quot;20148&quot; value=&quot;5&quot;/&gt;&lt;property id=&quot;20300&quot; value=&quot;Slide 6 - &amp;quot;Transcoding Design Scenarios and Feasibility  &amp;#x0D;&amp;#x0A; [Richard et al, 98]Richard Han, Pravin Bhagwat, Richard LaMaire, To&quot;/&gt;&lt;property id=&quot;20307&quot; value=&quot;338&quot;/&gt;&lt;/object&gt;&lt;object type=&quot;3&quot; unique_id=&quot;14249&quot;&gt;&lt;property id=&quot;20148&quot; value=&quot;5&quot;/&gt;&lt;property id=&quot;20300&quot; value=&quot;Slide 7 - &amp;quot;Contributions&amp;quot;&quot;/&gt;&lt;property id=&quot;20307&quot; value=&quot;336&quot;/&gt;&lt;/object&gt;&lt;object type=&quot;3&quot; unique_id=&quot;14250&quot;&gt;&lt;property id=&quot;20148&quot; value=&quot;5&quot;/&gt;&lt;property id=&quot;20300&quot; value=&quot;Slide 8 - &amp;quot;Our Approach&amp;quot;&quot;/&gt;&lt;property id=&quot;20307&quot; value=&quot;326&quot;/&gt;&lt;/object&gt;&lt;object type=&quot;3&quot; unique_id=&quot;14251&quot;&gt;&lt;property id=&quot;20148&quot; value=&quot;5&quot;/&gt;&lt;property id=&quot;20300&quot; value=&quot;Slide 10 - &amp;quot;Client-Proxy-Server Socket based Communication&amp;quot;&quot;/&gt;&lt;property id=&quot;20307&quot; value=&quot;328&quot;/&gt;&lt;/object&gt;&lt;object type=&quot;3&quot; unique_id=&quot;14252&quot;&gt;&lt;property id=&quot;20148&quot; value=&quot;5&quot;/&gt;&lt;property id=&quot;20300&quot; value=&quot;Slide 11 - &amp;quot;Design Challenges&amp;quot;&quot;/&gt;&lt;property id=&quot;20307&quot; value=&quot;329&quot;/&gt;&lt;/object&gt;&lt;object type=&quot;3&quot; unique_id=&quot;14253&quot;&gt;&lt;property id=&quot;20148&quot; value=&quot;5&quot;/&gt;&lt;property id=&quot;20300&quot; value=&quot;Slide 19 - &amp;quot;Proxy CPU Utilization&amp;#x0D;&amp;#x0A;Kernel Space/User Space&amp;quot;&quot;/&gt;&lt;property id=&quot;20307&quot; value=&quot;333&quot;/&gt;&lt;/object&gt;&lt;object type=&quot;3&quot; unique_id=&quot;14254&quot;&gt;&lt;property id=&quot;20148&quot; value=&quot;5&quot;/&gt;&lt;property id=&quot;20300&quot; value=&quot;Slide 20 - &amp;quot;Vtune –based Performance Analysis&amp;quot;&quot;/&gt;&lt;property id=&quot;20307&quot; value=&quot;332&quot;/&gt;&lt;/object&gt;&lt;object type=&quot;3&quot; unique_id=&quot;14255&quot;&gt;&lt;property id=&quot;20148&quot; value=&quot;5&quot;/&gt;&lt;property id=&quot;20300&quot; value=&quot;Slide 21 - &amp;quot;Discussion&amp;quot;&quot;/&gt;&lt;property id=&quot;20307&quot; value=&quot;334&quot;/&gt;&lt;/object&gt;&lt;/object&gt;&lt;/object&gt;&lt;/database&gt;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8764</TotalTime>
  <Words>1879</Words>
  <Application>Microsoft Office PowerPoint</Application>
  <PresentationFormat>On-screen Show (4:3)</PresentationFormat>
  <Paragraphs>399</Paragraphs>
  <Slides>24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Edge</vt:lpstr>
      <vt:lpstr>Equation</vt:lpstr>
      <vt:lpstr>Performance Evaluation of Transcoding Proxy Systems</vt:lpstr>
      <vt:lpstr>Introduction</vt:lpstr>
      <vt:lpstr>Motivation</vt:lpstr>
      <vt:lpstr>General internal architecture of image transcoding proxy [Richard et al, 98]Richard Han, Pravin Bhagwat, Richard LaMaire, Todd Mummert, Veronique Perret, and Jim Rubas. Dynamic adaptation in an image transcoding proxy for mobile web browsing. IEEE Mobile Communications Magazine, 5(6):8–17, December 1998. </vt:lpstr>
      <vt:lpstr>Related Works</vt:lpstr>
      <vt:lpstr>Transcoding Design Scenarios and Feasibility    [Richard et al, 98]Richard Han, Pravin Bhagwat, Richard LaMaire, Todd Mummert, Veronique Perret, and Jim Rubas. Dynamic adaptation in an image transcoding proxy for mobile web browsing. IEEE Mobile Communications Magazine, 5(6):8–17, December 1998.  </vt:lpstr>
      <vt:lpstr>Contributions</vt:lpstr>
      <vt:lpstr>Our Approach</vt:lpstr>
      <vt:lpstr>Test Bed Setup Considerations</vt:lpstr>
      <vt:lpstr>Client-Proxy-Server Socket based Communication</vt:lpstr>
      <vt:lpstr>Communication of Client-Proxy-Server</vt:lpstr>
      <vt:lpstr>Slide 12</vt:lpstr>
      <vt:lpstr>Slide 13</vt:lpstr>
      <vt:lpstr>Design Challenges</vt:lpstr>
      <vt:lpstr> Performance evaluation using Rabitt3</vt:lpstr>
      <vt:lpstr>Performance evaluation using NTPS</vt:lpstr>
      <vt:lpstr>Performance evaluation of files [3K-700k]</vt:lpstr>
      <vt:lpstr>Network Delay Overhead</vt:lpstr>
      <vt:lpstr>Store &amp; Forwarding Transcoding Scenario botteleneck  </vt:lpstr>
      <vt:lpstr>Resource Utilization Bottlenecks -Scenarios</vt:lpstr>
      <vt:lpstr>Resource Utilization Bottlenecks -Results</vt:lpstr>
      <vt:lpstr>Proxy CPU Utilization Kernel Space/User Space</vt:lpstr>
      <vt:lpstr>Vtune –based Performance Analysis</vt:lpstr>
      <vt:lpstr>Discussion</vt:lpstr>
    </vt:vector>
  </TitlesOfParts>
  <Company>IMPACT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TRIDIB</dc:creator>
  <cp:lastModifiedBy>School of Computing and Informatics</cp:lastModifiedBy>
  <cp:revision>299</cp:revision>
  <dcterms:created xsi:type="dcterms:W3CDTF">2007-10-15T23:20:02Z</dcterms:created>
  <dcterms:modified xsi:type="dcterms:W3CDTF">2009-11-04T00:24:05Z</dcterms:modified>
</cp:coreProperties>
</file>