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4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70" r:id="rId14"/>
    <p:sldId id="267" r:id="rId15"/>
    <p:sldId id="268" r:id="rId16"/>
    <p:sldId id="275" r:id="rId17"/>
    <p:sldId id="269" r:id="rId18"/>
    <p:sldId id="276" r:id="rId19"/>
    <p:sldId id="278" r:id="rId20"/>
    <p:sldId id="279" r:id="rId21"/>
    <p:sldId id="280" r:id="rId22"/>
    <p:sldId id="281" r:id="rId23"/>
    <p:sldId id="282" r:id="rId24"/>
    <p:sldId id="277" r:id="rId25"/>
    <p:sldId id="285" r:id="rId26"/>
    <p:sldId id="286" r:id="rId27"/>
    <p:sldId id="283" r:id="rId28"/>
    <p:sldId id="287" r:id="rId29"/>
    <p:sldId id="284" r:id="rId30"/>
    <p:sldId id="288" r:id="rId31"/>
    <p:sldId id="289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B29"/>
    <a:srgbClr val="D4A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2" autoAdjust="0"/>
  </p:normalViewPr>
  <p:slideViewPr>
    <p:cSldViewPr>
      <p:cViewPr varScale="1">
        <p:scale>
          <a:sx n="85" d="100"/>
          <a:sy n="85" d="100"/>
        </p:scale>
        <p:origin x="137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17FB7-696E-4343-B535-540C7AEB5F0C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00E1D456-CF1A-47B2-9FF1-4536C6B472AE}">
      <dgm:prSet phldrT="[Text]" custT="1"/>
      <dgm:spPr/>
      <dgm:t>
        <a:bodyPr/>
        <a:lstStyle/>
        <a:p>
          <a:r>
            <a:rPr lang="en-IN" sz="2400" dirty="0">
              <a:latin typeface="Bookman Old Style" pitchFamily="18" charset="0"/>
            </a:rPr>
            <a:t>Data Collection	</a:t>
          </a:r>
        </a:p>
      </dgm:t>
    </dgm:pt>
    <dgm:pt modelId="{C8BAE773-F013-41D3-B192-258F5ADECCEC}" type="parTrans" cxnId="{8C8BAF34-1383-4655-96EE-4F73191964C6}">
      <dgm:prSet/>
      <dgm:spPr/>
      <dgm:t>
        <a:bodyPr/>
        <a:lstStyle/>
        <a:p>
          <a:endParaRPr lang="en-IN"/>
        </a:p>
      </dgm:t>
    </dgm:pt>
    <dgm:pt modelId="{5F5123AF-E489-480D-AF0F-A14A2A1DE4B5}" type="sibTrans" cxnId="{8C8BAF34-1383-4655-96EE-4F73191964C6}">
      <dgm:prSet custT="1"/>
      <dgm:spPr/>
      <dgm:t>
        <a:bodyPr/>
        <a:lstStyle/>
        <a:p>
          <a:endParaRPr lang="en-IN" sz="24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gm:t>
    </dgm:pt>
    <dgm:pt modelId="{2BAE4F84-FBC7-4A7C-AE9D-19905E885714}">
      <dgm:prSet phldrT="[Text]" custT="1"/>
      <dgm:spPr/>
      <dgm:t>
        <a:bodyPr/>
        <a:lstStyle/>
        <a:p>
          <a:r>
            <a:rPr lang="en-IN" sz="2400" dirty="0">
              <a:latin typeface="Bookman Old Style" pitchFamily="18" charset="0"/>
            </a:rPr>
            <a:t>Exploratory Data Analysis &amp; Feature Engineering </a:t>
          </a:r>
        </a:p>
      </dgm:t>
    </dgm:pt>
    <dgm:pt modelId="{C811DC48-983F-43C5-80FC-A3752D7D1810}" type="parTrans" cxnId="{ADFAD532-40DF-4351-A94F-92E3FB7BB338}">
      <dgm:prSet/>
      <dgm:spPr/>
      <dgm:t>
        <a:bodyPr/>
        <a:lstStyle/>
        <a:p>
          <a:endParaRPr lang="en-IN"/>
        </a:p>
      </dgm:t>
    </dgm:pt>
    <dgm:pt modelId="{B85F8B51-B6DD-4578-9F8E-4FB799CF4EEC}" type="sibTrans" cxnId="{ADFAD532-40DF-4351-A94F-92E3FB7BB338}">
      <dgm:prSet custT="1"/>
      <dgm:spPr/>
      <dgm:t>
        <a:bodyPr/>
        <a:lstStyle/>
        <a:p>
          <a:endParaRPr lang="en-IN" sz="24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gm:t>
    </dgm:pt>
    <dgm:pt modelId="{DF8240A2-C9FC-48E1-B769-27E4D7E784D9}">
      <dgm:prSet phldrT="[Text]" custT="1"/>
      <dgm:spPr/>
      <dgm:t>
        <a:bodyPr/>
        <a:lstStyle/>
        <a:p>
          <a:r>
            <a:rPr lang="en-IN" sz="2400" dirty="0">
              <a:latin typeface="Bookman Old Style" pitchFamily="18" charset="0"/>
            </a:rPr>
            <a:t>Model Building	</a:t>
          </a:r>
        </a:p>
      </dgm:t>
    </dgm:pt>
    <dgm:pt modelId="{85AF59DA-734F-4F62-843D-5B6E49E1248F}" type="parTrans" cxnId="{1CA9B505-15A3-483D-B8C1-EB515B9ECDF9}">
      <dgm:prSet/>
      <dgm:spPr/>
      <dgm:t>
        <a:bodyPr/>
        <a:lstStyle/>
        <a:p>
          <a:endParaRPr lang="en-IN"/>
        </a:p>
      </dgm:t>
    </dgm:pt>
    <dgm:pt modelId="{292563CB-6DA5-46F1-BFCF-DCD9E0A1DDAE}" type="sibTrans" cxnId="{1CA9B505-15A3-483D-B8C1-EB515B9ECDF9}">
      <dgm:prSet custT="1"/>
      <dgm:spPr/>
      <dgm:t>
        <a:bodyPr/>
        <a:lstStyle/>
        <a:p>
          <a:endParaRPr lang="en-IN" sz="24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gm:t>
    </dgm:pt>
    <dgm:pt modelId="{27B847D6-A9BA-4A9D-A941-4A42AA55FCF1}">
      <dgm:prSet phldrT="[Text]" custT="1"/>
      <dgm:spPr/>
      <dgm:t>
        <a:bodyPr/>
        <a:lstStyle/>
        <a:p>
          <a:r>
            <a:rPr lang="en-IN" sz="2400" dirty="0">
              <a:latin typeface="Bookman Old Style" pitchFamily="18" charset="0"/>
            </a:rPr>
            <a:t>Model Evaluation</a:t>
          </a:r>
        </a:p>
      </dgm:t>
    </dgm:pt>
    <dgm:pt modelId="{8D491AB6-BF55-4B1D-A5D7-9BCB2DAFC8CF}" type="parTrans" cxnId="{444B67A2-A3CB-450D-9EB2-DD1D4B18B9F7}">
      <dgm:prSet/>
      <dgm:spPr/>
      <dgm:t>
        <a:bodyPr/>
        <a:lstStyle/>
        <a:p>
          <a:endParaRPr lang="en-IN"/>
        </a:p>
      </dgm:t>
    </dgm:pt>
    <dgm:pt modelId="{BED61ABC-BF5B-44F4-ACBF-7B087EABDAFB}" type="sibTrans" cxnId="{444B67A2-A3CB-450D-9EB2-DD1D4B18B9F7}">
      <dgm:prSet custT="1"/>
      <dgm:spPr/>
      <dgm:t>
        <a:bodyPr/>
        <a:lstStyle/>
        <a:p>
          <a:endParaRPr lang="en-IN" sz="24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gm:t>
    </dgm:pt>
    <dgm:pt modelId="{CC5CA76C-6026-4719-AFF6-FD33E555A631}">
      <dgm:prSet phldrT="[Text]" phldr="1"/>
      <dgm:spPr/>
      <dgm:t>
        <a:bodyPr/>
        <a:lstStyle/>
        <a:p>
          <a:endParaRPr lang="en-IN" sz="24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gm:t>
    </dgm:pt>
    <dgm:pt modelId="{DFC3A58C-6937-44D9-A7E6-099717A9B100}" type="parTrans" cxnId="{D7075AFA-56DD-4F23-AE83-52676565B353}">
      <dgm:prSet/>
      <dgm:spPr/>
      <dgm:t>
        <a:bodyPr/>
        <a:lstStyle/>
        <a:p>
          <a:endParaRPr lang="en-IN"/>
        </a:p>
      </dgm:t>
    </dgm:pt>
    <dgm:pt modelId="{96D94A5A-6556-40E5-9D0F-7901CE3302D6}" type="sibTrans" cxnId="{D7075AFA-56DD-4F23-AE83-52676565B353}">
      <dgm:prSet/>
      <dgm:spPr/>
      <dgm:t>
        <a:bodyPr/>
        <a:lstStyle/>
        <a:p>
          <a:endParaRPr lang="en-IN"/>
        </a:p>
      </dgm:t>
    </dgm:pt>
    <dgm:pt modelId="{7DA8798B-6123-42C8-8FE8-E1B1A9648CD8}">
      <dgm:prSet phldrT="[Text]" custT="1"/>
      <dgm:spPr/>
      <dgm:t>
        <a:bodyPr/>
        <a:lstStyle/>
        <a:p>
          <a:r>
            <a:rPr lang="en-IN" sz="2400" dirty="0">
              <a:latin typeface="Bookman Old Style" pitchFamily="18" charset="0"/>
            </a:rPr>
            <a:t>Deployment</a:t>
          </a:r>
        </a:p>
      </dgm:t>
    </dgm:pt>
    <dgm:pt modelId="{C878BFF1-D765-49E1-824B-B16669A05051}" type="parTrans" cxnId="{7B61743D-842B-4E2A-AFB4-784F00589FEE}">
      <dgm:prSet/>
      <dgm:spPr/>
      <dgm:t>
        <a:bodyPr/>
        <a:lstStyle/>
        <a:p>
          <a:endParaRPr lang="en-IN"/>
        </a:p>
      </dgm:t>
    </dgm:pt>
    <dgm:pt modelId="{38E63AF5-41A7-44B8-89AA-9F0F2BAA3192}" type="sibTrans" cxnId="{7B61743D-842B-4E2A-AFB4-784F00589FEE}">
      <dgm:prSet/>
      <dgm:spPr/>
      <dgm:t>
        <a:bodyPr/>
        <a:lstStyle/>
        <a:p>
          <a:endParaRPr lang="en-IN"/>
        </a:p>
      </dgm:t>
    </dgm:pt>
    <dgm:pt modelId="{726FF36F-C199-4978-A1A4-D3AF8FE29882}">
      <dgm:prSet/>
      <dgm:spPr/>
      <dgm:t>
        <a:bodyPr/>
        <a:lstStyle/>
        <a:p>
          <a:endParaRPr lang="en-IN" dirty="0"/>
        </a:p>
      </dgm:t>
    </dgm:pt>
    <dgm:pt modelId="{D0294E08-EEE1-4B60-92DD-8D8E19590544}" type="parTrans" cxnId="{2F346725-1074-42EB-849F-0B914E87DAB9}">
      <dgm:prSet/>
      <dgm:spPr/>
      <dgm:t>
        <a:bodyPr/>
        <a:lstStyle/>
        <a:p>
          <a:endParaRPr lang="en-IN"/>
        </a:p>
      </dgm:t>
    </dgm:pt>
    <dgm:pt modelId="{B13A4E31-7443-4BE6-9DAE-8121B79AED3A}" type="sibTrans" cxnId="{2F346725-1074-42EB-849F-0B914E87DAB9}">
      <dgm:prSet/>
      <dgm:spPr/>
      <dgm:t>
        <a:bodyPr/>
        <a:lstStyle/>
        <a:p>
          <a:endParaRPr lang="en-IN"/>
        </a:p>
      </dgm:t>
    </dgm:pt>
    <dgm:pt modelId="{534C389B-D85E-48C7-B7B1-C3B3F46D4520}" type="pres">
      <dgm:prSet presAssocID="{1DC17FB7-696E-4343-B535-540C7AEB5F0C}" presName="outerComposite" presStyleCnt="0">
        <dgm:presLayoutVars>
          <dgm:chMax val="5"/>
          <dgm:dir/>
          <dgm:resizeHandles val="exact"/>
        </dgm:presLayoutVars>
      </dgm:prSet>
      <dgm:spPr/>
    </dgm:pt>
    <dgm:pt modelId="{97E97D6F-B9A3-4B56-84C3-779640BDA82D}" type="pres">
      <dgm:prSet presAssocID="{1DC17FB7-696E-4343-B535-540C7AEB5F0C}" presName="dummyMaxCanvas" presStyleCnt="0">
        <dgm:presLayoutVars/>
      </dgm:prSet>
      <dgm:spPr/>
    </dgm:pt>
    <dgm:pt modelId="{3D8CD6FC-6106-4C28-A197-19EE2407FF05}" type="pres">
      <dgm:prSet presAssocID="{1DC17FB7-696E-4343-B535-540C7AEB5F0C}" presName="FiveNodes_1" presStyleLbl="node1" presStyleIdx="0" presStyleCnt="5" custLinFactNeighborX="-1522" custLinFactNeighborY="-97657">
        <dgm:presLayoutVars>
          <dgm:bulletEnabled val="1"/>
        </dgm:presLayoutVars>
      </dgm:prSet>
      <dgm:spPr/>
    </dgm:pt>
    <dgm:pt modelId="{5BCC84B7-4FF2-458E-935E-FE54E38B95CF}" type="pres">
      <dgm:prSet presAssocID="{1DC17FB7-696E-4343-B535-540C7AEB5F0C}" presName="FiveNodes_2" presStyleLbl="node1" presStyleIdx="1" presStyleCnt="5">
        <dgm:presLayoutVars>
          <dgm:bulletEnabled val="1"/>
        </dgm:presLayoutVars>
      </dgm:prSet>
      <dgm:spPr/>
    </dgm:pt>
    <dgm:pt modelId="{6DEAAADB-6444-4F59-A0AC-8EDA0D23D048}" type="pres">
      <dgm:prSet presAssocID="{1DC17FB7-696E-4343-B535-540C7AEB5F0C}" presName="FiveNodes_3" presStyleLbl="node1" presStyleIdx="2" presStyleCnt="5">
        <dgm:presLayoutVars>
          <dgm:bulletEnabled val="1"/>
        </dgm:presLayoutVars>
      </dgm:prSet>
      <dgm:spPr/>
    </dgm:pt>
    <dgm:pt modelId="{507B1DAA-CE4A-4F66-8C54-C282C4E8DC21}" type="pres">
      <dgm:prSet presAssocID="{1DC17FB7-696E-4343-B535-540C7AEB5F0C}" presName="FiveNodes_4" presStyleLbl="node1" presStyleIdx="3" presStyleCnt="5">
        <dgm:presLayoutVars>
          <dgm:bulletEnabled val="1"/>
        </dgm:presLayoutVars>
      </dgm:prSet>
      <dgm:spPr/>
    </dgm:pt>
    <dgm:pt modelId="{812B3E15-A629-4C05-8782-766668D66B6F}" type="pres">
      <dgm:prSet presAssocID="{1DC17FB7-696E-4343-B535-540C7AEB5F0C}" presName="FiveNodes_5" presStyleLbl="node1" presStyleIdx="4" presStyleCnt="5" custLinFactNeighborX="-296" custLinFactNeighborY="-4167">
        <dgm:presLayoutVars>
          <dgm:bulletEnabled val="1"/>
        </dgm:presLayoutVars>
      </dgm:prSet>
      <dgm:spPr/>
    </dgm:pt>
    <dgm:pt modelId="{62DC5B60-038E-4921-B64A-96B01510C8F8}" type="pres">
      <dgm:prSet presAssocID="{1DC17FB7-696E-4343-B535-540C7AEB5F0C}" presName="FiveConn_1-2" presStyleLbl="fgAccFollowNode1" presStyleIdx="0" presStyleCnt="4">
        <dgm:presLayoutVars>
          <dgm:bulletEnabled val="1"/>
        </dgm:presLayoutVars>
      </dgm:prSet>
      <dgm:spPr/>
    </dgm:pt>
    <dgm:pt modelId="{C966BA90-5442-4810-B807-816821919DA6}" type="pres">
      <dgm:prSet presAssocID="{1DC17FB7-696E-4343-B535-540C7AEB5F0C}" presName="FiveConn_2-3" presStyleLbl="fgAccFollowNode1" presStyleIdx="1" presStyleCnt="4">
        <dgm:presLayoutVars>
          <dgm:bulletEnabled val="1"/>
        </dgm:presLayoutVars>
      </dgm:prSet>
      <dgm:spPr/>
    </dgm:pt>
    <dgm:pt modelId="{F4F99E67-FE46-4A22-86D8-BC76B9230A6D}" type="pres">
      <dgm:prSet presAssocID="{1DC17FB7-696E-4343-B535-540C7AEB5F0C}" presName="FiveConn_3-4" presStyleLbl="fgAccFollowNode1" presStyleIdx="2" presStyleCnt="4">
        <dgm:presLayoutVars>
          <dgm:bulletEnabled val="1"/>
        </dgm:presLayoutVars>
      </dgm:prSet>
      <dgm:spPr/>
    </dgm:pt>
    <dgm:pt modelId="{E6B85CEE-0054-4484-B174-68568F5844B0}" type="pres">
      <dgm:prSet presAssocID="{1DC17FB7-696E-4343-B535-540C7AEB5F0C}" presName="FiveConn_4-5" presStyleLbl="fgAccFollowNode1" presStyleIdx="3" presStyleCnt="4">
        <dgm:presLayoutVars>
          <dgm:bulletEnabled val="1"/>
        </dgm:presLayoutVars>
      </dgm:prSet>
      <dgm:spPr/>
    </dgm:pt>
    <dgm:pt modelId="{6592D19B-AD58-43EA-ACDC-AF54D692E5CE}" type="pres">
      <dgm:prSet presAssocID="{1DC17FB7-696E-4343-B535-540C7AEB5F0C}" presName="FiveNodes_1_text" presStyleLbl="node1" presStyleIdx="4" presStyleCnt="5">
        <dgm:presLayoutVars>
          <dgm:bulletEnabled val="1"/>
        </dgm:presLayoutVars>
      </dgm:prSet>
      <dgm:spPr/>
    </dgm:pt>
    <dgm:pt modelId="{AA96CEC9-31CE-4A2A-9B11-776367C0ED31}" type="pres">
      <dgm:prSet presAssocID="{1DC17FB7-696E-4343-B535-540C7AEB5F0C}" presName="FiveNodes_2_text" presStyleLbl="node1" presStyleIdx="4" presStyleCnt="5">
        <dgm:presLayoutVars>
          <dgm:bulletEnabled val="1"/>
        </dgm:presLayoutVars>
      </dgm:prSet>
      <dgm:spPr/>
    </dgm:pt>
    <dgm:pt modelId="{68C8FD8A-0A0A-4AC2-B179-BA127BB4B0A7}" type="pres">
      <dgm:prSet presAssocID="{1DC17FB7-696E-4343-B535-540C7AEB5F0C}" presName="FiveNodes_3_text" presStyleLbl="node1" presStyleIdx="4" presStyleCnt="5">
        <dgm:presLayoutVars>
          <dgm:bulletEnabled val="1"/>
        </dgm:presLayoutVars>
      </dgm:prSet>
      <dgm:spPr/>
    </dgm:pt>
    <dgm:pt modelId="{9C17CD05-5A1F-4439-BE51-68798C3A85E9}" type="pres">
      <dgm:prSet presAssocID="{1DC17FB7-696E-4343-B535-540C7AEB5F0C}" presName="FiveNodes_4_text" presStyleLbl="node1" presStyleIdx="4" presStyleCnt="5">
        <dgm:presLayoutVars>
          <dgm:bulletEnabled val="1"/>
        </dgm:presLayoutVars>
      </dgm:prSet>
      <dgm:spPr/>
    </dgm:pt>
    <dgm:pt modelId="{A9261510-5E47-45A5-981B-0E94BC0E3F54}" type="pres">
      <dgm:prSet presAssocID="{1DC17FB7-696E-4343-B535-540C7AEB5F0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A9B505-15A3-483D-B8C1-EB515B9ECDF9}" srcId="{1DC17FB7-696E-4343-B535-540C7AEB5F0C}" destId="{DF8240A2-C9FC-48E1-B769-27E4D7E784D9}" srcOrd="2" destOrd="0" parTransId="{85AF59DA-734F-4F62-843D-5B6E49E1248F}" sibTransId="{292563CB-6DA5-46F1-BFCF-DCD9E0A1DDAE}"/>
    <dgm:cxn modelId="{F7951F11-65F4-4A68-A82D-6FCE8AAE497F}" type="presOf" srcId="{00E1D456-CF1A-47B2-9FF1-4536C6B472AE}" destId="{6592D19B-AD58-43EA-ACDC-AF54D692E5CE}" srcOrd="1" destOrd="0" presId="urn:microsoft.com/office/officeart/2005/8/layout/vProcess5"/>
    <dgm:cxn modelId="{89108018-CCDB-4528-A216-F38F02F9B619}" type="presOf" srcId="{00E1D456-CF1A-47B2-9FF1-4536C6B472AE}" destId="{3D8CD6FC-6106-4C28-A197-19EE2407FF05}" srcOrd="0" destOrd="0" presId="urn:microsoft.com/office/officeart/2005/8/layout/vProcess5"/>
    <dgm:cxn modelId="{2F346725-1074-42EB-849F-0B914E87DAB9}" srcId="{1DC17FB7-696E-4343-B535-540C7AEB5F0C}" destId="{726FF36F-C199-4978-A1A4-D3AF8FE29882}" srcOrd="6" destOrd="0" parTransId="{D0294E08-EEE1-4B60-92DD-8D8E19590544}" sibTransId="{B13A4E31-7443-4BE6-9DAE-8121B79AED3A}"/>
    <dgm:cxn modelId="{ADFAD532-40DF-4351-A94F-92E3FB7BB338}" srcId="{1DC17FB7-696E-4343-B535-540C7AEB5F0C}" destId="{2BAE4F84-FBC7-4A7C-AE9D-19905E885714}" srcOrd="1" destOrd="0" parTransId="{C811DC48-983F-43C5-80FC-A3752D7D1810}" sibTransId="{B85F8B51-B6DD-4578-9F8E-4FB799CF4EEC}"/>
    <dgm:cxn modelId="{8C8BAF34-1383-4655-96EE-4F73191964C6}" srcId="{1DC17FB7-696E-4343-B535-540C7AEB5F0C}" destId="{00E1D456-CF1A-47B2-9FF1-4536C6B472AE}" srcOrd="0" destOrd="0" parTransId="{C8BAE773-F013-41D3-B192-258F5ADECCEC}" sibTransId="{5F5123AF-E489-480D-AF0F-A14A2A1DE4B5}"/>
    <dgm:cxn modelId="{F0902E3B-DBB6-4036-83EB-178740AA73CC}" type="presOf" srcId="{B85F8B51-B6DD-4578-9F8E-4FB799CF4EEC}" destId="{C966BA90-5442-4810-B807-816821919DA6}" srcOrd="0" destOrd="0" presId="urn:microsoft.com/office/officeart/2005/8/layout/vProcess5"/>
    <dgm:cxn modelId="{25AA973C-7465-4381-9D1E-67A65D0284AB}" type="presOf" srcId="{2BAE4F84-FBC7-4A7C-AE9D-19905E885714}" destId="{5BCC84B7-4FF2-458E-935E-FE54E38B95CF}" srcOrd="0" destOrd="0" presId="urn:microsoft.com/office/officeart/2005/8/layout/vProcess5"/>
    <dgm:cxn modelId="{7B61743D-842B-4E2A-AFB4-784F00589FEE}" srcId="{1DC17FB7-696E-4343-B535-540C7AEB5F0C}" destId="{7DA8798B-6123-42C8-8FE8-E1B1A9648CD8}" srcOrd="4" destOrd="0" parTransId="{C878BFF1-D765-49E1-824B-B16669A05051}" sibTransId="{38E63AF5-41A7-44B8-89AA-9F0F2BAA3192}"/>
    <dgm:cxn modelId="{13CCF066-A526-4ED1-A1AA-5D58A01A96D0}" type="presOf" srcId="{27B847D6-A9BA-4A9D-A941-4A42AA55FCF1}" destId="{507B1DAA-CE4A-4F66-8C54-C282C4E8DC21}" srcOrd="0" destOrd="0" presId="urn:microsoft.com/office/officeart/2005/8/layout/vProcess5"/>
    <dgm:cxn modelId="{7554284C-EE3F-44D7-A83E-F2FE43FD550F}" type="presOf" srcId="{7DA8798B-6123-42C8-8FE8-E1B1A9648CD8}" destId="{A9261510-5E47-45A5-981B-0E94BC0E3F54}" srcOrd="1" destOrd="0" presId="urn:microsoft.com/office/officeart/2005/8/layout/vProcess5"/>
    <dgm:cxn modelId="{F137EC97-1E84-44B3-B48B-4C283C9F8E8E}" type="presOf" srcId="{2BAE4F84-FBC7-4A7C-AE9D-19905E885714}" destId="{AA96CEC9-31CE-4A2A-9B11-776367C0ED31}" srcOrd="1" destOrd="0" presId="urn:microsoft.com/office/officeart/2005/8/layout/vProcess5"/>
    <dgm:cxn modelId="{1F26989C-60C2-491D-A3CA-A0ED0045711D}" type="presOf" srcId="{DF8240A2-C9FC-48E1-B769-27E4D7E784D9}" destId="{6DEAAADB-6444-4F59-A0AC-8EDA0D23D048}" srcOrd="0" destOrd="0" presId="urn:microsoft.com/office/officeart/2005/8/layout/vProcess5"/>
    <dgm:cxn modelId="{444B67A2-A3CB-450D-9EB2-DD1D4B18B9F7}" srcId="{1DC17FB7-696E-4343-B535-540C7AEB5F0C}" destId="{27B847D6-A9BA-4A9D-A941-4A42AA55FCF1}" srcOrd="3" destOrd="0" parTransId="{8D491AB6-BF55-4B1D-A5D7-9BCB2DAFC8CF}" sibTransId="{BED61ABC-BF5B-44F4-ACBF-7B087EABDAFB}"/>
    <dgm:cxn modelId="{71C65FB9-7E60-4C93-A083-15B87268ADF8}" type="presOf" srcId="{BED61ABC-BF5B-44F4-ACBF-7B087EABDAFB}" destId="{E6B85CEE-0054-4484-B174-68568F5844B0}" srcOrd="0" destOrd="0" presId="urn:microsoft.com/office/officeart/2005/8/layout/vProcess5"/>
    <dgm:cxn modelId="{123D70C0-6C43-47A7-ADD8-A13F6CC27CCE}" type="presOf" srcId="{1DC17FB7-696E-4343-B535-540C7AEB5F0C}" destId="{534C389B-D85E-48C7-B7B1-C3B3F46D4520}" srcOrd="0" destOrd="0" presId="urn:microsoft.com/office/officeart/2005/8/layout/vProcess5"/>
    <dgm:cxn modelId="{489916D1-B1B8-4C54-A5D2-30D10D0DCC09}" type="presOf" srcId="{5F5123AF-E489-480D-AF0F-A14A2A1DE4B5}" destId="{62DC5B60-038E-4921-B64A-96B01510C8F8}" srcOrd="0" destOrd="0" presId="urn:microsoft.com/office/officeart/2005/8/layout/vProcess5"/>
    <dgm:cxn modelId="{2171DED1-DD19-4CC5-9144-ED1BBE1E393F}" type="presOf" srcId="{27B847D6-A9BA-4A9D-A941-4A42AA55FCF1}" destId="{9C17CD05-5A1F-4439-BE51-68798C3A85E9}" srcOrd="1" destOrd="0" presId="urn:microsoft.com/office/officeart/2005/8/layout/vProcess5"/>
    <dgm:cxn modelId="{909D7AF6-EB60-4485-900A-816E51926EE9}" type="presOf" srcId="{7DA8798B-6123-42C8-8FE8-E1B1A9648CD8}" destId="{812B3E15-A629-4C05-8782-766668D66B6F}" srcOrd="0" destOrd="0" presId="urn:microsoft.com/office/officeart/2005/8/layout/vProcess5"/>
    <dgm:cxn modelId="{06D1B1F6-2BC2-42E4-A273-A2A6148E3CA2}" type="presOf" srcId="{292563CB-6DA5-46F1-BFCF-DCD9E0A1DDAE}" destId="{F4F99E67-FE46-4A22-86D8-BC76B9230A6D}" srcOrd="0" destOrd="0" presId="urn:microsoft.com/office/officeart/2005/8/layout/vProcess5"/>
    <dgm:cxn modelId="{D7075AFA-56DD-4F23-AE83-52676565B353}" srcId="{1DC17FB7-696E-4343-B535-540C7AEB5F0C}" destId="{CC5CA76C-6026-4719-AFF6-FD33E555A631}" srcOrd="5" destOrd="0" parTransId="{DFC3A58C-6937-44D9-A7E6-099717A9B100}" sibTransId="{96D94A5A-6556-40E5-9D0F-7901CE3302D6}"/>
    <dgm:cxn modelId="{B7B67EFF-6D8C-4C68-B4B5-EEB48602AAFF}" type="presOf" srcId="{DF8240A2-C9FC-48E1-B769-27E4D7E784D9}" destId="{68C8FD8A-0A0A-4AC2-B179-BA127BB4B0A7}" srcOrd="1" destOrd="0" presId="urn:microsoft.com/office/officeart/2005/8/layout/vProcess5"/>
    <dgm:cxn modelId="{E86A254E-257B-44E9-9385-97BB8B328F4D}" type="presParOf" srcId="{534C389B-D85E-48C7-B7B1-C3B3F46D4520}" destId="{97E97D6F-B9A3-4B56-84C3-779640BDA82D}" srcOrd="0" destOrd="0" presId="urn:microsoft.com/office/officeart/2005/8/layout/vProcess5"/>
    <dgm:cxn modelId="{270B856F-BB3E-446D-849A-F9945157C169}" type="presParOf" srcId="{534C389B-D85E-48C7-B7B1-C3B3F46D4520}" destId="{3D8CD6FC-6106-4C28-A197-19EE2407FF05}" srcOrd="1" destOrd="0" presId="urn:microsoft.com/office/officeart/2005/8/layout/vProcess5"/>
    <dgm:cxn modelId="{9D5A81B6-10AE-4482-A7CC-0B9839B1BAAF}" type="presParOf" srcId="{534C389B-D85E-48C7-B7B1-C3B3F46D4520}" destId="{5BCC84B7-4FF2-458E-935E-FE54E38B95CF}" srcOrd="2" destOrd="0" presId="urn:microsoft.com/office/officeart/2005/8/layout/vProcess5"/>
    <dgm:cxn modelId="{56FBCC8B-25A4-4E66-857E-2478E5A1366B}" type="presParOf" srcId="{534C389B-D85E-48C7-B7B1-C3B3F46D4520}" destId="{6DEAAADB-6444-4F59-A0AC-8EDA0D23D048}" srcOrd="3" destOrd="0" presId="urn:microsoft.com/office/officeart/2005/8/layout/vProcess5"/>
    <dgm:cxn modelId="{04462762-1672-4142-836A-0F3B27F1DB32}" type="presParOf" srcId="{534C389B-D85E-48C7-B7B1-C3B3F46D4520}" destId="{507B1DAA-CE4A-4F66-8C54-C282C4E8DC21}" srcOrd="4" destOrd="0" presId="urn:microsoft.com/office/officeart/2005/8/layout/vProcess5"/>
    <dgm:cxn modelId="{852B68E7-409B-4F73-B539-712DCADE7037}" type="presParOf" srcId="{534C389B-D85E-48C7-B7B1-C3B3F46D4520}" destId="{812B3E15-A629-4C05-8782-766668D66B6F}" srcOrd="5" destOrd="0" presId="urn:microsoft.com/office/officeart/2005/8/layout/vProcess5"/>
    <dgm:cxn modelId="{20A81210-113B-4E55-BFA2-2DF3C61E62DE}" type="presParOf" srcId="{534C389B-D85E-48C7-B7B1-C3B3F46D4520}" destId="{62DC5B60-038E-4921-B64A-96B01510C8F8}" srcOrd="6" destOrd="0" presId="urn:microsoft.com/office/officeart/2005/8/layout/vProcess5"/>
    <dgm:cxn modelId="{05CFBFC3-5A03-4DD9-B9CF-3C3DB7BFC6F2}" type="presParOf" srcId="{534C389B-D85E-48C7-B7B1-C3B3F46D4520}" destId="{C966BA90-5442-4810-B807-816821919DA6}" srcOrd="7" destOrd="0" presId="urn:microsoft.com/office/officeart/2005/8/layout/vProcess5"/>
    <dgm:cxn modelId="{0161E6DF-965B-4AAF-A74C-BD6617672FD3}" type="presParOf" srcId="{534C389B-D85E-48C7-B7B1-C3B3F46D4520}" destId="{F4F99E67-FE46-4A22-86D8-BC76B9230A6D}" srcOrd="8" destOrd="0" presId="urn:microsoft.com/office/officeart/2005/8/layout/vProcess5"/>
    <dgm:cxn modelId="{67D192A7-0A28-4CC5-96EF-2CA311A1B8D2}" type="presParOf" srcId="{534C389B-D85E-48C7-B7B1-C3B3F46D4520}" destId="{E6B85CEE-0054-4484-B174-68568F5844B0}" srcOrd="9" destOrd="0" presId="urn:microsoft.com/office/officeart/2005/8/layout/vProcess5"/>
    <dgm:cxn modelId="{A8D8BF1F-9D2B-4056-ACD4-019E66DB678B}" type="presParOf" srcId="{534C389B-D85E-48C7-B7B1-C3B3F46D4520}" destId="{6592D19B-AD58-43EA-ACDC-AF54D692E5CE}" srcOrd="10" destOrd="0" presId="urn:microsoft.com/office/officeart/2005/8/layout/vProcess5"/>
    <dgm:cxn modelId="{B2FC0460-9A64-4BBB-9E6A-EFE16A506DA2}" type="presParOf" srcId="{534C389B-D85E-48C7-B7B1-C3B3F46D4520}" destId="{AA96CEC9-31CE-4A2A-9B11-776367C0ED31}" srcOrd="11" destOrd="0" presId="urn:microsoft.com/office/officeart/2005/8/layout/vProcess5"/>
    <dgm:cxn modelId="{C2D0A409-237B-4749-8798-1F35262A058E}" type="presParOf" srcId="{534C389B-D85E-48C7-B7B1-C3B3F46D4520}" destId="{68C8FD8A-0A0A-4AC2-B179-BA127BB4B0A7}" srcOrd="12" destOrd="0" presId="urn:microsoft.com/office/officeart/2005/8/layout/vProcess5"/>
    <dgm:cxn modelId="{698988B5-EB24-439C-AA49-AE84C28004D4}" type="presParOf" srcId="{534C389B-D85E-48C7-B7B1-C3B3F46D4520}" destId="{9C17CD05-5A1F-4439-BE51-68798C3A85E9}" srcOrd="13" destOrd="0" presId="urn:microsoft.com/office/officeart/2005/8/layout/vProcess5"/>
    <dgm:cxn modelId="{F6559F34-A600-47D9-8F6C-6AE7A33B938B}" type="presParOf" srcId="{534C389B-D85E-48C7-B7B1-C3B3F46D4520}" destId="{A9261510-5E47-45A5-981B-0E94BC0E3F5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D6FC-6106-4C28-A197-19EE2407FF05}">
      <dsp:nvSpPr>
        <dsp:cNvPr id="0" name=""/>
        <dsp:cNvSpPr/>
      </dsp:nvSpPr>
      <dsp:spPr>
        <a:xfrm>
          <a:off x="0" y="0"/>
          <a:ext cx="6105781" cy="1015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ookman Old Style" pitchFamily="18" charset="0"/>
            </a:rPr>
            <a:t>Data Collection	</a:t>
          </a:r>
        </a:p>
      </dsp:txBody>
      <dsp:txXfrm>
        <a:off x="29753" y="29753"/>
        <a:ext cx="4890752" cy="956338"/>
      </dsp:txXfrm>
    </dsp:sp>
    <dsp:sp modelId="{5BCC84B7-4FF2-458E-935E-FE54E38B95CF}">
      <dsp:nvSpPr>
        <dsp:cNvPr id="0" name=""/>
        <dsp:cNvSpPr/>
      </dsp:nvSpPr>
      <dsp:spPr>
        <a:xfrm>
          <a:off x="455951" y="1156933"/>
          <a:ext cx="6105781" cy="1015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ookman Old Style" pitchFamily="18" charset="0"/>
            </a:rPr>
            <a:t>Exploratory Data Analysis &amp; Feature Engineering </a:t>
          </a:r>
        </a:p>
      </dsp:txBody>
      <dsp:txXfrm>
        <a:off x="485704" y="1186686"/>
        <a:ext cx="4930025" cy="956338"/>
      </dsp:txXfrm>
    </dsp:sp>
    <dsp:sp modelId="{6DEAAADB-6444-4F59-A0AC-8EDA0D23D048}">
      <dsp:nvSpPr>
        <dsp:cNvPr id="0" name=""/>
        <dsp:cNvSpPr/>
      </dsp:nvSpPr>
      <dsp:spPr>
        <a:xfrm>
          <a:off x="911902" y="2313866"/>
          <a:ext cx="6105781" cy="1015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ookman Old Style" pitchFamily="18" charset="0"/>
            </a:rPr>
            <a:t>Model Building	</a:t>
          </a:r>
        </a:p>
      </dsp:txBody>
      <dsp:txXfrm>
        <a:off x="941655" y="2343619"/>
        <a:ext cx="4930025" cy="956338"/>
      </dsp:txXfrm>
    </dsp:sp>
    <dsp:sp modelId="{507B1DAA-CE4A-4F66-8C54-C282C4E8DC21}">
      <dsp:nvSpPr>
        <dsp:cNvPr id="0" name=""/>
        <dsp:cNvSpPr/>
      </dsp:nvSpPr>
      <dsp:spPr>
        <a:xfrm>
          <a:off x="1367853" y="3470800"/>
          <a:ext cx="6105781" cy="1015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ookman Old Style" pitchFamily="18" charset="0"/>
            </a:rPr>
            <a:t>Model Evaluation</a:t>
          </a:r>
        </a:p>
      </dsp:txBody>
      <dsp:txXfrm>
        <a:off x="1397606" y="3500553"/>
        <a:ext cx="4930025" cy="956338"/>
      </dsp:txXfrm>
    </dsp:sp>
    <dsp:sp modelId="{812B3E15-A629-4C05-8782-766668D66B6F}">
      <dsp:nvSpPr>
        <dsp:cNvPr id="0" name=""/>
        <dsp:cNvSpPr/>
      </dsp:nvSpPr>
      <dsp:spPr>
        <a:xfrm>
          <a:off x="1805731" y="4585403"/>
          <a:ext cx="6105781" cy="10158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ookman Old Style" pitchFamily="18" charset="0"/>
            </a:rPr>
            <a:t>Deployment</a:t>
          </a:r>
        </a:p>
      </dsp:txBody>
      <dsp:txXfrm>
        <a:off x="1835484" y="4615156"/>
        <a:ext cx="4930025" cy="956338"/>
      </dsp:txXfrm>
    </dsp:sp>
    <dsp:sp modelId="{62DC5B60-038E-4921-B64A-96B01510C8F8}">
      <dsp:nvSpPr>
        <dsp:cNvPr id="0" name=""/>
        <dsp:cNvSpPr/>
      </dsp:nvSpPr>
      <dsp:spPr>
        <a:xfrm>
          <a:off x="5445482" y="742130"/>
          <a:ext cx="660298" cy="66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sp:txBody>
      <dsp:txXfrm>
        <a:off x="5594049" y="742130"/>
        <a:ext cx="363164" cy="496874"/>
      </dsp:txXfrm>
    </dsp:sp>
    <dsp:sp modelId="{C966BA90-5442-4810-B807-816821919DA6}">
      <dsp:nvSpPr>
        <dsp:cNvPr id="0" name=""/>
        <dsp:cNvSpPr/>
      </dsp:nvSpPr>
      <dsp:spPr>
        <a:xfrm>
          <a:off x="5901433" y="1899063"/>
          <a:ext cx="660298" cy="66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sp:txBody>
      <dsp:txXfrm>
        <a:off x="6050000" y="1899063"/>
        <a:ext cx="363164" cy="496874"/>
      </dsp:txXfrm>
    </dsp:sp>
    <dsp:sp modelId="{F4F99E67-FE46-4A22-86D8-BC76B9230A6D}">
      <dsp:nvSpPr>
        <dsp:cNvPr id="0" name=""/>
        <dsp:cNvSpPr/>
      </dsp:nvSpPr>
      <dsp:spPr>
        <a:xfrm>
          <a:off x="6357384" y="3039066"/>
          <a:ext cx="660298" cy="66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sp:txBody>
      <dsp:txXfrm>
        <a:off x="6505951" y="3039066"/>
        <a:ext cx="363164" cy="496874"/>
      </dsp:txXfrm>
    </dsp:sp>
    <dsp:sp modelId="{E6B85CEE-0054-4484-B174-68568F5844B0}">
      <dsp:nvSpPr>
        <dsp:cNvPr id="0" name=""/>
        <dsp:cNvSpPr/>
      </dsp:nvSpPr>
      <dsp:spPr>
        <a:xfrm>
          <a:off x="6813336" y="4207287"/>
          <a:ext cx="660298" cy="66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accent6">
                <a:lumMod val="50000"/>
              </a:schemeClr>
            </a:solidFill>
            <a:latin typeface="Bookman Old Style" pitchFamily="18" charset="0"/>
          </a:endParaRPr>
        </a:p>
      </dsp:txBody>
      <dsp:txXfrm>
        <a:off x="6961903" y="4207287"/>
        <a:ext cx="363164" cy="496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129F-FED4-4AF6-8584-EEB84B860D77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FD5E-7456-4AF0-9CC9-CC8EC392ED9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A34E9-51A0-4BEF-875B-068D7E0D7EA6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82ED0-4B53-46A0-89F8-A3EB0ECA9F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2ED0-4B53-46A0-89F8-A3EB0ECA9F8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2ED0-4B53-46A0-89F8-A3EB0ECA9F84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819B6E-506E-4762-B1E5-301890C452DB}" type="datetimeFigureOut">
              <a:rPr lang="en-US" smtClean="0"/>
              <a:pPr/>
              <a:t>9/23/2023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55D504-8C63-4E60-94A0-D8469FD1E52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com-Hero-Image.jpg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-2" y="2571744"/>
            <a:ext cx="9144002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TELECOM CHURN PREDICTION</a:t>
            </a:r>
            <a:br>
              <a:rPr lang="en-IN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IN" sz="48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2298" y="4571984"/>
            <a:ext cx="2071702" cy="2286016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en-US" dirty="0">
                <a:solidFill>
                  <a:schemeClr val="bg1"/>
                </a:solidFill>
              </a:rPr>
              <a:t>Team Members</a:t>
            </a:r>
            <a:r>
              <a:rPr lang="en-US" b="0" dirty="0">
                <a:solidFill>
                  <a:schemeClr val="bg1"/>
                </a:solidFill>
              </a:rPr>
              <a:t>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Namrata Ingle​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Ankita Birari​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Siddhant Divekar​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Pooja​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Vaishnavi Pawar​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Shantanu Chanekar​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Ruchika</a:t>
            </a:r>
            <a:r>
              <a:rPr lang="en-US" b="0" dirty="0">
                <a:solidFill>
                  <a:schemeClr val="bg1"/>
                </a:solidFill>
              </a:rPr>
              <a:t>​ </a:t>
            </a:r>
            <a:r>
              <a:rPr lang="en-US" sz="1400" b="0" dirty="0">
                <a:solidFill>
                  <a:schemeClr val="bg1"/>
                </a:solidFill>
              </a:rPr>
              <a:t>Karoo</a:t>
            </a:r>
          </a:p>
          <a:p>
            <a:pPr algn="l" fontAlgn="base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4572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5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ookman Old Style" pitchFamily="18" charset="0"/>
              </a:rPr>
              <a:t>Correlation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3702" y="917912"/>
            <a:ext cx="2286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With the help of correlation matrix we can find interdependency between variables.</a:t>
            </a:r>
          </a:p>
          <a:p>
            <a:endParaRPr lang="en-IN" sz="2000" dirty="0">
              <a:solidFill>
                <a:srgbClr val="C94B29"/>
              </a:solidFill>
              <a:latin typeface="Bookman Old Style" pitchFamily="18" charset="0"/>
            </a:endParaRPr>
          </a:p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Churn variable is depending more on ‘international charges’.</a:t>
            </a:r>
          </a:p>
          <a:p>
            <a:endParaRPr lang="en-IN" sz="2000" dirty="0">
              <a:solidFill>
                <a:srgbClr val="C94B29"/>
              </a:solidFill>
              <a:latin typeface="Bookman Old Style" pitchFamily="18" charset="0"/>
            </a:endParaRPr>
          </a:p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Whereas, ‘Voice msgs’ &amp; ‘Voice plan’ are least affecting variables</a:t>
            </a:r>
          </a:p>
        </p:txBody>
      </p:sp>
      <p:pic>
        <p:nvPicPr>
          <p:cNvPr id="5" name="Picture 4" descr="download (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814"/>
            <a:ext cx="6572264" cy="5929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9796"/>
            <a:ext cx="5143504" cy="3798204"/>
          </a:xfrm>
          <a:prstGeom prst="rect">
            <a:avLst/>
          </a:prstGeom>
        </p:spPr>
      </p:pic>
      <p:pic>
        <p:nvPicPr>
          <p:cNvPr id="2" name="Picture 1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0"/>
            <a:ext cx="5643570" cy="3500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3438" y="4643446"/>
            <a:ext cx="392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Hence, there is not that much of difference or fluctuations in churn rate when it comes to area.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8670"/>
            <a:ext cx="3643338" cy="18341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area_code_415  : </a:t>
            </a:r>
            <a:r>
              <a:rPr lang="en-IN" b="1" dirty="0">
                <a:latin typeface="Bookman Old Style" pitchFamily="18" charset="0"/>
              </a:rPr>
              <a:t>2495</a:t>
            </a:r>
            <a:r>
              <a:rPr lang="en-IN" dirty="0">
                <a:latin typeface="Bookman Old Style" pitchFamily="18" charset="0"/>
              </a:rPr>
              <a:t> area_code_408  : </a:t>
            </a:r>
            <a:r>
              <a:rPr lang="en-IN" b="1" dirty="0">
                <a:latin typeface="Bookman Old Style" pitchFamily="18" charset="0"/>
              </a:rPr>
              <a:t>1259</a:t>
            </a:r>
            <a:r>
              <a:rPr lang="en-IN" dirty="0">
                <a:latin typeface="Bookman Old Style" pitchFamily="18" charset="0"/>
              </a:rPr>
              <a:t> area_code_510  : </a:t>
            </a:r>
            <a:r>
              <a:rPr lang="en-IN" b="1" dirty="0">
                <a:latin typeface="Bookman Old Style" pitchFamily="18" charset="0"/>
              </a:rPr>
              <a:t>1246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6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Bookman Old Style" pitchFamily="18" charset="0"/>
              </a:rPr>
              <a:t>Churn by Area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4143380"/>
          </a:xfrm>
          <a:prstGeom prst="rect">
            <a:avLst/>
          </a:prstGeom>
        </p:spPr>
      </p:pic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206"/>
            <a:ext cx="4330159" cy="405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6446" y="528638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</a:rPr>
              <a:t>With these graphs we can say that, the people opted for international plan are less as compare to voice plan.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0"/>
            <a:ext cx="2714644" cy="18341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International plan</a:t>
            </a:r>
          </a:p>
          <a:p>
            <a:r>
              <a:rPr lang="en-IN" dirty="0"/>
              <a:t>no 4527 </a:t>
            </a:r>
          </a:p>
          <a:p>
            <a:r>
              <a:rPr lang="en-IN" dirty="0"/>
              <a:t>yes 473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6248" y="3786190"/>
            <a:ext cx="2428892" cy="1834158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IN" b="1" dirty="0"/>
              <a:t>Voice plan</a:t>
            </a:r>
          </a:p>
          <a:p>
            <a:pPr lvl="1"/>
            <a:r>
              <a:rPr lang="en-IN" dirty="0"/>
              <a:t>no 3677 </a:t>
            </a:r>
          </a:p>
          <a:p>
            <a:pPr lvl="1"/>
            <a:r>
              <a:rPr lang="en-IN" dirty="0"/>
              <a:t>yes 1323</a:t>
            </a:r>
            <a:endParaRPr lang="en-I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285993"/>
            <a:ext cx="8072462" cy="4357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7290" y="1357298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</a:rPr>
              <a:t>The people who have taken the international plan are more likely to discontinue the company and churn rate is more in this case.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57166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/>
              <a:t>Churn by Plans</a:t>
            </a:r>
          </a:p>
          <a:p>
            <a:pPr algn="ctr"/>
            <a:r>
              <a:rPr lang="en-IN" sz="1600" i="1" dirty="0">
                <a:solidFill>
                  <a:srgbClr val="C94B29"/>
                </a:solidFill>
              </a:rPr>
              <a:t>(Intl.plan, voice.plan)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5715008" cy="5143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8" y="571480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94B29"/>
                </a:solidFill>
              </a:rPr>
              <a:t>Highest churning rate : </a:t>
            </a:r>
            <a:r>
              <a:rPr lang="en-IN" b="1" dirty="0">
                <a:solidFill>
                  <a:srgbClr val="C94B29"/>
                </a:solidFill>
              </a:rPr>
              <a:t>26.92</a:t>
            </a:r>
          </a:p>
          <a:p>
            <a:r>
              <a:rPr lang="en-IN" dirty="0">
                <a:solidFill>
                  <a:srgbClr val="C94B29"/>
                </a:solidFill>
              </a:rPr>
              <a:t> Lowest churning rate : </a:t>
            </a:r>
            <a:r>
              <a:rPr lang="en-IN" b="1" dirty="0">
                <a:solidFill>
                  <a:srgbClr val="C94B29"/>
                </a:solidFill>
              </a:rPr>
              <a:t>5.08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7884" y="1928802"/>
          <a:ext cx="307183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Churn_%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21.212121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22.413793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24.489796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NJ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26.923077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4" y="4357694"/>
          <a:ext cx="307183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Churn_%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5.084746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5.813953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6.818182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6.944444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/>
                        <a:t>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/>
                        <a:t>7.070707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57884" y="157161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D4A82C"/>
                </a:solidFill>
              </a:rPr>
              <a:t>5 Highest churning States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4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D4A82C"/>
                </a:solidFill>
              </a:rPr>
              <a:t>5 least churning States</a:t>
            </a:r>
          </a:p>
          <a:p>
            <a:endParaRPr lang="en-IN" sz="1400" b="1" dirty="0">
              <a:solidFill>
                <a:srgbClr val="D4A82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71435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/>
              <a:t>Churn rate by 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57232"/>
            <a:ext cx="4736508" cy="4101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0430" y="5072074"/>
            <a:ext cx="564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C94B29"/>
                </a:solidFill>
              </a:rPr>
              <a:t>Customers who disconnecting their subscription</a:t>
            </a:r>
          </a:p>
          <a:p>
            <a:r>
              <a:rPr lang="en-IN" sz="2000" dirty="0">
                <a:solidFill>
                  <a:srgbClr val="C94B29"/>
                </a:solidFill>
              </a:rPr>
              <a:t>   plans are selecting short tenure.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C94B29"/>
                </a:solidFill>
              </a:rPr>
              <a:t>Telecom company need to offer better plans for</a:t>
            </a:r>
          </a:p>
          <a:p>
            <a:r>
              <a:rPr lang="en-IN" sz="2000" dirty="0">
                <a:solidFill>
                  <a:srgbClr val="C94B29"/>
                </a:solidFill>
              </a:rPr>
              <a:t>   those customers who chose short tenure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4612" y="214290"/>
            <a:ext cx="407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/>
              <a:t>Churn by Account length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5990244" cy="4857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892" y="3429000"/>
            <a:ext cx="1928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</a:rPr>
              <a:t>Hence we can see that, international charges are very much high as compare to others.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8579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>
                <a:latin typeface="Bookman Old Style" pitchFamily="18" charset="0"/>
              </a:rPr>
              <a:t>Charges Distribution</a:t>
            </a:r>
          </a:p>
        </p:txBody>
      </p:sp>
      <p:pic>
        <p:nvPicPr>
          <p:cNvPr id="7" name="Picture 6" descr="15603617696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6296" y="0"/>
            <a:ext cx="3727704" cy="2194560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1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785795"/>
            <a:ext cx="6572296" cy="4857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794" y="142852"/>
            <a:ext cx="492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/>
              <a:t>Churn by Charges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5643578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rgbClr val="C94B29"/>
                </a:solidFill>
              </a:rPr>
              <a:t>Churn Rate is pretty much affected by international charge, evening</a:t>
            </a:r>
          </a:p>
          <a:p>
            <a:r>
              <a:rPr lang="en-IN" sz="2000" dirty="0">
                <a:solidFill>
                  <a:srgbClr val="C94B29"/>
                </a:solidFill>
              </a:rPr>
              <a:t>  charge &amp; day charge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rgbClr val="C94B29"/>
                </a:solidFill>
              </a:rPr>
              <a:t>Whereas,  variable night charge is not affecting that much.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57356" y="21429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Bookman Old Style" pitchFamily="18" charset="0"/>
              </a:rPr>
              <a:t>Feature Engineering</a:t>
            </a:r>
          </a:p>
        </p:txBody>
      </p:sp>
      <p:pic>
        <p:nvPicPr>
          <p:cNvPr id="10" name="Picture 9" descr="1_VhF3Ibprkk9DsMAyQZ20eg.jpg"/>
          <p:cNvPicPr>
            <a:picLocks noChangeAspect="1"/>
          </p:cNvPicPr>
          <p:nvPr/>
        </p:nvPicPr>
        <p:blipFill>
          <a:blip r:embed="rId2">
            <a:lum brigh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8572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Bookman Old Style" pitchFamily="18" charset="0"/>
              </a:rPr>
              <a:t>Feature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2143116"/>
            <a:ext cx="3500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ookman Old Style" pitchFamily="18" charset="0"/>
              </a:rPr>
              <a:t>Drop Unwanted features:</a:t>
            </a:r>
          </a:p>
          <a:p>
            <a:r>
              <a:rPr lang="en-IN" dirty="0">
                <a:solidFill>
                  <a:schemeClr val="bg1"/>
                </a:solidFill>
                <a:latin typeface="Bookman Old Style" pitchFamily="18" charset="0"/>
              </a:rPr>
              <a:t>After dropping ‘Unnamed 0’  </a:t>
            </a:r>
          </a:p>
          <a:p>
            <a:r>
              <a:rPr lang="en-IN" dirty="0">
                <a:solidFill>
                  <a:schemeClr val="bg1"/>
                </a:solidFill>
                <a:latin typeface="Bookman Old Style" pitchFamily="18" charset="0"/>
              </a:rPr>
              <a:t>Shape of the dataset is  : 5000 rows &amp; 20 columns</a:t>
            </a:r>
          </a:p>
          <a:p>
            <a:endParaRPr lang="en-IN" dirty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man Old Style" pitchFamily="18" charset="0"/>
              </a:rPr>
              <a:t>Label encoding : label_encoder object knows how to understand word labels.</a:t>
            </a:r>
          </a:p>
          <a:p>
            <a:endParaRPr lang="en-IN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is Database Normalization so Important? | Sales Lay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14290"/>
            <a:ext cx="3273837" cy="183744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" name="Picture 1" descr="m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000372"/>
            <a:ext cx="7544873" cy="1147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4678" y="228599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Scaled data with Min –Max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428604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+mj-lt"/>
              </a:rPr>
              <a:t>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414" y="4572008"/>
            <a:ext cx="7929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Normalization :  transforming numeric columns to a common scale</a:t>
            </a:r>
          </a:p>
          <a:p>
            <a:endParaRPr lang="en-IN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scaled numerical variables using min max scaler</a:t>
            </a:r>
          </a:p>
          <a:p>
            <a:endParaRPr lang="en-IN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682897779262.jpg"/>
          <p:cNvPicPr>
            <a:picLocks noChangeAspect="1"/>
          </p:cNvPicPr>
          <p:nvPr/>
        </p:nvPicPr>
        <p:blipFill>
          <a:blip r:embed="rId3">
            <a:lum bright="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TextBox 4"/>
          <p:cNvSpPr txBox="1"/>
          <p:nvPr/>
        </p:nvSpPr>
        <p:spPr>
          <a:xfrm>
            <a:off x="428596" y="357166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Business Problem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4288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Business Objective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34" y="1285860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dirty="0">
                <a:latin typeface="Bookman Old Style" pitchFamily="18" charset="0"/>
              </a:rPr>
              <a:t>Customer churn is a big problem for telecommunications companies.</a:t>
            </a:r>
          </a:p>
          <a:p>
            <a:r>
              <a:rPr lang="en-US" dirty="0">
                <a:latin typeface="Bookman Old Style" pitchFamily="18" charset="0"/>
              </a:rPr>
              <a:t> </a:t>
            </a:r>
          </a:p>
          <a:p>
            <a:pPr>
              <a:buBlip>
                <a:blip r:embed="rId4"/>
              </a:buBlip>
            </a:pPr>
            <a:r>
              <a:rPr lang="en-US" dirty="0">
                <a:latin typeface="Bookman Old Style" pitchFamily="18" charset="0"/>
              </a:rPr>
              <a:t>Indeed, their annual churn rates are usually higher than 10%.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66" y="3357562"/>
            <a:ext cx="871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IN" dirty="0">
                <a:latin typeface="Bookman Old Style" pitchFamily="18" charset="0"/>
              </a:rPr>
              <a:t>To predict Customer Churn.</a:t>
            </a:r>
          </a:p>
          <a:p>
            <a:pPr>
              <a:buBlip>
                <a:blip r:embed="rId4"/>
              </a:buBlip>
            </a:pPr>
            <a:endParaRPr lang="en-IN" dirty="0">
              <a:latin typeface="Bookman Old Style" pitchFamily="18" charset="0"/>
            </a:endParaRPr>
          </a:p>
          <a:p>
            <a:pPr>
              <a:buBlip>
                <a:blip r:embed="rId4"/>
              </a:buBlip>
            </a:pPr>
            <a:r>
              <a:rPr lang="en-IN" dirty="0">
                <a:latin typeface="Bookman Old Style" pitchFamily="18" charset="0"/>
              </a:rPr>
              <a:t>Highlighting the features/variables influencing </a:t>
            </a:r>
          </a:p>
          <a:p>
            <a:r>
              <a:rPr lang="en-IN" dirty="0">
                <a:latin typeface="Bookman Old Style" pitchFamily="18" charset="0"/>
              </a:rPr>
              <a:t>  Customer Churn.</a:t>
            </a:r>
          </a:p>
          <a:p>
            <a:pPr>
              <a:buBlip>
                <a:blip r:embed="rId4"/>
              </a:buBlip>
            </a:pPr>
            <a:endParaRPr lang="en-IN" dirty="0">
              <a:latin typeface="Bookman Old Style" pitchFamily="18" charset="0"/>
            </a:endParaRPr>
          </a:p>
          <a:p>
            <a:pPr>
              <a:buBlip>
                <a:blip r:embed="rId4"/>
              </a:buBlip>
            </a:pPr>
            <a:r>
              <a:rPr lang="en-IN" dirty="0">
                <a:latin typeface="Bookman Old Style" pitchFamily="18" charset="0"/>
              </a:rPr>
              <a:t>Use various Machine Learning Algorithms to </a:t>
            </a:r>
          </a:p>
          <a:p>
            <a:r>
              <a:rPr lang="en-IN" dirty="0">
                <a:latin typeface="Bookman Old Style" pitchFamily="18" charset="0"/>
              </a:rPr>
              <a:t>   build prediction models, evaluate the </a:t>
            </a:r>
          </a:p>
          <a:p>
            <a:r>
              <a:rPr lang="en-IN" dirty="0">
                <a:latin typeface="Bookman Old Style" pitchFamily="18" charset="0"/>
              </a:rPr>
              <a:t>   accuracy &amp; performance of these model.</a:t>
            </a:r>
          </a:p>
          <a:p>
            <a:endParaRPr lang="en-IN" dirty="0">
              <a:latin typeface="Bookman Old Style" pitchFamily="18" charset="0"/>
            </a:endParaRPr>
          </a:p>
          <a:p>
            <a:pPr>
              <a:buBlip>
                <a:blip r:embed="rId4"/>
              </a:buBlip>
            </a:pPr>
            <a:r>
              <a:rPr lang="en-IN" dirty="0">
                <a:latin typeface="Bookman Old Style" pitchFamily="18" charset="0"/>
              </a:rPr>
              <a:t>Finding out the best model for our business </a:t>
            </a:r>
          </a:p>
          <a:p>
            <a:r>
              <a:rPr lang="en-IN" dirty="0">
                <a:latin typeface="Bookman Old Style" pitchFamily="18" charset="0"/>
              </a:rPr>
              <a:t>  problem  &amp; providing executive summary.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0"/>
            <a:ext cx="7639498" cy="55721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976" y="5643578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+mj-lt"/>
              </a:rPr>
              <a:t>Hence, with less imporatnce we can drop day.mins,account.length,eve.calls,eve.charge,night.charge,customer.calls and area.code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6446" y="5657671"/>
            <a:ext cx="3357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13 Features are left for model building after dropping columns with less importance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857232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ookman Old Style" pitchFamily="18" charset="0"/>
              </a:rPr>
              <a:t>[0.03238622 0.02226757 0.0333061 0.02115079 0.01568729 0.07333387 0.04629556 0.05127513 0.04172867 0.123353 0.03398261 0.13080442 0.05602617 0.03267494 0.05351749 0.03853501 0.03236692 0.03805566 0.12325257]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546" y="21429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Importance with Extra Trees Classifier</a:t>
            </a:r>
          </a:p>
        </p:txBody>
      </p:sp>
      <p:pic>
        <p:nvPicPr>
          <p:cNvPr id="5" name="Picture 4" descr="download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14488"/>
            <a:ext cx="7548062" cy="4995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9190" y="3143248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original features: 19 Number of reduced features: 4</a:t>
            </a:r>
          </a:p>
          <a:p>
            <a:r>
              <a:rPr lang="en-IN" dirty="0"/>
              <a:t>Features left for MB :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642918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New Feature addition 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Named : Total. charges</a:t>
            </a:r>
          </a:p>
          <a:p>
            <a:endParaRPr lang="en-IN" dirty="0"/>
          </a:p>
          <a:p>
            <a:r>
              <a:rPr lang="en-IN" dirty="0"/>
              <a:t>Total Charges = Sum(intl.charge,day.charge,eve.charge,night.charge)</a:t>
            </a:r>
          </a:p>
        </p:txBody>
      </p:sp>
      <p:pic>
        <p:nvPicPr>
          <p:cNvPr id="3" name="Picture 2" descr="download (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500306"/>
            <a:ext cx="4609524" cy="4101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43636" y="3286124"/>
            <a:ext cx="2643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Hence, we can see that total charges are affecting directly on churn rate 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Higher the charges   higher is the churn rate </a:t>
            </a:r>
          </a:p>
        </p:txBody>
      </p:sp>
      <p:sp>
        <p:nvSpPr>
          <p:cNvPr id="5" name="Up Arrow 4"/>
          <p:cNvSpPr/>
          <p:nvPr/>
        </p:nvSpPr>
        <p:spPr>
          <a:xfrm>
            <a:off x="8286776" y="5000636"/>
            <a:ext cx="45719" cy="71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Up Arrow 5"/>
          <p:cNvSpPr/>
          <p:nvPr/>
        </p:nvSpPr>
        <p:spPr>
          <a:xfrm>
            <a:off x="8715404" y="5357826"/>
            <a:ext cx="45719" cy="71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ustomer Churn Prediction Using Machine Learning: A step-by-step Guide with  evoML - TurinTech 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85852" y="21429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Bookman Old Style" pitchFamily="18" charset="0"/>
              </a:rPr>
              <a:t>Model Building &amp; Evaluation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3026" y="1668291"/>
            <a:ext cx="700092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Classifier :  dummy_classifier,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0.857</a:t>
            </a:r>
          </a:p>
          <a:p>
            <a:r>
              <a:rPr lang="en-IN" dirty="0">
                <a:latin typeface="Bookman Old Style" pitchFamily="18" charset="0"/>
              </a:rPr>
              <a:t>Classifier :  k_nearest_neighbors,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0.883</a:t>
            </a:r>
          </a:p>
          <a:p>
            <a:r>
              <a:rPr lang="en-IN" dirty="0">
                <a:latin typeface="Bookman Old Style" pitchFamily="18" charset="0"/>
              </a:rPr>
              <a:t>Classifier :  logistic_regression,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0.86</a:t>
            </a:r>
          </a:p>
          <a:p>
            <a:r>
              <a:rPr lang="en-IN" dirty="0">
                <a:latin typeface="Bookman Old Style" pitchFamily="18" charset="0"/>
              </a:rPr>
              <a:t>Classifier :  support_vector_machines,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0.865 </a:t>
            </a:r>
            <a:r>
              <a:rPr lang="en-IN" dirty="0">
                <a:latin typeface="Bookman Old Style" pitchFamily="18" charset="0"/>
              </a:rPr>
              <a:t>Classifier :  random_forest,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0.973</a:t>
            </a:r>
          </a:p>
          <a:p>
            <a:r>
              <a:rPr lang="en-IN" dirty="0">
                <a:latin typeface="Bookman Old Style" pitchFamily="18" charset="0"/>
              </a:rPr>
              <a:t>Classifier :  gradient_boosting, </a:t>
            </a:r>
            <a:r>
              <a:rPr lang="en-IN" dirty="0">
                <a:solidFill>
                  <a:srgbClr val="FF0000"/>
                </a:solidFill>
                <a:latin typeface="Bookman Old Style" pitchFamily="18" charset="0"/>
              </a:rPr>
              <a:t>Accuracy: 0.973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28" y="4620322"/>
            <a:ext cx="77152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Hence, we can see that Classifier Gradient Boosting is giving maximum accuracy so we will go with it </a:t>
            </a:r>
          </a:p>
          <a:p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00B11-35CD-573E-D019-BB14CEA4422F}"/>
              </a:ext>
            </a:extLst>
          </p:cNvPr>
          <p:cNvSpPr txBox="1"/>
          <p:nvPr/>
        </p:nvSpPr>
        <p:spPr>
          <a:xfrm>
            <a:off x="3271280" y="391893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Using All 20 Features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318318-19AC-77E9-61D5-DA1CF6CFA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85683"/>
              </p:ext>
            </p:extLst>
          </p:nvPr>
        </p:nvGraphicFramePr>
        <p:xfrm>
          <a:off x="1051588" y="836712"/>
          <a:ext cx="6184705" cy="316572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302">
                <a:tc>
                  <a:txBody>
                    <a:bodyPr/>
                    <a:lstStyle/>
                    <a:p>
                      <a:r>
                        <a:rPr lang="en-IN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302">
                <a:tc>
                  <a:txBody>
                    <a:bodyPr/>
                    <a:lstStyle/>
                    <a:p>
                      <a:r>
                        <a:rPr lang="en-IN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1250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08C921-DF6A-C0E9-F7A7-C4BE2C2C588C}"/>
              </a:ext>
            </a:extLst>
          </p:cNvPr>
          <p:cNvSpPr txBox="1"/>
          <p:nvPr/>
        </p:nvSpPr>
        <p:spPr>
          <a:xfrm>
            <a:off x="1051588" y="2606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Classification Report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E840-60AB-B6CF-893F-C3F8C9078D18}"/>
              </a:ext>
            </a:extLst>
          </p:cNvPr>
          <p:cNvSpPr txBox="1"/>
          <p:nvPr/>
        </p:nvSpPr>
        <p:spPr>
          <a:xfrm>
            <a:off x="6839744" y="43651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Confusion Matrix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6BB2E4-D983-1F2B-DE50-BCE767708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51372"/>
              </p:ext>
            </p:extLst>
          </p:nvPr>
        </p:nvGraphicFramePr>
        <p:xfrm>
          <a:off x="6221485" y="5097104"/>
          <a:ext cx="2906053" cy="76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76236" imgH="390647" progId="Excel.Sheet.12">
                  <p:embed/>
                </p:oleObj>
              </mc:Choice>
              <mc:Fallback>
                <p:oleObj name="Worksheet" r:id="rId2" imgW="1476236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1485" y="5097104"/>
                        <a:ext cx="2906053" cy="768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0EA2B1-1CD6-DCA3-4495-0EFCBC3E03A9}"/>
              </a:ext>
            </a:extLst>
          </p:cNvPr>
          <p:cNvSpPr txBox="1"/>
          <p:nvPr/>
        </p:nvSpPr>
        <p:spPr>
          <a:xfrm>
            <a:off x="1475656" y="50971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Accuracy: </a:t>
            </a:r>
            <a:r>
              <a:rPr lang="en-IN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96.899</a:t>
            </a:r>
            <a:endParaRPr lang="en-IN" sz="2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30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5082-5C09-1173-1DDE-78EDAAE7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15 Features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30EB8-E2CD-D79A-5C59-DB35E6EA5D2C}"/>
              </a:ext>
            </a:extLst>
          </p:cNvPr>
          <p:cNvSpPr txBox="1"/>
          <p:nvPr/>
        </p:nvSpPr>
        <p:spPr>
          <a:xfrm>
            <a:off x="1259632" y="1666383"/>
            <a:ext cx="700092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Classifier :  dummy_classifier, </a:t>
            </a:r>
            <a:r>
              <a:rPr lang="en-IN" dirty="0">
                <a:solidFill>
                  <a:srgbClr val="FF0000"/>
                </a:solidFill>
              </a:rPr>
              <a:t>Accuracy :  0.857</a:t>
            </a:r>
            <a:endParaRPr lang="en-IN" dirty="0"/>
          </a:p>
          <a:p>
            <a:r>
              <a:rPr lang="en-IN" dirty="0"/>
              <a:t>Classifier :  k_nearest_neighbors, </a:t>
            </a:r>
            <a:r>
              <a:rPr lang="en-IN" dirty="0">
                <a:solidFill>
                  <a:srgbClr val="FF0000"/>
                </a:solidFill>
              </a:rPr>
              <a:t>Accuracy :  0.878</a:t>
            </a:r>
            <a:r>
              <a:rPr lang="en-IN" dirty="0"/>
              <a:t> </a:t>
            </a:r>
          </a:p>
          <a:p>
            <a:r>
              <a:rPr lang="en-IN" dirty="0"/>
              <a:t>Classifier :   logistic_regression, </a:t>
            </a:r>
            <a:r>
              <a:rPr lang="en-IN" dirty="0">
                <a:solidFill>
                  <a:srgbClr val="FF0000"/>
                </a:solidFill>
              </a:rPr>
              <a:t>Accuracy :  0.858</a:t>
            </a:r>
            <a:endParaRPr lang="en-IN" dirty="0"/>
          </a:p>
          <a:p>
            <a:r>
              <a:rPr lang="en-IN" dirty="0"/>
              <a:t>Classifier :  support_vector_machines, </a:t>
            </a:r>
            <a:r>
              <a:rPr lang="en-IN" dirty="0">
                <a:solidFill>
                  <a:srgbClr val="FF0000"/>
                </a:solidFill>
              </a:rPr>
              <a:t>Accuracy :  0.868 </a:t>
            </a:r>
          </a:p>
          <a:p>
            <a:r>
              <a:rPr lang="en-IN" dirty="0"/>
              <a:t>Classifier :  random_forest, </a:t>
            </a:r>
            <a:r>
              <a:rPr lang="en-IN" dirty="0">
                <a:solidFill>
                  <a:srgbClr val="FF0000"/>
                </a:solidFill>
              </a:rPr>
              <a:t>Accuracy :  0.969</a:t>
            </a:r>
          </a:p>
          <a:p>
            <a:r>
              <a:rPr lang="en-IN" dirty="0"/>
              <a:t>Classifier :  gradient_boosting, </a:t>
            </a:r>
            <a:r>
              <a:rPr lang="en-IN" dirty="0">
                <a:solidFill>
                  <a:srgbClr val="FF0000"/>
                </a:solidFill>
              </a:rPr>
              <a:t>Accuracy :  0.973</a:t>
            </a:r>
            <a:endParaRPr lang="en-IN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72C6-7903-62AC-4CAA-DF9CCFA48679}"/>
              </a:ext>
            </a:extLst>
          </p:cNvPr>
          <p:cNvSpPr txBox="1"/>
          <p:nvPr/>
        </p:nvSpPr>
        <p:spPr>
          <a:xfrm>
            <a:off x="1598582" y="4805346"/>
            <a:ext cx="66619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Hence, we can see that Classifier Gradient Boosting is giving maximum accuracy so we will go with it </a:t>
            </a:r>
          </a:p>
          <a:p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4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0236"/>
              </p:ext>
            </p:extLst>
          </p:nvPr>
        </p:nvGraphicFramePr>
        <p:xfrm>
          <a:off x="1071538" y="821808"/>
          <a:ext cx="6096000" cy="2865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36677" y="5301208"/>
            <a:ext cx="150019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(856, 1) </a:t>
            </a:r>
          </a:p>
          <a:p>
            <a:r>
              <a:rPr lang="en-IN" dirty="0"/>
              <a:t>(27, 116)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37921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Classification Report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5790" y="5110453"/>
            <a:ext cx="285752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Model Accuracy : 97.2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2363" y="479715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Confusion matrix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42BE-37A2-89A0-3CDB-BAA4F0BA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Using 14 Features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C341-80CB-0A59-02AC-225CF43E250A}"/>
              </a:ext>
            </a:extLst>
          </p:cNvPr>
          <p:cNvSpPr txBox="1"/>
          <p:nvPr/>
        </p:nvSpPr>
        <p:spPr>
          <a:xfrm>
            <a:off x="1435608" y="1417320"/>
            <a:ext cx="7000924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Classifier :  dummy_classifier, </a:t>
            </a:r>
            <a:r>
              <a:rPr lang="en-IN" dirty="0">
                <a:solidFill>
                  <a:srgbClr val="FF0000"/>
                </a:solidFill>
              </a:rPr>
              <a:t>Accuracy :  0.8528</a:t>
            </a:r>
            <a:r>
              <a:rPr lang="en-IN" dirty="0"/>
              <a:t> </a:t>
            </a:r>
          </a:p>
          <a:p>
            <a:r>
              <a:rPr lang="en-IN" dirty="0"/>
              <a:t>Classifier :  k_nearest_neighbors, </a:t>
            </a:r>
            <a:r>
              <a:rPr lang="en-IN" dirty="0">
                <a:solidFill>
                  <a:srgbClr val="FF0000"/>
                </a:solidFill>
              </a:rPr>
              <a:t>Accuracy :  0.8768</a:t>
            </a:r>
          </a:p>
          <a:p>
            <a:r>
              <a:rPr lang="en-IN" dirty="0"/>
              <a:t>Classifier :   logistic_regression, </a:t>
            </a:r>
            <a:r>
              <a:rPr lang="en-IN" dirty="0">
                <a:solidFill>
                  <a:srgbClr val="FF0000"/>
                </a:solidFill>
              </a:rPr>
              <a:t>Accuracy :  0.8512</a:t>
            </a:r>
            <a:endParaRPr lang="en-IN" dirty="0"/>
          </a:p>
          <a:p>
            <a:r>
              <a:rPr lang="en-IN" dirty="0"/>
              <a:t>Classifier :  support_vector_machines, </a:t>
            </a:r>
            <a:r>
              <a:rPr lang="en-IN" dirty="0">
                <a:solidFill>
                  <a:srgbClr val="FF0000"/>
                </a:solidFill>
              </a:rPr>
              <a:t>Accuracy :  0.8528</a:t>
            </a:r>
            <a:endParaRPr lang="en-IN" dirty="0"/>
          </a:p>
          <a:p>
            <a:r>
              <a:rPr lang="en-IN" dirty="0"/>
              <a:t>Classifier :  random_forest, </a:t>
            </a:r>
            <a:r>
              <a:rPr lang="en-IN" dirty="0">
                <a:solidFill>
                  <a:srgbClr val="FF0000"/>
                </a:solidFill>
              </a:rPr>
              <a:t>Accuracy :  0.9376</a:t>
            </a:r>
          </a:p>
          <a:p>
            <a:r>
              <a:rPr lang="en-IN" dirty="0"/>
              <a:t>Classifier :  gradient_boosting, </a:t>
            </a:r>
            <a:r>
              <a:rPr lang="en-IN" dirty="0">
                <a:solidFill>
                  <a:srgbClr val="FF0000"/>
                </a:solidFill>
              </a:rPr>
              <a:t>Accuracy :  0.9368</a:t>
            </a:r>
            <a:endParaRPr lang="en-IN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0F85B-74C1-7DDF-52D2-73EBB988B3D4}"/>
              </a:ext>
            </a:extLst>
          </p:cNvPr>
          <p:cNvSpPr txBox="1"/>
          <p:nvPr/>
        </p:nvSpPr>
        <p:spPr>
          <a:xfrm>
            <a:off x="1589800" y="4395762"/>
            <a:ext cx="7310046" cy="7078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Hence, we can see that Classifier Gradient Boosting is giving maximum accuracy so we will go with it </a:t>
            </a:r>
          </a:p>
        </p:txBody>
      </p:sp>
    </p:spTree>
    <p:extLst>
      <p:ext uri="{BB962C8B-B14F-4D97-AF65-F5344CB8AC3E}">
        <p14:creationId xmlns:p14="http://schemas.microsoft.com/office/powerpoint/2010/main" val="59633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3817"/>
              </p:ext>
            </p:extLst>
          </p:nvPr>
        </p:nvGraphicFramePr>
        <p:xfrm>
          <a:off x="1071538" y="908720"/>
          <a:ext cx="6096000" cy="2865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53351" y="4858518"/>
            <a:ext cx="128596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(3750, 13) </a:t>
            </a:r>
          </a:p>
          <a:p>
            <a:r>
              <a:rPr lang="en-IN" dirty="0"/>
              <a:t>(1250, 13)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94548"/>
            <a:ext cx="221457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Classification Report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4818269"/>
            <a:ext cx="285752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Model Accuracy : 93.60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CE7F5-4CCB-9500-A290-80DD4604E90B}"/>
              </a:ext>
            </a:extLst>
          </p:cNvPr>
          <p:cNvSpPr txBox="1"/>
          <p:nvPr/>
        </p:nvSpPr>
        <p:spPr>
          <a:xfrm>
            <a:off x="6732240" y="42930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35716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</a:rPr>
              <a:t>Project Flow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214414" y="1214422"/>
          <a:ext cx="7929586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69A-6FA6-E4C6-2A1D-9C9AEA39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6736792" cy="994440"/>
          </a:xfrm>
        </p:spPr>
        <p:txBody>
          <a:bodyPr/>
          <a:lstStyle/>
          <a:p>
            <a:r>
              <a:rPr lang="en-US" dirty="0"/>
              <a:t>Layout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E7810-300A-66DA-CF33-09E94E86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542378" cy="4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69A-6FA6-E4C6-2A1D-9C9AEA39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6736792" cy="994440"/>
          </a:xfrm>
        </p:spPr>
        <p:txBody>
          <a:bodyPr/>
          <a:lstStyle/>
          <a:p>
            <a:r>
              <a:rPr lang="en-US" dirty="0"/>
              <a:t>Layout II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E17E-2FE3-3909-999D-BABA069AF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" r="2387" b="5668"/>
          <a:stretch/>
        </p:blipFill>
        <p:spPr>
          <a:xfrm>
            <a:off x="110531" y="1484784"/>
            <a:ext cx="870994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How Can Telecommunication Companies Fight Evolving Churn and Boost Company  Revenue? - VOZIQ 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316" name="AutoShape 4" descr="How Can Telecommunication Companies Fight Evolving Churn and Boost Company  Revenue? - VOZIQ 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318" name="AutoShape 6" descr="How Can Telecommunication Companies Fight Evolving Churn and Boost Company  Revenue? - VOZIQ 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2857496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i="1" dirty="0">
                <a:solidFill>
                  <a:schemeClr val="bg1"/>
                </a:solidFill>
                <a:latin typeface="Bookman Old Style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85728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Data Set Details</a:t>
            </a:r>
          </a:p>
          <a:p>
            <a:endParaRPr lang="en-IN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142984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Dataset	:   “Churn.csv”</a:t>
            </a: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The data set includes the following variables:</a:t>
            </a:r>
            <a:endParaRPr lang="en-IN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state: Categorical, for the 51 states and the District of Columbia.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Area.code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account.length: how long the account has been active.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voice.plan: yes or no, voicemail plan.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voice.messages: number of voicemail messages.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intl.plan: yes or no, international plan.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intl.mins: minutes customer used service to make international calls.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intl.calls: total number of international calls.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intl.charge: total international charge.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day.mins: minutes customer used service during the day.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day.calls: total number of calls during the day.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day.charge: total charge during the day.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eve.mins: minutes customer used service during the evening.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eve.calls: total number of calls during the evening.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eve.charge: total charge during the evening.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night.mins: minutes customer used service during the night.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night.calls: total number of calls during the night.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night.charge: total charge during the night.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customer.calls: number of calls to customer service.</a:t>
            </a:r>
            <a:endParaRPr lang="en-IN" sz="1400" dirty="0">
              <a:latin typeface="Bookman Old Style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1400" dirty="0">
                <a:latin typeface="Bookman Old Style" pitchFamily="18" charset="0"/>
              </a:rPr>
              <a:t>churn: Categorical, yes or no. Indicator of whether the customer has left the company (yes or no).</a:t>
            </a:r>
            <a:endParaRPr lang="en-IN" sz="1400" dirty="0">
              <a:latin typeface="Bookman Old Style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IN" sz="1200" dirty="0">
              <a:latin typeface="Bookman Old Style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28604"/>
            <a:ext cx="3248025" cy="14097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2897779262.jpg"/>
          <p:cNvPicPr>
            <a:picLocks noChangeAspect="1"/>
          </p:cNvPicPr>
          <p:nvPr/>
        </p:nvPicPr>
        <p:blipFill>
          <a:blip r:embed="rId2">
            <a:lum bright="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/>
          <p:cNvSpPr txBox="1"/>
          <p:nvPr/>
        </p:nvSpPr>
        <p:spPr>
          <a:xfrm>
            <a:off x="571472" y="857232"/>
            <a:ext cx="77867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Exploratory Data Analysis (EDA) is an approach to analyse data set &amp; to summarize their main characteristics, often with visual methods.</a:t>
            </a:r>
          </a:p>
          <a:p>
            <a:pPr>
              <a:buBlip>
                <a:blip r:embed="rId3"/>
              </a:buBlip>
            </a:pPr>
            <a:r>
              <a:rPr lang="en-IN" sz="1600" b="1" dirty="0">
                <a:latin typeface="Bookman Old Style" pitchFamily="18" charset="0"/>
              </a:rPr>
              <a:t>Shape of Dataset  </a:t>
            </a:r>
            <a:r>
              <a:rPr lang="en-IN" sz="1600" dirty="0">
                <a:latin typeface="Bookman Old Style" pitchFamily="18" charset="0"/>
              </a:rPr>
              <a:t>: </a:t>
            </a:r>
          </a:p>
          <a:p>
            <a:r>
              <a:rPr lang="en-IN" sz="1600" dirty="0">
                <a:latin typeface="Bookman Old Style" pitchFamily="18" charset="0"/>
              </a:rPr>
              <a:t>  5000 Rows,</a:t>
            </a:r>
          </a:p>
          <a:p>
            <a:r>
              <a:rPr lang="en-IN" sz="1600" dirty="0">
                <a:latin typeface="Bookman Old Style" pitchFamily="18" charset="0"/>
              </a:rPr>
              <a:t>  21 Columns</a:t>
            </a:r>
          </a:p>
          <a:p>
            <a:pPr>
              <a:buBlip>
                <a:blip r:embed="rId3"/>
              </a:buBlip>
            </a:pPr>
            <a:endParaRPr lang="en-IN" sz="1600" dirty="0">
              <a:latin typeface="Bookman Old Style" pitchFamily="18" charset="0"/>
            </a:endParaRPr>
          </a:p>
          <a:p>
            <a:pPr>
              <a:buBlip>
                <a:blip r:embed="rId3"/>
              </a:buBlip>
            </a:pPr>
            <a:r>
              <a:rPr lang="en-IN" sz="1600" b="1" dirty="0">
                <a:latin typeface="Bookman Old Style" pitchFamily="18" charset="0"/>
              </a:rPr>
              <a:t>Null Values  </a:t>
            </a:r>
            <a:r>
              <a:rPr lang="en-IN" sz="1600" dirty="0">
                <a:latin typeface="Bookman Old Style" pitchFamily="18" charset="0"/>
              </a:rPr>
              <a:t>: </a:t>
            </a:r>
          </a:p>
          <a:p>
            <a:r>
              <a:rPr lang="en-IN" sz="1600" dirty="0">
                <a:latin typeface="Bookman Old Style" pitchFamily="18" charset="0"/>
              </a:rPr>
              <a:t>  31</a:t>
            </a:r>
          </a:p>
          <a:p>
            <a:r>
              <a:rPr lang="en-IN" sz="1600" dirty="0">
                <a:latin typeface="Bookman Old Style" pitchFamily="18" charset="0"/>
              </a:rPr>
              <a:t>   ‘Day charge’   : 7</a:t>
            </a:r>
          </a:p>
          <a:p>
            <a:r>
              <a:rPr lang="en-IN" sz="1600" dirty="0">
                <a:latin typeface="Bookman Old Style" pitchFamily="18" charset="0"/>
              </a:rPr>
              <a:t>   ‘Eve Min. ‘       : 31</a:t>
            </a:r>
          </a:p>
          <a:p>
            <a:pPr lvl="2"/>
            <a:r>
              <a:rPr lang="en-IN" sz="1600" dirty="0">
                <a:latin typeface="Bookman Old Style" pitchFamily="18" charset="0"/>
              </a:rPr>
              <a:t>	</a:t>
            </a:r>
          </a:p>
          <a:p>
            <a:pPr>
              <a:buBlip>
                <a:blip r:embed="rId3"/>
              </a:buBlip>
            </a:pPr>
            <a:r>
              <a:rPr lang="en-IN" sz="1600" b="1" dirty="0">
                <a:latin typeface="Bookman Old Style" pitchFamily="18" charset="0"/>
              </a:rPr>
              <a:t>Target Variable </a:t>
            </a:r>
            <a:r>
              <a:rPr lang="en-IN" sz="1600" dirty="0">
                <a:latin typeface="Bookman Old Style" pitchFamily="18" charset="0"/>
              </a:rPr>
              <a:t>:</a:t>
            </a:r>
          </a:p>
          <a:p>
            <a:r>
              <a:rPr lang="en-IN" sz="1600" dirty="0">
                <a:latin typeface="Bookman Old Style" pitchFamily="18" charset="0"/>
              </a:rPr>
              <a:t>   ‘Churn’</a:t>
            </a:r>
          </a:p>
          <a:p>
            <a:r>
              <a:rPr lang="en-IN" sz="1600" dirty="0">
                <a:latin typeface="Bookman Old Style" pitchFamily="18" charset="0"/>
              </a:rPr>
              <a:t>  Active Customers    : 4293</a:t>
            </a:r>
          </a:p>
          <a:p>
            <a:r>
              <a:rPr lang="en-IN" sz="1600" dirty="0">
                <a:latin typeface="Bookman Old Style" pitchFamily="18" charset="0"/>
              </a:rPr>
              <a:t>  Churn                     :  707</a:t>
            </a:r>
          </a:p>
          <a:p>
            <a:pPr>
              <a:buBlip>
                <a:blip r:embed="rId3"/>
              </a:buBlip>
            </a:pPr>
            <a:endParaRPr lang="en-IN" sz="1600" dirty="0">
              <a:latin typeface="Bookman Old Style" pitchFamily="18" charset="0"/>
            </a:endParaRPr>
          </a:p>
          <a:p>
            <a:pPr>
              <a:buBlip>
                <a:blip r:embed="rId3"/>
              </a:buBlip>
            </a:pPr>
            <a:r>
              <a:rPr lang="en-IN" sz="1600" b="1" dirty="0">
                <a:latin typeface="Bookman Old Style" pitchFamily="18" charset="0"/>
              </a:rPr>
              <a:t>No duplicates are there in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4285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</a:rPr>
              <a:t>Exploratory Data Analysis</a:t>
            </a:r>
          </a:p>
        </p:txBody>
      </p:sp>
      <p:pic>
        <p:nvPicPr>
          <p:cNvPr id="5" name="Picture 4" descr="Capture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5381625"/>
            <a:ext cx="859155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82" y="2786058"/>
            <a:ext cx="6000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Bookman Old Style" pitchFamily="18" charset="0"/>
              </a:rPr>
              <a:t>Data Visualization</a:t>
            </a:r>
          </a:p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Bookman Old Style" pitchFamily="18" charset="0"/>
              </a:rPr>
              <a:t>(Data visualization using seaborn &amp; matplotlib)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28"/>
            <a:ext cx="4143404" cy="4448329"/>
          </a:xfrm>
          <a:prstGeom prst="rect">
            <a:avLst/>
          </a:prstGeom>
        </p:spPr>
      </p:pic>
      <p:pic>
        <p:nvPicPr>
          <p:cNvPr id="7" name="Picture 6" descr="download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11" y="3302444"/>
            <a:ext cx="5688889" cy="35555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3438" y="1571612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Churned customers    : 14.1%</a:t>
            </a:r>
          </a:p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Active Customers       : 85.9%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4714884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  <a:latin typeface="Baskerville Old Face" pitchFamily="18" charset="0"/>
              </a:rPr>
              <a:t>Users discontinuing the services are 707 in numbers</a:t>
            </a:r>
          </a:p>
          <a:p>
            <a:endParaRPr lang="en-IN" sz="2000" dirty="0">
              <a:solidFill>
                <a:srgbClr val="C94B29"/>
              </a:solidFill>
              <a:latin typeface="Baskerville Old Face" pitchFamily="18" charset="0"/>
            </a:endParaRPr>
          </a:p>
          <a:p>
            <a:r>
              <a:rPr lang="en-IN" sz="2000" dirty="0">
                <a:solidFill>
                  <a:srgbClr val="C94B29"/>
                </a:solidFill>
                <a:latin typeface="Baskerville Old Face" pitchFamily="18" charset="0"/>
              </a:rPr>
              <a:t>Users continuing their subscription plan are &gt;80% i.e. 4293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8670"/>
            <a:ext cx="7362840" cy="592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100" y="28572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Data Distribution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520" y="1071546"/>
            <a:ext cx="1714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Hence, as per above observation we can say that almost all the attributes are normally distributed except 'customer.calls' and 'intl.call' are slightly skewed towards 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78889" y="392889"/>
            <a:ext cx="4786322" cy="814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2976" y="42860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ookman Old Style" pitchFamily="18" charset="0"/>
              </a:rPr>
              <a:t>Outlier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128586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C94B29"/>
                </a:solidFill>
                <a:latin typeface="Bookman Old Style" pitchFamily="18" charset="0"/>
              </a:rPr>
              <a:t>We found many outliers in maximum features which are out of whiskers.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2781</TotalTime>
  <Words>1443</Words>
  <Application>Microsoft Office PowerPoint</Application>
  <PresentationFormat>On-screen Show (4:3)</PresentationFormat>
  <Paragraphs>317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Algerian</vt:lpstr>
      <vt:lpstr>Baskerville Old Face</vt:lpstr>
      <vt:lpstr>Bookman Old Style</vt:lpstr>
      <vt:lpstr>Calibri</vt:lpstr>
      <vt:lpstr>Gill Sans MT</vt:lpstr>
      <vt:lpstr>Verdana</vt:lpstr>
      <vt:lpstr>Wingdings</vt:lpstr>
      <vt:lpstr>Wingdings 2</vt:lpstr>
      <vt:lpstr>Solstice</vt:lpstr>
      <vt:lpstr>Worksheet</vt:lpstr>
      <vt:lpstr>TELECOM CHURN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15 Features</vt:lpstr>
      <vt:lpstr>PowerPoint Presentation</vt:lpstr>
      <vt:lpstr>Using 14 Features</vt:lpstr>
      <vt:lpstr>PowerPoint Presentation</vt:lpstr>
      <vt:lpstr>Layout 1</vt:lpstr>
      <vt:lpstr>Layout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Windows User</dc:creator>
  <cp:lastModifiedBy>shantanu chanekar</cp:lastModifiedBy>
  <cp:revision>15</cp:revision>
  <dcterms:created xsi:type="dcterms:W3CDTF">2023-06-25T18:39:55Z</dcterms:created>
  <dcterms:modified xsi:type="dcterms:W3CDTF">2023-09-23T06:50:46Z</dcterms:modified>
</cp:coreProperties>
</file>