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9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9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92" r:id="rId33"/>
    <p:sldId id="286" r:id="rId34"/>
    <p:sldId id="293" r:id="rId35"/>
    <p:sldId id="288" r:id="rId36"/>
    <p:sldId id="298" r:id="rId37"/>
    <p:sldId id="294" r:id="rId38"/>
    <p:sldId id="295" r:id="rId39"/>
    <p:sldId id="300" r:id="rId40"/>
    <p:sldId id="301" r:id="rId41"/>
    <p:sldId id="302" r:id="rId42"/>
    <p:sldId id="291" r:id="rId43"/>
  </p:sldIdLst>
  <p:sldSz cx="12192000" cy="6858000"/>
  <p:notesSz cx="6858000" cy="9144000"/>
  <p:embeddedFontLst>
    <p:embeddedFont>
      <p:font typeface="Century Gothic" panose="020B0502020202020204" pitchFamily="34" charset="0"/>
      <p:regular r:id="rId45"/>
      <p:bold r:id="rId46"/>
      <p:italic r:id="rId47"/>
      <p:boldItalic r:id="rId48"/>
    </p:embeddedFont>
    <p:embeddedFont>
      <p:font typeface="Noto Sans" panose="020B0502040504020204" pitchFamily="34" charset="0"/>
      <p:regular r:id="rId49"/>
      <p:bold r:id="rId50"/>
      <p:italic r:id="rId51"/>
      <p:boldItalic r:id="rId52"/>
    </p:embeddedFont>
    <p:embeddedFont>
      <p:font typeface="Roboto" panose="02000000000000000000" pitchFamily="2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hHXBiVsQiPDC+Q9oabRm7oGyvR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" name="Google Shape;3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1" name="Google Shape;3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7" name="Google Shape;3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4" name="Google Shape;3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1" name="Google Shape;3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8" name="Google Shape;3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6" name="Google Shape;3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2" name="Google Shape;3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8" name="Google Shape;36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5" name="Google Shape;37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2" name="Google Shape;38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9" name="Google Shape;38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6" name="Google Shape;39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0" name="Google Shape;4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ae94ea7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g1ae94ea7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ae94ea79b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1ae94ea79b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6" name="Google Shape;4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7" name="Google Shape;2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1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0" name="Google Shape;120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9803"/>
                  </a:srgbClr>
                </a:gs>
                <a:gs pos="36000">
                  <a:srgbClr val="9B6BF2">
                    <a:alpha val="8627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6666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490"/>
                  </a:srgbClr>
                </a:gs>
                <a:gs pos="36000">
                  <a:srgbClr val="9B6BF2">
                    <a:alpha val="4705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9" name="Google Shape;129;p3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1568"/>
              </a:srgbClr>
            </a:outerShdw>
          </a:effectLst>
        </p:spPr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9803"/>
                  </a:srgbClr>
                </a:gs>
                <a:gs pos="36000">
                  <a:srgbClr val="9B6BF2">
                    <a:alpha val="8627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6666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490"/>
                  </a:srgbClr>
                </a:gs>
                <a:gs pos="36000">
                  <a:srgbClr val="9B6BF2">
                    <a:alpha val="4705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2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2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3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32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9803"/>
                  </a:srgbClr>
                </a:gs>
                <a:gs pos="36000">
                  <a:srgbClr val="9B6BF2">
                    <a:alpha val="8627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6666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490"/>
                  </a:srgbClr>
                </a:gs>
                <a:gs pos="36000">
                  <a:srgbClr val="9B6BF2">
                    <a:alpha val="4705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3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3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34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34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3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35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1568"/>
              </a:srgbClr>
            </a:outerShdw>
          </a:effectLst>
        </p:spPr>
      </p:sp>
      <p:sp>
        <p:nvSpPr>
          <p:cNvPr id="209" name="Google Shape;209;p35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5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1568"/>
              </a:srgbClr>
            </a:outerShdw>
          </a:effectLst>
        </p:spPr>
      </p:sp>
      <p:sp>
        <p:nvSpPr>
          <p:cNvPr id="212" name="Google Shape;212;p35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5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1568"/>
              </a:srgbClr>
            </a:outerShdw>
          </a:effectLst>
        </p:spPr>
      </p:sp>
      <p:sp>
        <p:nvSpPr>
          <p:cNvPr id="215" name="Google Shape;215;p35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35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35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3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9803"/>
                  </a:srgbClr>
                </a:gs>
                <a:gs pos="36000">
                  <a:srgbClr val="9B6BF2">
                    <a:alpha val="8627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6666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490"/>
                  </a:srgbClr>
                </a:gs>
                <a:gs pos="36000">
                  <a:srgbClr val="9B6BF2">
                    <a:alpha val="4705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7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7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7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1" name="Google Shape;241;p3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2" name="Google Shape;52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9803"/>
                  </a:srgbClr>
                </a:gs>
                <a:gs pos="36000">
                  <a:srgbClr val="9B6BF2">
                    <a:alpha val="8627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6666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490"/>
                  </a:srgbClr>
                </a:gs>
                <a:gs pos="36000">
                  <a:srgbClr val="9B6BF2">
                    <a:alpha val="4705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5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5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60" name="Google Shape;60;p2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2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9" name="Google Shape;69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9803"/>
                  </a:srgbClr>
                </a:gs>
                <a:gs pos="36000">
                  <a:srgbClr val="9B6BF2">
                    <a:alpha val="8627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6666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490"/>
                  </a:srgbClr>
                </a:gs>
                <a:gs pos="36000">
                  <a:srgbClr val="9B6BF2">
                    <a:alpha val="4705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7" name="Google Shape;77;p26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1" name="Google Shape;101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9803"/>
                  </a:srgbClr>
                </a:gs>
                <a:gs pos="36000">
                  <a:srgbClr val="9B6BF2">
                    <a:alpha val="8627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6666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490"/>
                  </a:srgbClr>
                </a:gs>
                <a:gs pos="36000">
                  <a:srgbClr val="9B6BF2">
                    <a:alpha val="4705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0" name="Google Shape;110;p2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9803"/>
                  </a:srgbClr>
                </a:gs>
                <a:gs pos="36000">
                  <a:srgbClr val="9B6BF2">
                    <a:alpha val="8627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6666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490"/>
                  </a:srgbClr>
                </a:gs>
                <a:gs pos="36000">
                  <a:srgbClr val="9B6BF2">
                    <a:alpha val="4705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0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0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>
            <a:spLocks noGrp="1"/>
          </p:cNvSpPr>
          <p:nvPr>
            <p:ph type="ctrTitle"/>
          </p:nvPr>
        </p:nvSpPr>
        <p:spPr>
          <a:xfrm>
            <a:off x="1110131" y="924390"/>
            <a:ext cx="10355728" cy="10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Century Gothic"/>
              <a:buNone/>
            </a:pPr>
            <a:r>
              <a:rPr lang="en-US" sz="4800">
                <a:solidFill>
                  <a:srgbClr val="FFC000"/>
                </a:solidFill>
              </a:rPr>
              <a:t>Project 1 </a:t>
            </a:r>
            <a:r>
              <a:rPr lang="en-US" sz="4800"/>
              <a:t>: </a:t>
            </a:r>
            <a:r>
              <a:rPr lang="en-US" sz="4800">
                <a:solidFill>
                  <a:srgbClr val="FFFF00"/>
                </a:solidFill>
              </a:rPr>
              <a:t>Gold Price Forecasting</a:t>
            </a:r>
            <a:endParaRPr sz="4800">
              <a:solidFill>
                <a:srgbClr val="FFFF00"/>
              </a:solidFill>
            </a:endParaRPr>
          </a:p>
        </p:txBody>
      </p:sp>
      <p:sp>
        <p:nvSpPr>
          <p:cNvPr id="250" name="Google Shape;250;p1"/>
          <p:cNvSpPr txBox="1">
            <a:spLocks noGrp="1"/>
          </p:cNvSpPr>
          <p:nvPr>
            <p:ph type="subTitle" idx="1"/>
          </p:nvPr>
        </p:nvSpPr>
        <p:spPr>
          <a:xfrm>
            <a:off x="1335741" y="2554193"/>
            <a:ext cx="9144000" cy="297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 dirty="0">
                <a:solidFill>
                  <a:srgbClr val="92D050"/>
                </a:solidFill>
              </a:rPr>
              <a:t>TEAM MEMBERS :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>
                <a:solidFill>
                  <a:srgbClr val="0070C0"/>
                </a:solidFill>
              </a:rPr>
              <a:t>1.HIMANSHU PATIL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>
                <a:solidFill>
                  <a:srgbClr val="0070C0"/>
                </a:solidFill>
              </a:rPr>
              <a:t>2.INDRANI 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>
                <a:solidFill>
                  <a:srgbClr val="0070C0"/>
                </a:solidFill>
              </a:rPr>
              <a:t>3.</a:t>
            </a:r>
            <a:r>
              <a:rPr lang="en-US" b="0" i="0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SMITA DHURI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4. Shantanu Chanekar</a:t>
            </a:r>
            <a:endParaRPr lang="en-US" b="0" i="0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Boxplot for year wise trend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300" name="Google Shape;300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9953" y="2255927"/>
            <a:ext cx="7028329" cy="436245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9"/>
          <p:cNvSpPr txBox="1"/>
          <p:nvPr/>
        </p:nvSpPr>
        <p:spPr>
          <a:xfrm>
            <a:off x="7548282" y="2581835"/>
            <a:ext cx="4123765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see that the mean of prices for unique year was same till 2019 but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increased in 2020</a:t>
            </a:r>
            <a:r>
              <a:rPr lang="en-US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There are Outliers in </a:t>
            </a:r>
            <a:r>
              <a:rPr lang="en-US" sz="2800" b="0" i="0" u="none" strike="noStrike" cap="non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 and 2021</a:t>
            </a:r>
            <a:endParaRPr sz="2800" b="0" i="0" u="none" strike="noStrike" cap="none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Year wise trend on monthly basis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307" name="Google Shape;307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3083" y="2237555"/>
            <a:ext cx="4846724" cy="389430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0"/>
          <p:cNvSpPr txBox="1"/>
          <p:nvPr/>
        </p:nvSpPr>
        <p:spPr>
          <a:xfrm>
            <a:off x="5620871" y="2420471"/>
            <a:ext cx="574637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see that there is a </a:t>
            </a:r>
            <a:r>
              <a:rPr lang="en-US" sz="3600" b="0" i="0" u="none" strike="noStrike" cap="non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gradual increase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every month irrespective of the years</a:t>
            </a: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Month wise Trend on Yearly basis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314" name="Google Shape;314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33500" y="2474191"/>
            <a:ext cx="4083641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Bar plot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320" name="Google Shape;320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6748" y="2603500"/>
            <a:ext cx="7808088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2"/>
          <p:cNvSpPr txBox="1"/>
          <p:nvPr/>
        </p:nvSpPr>
        <p:spPr>
          <a:xfrm flipH="1">
            <a:off x="9725890" y="3567590"/>
            <a:ext cx="2004291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is a bar plot for each year on monthly basis.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Weekly Trend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327" name="Google Shape;327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94965" y="2223248"/>
            <a:ext cx="7091082" cy="426962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3"/>
          <p:cNvSpPr txBox="1"/>
          <p:nvPr/>
        </p:nvSpPr>
        <p:spPr>
          <a:xfrm>
            <a:off x="9144000" y="3703782"/>
            <a:ext cx="266007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is no weekly trend on this dataset.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Stationary Test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334" name="Google Shape;334;p14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By using the difference technique where we take a difference with the next row we overcome the problem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Following were the output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ADF statistic value were : -21.6645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 value was : 0.00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Strong evidence against null hypothesis . Data has no unit root and is stationary</a:t>
            </a:r>
            <a:endParaRPr/>
          </a:p>
        </p:txBody>
      </p:sp>
      <p:sp>
        <p:nvSpPr>
          <p:cNvPr id="335" name="Google Shape;335;p1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the beginning it was not a stationary data set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Following were the output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ADF statistic value were : -0.3099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 values was : 0.9240899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Weak evidence against null hypothesis , Time series has a unit root , It is a non stationary data set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Non Stationary Visualization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341" name="Google Shape;341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7882" y="2259106"/>
            <a:ext cx="11250706" cy="441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Stationary Visualization 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347" name="Google Shape;347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0988" y="2250141"/>
            <a:ext cx="11295530" cy="433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Rolling Mean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353" name="Google Shape;353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4776" y="2277036"/>
            <a:ext cx="11178989" cy="4168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Simplified Rolling mean visualization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359" name="Google Shape;359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942267"/>
            <a:ext cx="11205882" cy="367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Century Gothic"/>
              <a:buNone/>
            </a:pPr>
            <a:r>
              <a:rPr lang="en-US">
                <a:solidFill>
                  <a:schemeClr val="accent4"/>
                </a:solidFill>
              </a:rPr>
              <a:t>Context</a:t>
            </a: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body" idx="1"/>
          </p:nvPr>
        </p:nvSpPr>
        <p:spPr>
          <a:xfrm>
            <a:off x="1154954" y="2412344"/>
            <a:ext cx="8825659" cy="396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85"/>
              <a:buFont typeface="Noto Sans"/>
              <a:buChar char="❖"/>
            </a:pPr>
            <a:r>
              <a:rPr lang="en-US" sz="2000" b="1" dirty="0">
                <a:solidFill>
                  <a:srgbClr val="0070C0"/>
                </a:solidFill>
              </a:rPr>
              <a:t>Business Problem Understanding</a:t>
            </a:r>
            <a:endParaRPr b="1" dirty="0">
              <a:solidFill>
                <a:srgbClr val="0070C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6485"/>
              <a:buFont typeface="Noto Sans"/>
              <a:buChar char="❖"/>
            </a:pPr>
            <a:r>
              <a:rPr lang="en-US" sz="2000" b="1" dirty="0">
                <a:solidFill>
                  <a:srgbClr val="0070C0"/>
                </a:solidFill>
              </a:rPr>
              <a:t>Business Objective</a:t>
            </a:r>
            <a:endParaRPr b="1" dirty="0">
              <a:solidFill>
                <a:srgbClr val="0070C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6485"/>
              <a:buFont typeface="Noto Sans"/>
              <a:buChar char="❖"/>
            </a:pPr>
            <a:r>
              <a:rPr lang="en-US" sz="2000" b="1" dirty="0">
                <a:solidFill>
                  <a:srgbClr val="0070C0"/>
                </a:solidFill>
              </a:rPr>
              <a:t>Visualization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6485"/>
              <a:buFont typeface="Noto Sans"/>
              <a:buChar char="❖"/>
            </a:pPr>
            <a:r>
              <a:rPr lang="en-US" sz="2000" b="1" dirty="0">
                <a:solidFill>
                  <a:srgbClr val="0070C0"/>
                </a:solidFill>
              </a:rPr>
              <a:t>Model Building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6485"/>
              <a:buFont typeface="Noto Sans"/>
              <a:buChar char="❖"/>
            </a:pPr>
            <a:r>
              <a:rPr lang="en-US" sz="2000" b="1" dirty="0">
                <a:solidFill>
                  <a:srgbClr val="0070C0"/>
                </a:solidFill>
              </a:rPr>
              <a:t>Model Deployment</a:t>
            </a:r>
            <a:endParaRPr b="1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4131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1553-3C5A-97E3-5ABE-D850DDFF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729" y="2926293"/>
            <a:ext cx="8912971" cy="2188632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chemeClr val="accent4">
                    <a:lumMod val="40000"/>
                    <a:lumOff val="60000"/>
                  </a:schemeClr>
                </a:solidFill>
                <a:highlight>
                  <a:srgbClr val="800000"/>
                </a:highlight>
              </a:rPr>
              <a:t>MODEL BUILDING</a:t>
            </a:r>
            <a:endParaRPr lang="en-IN" sz="7200" dirty="0">
              <a:solidFill>
                <a:schemeClr val="accent4">
                  <a:lumMod val="40000"/>
                  <a:lumOff val="60000"/>
                </a:schemeClr>
              </a:solidFill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2040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FF9900"/>
                </a:solidFill>
              </a:rPr>
              <a:t>Model Building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65" name="Google Shape;365;p38"/>
          <p:cNvSpPr txBox="1">
            <a:spLocks noGrp="1"/>
          </p:cNvSpPr>
          <p:nvPr>
            <p:ph type="body" idx="1"/>
          </p:nvPr>
        </p:nvSpPr>
        <p:spPr>
          <a:xfrm>
            <a:off x="1122829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989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40"/>
              <a:buChar char="❏"/>
            </a:pPr>
            <a:r>
              <a:rPr lang="en-US" sz="2900">
                <a:solidFill>
                  <a:srgbClr val="FF0000"/>
                </a:solidFill>
              </a:rPr>
              <a:t>ARIMA </a:t>
            </a:r>
            <a:endParaRPr sz="2900">
              <a:solidFill>
                <a:srgbClr val="92D050"/>
              </a:solidFill>
            </a:endParaRPr>
          </a:p>
          <a:p>
            <a:pPr marL="457200" lvl="0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40"/>
              <a:buChar char="❏"/>
            </a:pPr>
            <a:r>
              <a:rPr lang="en-US" sz="2900">
                <a:solidFill>
                  <a:srgbClr val="FF0000"/>
                </a:solidFill>
              </a:rPr>
              <a:t>SARIMA </a:t>
            </a:r>
            <a:endParaRPr sz="2900">
              <a:solidFill>
                <a:srgbClr val="92D050"/>
              </a:solidFill>
            </a:endParaRPr>
          </a:p>
          <a:p>
            <a:pPr marL="457200" lvl="0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40"/>
              <a:buChar char="❏"/>
            </a:pPr>
            <a:r>
              <a:rPr lang="en-US" sz="2900">
                <a:solidFill>
                  <a:srgbClr val="FF0000"/>
                </a:solidFill>
              </a:rPr>
              <a:t>Prophet</a:t>
            </a:r>
            <a:endParaRPr sz="2900">
              <a:solidFill>
                <a:srgbClr val="92D050"/>
              </a:solidFill>
            </a:endParaRPr>
          </a:p>
          <a:p>
            <a:pPr marL="457200" lvl="0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40"/>
              <a:buChar char="❏"/>
            </a:pPr>
            <a:r>
              <a:rPr lang="en-US" sz="2900">
                <a:solidFill>
                  <a:srgbClr val="FF0000"/>
                </a:solidFill>
              </a:rPr>
              <a:t>HOLT WINTERS</a:t>
            </a:r>
            <a:endParaRPr/>
          </a:p>
          <a:p>
            <a:pPr marL="457200" lvl="0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40"/>
              <a:buChar char="❏"/>
            </a:pPr>
            <a:r>
              <a:rPr lang="en-US" sz="2900">
                <a:solidFill>
                  <a:srgbClr val="FF0000"/>
                </a:solidFill>
              </a:rPr>
              <a:t>XGBOOST</a:t>
            </a:r>
            <a:endParaRPr/>
          </a:p>
          <a:p>
            <a:pPr marL="457200" lvl="0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40"/>
              <a:buChar char="❏"/>
            </a:pPr>
            <a:r>
              <a:rPr lang="en-US" sz="2900">
                <a:solidFill>
                  <a:srgbClr val="FF0000"/>
                </a:solidFill>
              </a:rPr>
              <a:t>LSTM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FF9900"/>
                </a:solidFill>
              </a:rPr>
              <a:t>Seasonal Naïve Model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71" name="Google Shape;371;p39"/>
          <p:cNvSpPr txBox="1">
            <a:spLocks noGrp="1"/>
          </p:cNvSpPr>
          <p:nvPr>
            <p:ph type="body" idx="1"/>
          </p:nvPr>
        </p:nvSpPr>
        <p:spPr>
          <a:xfrm>
            <a:off x="6504495" y="2631781"/>
            <a:ext cx="5231876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is the seasonal decompose for naïve model </a:t>
            </a:r>
            <a:endParaRPr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Here we have tried to predict the next data using the previous data</a:t>
            </a:r>
            <a:endParaRPr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has a RMSE value of 578</a:t>
            </a:r>
            <a:endParaRPr/>
          </a:p>
        </p:txBody>
      </p:sp>
      <p:pic>
        <p:nvPicPr>
          <p:cNvPr id="372" name="Google Shape;37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29" y="2359137"/>
            <a:ext cx="5580179" cy="368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FF9900"/>
                </a:solidFill>
              </a:rPr>
              <a:t>Original Series 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378" name="Google Shape;37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227" y="2603501"/>
            <a:ext cx="5227773" cy="34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5507" y="2875175"/>
            <a:ext cx="5143946" cy="31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FF9900"/>
                </a:solidFill>
              </a:rPr>
              <a:t>First order differencing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385" name="Google Shape;38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034" y="2603500"/>
            <a:ext cx="5307291" cy="34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2325" y="2821026"/>
            <a:ext cx="6149382" cy="2891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FF9900"/>
                </a:solidFill>
              </a:rPr>
              <a:t>Second Order Differencing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392" name="Google Shape;39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287" y="2603500"/>
            <a:ext cx="5249002" cy="281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4868" y="2709710"/>
            <a:ext cx="5014395" cy="259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FF9900"/>
                </a:solidFill>
              </a:rPr>
              <a:t>ARIMA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99" name="Google Shape;399;p43"/>
          <p:cNvSpPr txBox="1">
            <a:spLocks noGrp="1"/>
          </p:cNvSpPr>
          <p:nvPr>
            <p:ph type="body" idx="1"/>
          </p:nvPr>
        </p:nvSpPr>
        <p:spPr>
          <a:xfrm>
            <a:off x="9214219" y="2554664"/>
            <a:ext cx="2368951" cy="35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ARIMA with the order </a:t>
            </a:r>
            <a:r>
              <a:rPr lang="en-US">
                <a:solidFill>
                  <a:srgbClr val="00FF00"/>
                </a:solidFill>
              </a:rPr>
              <a:t>(0,1,0)</a:t>
            </a:r>
            <a:endParaRPr>
              <a:solidFill>
                <a:srgbClr val="00FF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400" name="Google Shape;40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806" y="2331292"/>
            <a:ext cx="8761413" cy="413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FF9900"/>
                </a:solidFill>
              </a:rPr>
              <a:t>Final Forecast Usage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406" name="Google Shape;406;p44"/>
          <p:cNvSpPr txBox="1">
            <a:spLocks noGrp="1"/>
          </p:cNvSpPr>
          <p:nvPr>
            <p:ph type="body" idx="1"/>
          </p:nvPr>
        </p:nvSpPr>
        <p:spPr>
          <a:xfrm>
            <a:off x="9407951" y="2641207"/>
            <a:ext cx="2278914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dk1"/>
                </a:solidFill>
              </a:rPr>
              <a:t>This is the forecast predicted by the model using </a:t>
            </a:r>
            <a:r>
              <a:rPr lang="en-US">
                <a:solidFill>
                  <a:srgbClr val="6AA84F"/>
                </a:solidFill>
              </a:rPr>
              <a:t>ARIMA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407" name="Google Shape;40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249" y="2422452"/>
            <a:ext cx="8655618" cy="363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FF9900"/>
                </a:solidFill>
              </a:rPr>
              <a:t>SARIMA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413" name="Google Shape;413;p45"/>
          <p:cNvSpPr txBox="1">
            <a:spLocks noGrp="1"/>
          </p:cNvSpPr>
          <p:nvPr>
            <p:ph type="body" idx="1"/>
          </p:nvPr>
        </p:nvSpPr>
        <p:spPr>
          <a:xfrm>
            <a:off x="9521072" y="2594074"/>
            <a:ext cx="217521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/>
              <a:t>pmd.auto arima for order </a:t>
            </a:r>
            <a:r>
              <a:rPr lang="en-US">
                <a:solidFill>
                  <a:srgbClr val="00FF00"/>
                </a:solidFill>
              </a:rPr>
              <a:t>(1,0,1)(0,1,0)</a:t>
            </a:r>
            <a:endParaRPr/>
          </a:p>
        </p:txBody>
      </p:sp>
      <p:pic>
        <p:nvPicPr>
          <p:cNvPr id="414" name="Google Shape;41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153" y="2484696"/>
            <a:ext cx="8761413" cy="363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ae94ea79b3_0_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>
                <a:solidFill>
                  <a:srgbClr val="FF9900"/>
                </a:solidFill>
              </a:rPr>
              <a:t>PROPHET</a:t>
            </a:r>
            <a:endParaRPr/>
          </a:p>
        </p:txBody>
      </p:sp>
      <p:pic>
        <p:nvPicPr>
          <p:cNvPr id="420" name="Google Shape;420;g1ae94ea79b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600" y="2360300"/>
            <a:ext cx="8132499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1ae94ea79b3_0_0"/>
          <p:cNvSpPr txBox="1"/>
          <p:nvPr/>
        </p:nvSpPr>
        <p:spPr>
          <a:xfrm>
            <a:off x="8565550" y="2679350"/>
            <a:ext cx="29988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 in this visualisation we can see the </a:t>
            </a:r>
            <a:r>
              <a:rPr lang="en-US" sz="2000" b="0" i="0" u="none" strike="noStrike" cap="non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dots are the upper and lower bound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the precise in the data, whereas the </a:t>
            </a:r>
            <a:r>
              <a:rPr lang="en-US" sz="2000" b="0" i="0" u="none" strike="noStrike" cap="non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blue line is the prediction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l</a:t>
            </a:r>
            <a:r>
              <a:rPr lang="en-US" sz="2000" b="0" i="0" u="none" strike="noStrike" cap="non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ight blue is the confidence interval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with 95%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Business Problem Understanding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262" name="Google Shape;262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is a gold import and export company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Another </a:t>
            </a:r>
            <a:r>
              <a:rPr lang="en-US">
                <a:solidFill>
                  <a:srgbClr val="FFFF00"/>
                </a:solidFill>
                <a:highlight>
                  <a:srgbClr val="FF0000"/>
                </a:highlight>
              </a:rPr>
              <a:t>Threat</a:t>
            </a:r>
            <a:r>
              <a:rPr lang="en-US"/>
              <a:t> is s</a:t>
            </a:r>
            <a:r>
              <a:rPr lang="en-US">
                <a:solidFill>
                  <a:srgbClr val="111111"/>
                </a:solidFill>
              </a:rPr>
              <a:t>peculators that accumulate or let go of gold in the market can create temporary imbalances that lead to rapid price changes.</a:t>
            </a:r>
            <a:endParaRPr/>
          </a:p>
          <a:p>
            <a:pPr marL="342900" lvl="0" indent="-2514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ae94ea79b3_0_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9900"/>
                </a:solidFill>
              </a:rPr>
              <a:t>PROPHET</a:t>
            </a:r>
            <a:endParaRPr/>
          </a:p>
        </p:txBody>
      </p:sp>
      <p:pic>
        <p:nvPicPr>
          <p:cNvPr id="427" name="Google Shape;427;g1ae94ea79b3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975" y="2458000"/>
            <a:ext cx="7850675" cy="37906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1ae94ea79b3_0_7"/>
          <p:cNvSpPr txBox="1"/>
          <p:nvPr/>
        </p:nvSpPr>
        <p:spPr>
          <a:xfrm>
            <a:off x="8162975" y="2818175"/>
            <a:ext cx="34011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shows the </a:t>
            </a:r>
            <a:r>
              <a:rPr lang="en-US" sz="2400" b="0" i="0" u="none" strike="noStrike" cap="none" dirty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trends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available in the data .According to Prophet</a:t>
            </a:r>
            <a:endParaRPr sz="24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chemeClr val="accent4"/>
                </a:solidFill>
              </a:rPr>
              <a:t>HOLT WINTERS </a:t>
            </a:r>
            <a:endParaRPr/>
          </a:p>
        </p:txBody>
      </p:sp>
      <p:pic>
        <p:nvPicPr>
          <p:cNvPr id="434" name="Google Shape;434;p46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436" y="2681544"/>
            <a:ext cx="8602715" cy="38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6"/>
          <p:cNvSpPr txBox="1"/>
          <p:nvPr/>
        </p:nvSpPr>
        <p:spPr>
          <a:xfrm>
            <a:off x="8495863" y="2750207"/>
            <a:ext cx="3358931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this model we can see that the data is classified into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 and test data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the prediction is shown for the test data.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blue line is train data and the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Orange line represents test data and the green line represents prediction of the test data.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72AD-AC3F-DF88-16D8-5E27DF75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HOLTS WINTERS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E25BF-1229-CD2A-56C9-FC2A646B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7779" y="2468032"/>
            <a:ext cx="2741613" cy="3416300"/>
          </a:xfrm>
        </p:spPr>
        <p:txBody>
          <a:bodyPr/>
          <a:lstStyle/>
          <a:p>
            <a:pPr marL="137160" indent="0"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see the </a:t>
            </a:r>
            <a:r>
              <a:rPr lang="en-IN" sz="1800" b="0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IN" sz="1800" b="1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Quarterly wise </a:t>
            </a:r>
            <a:r>
              <a:rPr lang="en-IN" sz="18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price predictions</a:t>
            </a:r>
            <a:r>
              <a:rPr lang="en-IN" sz="1800" b="0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the year 2018, 2019 and 2020.</a:t>
            </a:r>
            <a:endParaRPr lang="en-IN" dirty="0"/>
          </a:p>
          <a:p>
            <a:endParaRPr lang="en-IN" dirty="0"/>
          </a:p>
        </p:txBody>
      </p:sp>
      <p:pic>
        <p:nvPicPr>
          <p:cNvPr id="4" name="Google Shape;440;p47" descr="Chart, line chart&#10;&#10;Description automatically generated">
            <a:extLst>
              <a:ext uri="{FF2B5EF4-FFF2-40B4-BE49-F238E27FC236}">
                <a16:creationId xmlns:a16="http://schemas.microsoft.com/office/drawing/2014/main" id="{2A37EB7E-95E1-5E54-082E-1BB6F7045F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2608" y="2375961"/>
            <a:ext cx="8725171" cy="4186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6582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accent4"/>
                </a:solidFill>
              </a:rPr>
              <a:t>XGBOOST</a:t>
            </a:r>
            <a:endParaRPr dirty="0"/>
          </a:p>
        </p:txBody>
      </p:sp>
      <p:pic>
        <p:nvPicPr>
          <p:cNvPr id="447" name="Google Shape;447;p48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815" y="2301063"/>
            <a:ext cx="9193923" cy="434480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8"/>
          <p:cNvSpPr txBox="1"/>
          <p:nvPr/>
        </p:nvSpPr>
        <p:spPr>
          <a:xfrm>
            <a:off x="9634484" y="2618827"/>
            <a:ext cx="2180895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this model it is showing the </a:t>
            </a:r>
            <a:r>
              <a:rPr lang="en-US" sz="2000" b="0" i="0" u="none" strike="noStrike" cap="none">
                <a:solidFill>
                  <a:srgbClr val="BC1B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yearly wise price prediction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the blue is showing the actual price and the orange line is showing the prediction price.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8098-F1F7-385F-35C1-4D13DEE7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XGBOOST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A1938-2F10-C881-1A89-8CC6F5CC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4475" y="2603500"/>
            <a:ext cx="2465388" cy="3416300"/>
          </a:xfrm>
        </p:spPr>
        <p:txBody>
          <a:bodyPr/>
          <a:lstStyle/>
          <a:p>
            <a:pPr marL="137160" indent="0">
              <a:buNone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see the actual values VS forecasting values for the</a:t>
            </a:r>
            <a:r>
              <a:rPr lang="en-IN" sz="20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IN" sz="20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week of July.</a:t>
            </a:r>
            <a:endParaRPr lang="en-IN" sz="2000" b="1" dirty="0"/>
          </a:p>
          <a:p>
            <a:pPr marL="137160" indent="0">
              <a:buNone/>
            </a:pPr>
            <a:endParaRPr lang="en-IN" dirty="0"/>
          </a:p>
        </p:txBody>
      </p:sp>
      <p:pic>
        <p:nvPicPr>
          <p:cNvPr id="4" name="Google Shape;453;p49" descr="A picture containing Word&#10;&#10;Description automatically generated">
            <a:extLst>
              <a:ext uri="{FF2B5EF4-FFF2-40B4-BE49-F238E27FC236}">
                <a16:creationId xmlns:a16="http://schemas.microsoft.com/office/drawing/2014/main" id="{3BD3AF1F-9DD9-AA89-4658-EC8251530EE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745" y="2426824"/>
            <a:ext cx="8653955" cy="4012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793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chemeClr val="accent4"/>
                </a:solidFill>
              </a:rPr>
              <a:t>LSTM</a:t>
            </a:r>
            <a:endParaRPr/>
          </a:p>
        </p:txBody>
      </p:sp>
      <p:sp>
        <p:nvSpPr>
          <p:cNvPr id="460" name="Google Shape;460;p50"/>
          <p:cNvSpPr txBox="1"/>
          <p:nvPr/>
        </p:nvSpPr>
        <p:spPr>
          <a:xfrm>
            <a:off x="9047655" y="2688896"/>
            <a:ext cx="271517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1" name="Google Shape;461;p50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435" y="2376615"/>
            <a:ext cx="8274268" cy="406232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0"/>
          <p:cNvSpPr txBox="1"/>
          <p:nvPr/>
        </p:nvSpPr>
        <p:spPr>
          <a:xfrm>
            <a:off x="9257861" y="2461172"/>
            <a:ext cx="244365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see that the blue line is </a:t>
            </a:r>
            <a:r>
              <a:rPr lang="en-US" sz="2000" b="0" i="0" u="none" strike="noStrike" cap="non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 and the orange line is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prediction and </a:t>
            </a:r>
            <a:r>
              <a:rPr lang="en-US" sz="2000" b="0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green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line is test data prediction.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18DC-0DA0-8E1D-4C50-D6B7EAF5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Best Model 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4FFE8-D7D8-BA3A-8199-7BF9295AF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ARIMA</a:t>
            </a:r>
            <a:r>
              <a:rPr lang="en-US" sz="2200" dirty="0"/>
              <a:t> : the  model was good but having </a:t>
            </a:r>
            <a:r>
              <a:rPr lang="en-US" sz="2200" dirty="0">
                <a:solidFill>
                  <a:srgbClr val="FF0000"/>
                </a:solidFill>
              </a:rPr>
              <a:t>large area in C.I</a:t>
            </a:r>
          </a:p>
          <a:p>
            <a:r>
              <a:rPr lang="en-US" sz="2200" dirty="0">
                <a:solidFill>
                  <a:srgbClr val="00B0F0"/>
                </a:solidFill>
              </a:rPr>
              <a:t>SARIMA</a:t>
            </a:r>
            <a:r>
              <a:rPr lang="en-US" sz="2200" dirty="0"/>
              <a:t> : the forecast was </a:t>
            </a:r>
            <a:r>
              <a:rPr lang="en-US" sz="2200" dirty="0">
                <a:solidFill>
                  <a:srgbClr val="FF0000"/>
                </a:solidFill>
              </a:rPr>
              <a:t>more linear </a:t>
            </a:r>
          </a:p>
          <a:p>
            <a:r>
              <a:rPr lang="en-US" sz="2200" dirty="0">
                <a:solidFill>
                  <a:srgbClr val="00B0F0"/>
                </a:solidFill>
              </a:rPr>
              <a:t>PROPHET</a:t>
            </a:r>
            <a:r>
              <a:rPr lang="en-US" sz="2200" dirty="0"/>
              <a:t> : we are </a:t>
            </a:r>
            <a:r>
              <a:rPr lang="en-US" sz="2200" dirty="0">
                <a:solidFill>
                  <a:srgbClr val="92D050"/>
                </a:solidFill>
              </a:rPr>
              <a:t>selecting</a:t>
            </a:r>
            <a:r>
              <a:rPr lang="en-US" sz="2200" dirty="0"/>
              <a:t> this model 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00B0F0"/>
                </a:solidFill>
              </a:rPr>
              <a:t>HOLT WINTERS </a:t>
            </a:r>
            <a:r>
              <a:rPr lang="en-US" sz="2200" dirty="0"/>
              <a:t>: Predicting prices for </a:t>
            </a:r>
            <a:r>
              <a:rPr lang="en-US" sz="2200" dirty="0">
                <a:solidFill>
                  <a:srgbClr val="FF0000"/>
                </a:solidFill>
              </a:rPr>
              <a:t>monthly segment</a:t>
            </a:r>
          </a:p>
          <a:p>
            <a:r>
              <a:rPr lang="en-US" sz="2200" dirty="0">
                <a:solidFill>
                  <a:srgbClr val="00B0F0"/>
                </a:solidFill>
              </a:rPr>
              <a:t>XGBOOST</a:t>
            </a:r>
            <a:r>
              <a:rPr lang="en-US" sz="2200" dirty="0"/>
              <a:t> : not sure about </a:t>
            </a:r>
            <a:r>
              <a:rPr lang="en-US" sz="2200" dirty="0">
                <a:solidFill>
                  <a:srgbClr val="FF0000"/>
                </a:solidFill>
              </a:rPr>
              <a:t>the trends</a:t>
            </a:r>
            <a:r>
              <a:rPr lang="en-US" sz="2200" dirty="0"/>
              <a:t> </a:t>
            </a:r>
          </a:p>
          <a:p>
            <a:r>
              <a:rPr lang="en-US" sz="2200" dirty="0">
                <a:solidFill>
                  <a:srgbClr val="00B0F0"/>
                </a:solidFill>
              </a:rPr>
              <a:t>LSTM</a:t>
            </a:r>
            <a:r>
              <a:rPr lang="en-US" sz="2200" dirty="0"/>
              <a:t> : </a:t>
            </a:r>
            <a:r>
              <a:rPr lang="en-US" sz="2200" dirty="0">
                <a:solidFill>
                  <a:srgbClr val="FF0000"/>
                </a:solidFill>
              </a:rPr>
              <a:t>Over fitting </a:t>
            </a:r>
            <a:r>
              <a:rPr lang="en-US" sz="2200" dirty="0"/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4129494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83DB-12B9-A801-57F8-E0182BB9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829" y="3075518"/>
            <a:ext cx="8761413" cy="1305982"/>
          </a:xfrm>
        </p:spPr>
        <p:txBody>
          <a:bodyPr/>
          <a:lstStyle/>
          <a:p>
            <a:pPr algn="ctr"/>
            <a:r>
              <a:rPr lang="en-US" sz="7200" b="1" dirty="0">
                <a:solidFill>
                  <a:schemeClr val="accent4">
                    <a:lumMod val="40000"/>
                    <a:lumOff val="60000"/>
                  </a:schemeClr>
                </a:solidFill>
                <a:highlight>
                  <a:srgbClr val="800000"/>
                </a:highlight>
              </a:rPr>
              <a:t>DEPLOYMENT</a:t>
            </a:r>
            <a:endParaRPr lang="en-IN" sz="7200" b="1" dirty="0">
              <a:solidFill>
                <a:schemeClr val="accent4">
                  <a:lumMod val="40000"/>
                  <a:lumOff val="60000"/>
                </a:schemeClr>
              </a:solidFill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25361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78EB-E840-ACD8-C99E-FD25869D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STREAMLIT 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916D-B994-1B38-0470-366D0DCBD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are using </a:t>
            </a:r>
            <a:r>
              <a:rPr lang="en-US" b="1" dirty="0">
                <a:solidFill>
                  <a:srgbClr val="92D050"/>
                </a:solidFill>
              </a:rPr>
              <a:t>Streamlit</a:t>
            </a:r>
            <a:r>
              <a:rPr lang="en-US" dirty="0"/>
              <a:t> to deploy the model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</a:t>
            </a:r>
            <a:r>
              <a:rPr lang="en-US" b="1" dirty="0">
                <a:solidFill>
                  <a:srgbClr val="92D050"/>
                </a:solidFill>
              </a:rPr>
              <a:t>pickle</a:t>
            </a:r>
            <a:r>
              <a:rPr lang="en-US" dirty="0"/>
              <a:t> we dump the model in a </a:t>
            </a:r>
            <a:r>
              <a:rPr lang="en-US" dirty="0" err="1"/>
              <a:t>pkl</a:t>
            </a:r>
            <a:r>
              <a:rPr lang="en-US" dirty="0"/>
              <a:t> file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created the architecture of the </a:t>
            </a:r>
            <a:r>
              <a:rPr lang="en-US" b="1" dirty="0">
                <a:solidFill>
                  <a:srgbClr val="92D050"/>
                </a:solidFill>
              </a:rPr>
              <a:t>web Application </a:t>
            </a:r>
            <a:r>
              <a:rPr lang="en-US" dirty="0"/>
              <a:t>using Streamlit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initialized a variable ‘</a:t>
            </a:r>
            <a:r>
              <a:rPr lang="en-US" b="1" dirty="0">
                <a:solidFill>
                  <a:srgbClr val="92D050"/>
                </a:solidFill>
              </a:rPr>
              <a:t>date</a:t>
            </a:r>
            <a:r>
              <a:rPr lang="en-US" dirty="0"/>
              <a:t>’ where the user will give the date values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load the same model using it’s pickle file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feed the date value to the model and print the </a:t>
            </a:r>
            <a:r>
              <a:rPr lang="en-US" b="1" dirty="0">
                <a:solidFill>
                  <a:srgbClr val="92D050"/>
                </a:solidFill>
              </a:rPr>
              <a:t>prediction </a:t>
            </a:r>
            <a:endParaRPr lang="en-IN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40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E004-0653-2F1D-3601-C9ED1B5A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WEB INTERFACE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88EC3-DB60-64AB-5904-235C6F694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8376"/>
            <a:ext cx="8782050" cy="4524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EAF31-686F-CC89-0A10-AB6C6F57C0F9}"/>
              </a:ext>
            </a:extLst>
          </p:cNvPr>
          <p:cNvSpPr txBox="1"/>
          <p:nvPr/>
        </p:nvSpPr>
        <p:spPr>
          <a:xfrm>
            <a:off x="9172575" y="2238375"/>
            <a:ext cx="27051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the web interface with a </a:t>
            </a:r>
            <a:r>
              <a:rPr lang="en-US" sz="2800" dirty="0">
                <a:solidFill>
                  <a:srgbClr val="92D050"/>
                </a:solidFill>
              </a:rPr>
              <a:t>slider</a:t>
            </a:r>
            <a:r>
              <a:rPr lang="en-US" sz="2800" dirty="0"/>
              <a:t> where you can drag the slider to </a:t>
            </a:r>
            <a:r>
              <a:rPr lang="en-US" sz="2800" dirty="0">
                <a:solidFill>
                  <a:srgbClr val="92D050"/>
                </a:solidFill>
              </a:rPr>
              <a:t>predict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furthermore</a:t>
            </a:r>
            <a:r>
              <a:rPr lang="en-US" sz="2800" dirty="0"/>
              <a:t> days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1145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D3D1-885E-511F-96D6-3B40C7CF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Difficulties  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D1D06-209C-5FDA-9C78-4E7A9FB1B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EDA</a:t>
            </a:r>
            <a:r>
              <a:rPr lang="en-US" sz="2400" dirty="0"/>
              <a:t> : We were not assured how to handle time series data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Model building </a:t>
            </a:r>
            <a:r>
              <a:rPr lang="en-US" sz="2400" dirty="0"/>
              <a:t>: We were facing issues with neural networks(LSTM)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Model deployment </a:t>
            </a:r>
            <a:r>
              <a:rPr lang="en-US" sz="2400" dirty="0"/>
              <a:t>: Not able to load the file with pickle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4598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E7D4-BCBD-B9C4-8AD6-F15A4B9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FORECASTING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29389-DE12-B442-A980-4E90E635A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6375" y="2603500"/>
            <a:ext cx="2608263" cy="34163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800" dirty="0"/>
              <a:t>These are the </a:t>
            </a:r>
            <a:r>
              <a:rPr lang="en-US" sz="2800" dirty="0">
                <a:solidFill>
                  <a:srgbClr val="92D050"/>
                </a:solidFill>
              </a:rPr>
              <a:t>row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wise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data</a:t>
            </a:r>
            <a:r>
              <a:rPr lang="en-US" sz="2800" dirty="0"/>
              <a:t> of the gold prices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E15A8-8399-4AEE-9CD7-86B20AD33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552700"/>
            <a:ext cx="85915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17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AEBF-2277-79CC-B897-02E17741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VISUAL REPRESENTATION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EDA5E-999C-AF1A-9E00-B22FF518A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67725" y="2603500"/>
            <a:ext cx="3151188" cy="34163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800" dirty="0"/>
              <a:t>This is the </a:t>
            </a:r>
            <a:r>
              <a:rPr lang="en-US" sz="2800" dirty="0">
                <a:solidFill>
                  <a:srgbClr val="92D050"/>
                </a:solidFill>
              </a:rPr>
              <a:t>visual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representation</a:t>
            </a:r>
            <a:r>
              <a:rPr lang="en-US" sz="2800" dirty="0"/>
              <a:t> of the forecasting of gold prices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8E184A-9130-4F14-0F99-AB0F092B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2238375"/>
            <a:ext cx="82391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52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Thank You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479" name="Google Shape;479;p19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78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 sz="2100">
                <a:solidFill>
                  <a:srgbClr val="00B050"/>
                </a:solidFill>
              </a:rPr>
              <a:t>Team members 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2100" b="1">
                <a:solidFill>
                  <a:srgbClr val="FFC000"/>
                </a:solidFill>
              </a:rPr>
              <a:t>1.Himanshu Patil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2100" b="1">
                <a:solidFill>
                  <a:srgbClr val="FFC000"/>
                </a:solidFill>
              </a:rPr>
              <a:t>2.Indrani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2100" b="1">
                <a:solidFill>
                  <a:srgbClr val="FFC000"/>
                </a:solidFill>
              </a:rPr>
              <a:t>3.</a:t>
            </a:r>
            <a:r>
              <a:rPr lang="en-US" sz="2100" b="1" i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 Smita Dhuri</a:t>
            </a:r>
            <a:endParaRPr sz="2100" b="1">
              <a:solidFill>
                <a:srgbClr val="FFC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2100" b="1">
                <a:solidFill>
                  <a:srgbClr val="FFC000"/>
                </a:solidFill>
              </a:rPr>
              <a:t>4.</a:t>
            </a:r>
            <a:r>
              <a:rPr lang="en-US" sz="2100" b="1" i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 Y bheemesh kumar</a:t>
            </a:r>
            <a:endParaRPr sz="2100" b="1">
              <a:solidFill>
                <a:srgbClr val="FFC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2100" b="1">
                <a:solidFill>
                  <a:srgbClr val="FFC000"/>
                </a:solidFill>
              </a:rPr>
              <a:t>5.Nidhi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2100" b="1">
                <a:solidFill>
                  <a:srgbClr val="FFC000"/>
                </a:solidFill>
              </a:rPr>
              <a:t>6.Saurabh Mestry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2100" b="1">
                <a:solidFill>
                  <a:srgbClr val="FFC000"/>
                </a:solidFill>
              </a:rPr>
              <a:t>7.Siri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Business Objective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268" name="Google Shape;268;p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objective is to import gold during it’s low price and export gold during High 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Another objective is to store enough gold To fulfil demand during it’s season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"/>
          <p:cNvSpPr txBox="1">
            <a:spLocks noGrp="1"/>
          </p:cNvSpPr>
          <p:nvPr>
            <p:ph type="title"/>
          </p:nvPr>
        </p:nvSpPr>
        <p:spPr>
          <a:xfrm>
            <a:off x="2472766" y="3236258"/>
            <a:ext cx="7424270" cy="129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8800"/>
              <a:buFont typeface="Century Gothic"/>
              <a:buNone/>
            </a:pPr>
            <a:r>
              <a:rPr lang="en-US" sz="6600" b="1" dirty="0">
                <a:solidFill>
                  <a:srgbClr val="F6D3AE"/>
                </a:solidFill>
                <a:highlight>
                  <a:srgbClr val="800000"/>
                </a:highlight>
              </a:rPr>
              <a:t>EDA Visualization</a:t>
            </a:r>
            <a:endParaRPr sz="6600" b="1" dirty="0">
              <a:solidFill>
                <a:srgbClr val="F6D3AE"/>
              </a:solidFill>
              <a:highlight>
                <a:srgbClr val="80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Checking Trend in data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279" name="Google Shape;279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7925" y="2657289"/>
            <a:ext cx="8315145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6"/>
          <p:cNvSpPr txBox="1"/>
          <p:nvPr/>
        </p:nvSpPr>
        <p:spPr>
          <a:xfrm>
            <a:off x="8875059" y="2657289"/>
            <a:ext cx="287767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1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see there is a gradual increase in the year 2019 and 2020</a:t>
            </a:r>
            <a:endParaRPr sz="3200" b="0" i="1" u="none" strike="noStrike" cap="none">
              <a:solidFill>
                <a:srgbClr val="EE52A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Density Plot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286" name="Google Shape;286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2023" y="2268071"/>
            <a:ext cx="8761413" cy="361626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/>
          <p:nvPr/>
        </p:nvSpPr>
        <p:spPr>
          <a:xfrm>
            <a:off x="9386047" y="2268071"/>
            <a:ext cx="230393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see that the Prices ranges between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2000 to 3000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a little bit in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4000 to 5000</a:t>
            </a:r>
            <a:endParaRPr sz="2400" b="0" i="0" u="none" strike="noStrike" cap="none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Total sales in each year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293" name="Google Shape;293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5369" y="2406054"/>
            <a:ext cx="6934801" cy="339881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8"/>
          <p:cNvSpPr txBox="1"/>
          <p:nvPr/>
        </p:nvSpPr>
        <p:spPr>
          <a:xfrm>
            <a:off x="8077200" y="2375647"/>
            <a:ext cx="3576918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see that the prices are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highly increased in 2020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bit low in 2017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 it’s previous year</a:t>
            </a:r>
            <a:endParaRPr sz="3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873</Words>
  <Application>Microsoft Office PowerPoint</Application>
  <PresentationFormat>Widescreen</PresentationFormat>
  <Paragraphs>124</Paragraphs>
  <Slides>42</Slides>
  <Notes>32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Noto Sans</vt:lpstr>
      <vt:lpstr>Wingdings</vt:lpstr>
      <vt:lpstr>Arial</vt:lpstr>
      <vt:lpstr>Century Gothic</vt:lpstr>
      <vt:lpstr>Roboto</vt:lpstr>
      <vt:lpstr>Ion Boardroom</vt:lpstr>
      <vt:lpstr>Project 1 : Gold Price Forecasting</vt:lpstr>
      <vt:lpstr>Context</vt:lpstr>
      <vt:lpstr>Business Problem Understanding</vt:lpstr>
      <vt:lpstr>Difficulties  </vt:lpstr>
      <vt:lpstr>Business Objective</vt:lpstr>
      <vt:lpstr>EDA Visualization</vt:lpstr>
      <vt:lpstr>Checking Trend in data</vt:lpstr>
      <vt:lpstr>Density Plot</vt:lpstr>
      <vt:lpstr>Total sales in each year</vt:lpstr>
      <vt:lpstr>Boxplot for year wise trend</vt:lpstr>
      <vt:lpstr>Year wise trend on monthly basis</vt:lpstr>
      <vt:lpstr>Month wise Trend on Yearly basis</vt:lpstr>
      <vt:lpstr>Bar plot</vt:lpstr>
      <vt:lpstr>Weekly Trend</vt:lpstr>
      <vt:lpstr>Stationary Test</vt:lpstr>
      <vt:lpstr>Non Stationary Visualization</vt:lpstr>
      <vt:lpstr>Stationary Visualization </vt:lpstr>
      <vt:lpstr>Rolling Mean</vt:lpstr>
      <vt:lpstr>Simplified Rolling mean visualization</vt:lpstr>
      <vt:lpstr>MODEL BUILDING</vt:lpstr>
      <vt:lpstr>Model Building</vt:lpstr>
      <vt:lpstr>Seasonal Naïve Model</vt:lpstr>
      <vt:lpstr>Original Series </vt:lpstr>
      <vt:lpstr>First order differencing</vt:lpstr>
      <vt:lpstr>Second Order Differencing</vt:lpstr>
      <vt:lpstr>ARIMA</vt:lpstr>
      <vt:lpstr>Final Forecast Usage</vt:lpstr>
      <vt:lpstr>SARIMA</vt:lpstr>
      <vt:lpstr>PROPHET</vt:lpstr>
      <vt:lpstr>PROPHET</vt:lpstr>
      <vt:lpstr>HOLT WINTERS </vt:lpstr>
      <vt:lpstr>HOLTS WINTERS</vt:lpstr>
      <vt:lpstr>XGBOOST</vt:lpstr>
      <vt:lpstr>XGBOOST</vt:lpstr>
      <vt:lpstr>LSTM</vt:lpstr>
      <vt:lpstr>Best Model </vt:lpstr>
      <vt:lpstr>DEPLOYMENT</vt:lpstr>
      <vt:lpstr>STREAMLIT </vt:lpstr>
      <vt:lpstr>WEB INTERFACE</vt:lpstr>
      <vt:lpstr>FORECASTING</vt:lpstr>
      <vt:lpstr>VISUAL REPRESENTATION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: Gold Price Forecasting</dc:title>
  <cp:lastModifiedBy>shantanu chanekar</cp:lastModifiedBy>
  <cp:revision>4</cp:revision>
  <dcterms:created xsi:type="dcterms:W3CDTF">2022-11-23T15:38:11Z</dcterms:created>
  <dcterms:modified xsi:type="dcterms:W3CDTF">2023-10-09T06:44:48Z</dcterms:modified>
</cp:coreProperties>
</file>