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n/>
                <a:solidFill>
                  <a:schemeClr val="accent1"/>
                </a:solidFill>
                <a:effectLst>
                  <a:outerShdw blurRad="38100" dist="25400" dir="5400000" algn="ctr" rotWithShape="0">
                    <a:srgbClr val="6E747A">
                      <a:alpha val="43000"/>
                    </a:srgbClr>
                  </a:outerShdw>
                </a:effectLst>
              </a:rPr>
              <a:t> Capstone Project</a:t>
            </a:r>
            <a:endParaRPr lang="en-US" dirty="0">
              <a:ln/>
              <a:solidFill>
                <a:schemeClr val="accent1"/>
              </a:solidFill>
              <a:effectLst>
                <a:outerShdw blurRad="38100" dist="25400" dir="5400000" algn="ctr" rotWithShape="0">
                  <a:srgbClr val="6E747A">
                    <a:alpha val="43000"/>
                  </a:srgbClr>
                </a:outerShdw>
              </a:effectLst>
            </a:endParaRPr>
          </a:p>
        </p:txBody>
      </p:sp>
      <p:sp>
        <p:nvSpPr>
          <p:cNvPr id="3" name="Subtitle 2"/>
          <p:cNvSpPr>
            <a:spLocks noGrp="1"/>
          </p:cNvSpPr>
          <p:nvPr>
            <p:ph type="subTitle" idx="1"/>
          </p:nvPr>
        </p:nvSpPr>
        <p:spPr>
          <a:xfrm>
            <a:off x="617643" y="1436053"/>
            <a:ext cx="10949517" cy="981075"/>
          </a:xfrm>
        </p:spPr>
        <p:txBody>
          <a:bodyPr/>
          <a:lstStyle/>
          <a:p>
            <a:r>
              <a:rPr lang="en-US" sz="7200" dirty="0">
                <a:ln/>
                <a:solidFill>
                  <a:schemeClr val="accent1"/>
                </a:solidFill>
                <a:effectLst>
                  <a:outerShdw blurRad="38100" dist="25400" dir="5400000" algn="ctr" rotWithShape="0">
                    <a:srgbClr val="6E747A">
                      <a:alpha val="43000"/>
                    </a:srgbClr>
                  </a:outerShdw>
                </a:effectLst>
                <a:sym typeface="+mn-ea"/>
              </a:rPr>
              <a:t>Battle of Neighborhoods</a:t>
            </a:r>
            <a:endParaRPr lang="en-US" dirty="0"/>
          </a:p>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0795" y="2338705"/>
            <a:ext cx="12214225" cy="1445260"/>
          </a:xfrm>
          <a:prstGeom prst="rect">
            <a:avLst/>
          </a:prstGeom>
          <a:solidFill>
            <a:schemeClr val="bg1">
              <a:lumMod val="95000"/>
            </a:schemeClr>
          </a:solidFill>
        </p:spPr>
        <p:txBody>
          <a:bodyPr wrap="square" rtlCol="0">
            <a:spAutoFit/>
            <a:scene3d>
              <a:camera prst="orthographicFront"/>
              <a:lightRig rig="threePt" dir="t"/>
            </a:scene3d>
          </a:bodyPr>
          <a:p>
            <a:pPr algn="ctr"/>
            <a:r>
              <a:rPr lang="en-US" sz="8800" b="1">
                <a:ln/>
                <a:solidFill>
                  <a:schemeClr val="accent6">
                    <a:lumMod val="50000"/>
                  </a:schemeClr>
                </a:solidFill>
                <a:effectLst>
                  <a:reflection blurRad="6350" stA="53000" endA="300" endPos="35500" dir="5400000" sy="-90000" algn="bl" rotWithShape="0"/>
                </a:effectLst>
                <a:latin typeface="+mj-lt"/>
                <a:cs typeface="+mj-lt"/>
              </a:rPr>
              <a:t>THANK YOU</a:t>
            </a:r>
            <a:endParaRPr lang="en-US" sz="8800" b="1">
              <a:ln/>
              <a:solidFill>
                <a:schemeClr val="accent6">
                  <a:lumMod val="50000"/>
                </a:schemeClr>
              </a:solidFill>
              <a:effectLst>
                <a:reflection blurRad="6350" stA="53000" endA="300" endPos="35500" dir="5400000" sy="-90000" algn="bl" rotWithShape="0"/>
              </a:effectLst>
              <a:latin typeface="+mj-lt"/>
              <a:cs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Introduction</a:t>
            </a:r>
            <a:r>
              <a:rPr 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endParaRPr 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Content Placeholder 2"/>
          <p:cNvSpPr>
            <a:spLocks noGrp="1"/>
          </p:cNvSpPr>
          <p:nvPr>
            <p:ph idx="1"/>
          </p:nvPr>
        </p:nvSpPr>
        <p:spPr/>
        <p:style>
          <a:lnRef idx="2">
            <a:schemeClr val="accent3"/>
          </a:lnRef>
          <a:fillRef idx="1">
            <a:schemeClr val="lt1"/>
          </a:fillRef>
          <a:effectRef idx="0">
            <a:schemeClr val="accent3"/>
          </a:effectRef>
          <a:fontRef idx="minor">
            <a:schemeClr val="dk1"/>
          </a:fontRef>
        </p:style>
        <p:txBody>
          <a:bodyPr/>
          <a:p>
            <a:pPr marL="0" indent="0">
              <a:buNone/>
            </a:pPr>
            <a:r>
              <a:rPr lang="en-US">
                <a:solidFill>
                  <a:schemeClr val="accent6">
                    <a:lumMod val="50000"/>
                  </a:schemeClr>
                </a:solidFill>
                <a:cs typeface="+mn-lt"/>
              </a:rPr>
              <a:t>The city of Los Angeles (also known simply as L.A., and nicknamed the "City of Angels") is the most populous city in California.</a:t>
            </a:r>
            <a:endParaRPr lang="en-US">
              <a:solidFill>
                <a:schemeClr val="accent6">
                  <a:lumMod val="50000"/>
                </a:schemeClr>
              </a:solidFill>
              <a:cs typeface="+mn-lt"/>
            </a:endParaRPr>
          </a:p>
          <a:p>
            <a:pPr marL="0" indent="0">
              <a:buNone/>
            </a:pPr>
            <a:r>
              <a:rPr lang="en-US">
                <a:solidFill>
                  <a:schemeClr val="accent6">
                    <a:lumMod val="50000"/>
                  </a:schemeClr>
                </a:solidFill>
                <a:cs typeface="+mn-lt"/>
              </a:rPr>
              <a:t>The people of Los Angeles come from all over the world and are dispersed throughout the city’s many sprawling, unique neighborhoods</a:t>
            </a:r>
            <a:endParaRPr lang="en-US">
              <a:solidFill>
                <a:schemeClr val="accent6">
                  <a:lumMod val="50000"/>
                </a:schemeClr>
              </a:solidFill>
              <a:cs typeface="+mn-lt"/>
            </a:endParaRPr>
          </a:p>
          <a:p>
            <a:pPr marL="0" indent="0">
              <a:buNone/>
            </a:pPr>
            <a:r>
              <a:rPr lang="en-US">
                <a:solidFill>
                  <a:schemeClr val="accent6">
                    <a:lumMod val="50000"/>
                  </a:schemeClr>
                </a:solidFill>
                <a:cs typeface="+mn-lt"/>
              </a:rPr>
              <a:t>Los Angeles is an important center of culture, medicine, agriculture, business, finance, energy, aerospace, science, food processing, media, international trade, and tourism.</a:t>
            </a:r>
            <a:endParaRPr lang="en-US">
              <a:solidFill>
                <a:schemeClr val="accent6">
                  <a:lumMod val="50000"/>
                </a:schemeClr>
              </a:solidFill>
              <a:cs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Problem statement :</a:t>
            </a:r>
            <a:endParaRPr lang="en-US" sz="4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Content Placeholder 2"/>
          <p:cNvSpPr>
            <a:spLocks noGrp="1"/>
          </p:cNvSpPr>
          <p:nvPr>
            <p:ph idx="1"/>
          </p:nvPr>
        </p:nvSpPr>
        <p:spPr/>
        <p:txBody>
          <a:bodyPr/>
          <a:p>
            <a:pPr marL="0" indent="0">
              <a:buNone/>
            </a:pPr>
            <a:r>
              <a:rPr lang="en-US" sz="2400">
                <a:solidFill>
                  <a:schemeClr val="accent6">
                    <a:lumMod val="50000"/>
                  </a:schemeClr>
                </a:solidFill>
              </a:rPr>
              <a:t>Many people visit city of Los Angeles daily. Many explorers and tourists have constraint over the time and money they can invest in their travels. But any visitor to city would like to experience the different folds of the city without having repetitive and same experiences. </a:t>
            </a:r>
            <a:endParaRPr lang="en-US">
              <a:solidFill>
                <a:schemeClr val="accent6">
                  <a:lumMod val="50000"/>
                </a:schemeClr>
              </a:solidFill>
            </a:endParaRPr>
          </a:p>
          <a:p>
            <a:pPr marL="0" indent="0">
              <a:buNone/>
            </a:pPr>
            <a:r>
              <a:rPr lang="en-US">
                <a:solidFill>
                  <a:schemeClr val="accent6">
                    <a:lumMod val="50000"/>
                  </a:schemeClr>
                </a:solidFill>
              </a:rPr>
              <a:t>Hence it would be ideal for people if they knew the top locations to visit the in places across the city and having to know the cluster of similar neighborhood and those which are different to other, which they have not visited. </a:t>
            </a:r>
            <a:endParaRPr lang="en-US">
              <a:solidFill>
                <a:schemeClr val="accent6">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Data description:</a:t>
            </a:r>
            <a:endParaRPr lang="en-US" sz="4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Content Placeholder 2"/>
          <p:cNvSpPr>
            <a:spLocks noGrp="1"/>
          </p:cNvSpPr>
          <p:nvPr>
            <p:ph idx="1"/>
          </p:nvPr>
        </p:nvSpPr>
        <p:spPr/>
        <p:txBody>
          <a:bodyPr/>
          <a:p>
            <a:pPr marL="0" indent="0">
              <a:buNone/>
            </a:pPr>
            <a:r>
              <a:rPr lang="en-US">
                <a:solidFill>
                  <a:schemeClr val="accent6">
                    <a:lumMod val="50000"/>
                  </a:schemeClr>
                </a:solidFill>
              </a:rPr>
              <a:t>To gain the required data we used and scrapped the data from primarily two sites.</a:t>
            </a:r>
            <a:endParaRPr lang="en-US">
              <a:solidFill>
                <a:schemeClr val="accent6">
                  <a:lumMod val="50000"/>
                </a:schemeClr>
              </a:solidFill>
            </a:endParaRPr>
          </a:p>
          <a:p>
            <a:pPr marL="0" indent="0">
              <a:buNone/>
            </a:pPr>
            <a:r>
              <a:rPr lang="en-US">
                <a:solidFill>
                  <a:schemeClr val="accent6">
                    <a:lumMod val="50000"/>
                  </a:schemeClr>
                </a:solidFill>
              </a:rPr>
              <a:t>1)The first one is the postal codes along with the neighborhoods of the Los Angeles.</a:t>
            </a:r>
            <a:endParaRPr lang="en-US">
              <a:solidFill>
                <a:schemeClr val="accent6">
                  <a:lumMod val="50000"/>
                </a:schemeClr>
              </a:solidFill>
            </a:endParaRPr>
          </a:p>
          <a:p>
            <a:pPr marL="0" indent="0">
              <a:buNone/>
            </a:pPr>
            <a:r>
              <a:rPr lang="en-US">
                <a:solidFill>
                  <a:schemeClr val="accent6">
                    <a:lumMod val="50000"/>
                  </a:schemeClr>
                </a:solidFill>
              </a:rPr>
              <a:t>2)And the other one is the git containing all the postal codes of USA and their coordinates.</a:t>
            </a:r>
            <a:endParaRPr lang="en-US">
              <a:solidFill>
                <a:schemeClr val="accent6">
                  <a:lumMod val="50000"/>
                </a:schemeClr>
              </a:solidFill>
            </a:endParaRPr>
          </a:p>
          <a:p>
            <a:pPr marL="0" indent="0">
              <a:buNone/>
            </a:pPr>
            <a:r>
              <a:rPr lang="en-US">
                <a:solidFill>
                  <a:schemeClr val="accent6">
                    <a:lumMod val="50000"/>
                  </a:schemeClr>
                </a:solidFill>
              </a:rPr>
              <a:t>Combining these two data sets gave us the required data set for our analysis.</a:t>
            </a:r>
            <a:endParaRPr lang="en-US">
              <a:solidFill>
                <a:schemeClr val="accent6">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756285" y="664845"/>
            <a:ext cx="10972800" cy="582613"/>
          </a:xfrm>
        </p:spPr>
        <p:txBody>
          <a:bodyPr/>
          <a:p>
            <a:r>
              <a:rPr lang="en-US">
                <a:solidFill>
                  <a:schemeClr val="accent6">
                    <a:lumMod val="50000"/>
                  </a:schemeClr>
                </a:solidFill>
              </a:rPr>
              <a:t>The final required dataset is in format :</a:t>
            </a:r>
            <a:r>
              <a:rPr lang="en-US"/>
              <a:t> </a:t>
            </a:r>
            <a:endParaRPr lang="en-US"/>
          </a:p>
        </p:txBody>
      </p:sp>
      <p:pic>
        <p:nvPicPr>
          <p:cNvPr id="4" name="Content Placeholder 3" descr="Annotation 2019-12-25 211205"/>
          <p:cNvPicPr>
            <a:picLocks noChangeAspect="1"/>
          </p:cNvPicPr>
          <p:nvPr>
            <p:ph idx="1"/>
          </p:nvPr>
        </p:nvPicPr>
        <p:blipFill>
          <a:blip r:embed="rId1"/>
          <a:srcRect r="43704"/>
          <a:stretch>
            <a:fillRect/>
          </a:stretch>
        </p:blipFill>
        <p:spPr>
          <a:xfrm>
            <a:off x="653415" y="1730375"/>
            <a:ext cx="10262235" cy="36429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Methodology:</a:t>
            </a:r>
            <a:endParaRPr lang="en-US" sz="4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Content Placeholder 2"/>
          <p:cNvSpPr>
            <a:spLocks noGrp="1"/>
          </p:cNvSpPr>
          <p:nvPr>
            <p:ph idx="1"/>
          </p:nvPr>
        </p:nvSpPr>
        <p:spPr/>
        <p:txBody>
          <a:bodyPr/>
          <a:p>
            <a:pPr marL="0" indent="0">
              <a:buNone/>
            </a:pPr>
            <a:r>
              <a:rPr lang="en-US">
                <a:solidFill>
                  <a:schemeClr val="accent6">
                    <a:lumMod val="50000"/>
                  </a:schemeClr>
                </a:solidFill>
              </a:rPr>
              <a:t>Merging the both data-sets gave us final data set upon which we used foursquare API to get the popular venues for each location.</a:t>
            </a:r>
            <a:endParaRPr lang="en-US">
              <a:solidFill>
                <a:schemeClr val="accent6">
                  <a:lumMod val="50000"/>
                </a:schemeClr>
              </a:solidFill>
            </a:endParaRPr>
          </a:p>
          <a:p>
            <a:pPr marL="0" indent="0">
              <a:buNone/>
            </a:pPr>
            <a:r>
              <a:rPr lang="en-US">
                <a:solidFill>
                  <a:schemeClr val="accent6">
                    <a:lumMod val="50000"/>
                  </a:schemeClr>
                </a:solidFill>
              </a:rPr>
              <a:t>On which we shall apply the k-means clustering algorithm.</a:t>
            </a:r>
            <a:endParaRPr lang="en-US">
              <a:solidFill>
                <a:schemeClr val="accent6">
                  <a:lumMod val="50000"/>
                </a:schemeClr>
              </a:solidFill>
            </a:endParaRPr>
          </a:p>
          <a:p>
            <a:pPr marL="0" indent="0">
              <a:buNone/>
            </a:pPr>
            <a:r>
              <a:rPr lang="en-US">
                <a:solidFill>
                  <a:schemeClr val="accent6">
                    <a:lumMod val="50000"/>
                  </a:schemeClr>
                </a:solidFill>
              </a:rPr>
              <a:t>Clustering various places around the Los Angeles gave us insight upon various neighborhoods of city.  </a:t>
            </a:r>
            <a:endParaRPr lang="en-US">
              <a:solidFill>
                <a:schemeClr val="accent6">
                  <a:lumMod val="50000"/>
                </a:schemeClr>
              </a:solidFill>
            </a:endParaRPr>
          </a:p>
          <a:p>
            <a:pPr marL="0" indent="0">
              <a:buNone/>
            </a:pPr>
            <a:endParaRPr lang="en-US">
              <a:solidFill>
                <a:schemeClr val="accent6">
                  <a:lumMod val="50000"/>
                </a:schemeClr>
              </a:solidFill>
            </a:endParaRPr>
          </a:p>
          <a:p>
            <a:pPr marL="0" indent="0">
              <a:buNone/>
            </a:pPr>
            <a:r>
              <a:rPr lang="en-US">
                <a:solidFill>
                  <a:schemeClr val="accent6">
                    <a:lumMod val="50000"/>
                  </a:schemeClr>
                </a:solidFill>
              </a:rPr>
              <a:t>Further we can also get the most prominent place around each location of the city for travelers and tourists to enjoy.</a:t>
            </a:r>
            <a:endParaRPr lang="en-US">
              <a:solidFill>
                <a:schemeClr val="accent6">
                  <a:lumMod val="5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6">
                    <a:lumMod val="50000"/>
                  </a:schemeClr>
                </a:solidFill>
              </a:rPr>
              <a:t>Neighborhoods around the city</a:t>
            </a:r>
            <a:endParaRPr lang="en-US">
              <a:solidFill>
                <a:schemeClr val="accent6">
                  <a:lumMod val="50000"/>
                </a:schemeClr>
              </a:solidFill>
            </a:endParaRPr>
          </a:p>
        </p:txBody>
      </p:sp>
      <p:pic>
        <p:nvPicPr>
          <p:cNvPr id="4" name="Content Placeholder 3" descr="Annotation 2019-12-25 120"/>
          <p:cNvPicPr>
            <a:picLocks noChangeAspect="1"/>
          </p:cNvPicPr>
          <p:nvPr>
            <p:ph idx="1"/>
          </p:nvPr>
        </p:nvPicPr>
        <p:blipFill>
          <a:blip r:embed="rId1"/>
          <a:srcRect l="8022" t="-641" r="6" b="-577"/>
          <a:stretch>
            <a:fillRect/>
          </a:stretch>
        </p:blipFill>
        <p:spPr>
          <a:xfrm>
            <a:off x="1408430" y="704850"/>
            <a:ext cx="9374505" cy="59048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6">
                    <a:lumMod val="50000"/>
                  </a:schemeClr>
                </a:solidFill>
              </a:rPr>
              <a:t>Clustered </a:t>
            </a:r>
            <a:r>
              <a:rPr lang="en-US">
                <a:solidFill>
                  <a:schemeClr val="accent6">
                    <a:lumMod val="50000"/>
                  </a:schemeClr>
                </a:solidFill>
                <a:sym typeface="+mn-ea"/>
              </a:rPr>
              <a:t>Neighborhoods around the city</a:t>
            </a:r>
            <a:endParaRPr lang="en-US"/>
          </a:p>
        </p:txBody>
      </p:sp>
      <p:pic>
        <p:nvPicPr>
          <p:cNvPr id="4" name="Content Placeholder 3" descr="Annotation 2019-12-25 123340"/>
          <p:cNvPicPr>
            <a:picLocks noChangeAspect="1"/>
          </p:cNvPicPr>
          <p:nvPr>
            <p:ph idx="1"/>
          </p:nvPr>
        </p:nvPicPr>
        <p:blipFill>
          <a:blip r:embed="rId1"/>
          <a:srcRect l="8379" r="1670"/>
          <a:stretch>
            <a:fillRect/>
          </a:stretch>
        </p:blipFill>
        <p:spPr>
          <a:xfrm>
            <a:off x="1921510" y="773430"/>
            <a:ext cx="8348345" cy="56216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Results</a:t>
            </a:r>
            <a:r>
              <a:rPr lang="en-US"/>
              <a:t>:</a:t>
            </a:r>
            <a:endParaRPr lang="en-US"/>
          </a:p>
        </p:txBody>
      </p:sp>
      <p:sp>
        <p:nvSpPr>
          <p:cNvPr id="3" name="Content Placeholder 2"/>
          <p:cNvSpPr>
            <a:spLocks noGrp="1"/>
          </p:cNvSpPr>
          <p:nvPr>
            <p:ph idx="1"/>
          </p:nvPr>
        </p:nvSpPr>
        <p:spPr>
          <a:xfrm>
            <a:off x="609600" y="952500"/>
            <a:ext cx="10972800" cy="4953000"/>
          </a:xfrm>
        </p:spPr>
        <p:txBody>
          <a:bodyPr/>
          <a:p>
            <a:pPr marL="0" indent="0">
              <a:buNone/>
            </a:pPr>
            <a:r>
              <a:rPr lang="en-US">
                <a:solidFill>
                  <a:schemeClr val="accent6">
                    <a:lumMod val="50000"/>
                  </a:schemeClr>
                </a:solidFill>
              </a:rPr>
              <a:t>K means clustering requires the K as input where k defines the number of clusters. Hence we also increase the number of clusters to get the more diverse clusters.</a:t>
            </a:r>
            <a:endParaRPr lang="en-US">
              <a:solidFill>
                <a:schemeClr val="accent6">
                  <a:lumMod val="50000"/>
                </a:schemeClr>
              </a:solidFill>
            </a:endParaRPr>
          </a:p>
          <a:p>
            <a:pPr marL="0" indent="0">
              <a:buNone/>
            </a:pPr>
            <a:r>
              <a:rPr lang="en-US">
                <a:solidFill>
                  <a:schemeClr val="accent6">
                    <a:lumMod val="50000"/>
                  </a:schemeClr>
                </a:solidFill>
              </a:rPr>
              <a:t>Clustering various places around the Los Angeles gave us insight upon various neighborhoods of city.  </a:t>
            </a:r>
            <a:endParaRPr lang="en-US">
              <a:solidFill>
                <a:schemeClr val="accent6">
                  <a:lumMod val="50000"/>
                </a:schemeClr>
              </a:solidFill>
            </a:endParaRPr>
          </a:p>
          <a:p>
            <a:pPr marL="0" indent="0">
              <a:buNone/>
            </a:pPr>
            <a:r>
              <a:rPr lang="en-US" b="1">
                <a:solidFill>
                  <a:schemeClr val="accent6">
                    <a:lumMod val="50000"/>
                  </a:schemeClr>
                </a:solidFill>
              </a:rPr>
              <a:t>Further we can also get the most prominent place around each location of the city for travelers and tourists to enjoy.</a:t>
            </a:r>
            <a:endParaRPr lang="en-US" b="1">
              <a:solidFill>
                <a:schemeClr val="accent6">
                  <a:lumMod val="50000"/>
                </a:schemeClr>
              </a:solidFill>
            </a:endParaRPr>
          </a:p>
          <a:p>
            <a:pPr marL="0" indent="0">
              <a:buNone/>
            </a:pPr>
            <a:r>
              <a:rPr lang="en-US" b="1">
                <a:solidFill>
                  <a:schemeClr val="accent6">
                    <a:lumMod val="50000"/>
                  </a:schemeClr>
                </a:solidFill>
              </a:rPr>
              <a:t>This could majorly help the local business and tourism business around the city.</a:t>
            </a:r>
            <a:endParaRPr lang="en-US" b="1">
              <a:solidFill>
                <a:schemeClr val="accent6">
                  <a:lumMod val="50000"/>
                </a:schemeClr>
              </a:solidFill>
            </a:endParaRPr>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2367</Words>
  <Application>WPS Presentation</Application>
  <PresentationFormat>Widescreen</PresentationFormat>
  <Paragraphs>46</Paragraphs>
  <Slides>10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SimSun</vt:lpstr>
      <vt:lpstr>Wingdings</vt:lpstr>
      <vt:lpstr>Calibri Light</vt:lpstr>
      <vt:lpstr>Calibri</vt:lpstr>
      <vt:lpstr>Microsoft YaHei</vt:lpstr>
      <vt:lpstr>Arial Unicode MS</vt:lpstr>
      <vt:lpstr>Malgun Gothic</vt:lpstr>
      <vt:lpstr>Microsoft YaHei Light</vt:lpstr>
      <vt:lpstr>Microsoft JhengHei UI Light</vt:lpstr>
      <vt:lpstr>Microsoft JhengHei Light</vt:lpstr>
      <vt:lpstr>Orange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dc:title>
  <dc:creator/>
  <cp:lastModifiedBy>Shantanu</cp:lastModifiedBy>
  <cp:revision>1</cp:revision>
  <dcterms:created xsi:type="dcterms:W3CDTF">2019-12-25T16:59:57Z</dcterms:created>
  <dcterms:modified xsi:type="dcterms:W3CDTF">2019-12-25T16:59:57Z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1033-11.2.0.9107</vt:lpwstr>
  </property>
</Properties>
</file>