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3"/>
  </p:notesMasterIdLst>
  <p:handoutMasterIdLst>
    <p:handoutMasterId r:id="rId14"/>
  </p:handoutMasterIdLst>
  <p:sldIdLst>
    <p:sldId id="256" r:id="rId5"/>
    <p:sldId id="276" r:id="rId6"/>
    <p:sldId id="278" r:id="rId7"/>
    <p:sldId id="288" r:id="rId8"/>
    <p:sldId id="289" r:id="rId9"/>
    <p:sldId id="281" r:id="rId10"/>
    <p:sldId id="290" r:id="rId11"/>
    <p:sldId id="28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52" autoAdjust="0"/>
  </p:normalViewPr>
  <p:slideViewPr>
    <p:cSldViewPr snapToGrid="0" showGuides="1">
      <p:cViewPr varScale="1">
        <p:scale>
          <a:sx n="87" d="100"/>
          <a:sy n="87" d="100"/>
        </p:scale>
        <p:origin x="389" y="67"/>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3/12/2021</a:t>
            </a:fld>
            <a:endParaRPr lang="en-US" dirty="0"/>
          </a:p>
        </p:txBody>
      </p:sp>
      <p:sp>
        <p:nvSpPr>
          <p:cNvPr id="4" name="Footer Placeholder 3">
            <a:extLst>
              <a:ext uri="{FF2B5EF4-FFF2-40B4-BE49-F238E27FC236}">
                <a16:creationId xmlns=""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3/12/2021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3168235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933949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1279294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3381850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3/12/2021</a:t>
            </a:fld>
            <a:endParaRPr lang="en-US" dirty="0"/>
          </a:p>
        </p:txBody>
      </p:sp>
      <p:sp>
        <p:nvSpPr>
          <p:cNvPr id="5" name="Footer Placeholder 4">
            <a:extLst>
              <a:ext uri="{FF2B5EF4-FFF2-40B4-BE49-F238E27FC236}">
                <a16:creationId xmlns=""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F7B869-BFB2-4C20-8AB1-46704BB3D177}"/>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 xmlns:a16="http://schemas.microsoft.com/office/drawing/2014/main" id="{19F007DB-4F12-4428-9C48-5120DF07046D}"/>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3/12/2021</a:t>
            </a:fld>
            <a:endParaRPr lang="en-US" dirty="0"/>
          </a:p>
        </p:txBody>
      </p:sp>
      <p:sp>
        <p:nvSpPr>
          <p:cNvPr id="5" name="Footer Placeholder 4">
            <a:extLst>
              <a:ext uri="{FF2B5EF4-FFF2-40B4-BE49-F238E27FC236}">
                <a16:creationId xmlns=""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3/12/2021</a:t>
            </a:fld>
            <a:endParaRPr lang="en-US" dirty="0"/>
          </a:p>
        </p:txBody>
      </p:sp>
      <p:sp>
        <p:nvSpPr>
          <p:cNvPr id="5" name="Footer Placeholder 4">
            <a:extLst>
              <a:ext uri="{FF2B5EF4-FFF2-40B4-BE49-F238E27FC236}">
                <a16:creationId xmlns=""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807FBE-061D-452C-A8A6-213063CFD67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433A3535-1708-499D-B5D2-7D8F9FD182D0}"/>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3/12/2021</a:t>
            </a:fld>
            <a:endParaRPr lang="en-US" dirty="0"/>
          </a:p>
        </p:txBody>
      </p:sp>
      <p:sp>
        <p:nvSpPr>
          <p:cNvPr id="5" name="Footer Placeholder 4">
            <a:extLst>
              <a:ext uri="{FF2B5EF4-FFF2-40B4-BE49-F238E27FC236}">
                <a16:creationId xmlns=""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3/12/2021</a:t>
            </a:fld>
            <a:endParaRPr lang="en-US" dirty="0"/>
          </a:p>
        </p:txBody>
      </p:sp>
      <p:sp>
        <p:nvSpPr>
          <p:cNvPr id="5" name="Footer Placeholder 4">
            <a:extLst>
              <a:ext uri="{FF2B5EF4-FFF2-40B4-BE49-F238E27FC236}">
                <a16:creationId xmlns=""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CC9BDC-6F21-4EF5-A8DD-E35E27EACA5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3/12/2021</a:t>
            </a:fld>
            <a:endParaRPr lang="en-US" dirty="0"/>
          </a:p>
        </p:txBody>
      </p:sp>
      <p:sp>
        <p:nvSpPr>
          <p:cNvPr id="6" name="Footer Placeholder 5">
            <a:extLst>
              <a:ext uri="{FF2B5EF4-FFF2-40B4-BE49-F238E27FC236}">
                <a16:creationId xmlns=""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3/12/2021</a:t>
            </a:fld>
            <a:endParaRPr lang="en-US" dirty="0"/>
          </a:p>
        </p:txBody>
      </p:sp>
      <p:sp>
        <p:nvSpPr>
          <p:cNvPr id="8" name="Footer Placeholder 7">
            <a:extLst>
              <a:ext uri="{FF2B5EF4-FFF2-40B4-BE49-F238E27FC236}">
                <a16:creationId xmlns=""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0E367-8DA0-4655-BCBC-F4280D8642CD}"/>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3/12/2021</a:t>
            </a:fld>
            <a:endParaRPr lang="en-US" dirty="0"/>
          </a:p>
        </p:txBody>
      </p:sp>
      <p:sp>
        <p:nvSpPr>
          <p:cNvPr id="4" name="Footer Placeholder 3">
            <a:extLst>
              <a:ext uri="{FF2B5EF4-FFF2-40B4-BE49-F238E27FC236}">
                <a16:creationId xmlns=""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3/12/2021</a:t>
            </a:fld>
            <a:endParaRPr lang="en-US" dirty="0"/>
          </a:p>
        </p:txBody>
      </p:sp>
      <p:sp>
        <p:nvSpPr>
          <p:cNvPr id="3" name="Footer Placeholder 2">
            <a:extLst>
              <a:ext uri="{FF2B5EF4-FFF2-40B4-BE49-F238E27FC236}">
                <a16:creationId xmlns=""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3/12/2021</a:t>
            </a:fld>
            <a:endParaRPr lang="en-US" dirty="0"/>
          </a:p>
        </p:txBody>
      </p:sp>
      <p:sp>
        <p:nvSpPr>
          <p:cNvPr id="6" name="Footer Placeholder 5">
            <a:extLst>
              <a:ext uri="{FF2B5EF4-FFF2-40B4-BE49-F238E27FC236}">
                <a16:creationId xmlns=""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3/12/2021</a:t>
            </a:fld>
            <a:endParaRPr lang="en-US" dirty="0"/>
          </a:p>
        </p:txBody>
      </p:sp>
      <p:sp>
        <p:nvSpPr>
          <p:cNvPr id="6" name="Footer Placeholder 5">
            <a:extLst>
              <a:ext uri="{FF2B5EF4-FFF2-40B4-BE49-F238E27FC236}">
                <a16:creationId xmlns=""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3/12/2021</a:t>
            </a:fld>
            <a:endParaRPr lang="en-US" dirty="0"/>
          </a:p>
        </p:txBody>
      </p:sp>
      <p:sp>
        <p:nvSpPr>
          <p:cNvPr id="5" name="Footer Placeholder 4">
            <a:extLst>
              <a:ext uri="{FF2B5EF4-FFF2-40B4-BE49-F238E27FC236}">
                <a16:creationId xmlns=""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xmlns="" id="{C4300AEF-1595-4419-801B-6E36A33BB8CF}"/>
              </a:ext>
            </a:extLst>
          </p:cNvPr>
          <p:cNvSpPr>
            <a:spLocks noGrp="1"/>
          </p:cNvSpPr>
          <p:nvPr>
            <p:ph type="ctrTitle"/>
          </p:nvPr>
        </p:nvSpPr>
        <p:spPr>
          <a:xfrm>
            <a:off x="408628" y="3343360"/>
            <a:ext cx="11256258" cy="553998"/>
          </a:xfrm>
        </p:spPr>
        <p:txBody>
          <a:bodyPr wrap="square" lIns="0" tIns="0" rIns="0" bIns="0" anchor="t">
            <a:spAutoFit/>
          </a:bodyPr>
          <a:lstStyle/>
          <a:p>
            <a:r>
              <a:rPr lang="en-US" sz="4000" b="1" dirty="0">
                <a:solidFill>
                  <a:srgbClr val="F59F26"/>
                </a:solidFill>
              </a:rPr>
              <a:t>Project/Internship </a:t>
            </a:r>
            <a:r>
              <a:rPr lang="en-US" sz="4000" b="1" dirty="0" smtClean="0">
                <a:solidFill>
                  <a:srgbClr val="F59F26"/>
                </a:solidFill>
              </a:rPr>
              <a:t>Approval</a:t>
            </a:r>
            <a:r>
              <a:rPr lang="en-US" sz="4000" b="1" dirty="0" smtClean="0">
                <a:solidFill>
                  <a:srgbClr val="F59F26"/>
                </a:solidFill>
              </a:rPr>
              <a:t> </a:t>
            </a:r>
            <a:r>
              <a:rPr lang="en-US" sz="4000" b="1" dirty="0">
                <a:solidFill>
                  <a:srgbClr val="F59F26"/>
                </a:solidFill>
              </a:rPr>
              <a:t>Portal</a:t>
            </a:r>
            <a:endParaRPr lang="en-US" sz="4400" b="1" dirty="0">
              <a:solidFill>
                <a:srgbClr val="F59F26"/>
              </a:solidFill>
            </a:endParaRPr>
          </a:p>
        </p:txBody>
      </p:sp>
      <p:sp>
        <p:nvSpPr>
          <p:cNvPr id="12" name="Diamond 11">
            <a:extLst>
              <a:ext uri="{FF2B5EF4-FFF2-40B4-BE49-F238E27FC236}">
                <a16:creationId xmlns:a16="http://schemas.microsoft.com/office/drawing/2014/main" xmlns="" id="{1C59176D-59A8-4C02-B448-EE01232FB3E7}"/>
              </a:ext>
              <a:ext uri="{C183D7F6-B498-43B3-948B-1728B52AA6E4}">
                <adec:decorative xmlns:adec="http://schemas.microsoft.com/office/drawing/2017/decorative" xmlns="" val="1"/>
              </a:ext>
            </a:extLst>
          </p:cNvPr>
          <p:cNvSpPr/>
          <p:nvPr/>
        </p:nvSpPr>
        <p:spPr>
          <a:xfrm>
            <a:off x="-728183" y="-808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xmlns="" id="{A50B1817-3C7F-41BC-8557-7A00C928EE16}"/>
              </a:ext>
              <a:ext uri="{C183D7F6-B498-43B3-948B-1728B52AA6E4}">
                <adec:decorative xmlns:adec="http://schemas.microsoft.com/office/drawing/2017/decorative" xmlns="" val="1"/>
              </a:ext>
            </a:extLst>
          </p:cNvPr>
          <p:cNvSpPr/>
          <p:nvPr/>
        </p:nvSpPr>
        <p:spPr>
          <a:xfrm>
            <a:off x="-1629516" y="-1643599"/>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descr="Icon of chart. ">
            <a:extLst>
              <a:ext uri="{FF2B5EF4-FFF2-40B4-BE49-F238E27FC236}">
                <a16:creationId xmlns:a16="http://schemas.microsoft.com/office/drawing/2014/main" xmlns="" id="{B95DF07A-CE7E-4D89-9AA0-25F4FFF3B9C7}"/>
              </a:ext>
            </a:extLst>
          </p:cNvPr>
          <p:cNvGrpSpPr/>
          <p:nvPr/>
        </p:nvGrpSpPr>
        <p:grpSpPr>
          <a:xfrm>
            <a:off x="5825002" y="2552454"/>
            <a:ext cx="489958" cy="492680"/>
            <a:chOff x="2025650" y="4786313"/>
            <a:chExt cx="285750" cy="287338"/>
          </a:xfrm>
          <a:solidFill>
            <a:schemeClr val="bg1"/>
          </a:solidFill>
        </p:grpSpPr>
        <p:sp>
          <p:nvSpPr>
            <p:cNvPr id="15" name="Freeform 565">
              <a:extLst>
                <a:ext uri="{FF2B5EF4-FFF2-40B4-BE49-F238E27FC236}">
                  <a16:creationId xmlns:a16="http://schemas.microsoft.com/office/drawing/2014/main" xmlns=""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566">
              <a:extLst>
                <a:ext uri="{FF2B5EF4-FFF2-40B4-BE49-F238E27FC236}">
                  <a16:creationId xmlns:a16="http://schemas.microsoft.com/office/drawing/2014/main" xmlns=""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267" y="127120"/>
            <a:ext cx="984748" cy="971918"/>
          </a:xfrm>
          <a:prstGeom prst="rect">
            <a:avLst/>
          </a:prstGeom>
        </p:spPr>
      </p:pic>
      <p:sp>
        <p:nvSpPr>
          <p:cNvPr id="18" name="Rectangle 17"/>
          <p:cNvSpPr/>
          <p:nvPr/>
        </p:nvSpPr>
        <p:spPr>
          <a:xfrm>
            <a:off x="2761829" y="39317"/>
            <a:ext cx="6616305" cy="461665"/>
          </a:xfrm>
          <a:prstGeom prst="rect">
            <a:avLst/>
          </a:prstGeom>
        </p:spPr>
        <p:txBody>
          <a:bodyPr wrap="square">
            <a:spAutoFit/>
          </a:bodyPr>
          <a:lstStyle/>
          <a:p>
            <a:pPr algn="ctr"/>
            <a:r>
              <a:rPr lang="en-US" sz="2400" b="1" dirty="0" smtClean="0">
                <a:solidFill>
                  <a:schemeClr val="bg1"/>
                </a:solidFill>
                <a:latin typeface="+mj-lt"/>
              </a:rPr>
              <a:t>Shri Vaishnav Vidyapeeth Vishwavidyalaya</a:t>
            </a:r>
            <a:endParaRPr lang="en-IN" sz="2400" b="1" dirty="0">
              <a:latin typeface="+mj-lt"/>
            </a:endParaRPr>
          </a:p>
        </p:txBody>
      </p:sp>
      <p:sp>
        <p:nvSpPr>
          <p:cNvPr id="19" name="Rectangle 18"/>
          <p:cNvSpPr/>
          <p:nvPr/>
        </p:nvSpPr>
        <p:spPr>
          <a:xfrm>
            <a:off x="3458199" y="475376"/>
            <a:ext cx="5290807" cy="369332"/>
          </a:xfrm>
          <a:prstGeom prst="rect">
            <a:avLst/>
          </a:prstGeom>
        </p:spPr>
        <p:txBody>
          <a:bodyPr wrap="none">
            <a:spAutoFit/>
          </a:bodyPr>
          <a:lstStyle/>
          <a:p>
            <a:r>
              <a:rPr lang="en-US" b="1" dirty="0">
                <a:solidFill>
                  <a:schemeClr val="bg1"/>
                </a:solidFill>
              </a:rPr>
              <a:t>Shri Vaishnav </a:t>
            </a:r>
            <a:r>
              <a:rPr lang="en-US" b="1" dirty="0" smtClean="0">
                <a:solidFill>
                  <a:schemeClr val="bg1"/>
                </a:solidFill>
              </a:rPr>
              <a:t>Institute of Information and Technology</a:t>
            </a:r>
            <a:endParaRPr lang="en-IN" b="1" dirty="0"/>
          </a:p>
        </p:txBody>
      </p:sp>
      <p:sp>
        <p:nvSpPr>
          <p:cNvPr id="20" name="Rectangle 19"/>
          <p:cNvSpPr/>
          <p:nvPr/>
        </p:nvSpPr>
        <p:spPr>
          <a:xfrm>
            <a:off x="3984978" y="818429"/>
            <a:ext cx="4155625" cy="338554"/>
          </a:xfrm>
          <a:prstGeom prst="rect">
            <a:avLst/>
          </a:prstGeom>
        </p:spPr>
        <p:txBody>
          <a:bodyPr wrap="none">
            <a:spAutoFit/>
          </a:bodyPr>
          <a:lstStyle/>
          <a:p>
            <a:r>
              <a:rPr lang="en-IN" sz="1600" b="1" dirty="0" smtClean="0">
                <a:solidFill>
                  <a:schemeClr val="bg1"/>
                </a:solidFill>
              </a:rPr>
              <a:t>Department of Computer Science Engineering</a:t>
            </a:r>
            <a:endParaRPr lang="en-IN" sz="1600" b="1" dirty="0">
              <a:solidFill>
                <a:schemeClr val="bg1"/>
              </a:solidFill>
            </a:endParaRPr>
          </a:p>
        </p:txBody>
      </p:sp>
      <p:sp>
        <p:nvSpPr>
          <p:cNvPr id="21" name="Diamond 20">
            <a:extLst>
              <a:ext uri="{FF2B5EF4-FFF2-40B4-BE49-F238E27FC236}">
                <a16:creationId xmlns:a16="http://schemas.microsoft.com/office/drawing/2014/main" xmlns="" id="{1C59176D-59A8-4C02-B448-EE01232FB3E7}"/>
              </a:ext>
              <a:ext uri="{C183D7F6-B498-43B3-948B-1728B52AA6E4}">
                <adec:decorative xmlns:adec="http://schemas.microsoft.com/office/drawing/2017/decorative" xmlns="" val="1"/>
              </a:ext>
            </a:extLst>
          </p:cNvPr>
          <p:cNvSpPr/>
          <p:nvPr/>
        </p:nvSpPr>
        <p:spPr>
          <a:xfrm rot="16200000">
            <a:off x="10361204" y="-742975"/>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Diamond 21">
            <a:extLst>
              <a:ext uri="{FF2B5EF4-FFF2-40B4-BE49-F238E27FC236}">
                <a16:creationId xmlns:a16="http://schemas.microsoft.com/office/drawing/2014/main" xmlns="" id="{A50B1817-3C7F-41BC-8557-7A00C928EE16}"/>
              </a:ext>
              <a:ext uri="{C183D7F6-B498-43B3-948B-1728B52AA6E4}">
                <adec:decorative xmlns:adec="http://schemas.microsoft.com/office/drawing/2017/decorative" xmlns="" val="1"/>
              </a:ext>
            </a:extLst>
          </p:cNvPr>
          <p:cNvSpPr/>
          <p:nvPr/>
        </p:nvSpPr>
        <p:spPr>
          <a:xfrm rot="16200000">
            <a:off x="10295235" y="-164362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3956990" y="1465604"/>
            <a:ext cx="4293223" cy="1323439"/>
          </a:xfrm>
          <a:prstGeom prst="rect">
            <a:avLst/>
          </a:prstGeom>
        </p:spPr>
        <p:txBody>
          <a:bodyPr wrap="square">
            <a:spAutoFit/>
          </a:bodyPr>
          <a:lstStyle/>
          <a:p>
            <a:pPr algn="ctr"/>
            <a:r>
              <a:rPr lang="en-IN" sz="2800" b="1" dirty="0" smtClean="0">
                <a:solidFill>
                  <a:schemeClr val="accent3">
                    <a:lumMod val="40000"/>
                    <a:lumOff val="60000"/>
                  </a:schemeClr>
                </a:solidFill>
                <a:latin typeface="+mj-lt"/>
              </a:rPr>
              <a:t>MINOR PROJECT</a:t>
            </a:r>
            <a:r>
              <a:rPr lang="en-IN" sz="2800" b="1" dirty="0">
                <a:solidFill>
                  <a:schemeClr val="accent3">
                    <a:lumMod val="40000"/>
                    <a:lumOff val="60000"/>
                  </a:schemeClr>
                </a:solidFill>
                <a:latin typeface="+mj-lt"/>
              </a:rPr>
              <a:t>  </a:t>
            </a:r>
            <a:endParaRPr lang="en-IN" sz="2800" b="1" dirty="0" smtClean="0">
              <a:solidFill>
                <a:schemeClr val="accent3">
                  <a:lumMod val="40000"/>
                  <a:lumOff val="60000"/>
                </a:schemeClr>
              </a:solidFill>
              <a:latin typeface="+mj-lt"/>
            </a:endParaRPr>
          </a:p>
          <a:p>
            <a:pPr algn="ctr"/>
            <a:r>
              <a:rPr lang="en-IN" sz="2800" b="1" dirty="0">
                <a:solidFill>
                  <a:schemeClr val="accent3">
                    <a:lumMod val="40000"/>
                    <a:lumOff val="60000"/>
                  </a:schemeClr>
                </a:solidFill>
                <a:latin typeface="+mj-lt"/>
              </a:rPr>
              <a:t>BTCS606 </a:t>
            </a:r>
          </a:p>
          <a:p>
            <a:pPr algn="ctr"/>
            <a:r>
              <a:rPr lang="en-IN" sz="2400" b="1" dirty="0" smtClean="0">
                <a:solidFill>
                  <a:schemeClr val="accent3">
                    <a:lumMod val="40000"/>
                    <a:lumOff val="60000"/>
                  </a:schemeClr>
                </a:solidFill>
                <a:latin typeface="+mj-lt"/>
              </a:rPr>
              <a:t> </a:t>
            </a:r>
            <a:endParaRPr lang="en-IN" sz="2400" b="1" dirty="0">
              <a:solidFill>
                <a:schemeClr val="accent3">
                  <a:lumMod val="40000"/>
                  <a:lumOff val="60000"/>
                </a:schemeClr>
              </a:solidFill>
              <a:latin typeface="+mj-lt"/>
            </a:endParaRPr>
          </a:p>
        </p:txBody>
      </p:sp>
      <p:sp>
        <p:nvSpPr>
          <p:cNvPr id="25" name="Rectangle 24"/>
          <p:cNvSpPr/>
          <p:nvPr/>
        </p:nvSpPr>
        <p:spPr>
          <a:xfrm>
            <a:off x="376980" y="4349334"/>
            <a:ext cx="3373039" cy="584775"/>
          </a:xfrm>
          <a:prstGeom prst="rect">
            <a:avLst/>
          </a:prstGeom>
        </p:spPr>
        <p:txBody>
          <a:bodyPr wrap="none">
            <a:spAutoFit/>
          </a:bodyPr>
          <a:lstStyle/>
          <a:p>
            <a:pPr algn="ctr"/>
            <a:r>
              <a:rPr lang="en-US" sz="3200" b="1" dirty="0" smtClean="0">
                <a:solidFill>
                  <a:schemeClr val="bg1"/>
                </a:solidFill>
                <a:latin typeface="+mj-lt"/>
              </a:rPr>
              <a:t>Team Members:</a:t>
            </a:r>
            <a:endParaRPr lang="en-IN" sz="3200" b="1" dirty="0">
              <a:latin typeface="+mj-lt"/>
            </a:endParaRPr>
          </a:p>
        </p:txBody>
      </p:sp>
      <p:sp>
        <p:nvSpPr>
          <p:cNvPr id="26" name="Rectangle 25"/>
          <p:cNvSpPr/>
          <p:nvPr/>
        </p:nvSpPr>
        <p:spPr>
          <a:xfrm>
            <a:off x="376980" y="4934110"/>
            <a:ext cx="4838184" cy="1323439"/>
          </a:xfrm>
          <a:prstGeom prst="rect">
            <a:avLst/>
          </a:prstGeom>
        </p:spPr>
        <p:txBody>
          <a:bodyPr wrap="none">
            <a:spAutoFit/>
          </a:bodyPr>
          <a:lstStyle/>
          <a:p>
            <a:r>
              <a:rPr lang="en-US" sz="2000" dirty="0" smtClean="0">
                <a:solidFill>
                  <a:schemeClr val="bg1"/>
                </a:solidFill>
                <a:latin typeface="+mj-lt"/>
              </a:rPr>
              <a:t>Radhika Gupta    (18100BTBDAI02908)</a:t>
            </a:r>
          </a:p>
          <a:p>
            <a:r>
              <a:rPr lang="en-US" sz="2000" dirty="0" smtClean="0">
                <a:solidFill>
                  <a:schemeClr val="bg1"/>
                </a:solidFill>
                <a:latin typeface="+mj-lt"/>
              </a:rPr>
              <a:t>Shantanu More    (18100BTBDAI02922)</a:t>
            </a:r>
          </a:p>
          <a:p>
            <a:r>
              <a:rPr lang="en-US" sz="2000" dirty="0" smtClean="0">
                <a:solidFill>
                  <a:schemeClr val="bg1"/>
                </a:solidFill>
                <a:latin typeface="+mj-lt"/>
              </a:rPr>
              <a:t>Vaibhavi Jadhav</a:t>
            </a:r>
            <a:r>
              <a:rPr lang="en-US" sz="2000" dirty="0">
                <a:solidFill>
                  <a:schemeClr val="bg1"/>
                </a:solidFill>
                <a:latin typeface="+mj-lt"/>
              </a:rPr>
              <a:t> </a:t>
            </a:r>
            <a:r>
              <a:rPr lang="en-US" sz="2000" dirty="0" smtClean="0">
                <a:solidFill>
                  <a:schemeClr val="bg1"/>
                </a:solidFill>
                <a:latin typeface="+mj-lt"/>
              </a:rPr>
              <a:t>(18100BTBDAI02929)</a:t>
            </a:r>
          </a:p>
          <a:p>
            <a:r>
              <a:rPr lang="en-US" sz="2000" dirty="0" smtClean="0">
                <a:solidFill>
                  <a:schemeClr val="bg1"/>
                </a:solidFill>
                <a:latin typeface="+mj-lt"/>
              </a:rPr>
              <a:t>Vivek Maltare       (18100BTBDAI02931)</a:t>
            </a:r>
            <a:endParaRPr lang="en-IN" sz="2000" dirty="0">
              <a:latin typeface="+mj-lt"/>
            </a:endParaRPr>
          </a:p>
        </p:txBody>
      </p:sp>
      <p:sp>
        <p:nvSpPr>
          <p:cNvPr id="27" name="Rectangle 26"/>
          <p:cNvSpPr/>
          <p:nvPr/>
        </p:nvSpPr>
        <p:spPr>
          <a:xfrm>
            <a:off x="8366095" y="4349335"/>
            <a:ext cx="2387192" cy="584775"/>
          </a:xfrm>
          <a:prstGeom prst="rect">
            <a:avLst/>
          </a:prstGeom>
        </p:spPr>
        <p:txBody>
          <a:bodyPr wrap="none">
            <a:spAutoFit/>
          </a:bodyPr>
          <a:lstStyle/>
          <a:p>
            <a:pPr algn="ctr"/>
            <a:r>
              <a:rPr lang="en-IN" sz="3200" b="1" dirty="0" smtClean="0">
                <a:solidFill>
                  <a:schemeClr val="bg1"/>
                </a:solidFill>
                <a:latin typeface="+mj-lt"/>
              </a:rPr>
              <a:t>Guided By:</a:t>
            </a:r>
            <a:endParaRPr lang="en-IN" sz="3200" b="1" dirty="0">
              <a:solidFill>
                <a:schemeClr val="bg1"/>
              </a:solidFill>
              <a:latin typeface="+mj-lt"/>
            </a:endParaRPr>
          </a:p>
        </p:txBody>
      </p:sp>
      <p:sp>
        <p:nvSpPr>
          <p:cNvPr id="28" name="Rectangle 27"/>
          <p:cNvSpPr/>
          <p:nvPr/>
        </p:nvSpPr>
        <p:spPr>
          <a:xfrm>
            <a:off x="8366095" y="4934110"/>
            <a:ext cx="3374643" cy="461665"/>
          </a:xfrm>
          <a:prstGeom prst="rect">
            <a:avLst/>
          </a:prstGeom>
        </p:spPr>
        <p:txBody>
          <a:bodyPr wrap="none">
            <a:spAutoFit/>
          </a:bodyPr>
          <a:lstStyle/>
          <a:p>
            <a:pPr algn="ctr"/>
            <a:r>
              <a:rPr lang="en-US" sz="2400" dirty="0" smtClean="0">
                <a:solidFill>
                  <a:schemeClr val="bg1"/>
                </a:solidFill>
                <a:latin typeface="+mj-lt"/>
              </a:rPr>
              <a:t>Mr. Chetan Chauhan</a:t>
            </a:r>
            <a:endParaRPr lang="en-IN" sz="2400" dirty="0">
              <a:latin typeface="+mj-lt"/>
            </a:endParaRPr>
          </a:p>
        </p:txBody>
      </p:sp>
    </p:spTree>
    <p:extLst>
      <p:ext uri="{BB962C8B-B14F-4D97-AF65-F5344CB8AC3E}">
        <p14:creationId xmlns:p14="http://schemas.microsoft.com/office/powerpoint/2010/main" val="23878490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 xmlns:a16="http://schemas.microsoft.com/office/drawing/2014/main" id="{364CFD90-D0E1-4BC3-9D8B-7503E2632C39}"/>
              </a:ext>
              <a:ext uri="{C183D7F6-B498-43B3-948B-1728B52AA6E4}">
                <adec:decorative xmlns="" xmlns:adec="http://schemas.microsoft.com/office/drawing/2017/decorative" val="1"/>
              </a:ext>
            </a:extLst>
          </p:cNvPr>
          <p:cNvSpPr/>
          <p:nvPr/>
        </p:nvSpPr>
        <p:spPr>
          <a:xfrm>
            <a:off x="-682688" y="1514475"/>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305757"/>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Presentation Insights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 xmlns:a16="http://schemas.microsoft.com/office/drawing/2014/main" id="{E3ECCC05-FF78-40FA-84FF-172821D8B58A}"/>
              </a:ext>
              <a:ext uri="{C183D7F6-B498-43B3-948B-1728B52AA6E4}">
                <adec:decorative xmlns="" xmlns:adec="http://schemas.microsoft.com/office/drawing/2017/decorative" val="1"/>
              </a:ext>
            </a:extLst>
          </p:cNvPr>
          <p:cNvSpPr/>
          <p:nvPr/>
        </p:nvSpPr>
        <p:spPr>
          <a:xfrm>
            <a:off x="347662" y="2651125"/>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mj-lt"/>
              </a:rPr>
              <a:t>INSIGHTS</a:t>
            </a:r>
            <a:endParaRPr lang="en-US" b="1" dirty="0">
              <a:latin typeface="+mj-lt"/>
            </a:endParaRPr>
          </a:p>
        </p:txBody>
      </p:sp>
      <p:sp>
        <p:nvSpPr>
          <p:cNvPr id="16" name="Rectangle: Rounded Corners 15">
            <a:extLst>
              <a:ext uri="{FF2B5EF4-FFF2-40B4-BE49-F238E27FC236}">
                <a16:creationId xmlns="" xmlns:a16="http://schemas.microsoft.com/office/drawing/2014/main" id="{D6178536-4D8A-4FF2-BBDC-4B3E7E0FCF26}"/>
              </a:ext>
              <a:ext uri="{C183D7F6-B498-43B3-948B-1728B52AA6E4}">
                <adec:decorative xmlns="" xmlns:adec="http://schemas.microsoft.com/office/drawing/2017/decorative" val="1"/>
              </a:ext>
            </a:extLst>
          </p:cNvPr>
          <p:cNvSpPr/>
          <p:nvPr/>
        </p:nvSpPr>
        <p:spPr>
          <a:xfrm>
            <a:off x="2154237" y="139789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mj-lt"/>
              </a:rPr>
              <a:t>INTRODUCTION</a:t>
            </a:r>
            <a:endParaRPr lang="en-US" b="1" dirty="0">
              <a:latin typeface="+mj-lt"/>
            </a:endParaRPr>
          </a:p>
        </p:txBody>
      </p:sp>
      <p:sp>
        <p:nvSpPr>
          <p:cNvPr id="15" name="Oval 14">
            <a:extLst>
              <a:ext uri="{FF2B5EF4-FFF2-40B4-BE49-F238E27FC236}">
                <a16:creationId xmlns="" xmlns:a16="http://schemas.microsoft.com/office/drawing/2014/main" id="{416F1356-9015-4B5C-9C64-3C1D963E5F59}"/>
              </a:ext>
              <a:ext uri="{C183D7F6-B498-43B3-948B-1728B52AA6E4}">
                <adec:decorative xmlns="" xmlns:adec="http://schemas.microsoft.com/office/drawing/2017/decorative" val="1"/>
              </a:ext>
            </a:extLst>
          </p:cNvPr>
          <p:cNvSpPr/>
          <p:nvPr/>
        </p:nvSpPr>
        <p:spPr>
          <a:xfrm>
            <a:off x="2043112" y="129849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 xmlns:a16="http://schemas.microsoft.com/office/drawing/2014/main" id="{EB7F2E37-0ACF-4E8A-9C1D-EC5B65BA2906}"/>
              </a:ext>
              <a:ext uri="{C183D7F6-B498-43B3-948B-1728B52AA6E4}">
                <adec:decorative xmlns="" xmlns:adec="http://schemas.microsoft.com/office/drawing/2017/decorative" val="1"/>
              </a:ext>
            </a:extLst>
          </p:cNvPr>
          <p:cNvSpPr/>
          <p:nvPr/>
        </p:nvSpPr>
        <p:spPr>
          <a:xfrm>
            <a:off x="2903537" y="311874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mj-lt"/>
              </a:rPr>
              <a:t>ABSTRACT</a:t>
            </a:r>
            <a:endParaRPr lang="en-US" b="1" dirty="0">
              <a:latin typeface="+mj-lt"/>
            </a:endParaRPr>
          </a:p>
        </p:txBody>
      </p:sp>
      <p:sp>
        <p:nvSpPr>
          <p:cNvPr id="20" name="Oval 19">
            <a:extLst>
              <a:ext uri="{FF2B5EF4-FFF2-40B4-BE49-F238E27FC236}">
                <a16:creationId xmlns="" xmlns:a16="http://schemas.microsoft.com/office/drawing/2014/main" id="{88F812F5-70AF-4FBD-80D9-D59B3C456D5E}"/>
              </a:ext>
              <a:ext uri="{C183D7F6-B498-43B3-948B-1728B52AA6E4}">
                <adec:decorative xmlns="" xmlns:adec="http://schemas.microsoft.com/office/drawing/2017/decorative" val="1"/>
              </a:ext>
            </a:extLst>
          </p:cNvPr>
          <p:cNvSpPr/>
          <p:nvPr/>
        </p:nvSpPr>
        <p:spPr>
          <a:xfrm>
            <a:off x="2700776" y="301934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 xmlns:a16="http://schemas.microsoft.com/office/drawing/2014/main" id="{952C5002-7E64-4069-ACA0-6876E54A9B46}"/>
              </a:ext>
              <a:ext uri="{C183D7F6-B498-43B3-948B-1728B52AA6E4}">
                <adec:decorative xmlns="" xmlns:adec="http://schemas.microsoft.com/office/drawing/2017/decorative" val="1"/>
              </a:ext>
            </a:extLst>
          </p:cNvPr>
          <p:cNvSpPr/>
          <p:nvPr/>
        </p:nvSpPr>
        <p:spPr>
          <a:xfrm>
            <a:off x="2255837" y="4913065"/>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mj-lt"/>
              </a:rPr>
              <a:t>LITERATURE REVIEW</a:t>
            </a:r>
            <a:endParaRPr lang="en-US" b="1" dirty="0">
              <a:latin typeface="+mj-lt"/>
            </a:endParaRPr>
          </a:p>
        </p:txBody>
      </p:sp>
      <p:sp>
        <p:nvSpPr>
          <p:cNvPr id="22" name="Oval 21">
            <a:extLst>
              <a:ext uri="{FF2B5EF4-FFF2-40B4-BE49-F238E27FC236}">
                <a16:creationId xmlns="" xmlns:a16="http://schemas.microsoft.com/office/drawing/2014/main" id="{A49C5F3A-6F0D-4A0F-AE6E-92F342C22ACD}"/>
              </a:ext>
              <a:ext uri="{C183D7F6-B498-43B3-948B-1728B52AA6E4}">
                <adec:decorative xmlns="" xmlns:adec="http://schemas.microsoft.com/office/drawing/2017/decorative" val="1"/>
              </a:ext>
            </a:extLst>
          </p:cNvPr>
          <p:cNvSpPr/>
          <p:nvPr/>
        </p:nvSpPr>
        <p:spPr>
          <a:xfrm>
            <a:off x="2043112" y="483959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1676" descr="Icon of check box. ">
            <a:extLst>
              <a:ext uri="{FF2B5EF4-FFF2-40B4-BE49-F238E27FC236}">
                <a16:creationId xmlns="" xmlns:a16="http://schemas.microsoft.com/office/drawing/2014/main" id="{6FB02354-C73F-4DCF-8004-E9CCA66963EA}"/>
              </a:ext>
            </a:extLst>
          </p:cNvPr>
          <p:cNvSpPr>
            <a:spLocks noEditPoints="1"/>
          </p:cNvSpPr>
          <p:nvPr/>
        </p:nvSpPr>
        <p:spPr bwMode="auto">
          <a:xfrm>
            <a:off x="2340133" y="159551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 xmlns:a16="http://schemas.microsoft.com/office/drawing/2014/main" id="{557E39B2-E017-4E5C-B53E-DDE3B9D4C92C}"/>
              </a:ext>
            </a:extLst>
          </p:cNvPr>
          <p:cNvSpPr>
            <a:spLocks/>
          </p:cNvSpPr>
          <p:nvPr/>
        </p:nvSpPr>
        <p:spPr bwMode="auto">
          <a:xfrm>
            <a:off x="3088473" y="331540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 xmlns:a16="http://schemas.microsoft.com/office/drawing/2014/main" id="{ECC5F635-1712-4572-A9EC-F94E2199DDBD}"/>
              </a:ext>
            </a:extLst>
          </p:cNvPr>
          <p:cNvGrpSpPr/>
          <p:nvPr/>
        </p:nvGrpSpPr>
        <p:grpSpPr>
          <a:xfrm>
            <a:off x="2343976" y="5139498"/>
            <a:ext cx="338073" cy="339996"/>
            <a:chOff x="6450013" y="5349875"/>
            <a:chExt cx="279399" cy="280988"/>
          </a:xfrm>
          <a:solidFill>
            <a:schemeClr val="bg1"/>
          </a:solidFill>
        </p:grpSpPr>
        <p:sp>
          <p:nvSpPr>
            <p:cNvPr id="37" name="Freeform 3673">
              <a:extLst>
                <a:ext uri="{FF2B5EF4-FFF2-40B4-BE49-F238E27FC236}">
                  <a16:creationId xmlns=""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Rectangle 1"/>
          <p:cNvSpPr/>
          <p:nvPr/>
        </p:nvSpPr>
        <p:spPr>
          <a:xfrm>
            <a:off x="7593630" y="2438243"/>
            <a:ext cx="4338069" cy="1200329"/>
          </a:xfrm>
          <a:prstGeom prst="rect">
            <a:avLst/>
          </a:prstGeom>
        </p:spPr>
        <p:txBody>
          <a:bodyPr wrap="square">
            <a:spAutoFit/>
          </a:bodyPr>
          <a:lstStyle/>
          <a:p>
            <a:pPr algn="ctr"/>
            <a:r>
              <a:rPr lang="en-US" sz="3600" b="1" dirty="0">
                <a:solidFill>
                  <a:srgbClr val="002060"/>
                </a:solidFill>
                <a:latin typeface="+mj-lt"/>
              </a:rPr>
              <a:t>Project/Internship </a:t>
            </a:r>
            <a:endParaRPr lang="en-US" sz="3600" b="1" dirty="0" smtClean="0">
              <a:solidFill>
                <a:srgbClr val="002060"/>
              </a:solidFill>
              <a:latin typeface="+mj-lt"/>
            </a:endParaRPr>
          </a:p>
          <a:p>
            <a:pPr algn="ctr"/>
            <a:r>
              <a:rPr lang="en-US" sz="3600" b="1" dirty="0" smtClean="0">
                <a:solidFill>
                  <a:srgbClr val="002060"/>
                </a:solidFill>
                <a:latin typeface="+mj-lt"/>
              </a:rPr>
              <a:t>Approval</a:t>
            </a:r>
            <a:r>
              <a:rPr lang="en-US" sz="3600" b="1" dirty="0" smtClean="0">
                <a:solidFill>
                  <a:srgbClr val="002060"/>
                </a:solidFill>
                <a:latin typeface="+mj-lt"/>
              </a:rPr>
              <a:t> </a:t>
            </a:r>
            <a:r>
              <a:rPr lang="en-US" sz="3600" b="1" dirty="0">
                <a:solidFill>
                  <a:srgbClr val="002060"/>
                </a:solidFill>
                <a:latin typeface="+mj-lt"/>
              </a:rPr>
              <a:t>Portal</a:t>
            </a:r>
            <a:endParaRPr lang="en-IN" sz="3600" dirty="0">
              <a:solidFill>
                <a:srgbClr val="002060"/>
              </a:solidFill>
              <a:latin typeface="+mj-lt"/>
            </a:endParaRPr>
          </a:p>
        </p:txBody>
      </p:sp>
      <p:sp>
        <p:nvSpPr>
          <p:cNvPr id="3" name="Rectangle 2"/>
          <p:cNvSpPr/>
          <p:nvPr/>
        </p:nvSpPr>
        <p:spPr>
          <a:xfrm>
            <a:off x="8419363" y="3567356"/>
            <a:ext cx="2686602" cy="584775"/>
          </a:xfrm>
          <a:prstGeom prst="rect">
            <a:avLst/>
          </a:prstGeom>
        </p:spPr>
        <p:txBody>
          <a:bodyPr wrap="square">
            <a:spAutoFit/>
          </a:bodyPr>
          <a:lstStyle/>
          <a:p>
            <a:pPr algn="ctr"/>
            <a:r>
              <a:rPr lang="en-IN" sz="3200" b="1" dirty="0" smtClean="0">
                <a:solidFill>
                  <a:srgbClr val="FF0000"/>
                </a:solidFill>
                <a:latin typeface="+mj-lt"/>
              </a:rPr>
              <a:t>(APPROVSY)</a:t>
            </a:r>
            <a:endParaRPr lang="en-IN" sz="3200" b="1" dirty="0">
              <a:solidFill>
                <a:srgbClr val="FF0000"/>
              </a:solidFill>
              <a:latin typeface="+mj-lt"/>
            </a:endParaRPr>
          </a:p>
        </p:txBody>
      </p:sp>
    </p:spTree>
    <p:extLst>
      <p:ext uri="{BB962C8B-B14F-4D97-AF65-F5344CB8AC3E}">
        <p14:creationId xmlns:p14="http://schemas.microsoft.com/office/powerpoint/2010/main" val="3299715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352870"/>
            <a:ext cx="11734800" cy="8309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smtClean="0">
                <a:solidFill>
                  <a:srgbClr val="0070C0"/>
                </a:solidFill>
              </a:rPr>
              <a:t>INTRODUCTION</a:t>
            </a:r>
            <a:r>
              <a:rPr lang="en-US" sz="2800" dirty="0">
                <a:solidFill>
                  <a:srgbClr val="00B0F0"/>
                </a:solidFill>
              </a:rPr>
              <a:t/>
            </a:r>
            <a:br>
              <a:rPr lang="en-US" sz="2800" dirty="0">
                <a:solidFill>
                  <a:srgbClr val="00B0F0"/>
                </a:solidFill>
              </a:rPr>
            </a:br>
            <a:endParaRPr lang="en-US" sz="2800" dirty="0">
              <a:solidFill>
                <a:srgbClr val="00B0F0"/>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27175" y="1064226"/>
            <a:ext cx="11699193" cy="5255285"/>
          </a:xfrm>
          <a:prstGeom prst="rect">
            <a:avLst/>
          </a:prstGeom>
        </p:spPr>
        <p:txBody>
          <a:bodyPr wrap="square">
            <a:spAutoFit/>
          </a:bodyPr>
          <a:lstStyle/>
          <a:p>
            <a:pPr algn="just">
              <a:lnSpc>
                <a:spcPct val="115000"/>
              </a:lnSpc>
              <a:spcAft>
                <a:spcPts val="1000"/>
              </a:spcAft>
            </a:pPr>
            <a:r>
              <a:rPr lang="en-IN" b="1" dirty="0">
                <a:latin typeface="Arial" panose="020B0604020202020204" pitchFamily="34" charset="0"/>
                <a:ea typeface="Calibri" panose="020F0502020204030204" pitchFamily="34" charset="0"/>
                <a:cs typeface="Arial" panose="020B0604020202020204" pitchFamily="34" charset="0"/>
              </a:rPr>
              <a:t>In this project, we will be covering two different aspects. The one being project management and the other being internship management.</a:t>
            </a:r>
          </a:p>
          <a:p>
            <a:pPr algn="just">
              <a:lnSpc>
                <a:spcPct val="115000"/>
              </a:lnSpc>
              <a:spcAft>
                <a:spcPts val="1000"/>
              </a:spcAft>
            </a:pPr>
            <a:r>
              <a:rPr lang="en-IN" b="1" dirty="0">
                <a:latin typeface="Arial" panose="020B0604020202020204" pitchFamily="34" charset="0"/>
                <a:ea typeface="Calibri" panose="020F0502020204030204" pitchFamily="34" charset="0"/>
                <a:cs typeface="Arial" panose="020B0604020202020204" pitchFamily="34" charset="0"/>
              </a:rPr>
              <a:t>The module of Project management will focus mainly on automating the process of project submission. In the sense, projects topics will be submitted online along with docs and approval will be provided online by the head of department along with suggestions if any . </a:t>
            </a:r>
          </a:p>
          <a:p>
            <a:pPr algn="just">
              <a:lnSpc>
                <a:spcPct val="115000"/>
              </a:lnSpc>
              <a:spcAft>
                <a:spcPts val="1000"/>
              </a:spcAft>
            </a:pPr>
            <a:r>
              <a:rPr lang="en-IN" b="1" dirty="0">
                <a:latin typeface="Arial" panose="020B0604020202020204" pitchFamily="34" charset="0"/>
                <a:ea typeface="Calibri" panose="020F0502020204030204" pitchFamily="34" charset="0"/>
                <a:cs typeface="Arial" panose="020B0604020202020204" pitchFamily="34" charset="0"/>
              </a:rPr>
              <a:t>This will reduce the physical efforts of students meeting Head of Department’s and also reduce the time frame period of completing this part of project work. Students can also update their project  status weekly and provide information regarding the projects which will be monitored by all the relevant professors and head of department. It will be useful for students related to any educational field. </a:t>
            </a:r>
          </a:p>
          <a:p>
            <a:pPr algn="just">
              <a:lnSpc>
                <a:spcPct val="115000"/>
              </a:lnSpc>
              <a:spcAft>
                <a:spcPts val="1000"/>
              </a:spcAft>
            </a:pPr>
            <a:r>
              <a:rPr lang="en-IN" b="1" dirty="0" smtClean="0">
                <a:latin typeface="Arial" panose="020B0604020202020204" pitchFamily="34" charset="0"/>
                <a:ea typeface="Calibri" panose="020F0502020204030204" pitchFamily="34" charset="0"/>
                <a:cs typeface="Arial" panose="020B0604020202020204" pitchFamily="34" charset="0"/>
              </a:rPr>
              <a:t>The module of Internship management will </a:t>
            </a:r>
            <a:r>
              <a:rPr lang="en-IN" b="1" dirty="0" smtClean="0">
                <a:latin typeface="Arial" panose="020B0604020202020204" pitchFamily="34" charset="0"/>
                <a:cs typeface="Arial" panose="020B0604020202020204" pitchFamily="34" charset="0"/>
              </a:rPr>
              <a:t>enable the university students to apply for internship programs. Through this interface the students shall be able to view the available positions for internship , </a:t>
            </a:r>
            <a:r>
              <a:rPr lang="en-IN" b="1" dirty="0" smtClean="0">
                <a:latin typeface="Arial" panose="020B0604020202020204" pitchFamily="34" charset="0"/>
                <a:ea typeface="Calibri" panose="020F0502020204030204" pitchFamily="34" charset="0"/>
                <a:cs typeface="Arial" panose="020B0604020202020204" pitchFamily="34" charset="0"/>
              </a:rPr>
              <a:t>allowing the university to collect applicants data , review that data , make a decision and then continue to interact with applicants and reviewers. The goal of the system is to enable online interactions with applicants and their supervisors and automate the entire process , thereby eliminating a huge amount of paperwork's and manual tasks.      </a:t>
            </a:r>
            <a:endParaRPr lang="en-IN"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8437681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352870"/>
            <a:ext cx="11734800" cy="4431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smtClean="0">
                <a:solidFill>
                  <a:srgbClr val="0070C0"/>
                </a:solidFill>
              </a:rPr>
              <a:t>ABSTRACT</a:t>
            </a:r>
            <a:endParaRPr lang="en-US" sz="2800" dirty="0">
              <a:solidFill>
                <a:srgbClr val="00B0F0"/>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78393" y="1146618"/>
            <a:ext cx="11835213" cy="5064976"/>
          </a:xfrm>
          <a:prstGeom prst="rect">
            <a:avLst/>
          </a:prstGeom>
        </p:spPr>
        <p:txBody>
          <a:bodyPr wrap="square">
            <a:spAutoFit/>
          </a:bodyPr>
          <a:lstStyle/>
          <a:p>
            <a:pPr marL="285750" indent="-285750" algn="just">
              <a:lnSpc>
                <a:spcPct val="115000"/>
              </a:lnSpc>
              <a:spcAft>
                <a:spcPts val="1000"/>
              </a:spcAft>
              <a:buFontTx/>
              <a:buChar char="-"/>
            </a:pPr>
            <a:r>
              <a:rPr lang="en-IN" b="1" dirty="0">
                <a:latin typeface="Arial" panose="020B0604020202020204" pitchFamily="34" charset="0"/>
                <a:ea typeface="Calibri" panose="020F0502020204030204" pitchFamily="34" charset="0"/>
                <a:cs typeface="Arial" panose="020B0604020202020204" pitchFamily="34" charset="0"/>
              </a:rPr>
              <a:t>We live in a jet age when results are expected to turn in speedily as evident in various fields of study such as engineering where this concept of Computers has made a tremendous impact. Computer Technology has an enormous impact on educational sector making it easy to exact a kind of intelligence that transcends human ability naturally. With the availability of computer system, most institutions has access to internet facilities which is also a necessity. Universities though still use papers and manual processes for managing internships and student projects, adapting the traditional way. </a:t>
            </a:r>
            <a:endParaRPr lang="en-IN" b="1" dirty="0" smtClean="0">
              <a:latin typeface="Arial" panose="020B0604020202020204" pitchFamily="34" charset="0"/>
              <a:ea typeface="Calibri" panose="020F0502020204030204" pitchFamily="34" charset="0"/>
              <a:cs typeface="Arial" panose="020B0604020202020204" pitchFamily="34" charset="0"/>
            </a:endParaRPr>
          </a:p>
          <a:p>
            <a:pPr marL="285750" indent="-285750" algn="just">
              <a:lnSpc>
                <a:spcPct val="115000"/>
              </a:lnSpc>
              <a:spcAft>
                <a:spcPts val="1000"/>
              </a:spcAft>
              <a:buFontTx/>
              <a:buChar char="-"/>
            </a:pP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gn="just">
              <a:lnSpc>
                <a:spcPct val="115000"/>
              </a:lnSpc>
              <a:spcAft>
                <a:spcPts val="1000"/>
              </a:spcAft>
              <a:buFontTx/>
              <a:buChar char="-"/>
            </a:pPr>
            <a:r>
              <a:rPr lang="en-IN" b="1" dirty="0">
                <a:latin typeface="Arial" panose="020B0604020202020204" pitchFamily="34" charset="0"/>
                <a:ea typeface="Calibri" panose="020F0502020204030204" pitchFamily="34" charset="0"/>
                <a:cs typeface="Arial" panose="020B0604020202020204" pitchFamily="34" charset="0"/>
              </a:rPr>
              <a:t>Our </a:t>
            </a:r>
            <a:r>
              <a:rPr lang="en-IN" b="1" dirty="0" smtClean="0">
                <a:latin typeface="Arial" panose="020B0604020202020204" pitchFamily="34" charset="0"/>
                <a:ea typeface="Calibri" panose="020F0502020204030204" pitchFamily="34" charset="0"/>
                <a:cs typeface="Arial" panose="020B0604020202020204" pitchFamily="34" charset="0"/>
              </a:rPr>
              <a:t>“Project/Internship Approval </a:t>
            </a:r>
            <a:r>
              <a:rPr lang="en-IN" b="1" dirty="0">
                <a:latin typeface="Arial" panose="020B0604020202020204" pitchFamily="34" charset="0"/>
                <a:ea typeface="Calibri" panose="020F0502020204030204" pitchFamily="34" charset="0"/>
                <a:cs typeface="Arial" panose="020B0604020202020204" pitchFamily="34" charset="0"/>
              </a:rPr>
              <a:t>portal” is a system built to automate the process of collecting, reviewing and managing applications for </a:t>
            </a:r>
            <a:r>
              <a:rPr lang="en-IN" b="1" dirty="0" smtClean="0">
                <a:latin typeface="Arial" panose="020B0604020202020204" pitchFamily="34" charset="0"/>
                <a:ea typeface="Calibri" panose="020F0502020204030204" pitchFamily="34" charset="0"/>
                <a:cs typeface="Arial" panose="020B0604020202020204" pitchFamily="34" charset="0"/>
              </a:rPr>
              <a:t>internships, approve it </a:t>
            </a:r>
            <a:r>
              <a:rPr lang="en-IN" b="1" dirty="0">
                <a:latin typeface="Arial" panose="020B0604020202020204" pitchFamily="34" charset="0"/>
                <a:ea typeface="Calibri" panose="020F0502020204030204" pitchFamily="34" charset="0"/>
                <a:cs typeface="Arial" panose="020B0604020202020204" pitchFamily="34" charset="0"/>
              </a:rPr>
              <a:t>as well as managing the throughout lifecycle of a project submission</a:t>
            </a:r>
            <a:r>
              <a:rPr lang="en-IN" b="1" dirty="0" smtClean="0">
                <a:latin typeface="Arial" panose="020B0604020202020204" pitchFamily="34" charset="0"/>
                <a:ea typeface="Calibri" panose="020F0502020204030204" pitchFamily="34" charset="0"/>
                <a:cs typeface="Arial" panose="020B0604020202020204" pitchFamily="34" charset="0"/>
              </a:rPr>
              <a:t>.</a:t>
            </a:r>
          </a:p>
          <a:p>
            <a:pPr marL="285750" indent="-285750" algn="just">
              <a:lnSpc>
                <a:spcPct val="115000"/>
              </a:lnSpc>
              <a:spcAft>
                <a:spcPts val="1000"/>
              </a:spcAft>
              <a:buFontTx/>
              <a:buChar char="-"/>
            </a:pP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gn="just">
              <a:lnSpc>
                <a:spcPct val="115000"/>
              </a:lnSpc>
              <a:spcAft>
                <a:spcPts val="1000"/>
              </a:spcAft>
              <a:buFontTx/>
              <a:buChar char="-"/>
            </a:pPr>
            <a:r>
              <a:rPr lang="en-IN" b="1" dirty="0">
                <a:latin typeface="Arial" panose="020B0604020202020204" pitchFamily="34" charset="0"/>
                <a:ea typeface="Calibri" panose="020F0502020204030204" pitchFamily="34" charset="0"/>
                <a:cs typeface="Arial" panose="020B0604020202020204" pitchFamily="34" charset="0"/>
              </a:rPr>
              <a:t>The application deals with ease of students thereby reducing the tedious paper work and ensuring better services for students as well as faculties. It will also help us saving the environment by saving the papers.</a:t>
            </a:r>
          </a:p>
        </p:txBody>
      </p:sp>
    </p:spTree>
    <p:extLst>
      <p:ext uri="{BB962C8B-B14F-4D97-AF65-F5344CB8AC3E}">
        <p14:creationId xmlns:p14="http://schemas.microsoft.com/office/powerpoint/2010/main" val="29161897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352870"/>
            <a:ext cx="11734800" cy="4431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smtClean="0">
                <a:solidFill>
                  <a:srgbClr val="0070C0"/>
                </a:solidFill>
              </a:rPr>
              <a:t>ABSTRACT</a:t>
            </a:r>
            <a:endParaRPr lang="en-US" sz="2800" dirty="0">
              <a:solidFill>
                <a:srgbClr val="00B0F0"/>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78393" y="1274805"/>
            <a:ext cx="11835213" cy="3919022"/>
          </a:xfrm>
          <a:prstGeom prst="rect">
            <a:avLst/>
          </a:prstGeom>
        </p:spPr>
        <p:txBody>
          <a:bodyPr wrap="square">
            <a:spAutoFit/>
          </a:bodyPr>
          <a:lstStyle/>
          <a:p>
            <a:pPr marL="285750" indent="-285750" algn="just">
              <a:lnSpc>
                <a:spcPct val="115000"/>
              </a:lnSpc>
              <a:spcAft>
                <a:spcPts val="1000"/>
              </a:spcAft>
              <a:buFontTx/>
              <a:buChar char="-"/>
            </a:pPr>
            <a:r>
              <a:rPr lang="en-IN" b="1" dirty="0">
                <a:latin typeface="Arial" panose="020B0604020202020204" pitchFamily="34" charset="0"/>
                <a:ea typeface="Calibri" panose="020F0502020204030204" pitchFamily="34" charset="0"/>
                <a:cs typeface="Arial" panose="020B0604020202020204" pitchFamily="34" charset="0"/>
              </a:rPr>
              <a:t>Using this application a person can make their work easy by managing and submitting their projects and internship applications whenever and wherever. </a:t>
            </a:r>
            <a:endParaRPr lang="en-IN" b="1" dirty="0" smtClean="0">
              <a:latin typeface="Arial" panose="020B0604020202020204" pitchFamily="34" charset="0"/>
              <a:ea typeface="Calibri" panose="020F0502020204030204" pitchFamily="34" charset="0"/>
              <a:cs typeface="Arial" panose="020B0604020202020204" pitchFamily="34" charset="0"/>
            </a:endParaRPr>
          </a:p>
          <a:p>
            <a:pPr marL="285750" indent="-285750" algn="just">
              <a:lnSpc>
                <a:spcPct val="115000"/>
              </a:lnSpc>
              <a:spcAft>
                <a:spcPts val="1000"/>
              </a:spcAft>
              <a:buFontTx/>
              <a:buChar char="-"/>
            </a:pP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gn="just">
              <a:lnSpc>
                <a:spcPct val="115000"/>
              </a:lnSpc>
              <a:spcAft>
                <a:spcPts val="1000"/>
              </a:spcAft>
              <a:buFontTx/>
              <a:buChar char="-"/>
            </a:pPr>
            <a:r>
              <a:rPr lang="en-IN" b="1" dirty="0">
                <a:latin typeface="Arial" panose="020B0604020202020204" pitchFamily="34" charset="0"/>
                <a:ea typeface="Calibri" panose="020F0502020204030204" pitchFamily="34" charset="0"/>
                <a:cs typeface="Arial" panose="020B0604020202020204" pitchFamily="34" charset="0"/>
              </a:rPr>
              <a:t>This application will guide them properly about their topics , project related future submissions and new internships by automatically notifying them</a:t>
            </a:r>
            <a:r>
              <a:rPr lang="en-IN" b="1" dirty="0" smtClean="0">
                <a:latin typeface="Arial" panose="020B0604020202020204" pitchFamily="34" charset="0"/>
                <a:ea typeface="Calibri" panose="020F0502020204030204" pitchFamily="34" charset="0"/>
                <a:cs typeface="Arial" panose="020B0604020202020204" pitchFamily="34" charset="0"/>
              </a:rPr>
              <a:t>.</a:t>
            </a:r>
          </a:p>
          <a:p>
            <a:pPr marL="285750" indent="-285750" algn="just">
              <a:lnSpc>
                <a:spcPct val="115000"/>
              </a:lnSpc>
              <a:spcAft>
                <a:spcPts val="1000"/>
              </a:spcAft>
              <a:buFontTx/>
              <a:buChar char="-"/>
            </a:pP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gn="just">
              <a:lnSpc>
                <a:spcPct val="115000"/>
              </a:lnSpc>
              <a:spcAft>
                <a:spcPts val="1000"/>
              </a:spcAft>
              <a:buFontTx/>
              <a:buChar char="-"/>
            </a:pPr>
            <a:r>
              <a:rPr lang="en-IN" b="1" dirty="0">
                <a:latin typeface="Arial" panose="020B0604020202020204" pitchFamily="34" charset="0"/>
                <a:ea typeface="Calibri" panose="020F0502020204030204" pitchFamily="34" charset="0"/>
                <a:cs typeface="Arial" panose="020B0604020202020204" pitchFamily="34" charset="0"/>
              </a:rPr>
              <a:t>Encapsulating the above, our project “Internship/Project </a:t>
            </a:r>
            <a:r>
              <a:rPr lang="en-IN" b="1" dirty="0" smtClean="0">
                <a:latin typeface="Arial" panose="020B0604020202020204" pitchFamily="34" charset="0"/>
                <a:ea typeface="Calibri" panose="020F0502020204030204" pitchFamily="34" charset="0"/>
                <a:cs typeface="Arial" panose="020B0604020202020204" pitchFamily="34" charset="0"/>
              </a:rPr>
              <a:t>Approval</a:t>
            </a:r>
            <a:r>
              <a:rPr lang="en-IN" b="1" dirty="0" smtClean="0">
                <a:latin typeface="Arial" panose="020B0604020202020204" pitchFamily="34" charset="0"/>
                <a:ea typeface="Calibri" panose="020F0502020204030204" pitchFamily="34" charset="0"/>
                <a:cs typeface="Arial" panose="020B0604020202020204" pitchFamily="34" charset="0"/>
              </a:rPr>
              <a:t> </a:t>
            </a:r>
            <a:r>
              <a:rPr lang="en-IN" b="1" dirty="0">
                <a:latin typeface="Arial" panose="020B0604020202020204" pitchFamily="34" charset="0"/>
                <a:ea typeface="Calibri" panose="020F0502020204030204" pitchFamily="34" charset="0"/>
                <a:cs typeface="Arial" panose="020B0604020202020204" pitchFamily="34" charset="0"/>
              </a:rPr>
              <a:t>portal” will guide students in interacting with their respective faculties digitally and helping them manage their projects and internships related information easily.” </a:t>
            </a:r>
          </a:p>
          <a:p>
            <a:pPr marL="285750" indent="-285750" algn="just">
              <a:lnSpc>
                <a:spcPct val="115000"/>
              </a:lnSpc>
              <a:spcAft>
                <a:spcPts val="1000"/>
              </a:spcAft>
              <a:buFontTx/>
              <a:buChar char="-"/>
            </a:pPr>
            <a:endParaRPr lang="en-IN"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1470563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77457"/>
            <a:ext cx="11734800" cy="12187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smtClean="0"/>
              <a:t>Comparative Study</a:t>
            </a:r>
            <a:endParaRPr lang="en-US" sz="3200" b="1" dirty="0"/>
          </a:p>
          <a:p>
            <a:pPr algn="ctr"/>
            <a:r>
              <a:rPr lang="en-US" sz="2800" dirty="0" smtClean="0">
                <a:solidFill>
                  <a:schemeClr val="tx1">
                    <a:lumMod val="75000"/>
                    <a:lumOff val="25000"/>
                  </a:schemeClr>
                </a:solidFill>
              </a:rPr>
              <a:t/>
            </a:r>
            <a:br>
              <a:rPr lang="en-US" sz="2800" dirty="0" smtClean="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8" name="Table 47">
            <a:extLst>
              <a:ext uri="{FF2B5EF4-FFF2-40B4-BE49-F238E27FC236}">
                <a16:creationId xmlns="" xmlns:a16="http://schemas.microsoft.com/office/drawing/2014/main" id="{4293C5FE-8B5A-43A8-B602-44F133628917}"/>
              </a:ext>
              <a:ext uri="{C183D7F6-B498-43B3-948B-1728B52AA6E4}">
                <adec:decorative xmlns="" xmlns:adec="http://schemas.microsoft.com/office/drawing/2017/decorative" val="0"/>
              </a:ext>
            </a:extLst>
          </p:cNvPr>
          <p:cNvGraphicFramePr>
            <a:graphicFrameLocks noGrp="1"/>
          </p:cNvGraphicFramePr>
          <p:nvPr>
            <p:extLst>
              <p:ext uri="{D42A27DB-BD31-4B8C-83A1-F6EECF244321}">
                <p14:modId xmlns:p14="http://schemas.microsoft.com/office/powerpoint/2010/main" val="2808363898"/>
              </p:ext>
            </p:extLst>
          </p:nvPr>
        </p:nvGraphicFramePr>
        <p:xfrm>
          <a:off x="1811707" y="1218551"/>
          <a:ext cx="10323321" cy="5400339"/>
        </p:xfrm>
        <a:graphic>
          <a:graphicData uri="http://schemas.openxmlformats.org/drawingml/2006/table">
            <a:tbl>
              <a:tblPr firstRow="1" bandRow="1">
                <a:tableStyleId>{5C22544A-7EE6-4342-B048-85BDC9FD1C3A}</a:tableStyleId>
              </a:tblPr>
              <a:tblGrid>
                <a:gridCol w="960086">
                  <a:extLst>
                    <a:ext uri="{9D8B030D-6E8A-4147-A177-3AD203B41FA5}">
                      <a16:colId xmlns="" xmlns:a16="http://schemas.microsoft.com/office/drawing/2014/main" val="1064767228"/>
                    </a:ext>
                  </a:extLst>
                </a:gridCol>
                <a:gridCol w="1095128">
                  <a:extLst>
                    <a:ext uri="{9D8B030D-6E8A-4147-A177-3AD203B41FA5}">
                      <a16:colId xmlns="" xmlns:a16="http://schemas.microsoft.com/office/drawing/2014/main" val="2110247153"/>
                    </a:ext>
                  </a:extLst>
                </a:gridCol>
                <a:gridCol w="976900">
                  <a:extLst>
                    <a:ext uri="{9D8B030D-6E8A-4147-A177-3AD203B41FA5}">
                      <a16:colId xmlns="" xmlns:a16="http://schemas.microsoft.com/office/drawing/2014/main" val="1671774837"/>
                    </a:ext>
                  </a:extLst>
                </a:gridCol>
                <a:gridCol w="1100150">
                  <a:extLst>
                    <a:ext uri="{9D8B030D-6E8A-4147-A177-3AD203B41FA5}">
                      <a16:colId xmlns="" xmlns:a16="http://schemas.microsoft.com/office/drawing/2014/main" val="1042921663"/>
                    </a:ext>
                  </a:extLst>
                </a:gridCol>
                <a:gridCol w="1207482">
                  <a:extLst>
                    <a:ext uri="{9D8B030D-6E8A-4147-A177-3AD203B41FA5}">
                      <a16:colId xmlns="" xmlns:a16="http://schemas.microsoft.com/office/drawing/2014/main" val="1140046485"/>
                    </a:ext>
                  </a:extLst>
                </a:gridCol>
                <a:gridCol w="983872">
                  <a:extLst>
                    <a:ext uri="{9D8B030D-6E8A-4147-A177-3AD203B41FA5}">
                      <a16:colId xmlns="" xmlns:a16="http://schemas.microsoft.com/office/drawing/2014/main" val="1773304150"/>
                    </a:ext>
                  </a:extLst>
                </a:gridCol>
                <a:gridCol w="1073318">
                  <a:extLst>
                    <a:ext uri="{9D8B030D-6E8A-4147-A177-3AD203B41FA5}">
                      <a16:colId xmlns="" xmlns:a16="http://schemas.microsoft.com/office/drawing/2014/main" val="1528819555"/>
                    </a:ext>
                  </a:extLst>
                </a:gridCol>
                <a:gridCol w="930208">
                  <a:extLst>
                    <a:ext uri="{9D8B030D-6E8A-4147-A177-3AD203B41FA5}">
                      <a16:colId xmlns="" xmlns:a16="http://schemas.microsoft.com/office/drawing/2014/main" val="3985123976"/>
                    </a:ext>
                  </a:extLst>
                </a:gridCol>
                <a:gridCol w="903377">
                  <a:extLst>
                    <a:ext uri="{9D8B030D-6E8A-4147-A177-3AD203B41FA5}">
                      <a16:colId xmlns="" xmlns:a16="http://schemas.microsoft.com/office/drawing/2014/main" val="1999644776"/>
                    </a:ext>
                  </a:extLst>
                </a:gridCol>
                <a:gridCol w="1092800">
                  <a:extLst>
                    <a:ext uri="{9D8B030D-6E8A-4147-A177-3AD203B41FA5}">
                      <a16:colId xmlns="" xmlns:a16="http://schemas.microsoft.com/office/drawing/2014/main" val="1607982248"/>
                    </a:ext>
                  </a:extLst>
                </a:gridCol>
              </a:tblGrid>
              <a:tr h="730555">
                <a:tc>
                  <a:txBody>
                    <a:bodyPr/>
                    <a:lstStyle/>
                    <a:p>
                      <a:pPr algn="ctr"/>
                      <a:r>
                        <a:rPr lang="en-US" sz="1400" dirty="0" smtClean="0">
                          <a:latin typeface="+mj-lt"/>
                        </a:rPr>
                        <a:t>Team</a:t>
                      </a:r>
                    </a:p>
                    <a:p>
                      <a:pPr algn="ctr"/>
                      <a:r>
                        <a:rPr lang="en-US" sz="1400" dirty="0" smtClean="0">
                          <a:latin typeface="+mj-lt"/>
                        </a:rPr>
                        <a:t>Work</a:t>
                      </a:r>
                      <a:endParaRPr lang="en-US" sz="1400" dirty="0">
                        <a:latin typeface="+mj-lt"/>
                      </a:endParaRPr>
                    </a:p>
                  </a:txBody>
                  <a:tcP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pPr algn="ctr"/>
                      <a:r>
                        <a:rPr lang="en-US" sz="1400" dirty="0" smtClean="0">
                          <a:latin typeface="+mj-lt"/>
                        </a:rPr>
                        <a:t>Project.co</a:t>
                      </a:r>
                      <a:endParaRPr lang="en-US" sz="1400" dirty="0">
                        <a:latin typeface="+mj-l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pPr algn="ctr"/>
                      <a:r>
                        <a:rPr lang="en-US" sz="1400" dirty="0" smtClean="0">
                          <a:latin typeface="+mj-lt"/>
                        </a:rPr>
                        <a:t>Open</a:t>
                      </a:r>
                    </a:p>
                    <a:p>
                      <a:pPr algn="ctr"/>
                      <a:r>
                        <a:rPr lang="en-US" sz="1400" dirty="0" smtClean="0">
                          <a:latin typeface="+mj-lt"/>
                        </a:rPr>
                        <a:t>Project</a:t>
                      </a:r>
                      <a:endParaRPr lang="en-US" sz="1400" dirty="0">
                        <a:latin typeface="+mj-l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pPr algn="ctr"/>
                      <a:r>
                        <a:rPr lang="en-US" sz="1400" dirty="0" err="1" smtClean="0">
                          <a:latin typeface="+mj-lt"/>
                        </a:rPr>
                        <a:t>ProjectoryX</a:t>
                      </a:r>
                      <a:endParaRPr lang="en-US" sz="1400" dirty="0" smtClean="0">
                        <a:latin typeface="+mj-l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pPr algn="ctr"/>
                      <a:r>
                        <a:rPr lang="en-US" sz="1400" dirty="0" smtClean="0">
                          <a:latin typeface="+mj-lt"/>
                        </a:rPr>
                        <a:t>Approval </a:t>
                      </a:r>
                    </a:p>
                    <a:p>
                      <a:pPr algn="ctr"/>
                      <a:r>
                        <a:rPr lang="en-US" sz="1400" dirty="0" smtClean="0">
                          <a:latin typeface="+mj-lt"/>
                        </a:rPr>
                        <a:t>Bus</a:t>
                      </a:r>
                      <a:endParaRPr lang="en-US" sz="1400" dirty="0">
                        <a:latin typeface="+mj-l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pPr algn="ctr"/>
                      <a:r>
                        <a:rPr lang="en-US" sz="1400" dirty="0" err="1" smtClean="0">
                          <a:latin typeface="+mj-lt"/>
                        </a:rPr>
                        <a:t>WorkEp</a:t>
                      </a:r>
                      <a:endParaRPr lang="en-US" sz="1400" dirty="0">
                        <a:latin typeface="+mj-l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pPr algn="ctr"/>
                      <a:r>
                        <a:rPr lang="en-US" sz="1400" dirty="0" err="1" smtClean="0">
                          <a:latin typeface="+mj-lt"/>
                        </a:rPr>
                        <a:t>Hubbion</a:t>
                      </a:r>
                      <a:endParaRPr lang="en-US" sz="1400" dirty="0">
                        <a:latin typeface="+mj-l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pPr algn="ctr"/>
                      <a:r>
                        <a:rPr lang="en-US" sz="1400" dirty="0" err="1" smtClean="0">
                          <a:latin typeface="+mj-lt"/>
                        </a:rPr>
                        <a:t>Infolio</a:t>
                      </a:r>
                      <a:endParaRPr lang="en-US" sz="1400" dirty="0">
                        <a:latin typeface="+mj-l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pPr algn="ctr"/>
                      <a:r>
                        <a:rPr lang="en-US" sz="1400" dirty="0" err="1" smtClean="0">
                          <a:latin typeface="+mj-lt"/>
                        </a:rPr>
                        <a:t>Wrike</a:t>
                      </a:r>
                      <a:endParaRPr lang="en-US" sz="1400" dirty="0">
                        <a:latin typeface="+mj-l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r>
                        <a:rPr lang="en-US" sz="1400" dirty="0" smtClean="0">
                          <a:latin typeface="+mj-lt"/>
                        </a:rPr>
                        <a:t>APPROVSY</a:t>
                      </a:r>
                    </a:p>
                  </a:txBody>
                  <a:tcPr>
                    <a:lnL w="6350" cap="flat" cmpd="sng" algn="ctr">
                      <a:solidFill>
                        <a:schemeClr val="bg1"/>
                      </a:solidFill>
                      <a:prstDash val="solid"/>
                      <a:round/>
                      <a:headEnd type="none" w="med" len="med"/>
                      <a:tailEnd type="none" w="med" len="med"/>
                    </a:lnL>
                    <a:lnB w="6350" cap="flat" cmpd="sng" algn="ctr">
                      <a:solidFill>
                        <a:schemeClr val="bg1"/>
                      </a:solidFill>
                      <a:prstDash val="solid"/>
                      <a:round/>
                      <a:headEnd type="none" w="med" len="med"/>
                      <a:tailEnd type="none" w="med" len="med"/>
                    </a:lnB>
                    <a:solidFill>
                      <a:schemeClr val="accent1"/>
                    </a:solidFill>
                  </a:tcPr>
                </a:tc>
                <a:extLst>
                  <a:ext uri="{0D108BD9-81ED-4DB2-BD59-A6C34878D82A}">
                    <a16:rowId xmlns="" xmlns:a16="http://schemas.microsoft.com/office/drawing/2014/main" val="1216711411"/>
                  </a:ext>
                </a:extLst>
              </a:tr>
              <a:tr h="562977">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algn="ctr" defTabSz="914400" rtl="0" eaLnBrk="1" latinLnBrk="0" hangingPunct="1"/>
                      <a:r>
                        <a:rPr lang="en-US" sz="2400" kern="1200" dirty="0" smtClean="0">
                          <a:solidFill>
                            <a:schemeClr val="bg1"/>
                          </a:solidFill>
                          <a:latin typeface="+mn-lt"/>
                          <a:ea typeface="+mn-ea"/>
                          <a:cs typeface="+mn-cs"/>
                          <a:sym typeface="Wingdings" panose="05000000000000000000" pitchFamily="2" charset="2"/>
                        </a:rPr>
                        <a:t></a:t>
                      </a:r>
                      <a:endParaRPr lang="en-US" sz="2400" kern="1200" dirty="0">
                        <a:solidFill>
                          <a:schemeClr val="bg1"/>
                        </a:solidFill>
                        <a:latin typeface="+mn-lt"/>
                        <a:ea typeface="+mn-ea"/>
                        <a:cs typeface="+mn-cs"/>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818672463"/>
                  </a:ext>
                </a:extLst>
              </a:tr>
              <a:tr h="562977">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en-US" sz="2400" kern="1200" dirty="0" smtClean="0">
                          <a:solidFill>
                            <a:schemeClr val="bg1"/>
                          </a:solidFill>
                          <a:latin typeface="+mn-lt"/>
                          <a:ea typeface="+mn-ea"/>
                          <a:cs typeface="+mn-cs"/>
                          <a:sym typeface="Wingdings" panose="05000000000000000000" pitchFamily="2" charset="2"/>
                        </a:rPr>
                        <a:t></a:t>
                      </a:r>
                      <a:endParaRPr lang="en-US" sz="2400" kern="1200" dirty="0">
                        <a:solidFill>
                          <a:schemeClr val="bg1"/>
                        </a:solidFill>
                        <a:latin typeface="+mn-lt"/>
                        <a:ea typeface="+mn-ea"/>
                        <a:cs typeface="+mn-cs"/>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65000"/>
                      </a:schemeClr>
                    </a:solidFill>
                  </a:tcPr>
                </a:tc>
                <a:extLst>
                  <a:ext uri="{0D108BD9-81ED-4DB2-BD59-A6C34878D82A}">
                    <a16:rowId xmlns="" xmlns:a16="http://schemas.microsoft.com/office/drawing/2014/main" val="3292303603"/>
                  </a:ext>
                </a:extLst>
              </a:tr>
              <a:tr h="562977">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algn="ctr" defTabSz="914400" rtl="0" eaLnBrk="1" latinLnBrk="0" hangingPunct="1"/>
                      <a:r>
                        <a:rPr lang="en-US" sz="2400" kern="1200" dirty="0" smtClean="0">
                          <a:solidFill>
                            <a:schemeClr val="bg1"/>
                          </a:solidFill>
                          <a:latin typeface="+mn-lt"/>
                          <a:ea typeface="+mn-ea"/>
                          <a:cs typeface="+mn-cs"/>
                          <a:sym typeface="Wingdings" panose="05000000000000000000" pitchFamily="2" charset="2"/>
                        </a:rPr>
                        <a:t></a:t>
                      </a:r>
                      <a:endParaRPr lang="en-US" sz="2400" kern="1200" dirty="0">
                        <a:solidFill>
                          <a:schemeClr val="bg1"/>
                        </a:solidFill>
                        <a:latin typeface="+mn-lt"/>
                        <a:ea typeface="+mn-ea"/>
                        <a:cs typeface="+mn-cs"/>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3967257650"/>
                  </a:ext>
                </a:extLst>
              </a:tr>
              <a:tr h="719353">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en-US" sz="2400" kern="1200" dirty="0" smtClean="0">
                          <a:solidFill>
                            <a:schemeClr val="bg1"/>
                          </a:solidFill>
                          <a:latin typeface="+mn-lt"/>
                          <a:ea typeface="+mn-ea"/>
                          <a:cs typeface="+mn-cs"/>
                          <a:sym typeface="Wingdings" panose="05000000000000000000" pitchFamily="2" charset="2"/>
                        </a:rPr>
                        <a:t></a:t>
                      </a:r>
                      <a:endParaRPr lang="en-US" sz="2400" kern="1200" dirty="0">
                        <a:solidFill>
                          <a:schemeClr val="bg1"/>
                        </a:solidFill>
                        <a:latin typeface="+mn-lt"/>
                        <a:ea typeface="+mn-ea"/>
                        <a:cs typeface="+mn-cs"/>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65000"/>
                      </a:schemeClr>
                    </a:solidFill>
                  </a:tcPr>
                </a:tc>
                <a:extLst>
                  <a:ext uri="{0D108BD9-81ED-4DB2-BD59-A6C34878D82A}">
                    <a16:rowId xmlns="" xmlns:a16="http://schemas.microsoft.com/office/drawing/2014/main" val="543268816"/>
                  </a:ext>
                </a:extLst>
              </a:tr>
              <a:tr h="572569">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algn="ctr" defTabSz="914400" rtl="0" eaLnBrk="1" latinLnBrk="0" hangingPunct="1"/>
                      <a:r>
                        <a:rPr lang="en-US" sz="2400" kern="1200" dirty="0" smtClean="0">
                          <a:solidFill>
                            <a:schemeClr val="bg1"/>
                          </a:solidFill>
                          <a:latin typeface="+mn-lt"/>
                          <a:ea typeface="+mn-ea"/>
                          <a:cs typeface="+mn-cs"/>
                          <a:sym typeface="Wingdings" panose="05000000000000000000" pitchFamily="2" charset="2"/>
                        </a:rPr>
                        <a:t></a:t>
                      </a:r>
                      <a:endParaRPr lang="en-US" sz="2400" kern="1200" dirty="0">
                        <a:solidFill>
                          <a:schemeClr val="bg1"/>
                        </a:solidFill>
                        <a:latin typeface="+mn-lt"/>
                        <a:ea typeface="+mn-ea"/>
                        <a:cs typeface="+mn-cs"/>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459237457"/>
                  </a:ext>
                </a:extLst>
              </a:tr>
              <a:tr h="562977">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en-US" sz="2400" kern="1200" dirty="0" smtClean="0">
                          <a:solidFill>
                            <a:schemeClr val="bg1"/>
                          </a:solidFill>
                          <a:latin typeface="+mn-lt"/>
                          <a:ea typeface="+mn-ea"/>
                          <a:cs typeface="+mn-cs"/>
                          <a:sym typeface="Wingdings" panose="05000000000000000000" pitchFamily="2" charset="2"/>
                        </a:rPr>
                        <a:t></a:t>
                      </a:r>
                      <a:endParaRPr lang="en-US" sz="2400" kern="1200" dirty="0">
                        <a:solidFill>
                          <a:schemeClr val="bg1"/>
                        </a:solidFill>
                        <a:latin typeface="+mn-lt"/>
                        <a:ea typeface="+mn-ea"/>
                        <a:cs typeface="+mn-cs"/>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65000"/>
                      </a:schemeClr>
                    </a:solidFill>
                  </a:tcPr>
                </a:tc>
                <a:extLst>
                  <a:ext uri="{0D108BD9-81ED-4DB2-BD59-A6C34878D82A}">
                    <a16:rowId xmlns="" xmlns:a16="http://schemas.microsoft.com/office/drawing/2014/main" val="3800174924"/>
                  </a:ext>
                </a:extLst>
              </a:tr>
              <a:tr h="562977">
                <a:tc>
                  <a:txBody>
                    <a:bodyPr/>
                    <a:lstStyle/>
                    <a:p>
                      <a:pPr marL="0" algn="ctr" defTabSz="914400" rtl="0" eaLnBrk="1" latinLnBrk="0" hangingPunct="1"/>
                      <a:r>
                        <a:rPr lang="en-US" sz="2000" kern="1200" dirty="0" smtClean="0">
                          <a:solidFill>
                            <a:schemeClr val="tx1"/>
                          </a:solidFill>
                          <a:latin typeface="+mn-lt"/>
                          <a:ea typeface="+mn-ea"/>
                          <a:cs typeface="+mn-cs"/>
                          <a:sym typeface="Wingdings" panose="05000000000000000000" pitchFamily="2" charset="2"/>
                        </a:rPr>
                        <a:t></a:t>
                      </a:r>
                      <a:endParaRPr lang="en-US" sz="2000" kern="1200" dirty="0">
                        <a:solidFill>
                          <a:schemeClr val="tx1"/>
                        </a:solidFill>
                        <a:latin typeface="+mn-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algn="ctr" defTabSz="914400" rtl="0" eaLnBrk="1" latinLnBrk="0" hangingPunct="1"/>
                      <a:r>
                        <a:rPr lang="en-US" sz="2000" kern="1200" dirty="0" smtClean="0">
                          <a:solidFill>
                            <a:schemeClr val="tx1"/>
                          </a:solidFill>
                          <a:latin typeface="+mn-lt"/>
                          <a:ea typeface="+mn-ea"/>
                          <a:cs typeface="+mn-cs"/>
                          <a:sym typeface="Wingdings" panose="05000000000000000000" pitchFamily="2" charset="2"/>
                        </a:rPr>
                        <a:t></a:t>
                      </a:r>
                      <a:endParaRPr lang="en-US" sz="20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algn="ctr" defTabSz="914400" rtl="0" eaLnBrk="1" latinLnBrk="0" hangingPunct="1"/>
                      <a:r>
                        <a:rPr lang="en-US" sz="2000" kern="1200" dirty="0" smtClean="0">
                          <a:solidFill>
                            <a:schemeClr val="bg1"/>
                          </a:solidFill>
                          <a:latin typeface="+mn-lt"/>
                          <a:ea typeface="+mn-ea"/>
                          <a:cs typeface="+mn-cs"/>
                          <a:sym typeface="Wingdings" panose="05000000000000000000" pitchFamily="2" charset="2"/>
                        </a:rPr>
                        <a:t></a:t>
                      </a:r>
                      <a:endParaRPr lang="en-US" sz="2000" kern="1200" dirty="0">
                        <a:solidFill>
                          <a:schemeClr val="bg1"/>
                        </a:solidFill>
                        <a:latin typeface="+mn-lt"/>
                        <a:ea typeface="+mn-ea"/>
                        <a:cs typeface="+mn-cs"/>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3154256183"/>
                  </a:ext>
                </a:extLst>
              </a:tr>
              <a:tr h="562977">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1">
                        <a:lumMod val="95000"/>
                      </a:schemeClr>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1">
                        <a:lumMod val="95000"/>
                      </a:schemeClr>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1">
                        <a:lumMod val="95000"/>
                      </a:schemeClr>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1">
                        <a:lumMod val="95000"/>
                      </a:schemeClr>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1">
                        <a:lumMod val="95000"/>
                      </a:schemeClr>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1">
                        <a:lumMod val="95000"/>
                      </a:schemeClr>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1">
                        <a:lumMod val="95000"/>
                      </a:schemeClr>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1">
                        <a:lumMod val="95000"/>
                      </a:schemeClr>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1">
                        <a:lumMod val="95000"/>
                      </a:schemeClr>
                    </a:solidFill>
                  </a:tcPr>
                </a:tc>
                <a:tc>
                  <a:txBody>
                    <a:bodyPr/>
                    <a:lstStyle/>
                    <a:p>
                      <a:pPr marL="0" algn="ctr" defTabSz="914400" rtl="0" eaLnBrk="1" latinLnBrk="0" hangingPunct="1"/>
                      <a:r>
                        <a:rPr lang="en-US" sz="2400" kern="1200" dirty="0" smtClean="0">
                          <a:solidFill>
                            <a:schemeClr val="bg1"/>
                          </a:solidFill>
                          <a:latin typeface="+mn-lt"/>
                          <a:ea typeface="+mn-ea"/>
                          <a:cs typeface="+mn-cs"/>
                          <a:sym typeface="Wingdings" panose="05000000000000000000" pitchFamily="2" charset="2"/>
                        </a:rPr>
                        <a:t></a:t>
                      </a:r>
                      <a:endParaRPr lang="en-US" sz="2400" kern="1200" dirty="0">
                        <a:solidFill>
                          <a:schemeClr val="bg1"/>
                        </a:solidFill>
                        <a:latin typeface="+mn-lt"/>
                        <a:ea typeface="+mn-ea"/>
                        <a:cs typeface="+mn-cs"/>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solidFill>
                      <a:schemeClr val="bg1">
                        <a:lumMod val="65000"/>
                      </a:schemeClr>
                    </a:solid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53736186"/>
              </p:ext>
            </p:extLst>
          </p:nvPr>
        </p:nvGraphicFramePr>
        <p:xfrm>
          <a:off x="365919" y="1935221"/>
          <a:ext cx="1437244" cy="4672359"/>
        </p:xfrm>
        <a:graphic>
          <a:graphicData uri="http://schemas.openxmlformats.org/drawingml/2006/table">
            <a:tbl>
              <a:tblPr firstRow="1" bandRow="1">
                <a:tableStyleId>{5C22544A-7EE6-4342-B048-85BDC9FD1C3A}</a:tableStyleId>
              </a:tblPr>
              <a:tblGrid>
                <a:gridCol w="1437244"/>
              </a:tblGrid>
              <a:tr h="562977">
                <a:tc>
                  <a:txBody>
                    <a:bodyPr/>
                    <a:lstStyle/>
                    <a:p>
                      <a:pPr algn="l"/>
                      <a:r>
                        <a:rPr lang="en-US" sz="1400" b="1" kern="1200" dirty="0" smtClean="0">
                          <a:solidFill>
                            <a:schemeClr val="lt1"/>
                          </a:solidFill>
                          <a:latin typeface="+mj-lt"/>
                          <a:ea typeface="+mn-ea"/>
                          <a:cs typeface="+mn-cs"/>
                        </a:rPr>
                        <a:t>Quality</a:t>
                      </a:r>
                    </a:p>
                    <a:p>
                      <a:pPr algn="l"/>
                      <a:r>
                        <a:rPr lang="en-US" sz="1400" b="1" kern="1200" dirty="0" smtClean="0">
                          <a:solidFill>
                            <a:schemeClr val="lt1"/>
                          </a:solidFill>
                          <a:latin typeface="+mj-lt"/>
                          <a:ea typeface="+mn-ea"/>
                          <a:cs typeface="+mn-cs"/>
                        </a:rPr>
                        <a:t>Control</a:t>
                      </a:r>
                      <a:endParaRPr lang="en-US" sz="1400" b="1" kern="1200" dirty="0">
                        <a:solidFill>
                          <a:schemeClr val="lt1"/>
                        </a:solidFill>
                        <a:latin typeface="+mj-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3">
                        <a:lumMod val="75000"/>
                      </a:schemeClr>
                    </a:solidFill>
                  </a:tcPr>
                </a:tc>
              </a:tr>
              <a:tr h="562977">
                <a:tc>
                  <a:txBody>
                    <a:bodyPr/>
                    <a:lstStyle/>
                    <a:p>
                      <a:pPr algn="l"/>
                      <a:r>
                        <a:rPr lang="en-US" sz="1400" b="1" kern="1200" dirty="0" smtClean="0">
                          <a:solidFill>
                            <a:schemeClr val="bg1"/>
                          </a:solidFill>
                          <a:latin typeface="+mj-lt"/>
                          <a:ea typeface="+mn-ea"/>
                          <a:cs typeface="+mn-cs"/>
                        </a:rPr>
                        <a:t>Document</a:t>
                      </a:r>
                    </a:p>
                    <a:p>
                      <a:pPr algn="l"/>
                      <a:r>
                        <a:rPr lang="en-US" sz="1400" b="1" kern="1200" dirty="0" smtClean="0">
                          <a:solidFill>
                            <a:schemeClr val="bg1"/>
                          </a:solidFill>
                          <a:latin typeface="+mj-lt"/>
                          <a:ea typeface="+mn-ea"/>
                          <a:cs typeface="+mn-cs"/>
                        </a:rPr>
                        <a:t>Management</a:t>
                      </a:r>
                      <a:endParaRPr lang="en-US" sz="1400" b="1" kern="1200" dirty="0">
                        <a:solidFill>
                          <a:schemeClr val="bg1"/>
                        </a:solidFill>
                        <a:latin typeface="+mj-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4">
                        <a:lumMod val="75000"/>
                      </a:schemeClr>
                    </a:solidFill>
                  </a:tcPr>
                </a:tc>
              </a:tr>
              <a:tr h="562977">
                <a:tc>
                  <a:txBody>
                    <a:bodyPr/>
                    <a:lstStyle/>
                    <a:p>
                      <a:r>
                        <a:rPr lang="en-US" sz="1400" b="1" kern="1200" dirty="0" smtClean="0">
                          <a:solidFill>
                            <a:schemeClr val="bg1"/>
                          </a:solidFill>
                          <a:latin typeface="+mj-lt"/>
                          <a:ea typeface="+mn-ea"/>
                          <a:cs typeface="+mn-cs"/>
                        </a:rPr>
                        <a:t>Data transfer reliability</a:t>
                      </a:r>
                      <a:endParaRPr lang="en-US" sz="1400" b="1" kern="1200" dirty="0">
                        <a:solidFill>
                          <a:schemeClr val="bg1"/>
                        </a:solidFill>
                        <a:latin typeface="+mj-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3">
                        <a:lumMod val="75000"/>
                      </a:schemeClr>
                    </a:solidFill>
                  </a:tcPr>
                </a:tc>
              </a:tr>
              <a:tr h="562977">
                <a:tc>
                  <a:txBody>
                    <a:bodyPr/>
                    <a:lstStyle/>
                    <a:p>
                      <a:r>
                        <a:rPr lang="en-US" sz="1400" b="1" kern="1200" dirty="0" smtClean="0">
                          <a:solidFill>
                            <a:schemeClr val="bg1"/>
                          </a:solidFill>
                          <a:latin typeface="+mj-lt"/>
                          <a:ea typeface="+mn-ea"/>
                          <a:cs typeface="+mn-cs"/>
                        </a:rPr>
                        <a:t>Clear</a:t>
                      </a:r>
                      <a:r>
                        <a:rPr lang="en-US" sz="1400" b="1" kern="1200" baseline="0" dirty="0" smtClean="0">
                          <a:solidFill>
                            <a:schemeClr val="bg1"/>
                          </a:solidFill>
                          <a:latin typeface="+mj-lt"/>
                          <a:ea typeface="+mn-ea"/>
                          <a:cs typeface="+mn-cs"/>
                        </a:rPr>
                        <a:t> feedback process</a:t>
                      </a:r>
                      <a:endParaRPr lang="en-US" sz="1400" b="1" kern="1200" dirty="0">
                        <a:solidFill>
                          <a:schemeClr val="bg1"/>
                        </a:solidFill>
                        <a:latin typeface="+mj-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4">
                        <a:lumMod val="75000"/>
                      </a:schemeClr>
                    </a:solidFill>
                  </a:tcPr>
                </a:tc>
              </a:tr>
              <a:tr h="562977">
                <a:tc>
                  <a:txBody>
                    <a:bodyPr/>
                    <a:lstStyle/>
                    <a:p>
                      <a:r>
                        <a:rPr lang="en-US" sz="1400" b="1" kern="1200" dirty="0" smtClean="0">
                          <a:solidFill>
                            <a:schemeClr val="bg1"/>
                          </a:solidFill>
                          <a:latin typeface="+mj-lt"/>
                          <a:ea typeface="+mn-ea"/>
                          <a:cs typeface="+mn-cs"/>
                        </a:rPr>
                        <a:t>Role based</a:t>
                      </a:r>
                      <a:r>
                        <a:rPr lang="en-US" sz="1400" b="1" kern="1200" baseline="0" dirty="0" smtClean="0">
                          <a:solidFill>
                            <a:schemeClr val="bg1"/>
                          </a:solidFill>
                          <a:latin typeface="+mj-lt"/>
                          <a:ea typeface="+mn-ea"/>
                          <a:cs typeface="+mn-cs"/>
                        </a:rPr>
                        <a:t> authentication</a:t>
                      </a:r>
                      <a:endParaRPr lang="en-US" sz="1400" b="1" kern="1200" dirty="0">
                        <a:solidFill>
                          <a:schemeClr val="bg1"/>
                        </a:solidFill>
                        <a:latin typeface="+mj-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3">
                        <a:lumMod val="75000"/>
                      </a:schemeClr>
                    </a:solidFill>
                  </a:tcPr>
                </a:tc>
              </a:tr>
              <a:tr h="562977">
                <a:tc>
                  <a:txBody>
                    <a:bodyPr/>
                    <a:lstStyle/>
                    <a:p>
                      <a:pPr algn="l"/>
                      <a:r>
                        <a:rPr lang="en-US" sz="1400" b="1" kern="1200" dirty="0" smtClean="0">
                          <a:solidFill>
                            <a:schemeClr val="bg1"/>
                          </a:solidFill>
                          <a:latin typeface="+mj-lt"/>
                          <a:ea typeface="+mn-ea"/>
                          <a:cs typeface="+mn-cs"/>
                        </a:rPr>
                        <a:t>Ongoing support</a:t>
                      </a:r>
                      <a:endParaRPr lang="en-US" sz="1400" b="1" kern="1200" dirty="0">
                        <a:solidFill>
                          <a:schemeClr val="bg1"/>
                        </a:solidFill>
                        <a:latin typeface="+mj-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4">
                        <a:lumMod val="75000"/>
                      </a:schemeClr>
                    </a:solidFill>
                  </a:tcPr>
                </a:tc>
              </a:tr>
              <a:tr h="562977">
                <a:tc>
                  <a:txBody>
                    <a:bodyPr/>
                    <a:lstStyle/>
                    <a:p>
                      <a:r>
                        <a:rPr lang="en-US" sz="1400" b="1" kern="1200" dirty="0" smtClean="0">
                          <a:solidFill>
                            <a:schemeClr val="bg1"/>
                          </a:solidFill>
                          <a:latin typeface="+mj-lt"/>
                          <a:ea typeface="+mn-ea"/>
                          <a:cs typeface="+mn-cs"/>
                        </a:rPr>
                        <a:t>Platform</a:t>
                      </a:r>
                      <a:r>
                        <a:rPr lang="en-US" sz="1400" b="1" kern="1200" baseline="0" dirty="0" smtClean="0">
                          <a:solidFill>
                            <a:schemeClr val="bg1"/>
                          </a:solidFill>
                          <a:latin typeface="+mj-lt"/>
                          <a:ea typeface="+mn-ea"/>
                          <a:cs typeface="+mn-cs"/>
                        </a:rPr>
                        <a:t> independent</a:t>
                      </a:r>
                      <a:endParaRPr lang="en-US" sz="1400" b="1" kern="1200" dirty="0">
                        <a:solidFill>
                          <a:schemeClr val="bg1"/>
                        </a:solidFill>
                        <a:latin typeface="+mj-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3">
                        <a:lumMod val="75000"/>
                      </a:schemeClr>
                    </a:solidFill>
                  </a:tcPr>
                </a:tc>
              </a:tr>
              <a:tr h="562977">
                <a:tc>
                  <a:txBody>
                    <a:bodyPr/>
                    <a:lstStyle/>
                    <a:p>
                      <a:pPr algn="l"/>
                      <a:r>
                        <a:rPr lang="en-US" sz="1400" b="1" dirty="0" smtClean="0">
                          <a:solidFill>
                            <a:schemeClr val="bg1"/>
                          </a:solidFill>
                          <a:latin typeface="+mj-lt"/>
                        </a:rPr>
                        <a:t>User</a:t>
                      </a:r>
                      <a:r>
                        <a:rPr lang="en-US" sz="1400" b="1" baseline="0" dirty="0" smtClean="0">
                          <a:solidFill>
                            <a:schemeClr val="bg1"/>
                          </a:solidFill>
                          <a:latin typeface="+mj-lt"/>
                        </a:rPr>
                        <a:t> Friendly</a:t>
                      </a:r>
                      <a:endParaRPr lang="en-US" sz="1400" b="1" dirty="0">
                        <a:solidFill>
                          <a:schemeClr val="bg1"/>
                        </a:solidFill>
                        <a:latin typeface="+mj-lt"/>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accent3">
                        <a:lumMod val="75000"/>
                      </a:schemeClr>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160527598"/>
              </p:ext>
            </p:extLst>
          </p:nvPr>
        </p:nvGraphicFramePr>
        <p:xfrm>
          <a:off x="1817225" y="786855"/>
          <a:ext cx="10283494" cy="396240"/>
        </p:xfrm>
        <a:graphic>
          <a:graphicData uri="http://schemas.openxmlformats.org/drawingml/2006/table">
            <a:tbl>
              <a:tblPr firstRow="1" bandRow="1">
                <a:tableStyleId>{5C22544A-7EE6-4342-B048-85BDC9FD1C3A}</a:tableStyleId>
              </a:tblPr>
              <a:tblGrid>
                <a:gridCol w="10283494"/>
              </a:tblGrid>
              <a:tr h="370840">
                <a:tc>
                  <a:txBody>
                    <a:bodyPr/>
                    <a:lstStyle/>
                    <a:p>
                      <a:pPr algn="ctr"/>
                      <a:endParaRPr lang="en-IN" sz="2000" dirty="0">
                        <a:latin typeface="+mj-lt"/>
                      </a:endParaRPr>
                    </a:p>
                  </a:txBody>
                  <a:tcPr>
                    <a:solidFill>
                      <a:schemeClr val="accent5">
                        <a:lumMod val="75000"/>
                      </a:schemeClr>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721607122"/>
              </p:ext>
            </p:extLst>
          </p:nvPr>
        </p:nvGraphicFramePr>
        <p:xfrm>
          <a:off x="16135" y="1931539"/>
          <a:ext cx="405505" cy="4674360"/>
        </p:xfrm>
        <a:graphic>
          <a:graphicData uri="http://schemas.openxmlformats.org/drawingml/2006/table">
            <a:tbl>
              <a:tblPr firstRow="1" bandRow="1">
                <a:tableStyleId>{5C22544A-7EE6-4342-B048-85BDC9FD1C3A}</a:tableStyleId>
              </a:tblPr>
              <a:tblGrid>
                <a:gridCol w="405505"/>
              </a:tblGrid>
              <a:tr h="4674360">
                <a:tc>
                  <a:txBody>
                    <a:bodyPr/>
                    <a:lstStyle/>
                    <a:p>
                      <a:endParaRPr lang="en-IN" dirty="0"/>
                    </a:p>
                  </a:txBody>
                  <a:tcPr>
                    <a:solidFill>
                      <a:schemeClr val="accent5">
                        <a:lumMod val="75000"/>
                      </a:schemeClr>
                    </a:solidFill>
                  </a:tcPr>
                </a:tc>
              </a:tr>
            </a:tbl>
          </a:graphicData>
        </a:graphic>
      </p:graphicFrame>
      <p:sp>
        <p:nvSpPr>
          <p:cNvPr id="12" name="TextBox 11"/>
          <p:cNvSpPr txBox="1"/>
          <p:nvPr/>
        </p:nvSpPr>
        <p:spPr>
          <a:xfrm>
            <a:off x="6233319" y="786855"/>
            <a:ext cx="1352372" cy="369332"/>
          </a:xfrm>
          <a:prstGeom prst="rect">
            <a:avLst/>
          </a:prstGeom>
          <a:noFill/>
        </p:spPr>
        <p:txBody>
          <a:bodyPr wrap="square" rtlCol="0">
            <a:spAutoFit/>
          </a:bodyPr>
          <a:lstStyle/>
          <a:p>
            <a:pPr algn="ctr"/>
            <a:r>
              <a:rPr lang="en-IN" b="1" dirty="0" smtClean="0">
                <a:solidFill>
                  <a:schemeClr val="bg1"/>
                </a:solidFill>
                <a:latin typeface="+mj-lt"/>
              </a:rPr>
              <a:t>PRODUCTS</a:t>
            </a:r>
            <a:endParaRPr lang="en-IN" b="1" dirty="0">
              <a:solidFill>
                <a:schemeClr val="bg1"/>
              </a:solidFill>
              <a:latin typeface="+mj-lt"/>
            </a:endParaRPr>
          </a:p>
        </p:txBody>
      </p:sp>
      <p:sp>
        <p:nvSpPr>
          <p:cNvPr id="15" name="TextBox 14"/>
          <p:cNvSpPr txBox="1"/>
          <p:nvPr/>
        </p:nvSpPr>
        <p:spPr>
          <a:xfrm rot="16200000">
            <a:off x="-509263" y="3980624"/>
            <a:ext cx="1452880" cy="369332"/>
          </a:xfrm>
          <a:prstGeom prst="rect">
            <a:avLst/>
          </a:prstGeom>
          <a:noFill/>
        </p:spPr>
        <p:txBody>
          <a:bodyPr wrap="square" rtlCol="0">
            <a:spAutoFit/>
          </a:bodyPr>
          <a:lstStyle/>
          <a:p>
            <a:r>
              <a:rPr lang="en-IN" b="1" dirty="0" smtClean="0">
                <a:solidFill>
                  <a:schemeClr val="bg1"/>
                </a:solidFill>
                <a:latin typeface="+mj-lt"/>
              </a:rPr>
              <a:t>FEATURES</a:t>
            </a:r>
            <a:endParaRPr lang="en-IN" b="1" dirty="0">
              <a:solidFill>
                <a:schemeClr val="bg1"/>
              </a:solidFill>
              <a:latin typeface="+mj-lt"/>
            </a:endParaRPr>
          </a:p>
        </p:txBody>
      </p:sp>
    </p:spTree>
    <p:extLst>
      <p:ext uri="{BB962C8B-B14F-4D97-AF65-F5344CB8AC3E}">
        <p14:creationId xmlns:p14="http://schemas.microsoft.com/office/powerpoint/2010/main" val="8754452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graphicFrame>
        <p:nvGraphicFramePr>
          <p:cNvPr id="48" name="Table 47">
            <a:extLst>
              <a:ext uri="{FF2B5EF4-FFF2-40B4-BE49-F238E27FC236}">
                <a16:creationId xmlns="" xmlns:a16="http://schemas.microsoft.com/office/drawing/2014/main" id="{4293C5FE-8B5A-43A8-B602-44F133628917}"/>
              </a:ext>
              <a:ext uri="{C183D7F6-B498-43B3-948B-1728B52AA6E4}">
                <adec:decorative xmlns="" xmlns:adec="http://schemas.microsoft.com/office/drawing/2017/decorative" val="0"/>
              </a:ext>
            </a:extLst>
          </p:cNvPr>
          <p:cNvGraphicFramePr>
            <a:graphicFrameLocks noGrp="1"/>
          </p:cNvGraphicFramePr>
          <p:nvPr>
            <p:extLst>
              <p:ext uri="{D42A27DB-BD31-4B8C-83A1-F6EECF244321}">
                <p14:modId xmlns:p14="http://schemas.microsoft.com/office/powerpoint/2010/main" val="3831144820"/>
              </p:ext>
            </p:extLst>
          </p:nvPr>
        </p:nvGraphicFramePr>
        <p:xfrm>
          <a:off x="1675267" y="1263663"/>
          <a:ext cx="10391395" cy="4518895"/>
        </p:xfrm>
        <a:graphic>
          <a:graphicData uri="http://schemas.openxmlformats.org/drawingml/2006/table">
            <a:tbl>
              <a:tblPr firstRow="1" bandRow="1">
                <a:tableStyleId>{5C22544A-7EE6-4342-B048-85BDC9FD1C3A}</a:tableStyleId>
              </a:tblPr>
              <a:tblGrid>
                <a:gridCol w="953633">
                  <a:extLst>
                    <a:ext uri="{9D8B030D-6E8A-4147-A177-3AD203B41FA5}">
                      <a16:colId xmlns="" xmlns:a16="http://schemas.microsoft.com/office/drawing/2014/main" val="1064767228"/>
                    </a:ext>
                  </a:extLst>
                </a:gridCol>
                <a:gridCol w="1104900">
                  <a:extLst>
                    <a:ext uri="{9D8B030D-6E8A-4147-A177-3AD203B41FA5}">
                      <a16:colId xmlns="" xmlns:a16="http://schemas.microsoft.com/office/drawing/2014/main" val="2110247153"/>
                    </a:ext>
                  </a:extLst>
                </a:gridCol>
                <a:gridCol w="990600">
                  <a:extLst>
                    <a:ext uri="{9D8B030D-6E8A-4147-A177-3AD203B41FA5}">
                      <a16:colId xmlns="" xmlns:a16="http://schemas.microsoft.com/office/drawing/2014/main" val="1671774837"/>
                    </a:ext>
                  </a:extLst>
                </a:gridCol>
                <a:gridCol w="1104900">
                  <a:extLst>
                    <a:ext uri="{9D8B030D-6E8A-4147-A177-3AD203B41FA5}">
                      <a16:colId xmlns="" xmlns:a16="http://schemas.microsoft.com/office/drawing/2014/main" val="1042921663"/>
                    </a:ext>
                  </a:extLst>
                </a:gridCol>
                <a:gridCol w="1234440">
                  <a:extLst>
                    <a:ext uri="{9D8B030D-6E8A-4147-A177-3AD203B41FA5}">
                      <a16:colId xmlns="" xmlns:a16="http://schemas.microsoft.com/office/drawing/2014/main" val="1140046485"/>
                    </a:ext>
                  </a:extLst>
                </a:gridCol>
                <a:gridCol w="975360">
                  <a:extLst>
                    <a:ext uri="{9D8B030D-6E8A-4147-A177-3AD203B41FA5}">
                      <a16:colId xmlns="" xmlns:a16="http://schemas.microsoft.com/office/drawing/2014/main" val="1773304150"/>
                    </a:ext>
                  </a:extLst>
                </a:gridCol>
                <a:gridCol w="1097280">
                  <a:extLst>
                    <a:ext uri="{9D8B030D-6E8A-4147-A177-3AD203B41FA5}">
                      <a16:colId xmlns="" xmlns:a16="http://schemas.microsoft.com/office/drawing/2014/main" val="1528819555"/>
                    </a:ext>
                  </a:extLst>
                </a:gridCol>
                <a:gridCol w="929640">
                  <a:extLst>
                    <a:ext uri="{9D8B030D-6E8A-4147-A177-3AD203B41FA5}">
                      <a16:colId xmlns="" xmlns:a16="http://schemas.microsoft.com/office/drawing/2014/main" val="3985123976"/>
                    </a:ext>
                  </a:extLst>
                </a:gridCol>
                <a:gridCol w="922020">
                  <a:extLst>
                    <a:ext uri="{9D8B030D-6E8A-4147-A177-3AD203B41FA5}">
                      <a16:colId xmlns="" xmlns:a16="http://schemas.microsoft.com/office/drawing/2014/main" val="1999644776"/>
                    </a:ext>
                  </a:extLst>
                </a:gridCol>
                <a:gridCol w="1078622">
                  <a:extLst>
                    <a:ext uri="{9D8B030D-6E8A-4147-A177-3AD203B41FA5}">
                      <a16:colId xmlns="" xmlns:a16="http://schemas.microsoft.com/office/drawing/2014/main" val="1607982248"/>
                    </a:ext>
                  </a:extLst>
                </a:gridCol>
              </a:tblGrid>
              <a:tr h="609214">
                <a:tc>
                  <a:txBody>
                    <a:bodyPr/>
                    <a:lstStyle/>
                    <a:p>
                      <a:pPr marL="0" algn="ctr" defTabSz="914400" rtl="0" eaLnBrk="1" latinLnBrk="0" hangingPunct="1"/>
                      <a:r>
                        <a:rPr lang="en-US" sz="2400" b="0" kern="1200" dirty="0" smtClean="0">
                          <a:solidFill>
                            <a:schemeClr val="tx1"/>
                          </a:solidFill>
                          <a:latin typeface="+mn-lt"/>
                          <a:ea typeface="+mn-ea"/>
                          <a:cs typeface="+mn-cs"/>
                          <a:sym typeface="Wingdings" panose="05000000000000000000" pitchFamily="2" charset="2"/>
                        </a:rPr>
                        <a:t></a:t>
                      </a:r>
                      <a:endParaRPr lang="en-US" sz="2400" b="0" kern="1200" dirty="0">
                        <a:solidFill>
                          <a:schemeClr val="tx1"/>
                        </a:solidFill>
                        <a:latin typeface="+mn-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kern="1200" dirty="0" smtClean="0">
                          <a:solidFill>
                            <a:schemeClr val="tx1"/>
                          </a:solidFill>
                          <a:latin typeface="+mn-lt"/>
                          <a:ea typeface="+mn-ea"/>
                          <a:cs typeface="+mn-cs"/>
                          <a:sym typeface="Wingdings" panose="05000000000000000000" pitchFamily="2" charset="2"/>
                        </a:rPr>
                        <a:t></a:t>
                      </a:r>
                      <a:endParaRPr lang="en-US" sz="2400" b="0" kern="1200" dirty="0" smtClean="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kern="1200" dirty="0" smtClean="0">
                          <a:solidFill>
                            <a:schemeClr val="tx1"/>
                          </a:solidFill>
                          <a:latin typeface="+mn-lt"/>
                          <a:ea typeface="+mn-ea"/>
                          <a:cs typeface="+mn-cs"/>
                          <a:sym typeface="Wingdings" panose="05000000000000000000" pitchFamily="2" charset="2"/>
                        </a:rPr>
                        <a:t></a:t>
                      </a:r>
                      <a:endParaRPr lang="en-US" sz="2400" b="0" kern="1200" dirty="0" smtClean="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dirty="0" smtClean="0">
                          <a:solidFill>
                            <a:schemeClr val="tx1"/>
                          </a:solidFill>
                          <a:sym typeface="Wingdings" panose="05000000000000000000" pitchFamily="2" charset="2"/>
                        </a:rPr>
                        <a:t></a:t>
                      </a:r>
                      <a:endParaRPr lang="en-US" sz="2400" b="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kern="1200" dirty="0" smtClean="0">
                          <a:solidFill>
                            <a:schemeClr val="tx1"/>
                          </a:solidFill>
                          <a:latin typeface="+mn-lt"/>
                          <a:ea typeface="+mn-ea"/>
                          <a:cs typeface="+mn-cs"/>
                          <a:sym typeface="Wingdings" panose="05000000000000000000" pitchFamily="2" charset="2"/>
                        </a:rPr>
                        <a:t></a:t>
                      </a:r>
                      <a:endParaRPr lang="en-US" sz="2400" b="0" kern="1200" dirty="0" smtClean="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kern="1200" dirty="0" smtClean="0">
                          <a:solidFill>
                            <a:schemeClr val="tx1"/>
                          </a:solidFill>
                          <a:latin typeface="+mn-lt"/>
                          <a:ea typeface="+mn-ea"/>
                          <a:cs typeface="+mn-cs"/>
                          <a:sym typeface="Wingdings" panose="05000000000000000000" pitchFamily="2" charset="2"/>
                        </a:rPr>
                        <a:t></a:t>
                      </a:r>
                      <a:endParaRPr lang="en-US" sz="2400" b="0" kern="1200" dirty="0" smtClean="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kern="1200" dirty="0" smtClean="0">
                          <a:solidFill>
                            <a:schemeClr val="tx1"/>
                          </a:solidFill>
                          <a:latin typeface="+mn-lt"/>
                          <a:ea typeface="+mn-ea"/>
                          <a:cs typeface="+mn-cs"/>
                          <a:sym typeface="Wingdings" panose="05000000000000000000" pitchFamily="2" charset="2"/>
                        </a:rPr>
                        <a:t></a:t>
                      </a:r>
                      <a:endParaRPr lang="en-US" sz="2400" b="0" kern="1200" dirty="0" smtClean="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kern="1200" dirty="0" smtClean="0">
                          <a:solidFill>
                            <a:schemeClr val="tx1"/>
                          </a:solidFill>
                          <a:latin typeface="+mn-lt"/>
                          <a:ea typeface="+mn-ea"/>
                          <a:cs typeface="+mn-cs"/>
                          <a:sym typeface="Wingdings" panose="05000000000000000000" pitchFamily="2" charset="2"/>
                        </a:rPr>
                        <a:t></a:t>
                      </a:r>
                      <a:endParaRPr lang="en-US" sz="2400" b="0" kern="1200" dirty="0" smtClean="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kern="1200" dirty="0" smtClean="0">
                          <a:solidFill>
                            <a:schemeClr val="tx1"/>
                          </a:solidFill>
                          <a:latin typeface="+mn-lt"/>
                          <a:ea typeface="+mn-ea"/>
                          <a:cs typeface="+mn-cs"/>
                          <a:sym typeface="Wingdings" panose="05000000000000000000" pitchFamily="2" charset="2"/>
                        </a:rPr>
                        <a:t></a:t>
                      </a:r>
                      <a:endParaRPr lang="en-US" sz="2400" b="0" kern="1200" dirty="0" smtClean="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algn="ctr" defTabSz="914400" rtl="0" eaLnBrk="1" latinLnBrk="0" hangingPunct="1"/>
                      <a:r>
                        <a:rPr lang="en-US" sz="2400" b="0" kern="1200" dirty="0" smtClean="0">
                          <a:solidFill>
                            <a:schemeClr val="bg1"/>
                          </a:solidFill>
                          <a:latin typeface="+mn-lt"/>
                          <a:ea typeface="+mn-ea"/>
                          <a:cs typeface="+mn-cs"/>
                          <a:sym typeface="Wingdings" panose="05000000000000000000" pitchFamily="2" charset="2"/>
                        </a:rPr>
                        <a:t></a:t>
                      </a:r>
                      <a:endParaRPr lang="en-US" sz="2400" b="0" kern="1200" dirty="0">
                        <a:solidFill>
                          <a:schemeClr val="bg1"/>
                        </a:solidFill>
                        <a:latin typeface="+mn-lt"/>
                        <a:ea typeface="+mn-ea"/>
                        <a:cs typeface="+mn-cs"/>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1818672463"/>
                  </a:ext>
                </a:extLst>
              </a:tr>
              <a:tr h="585216">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dirty="0" smtClean="0">
                          <a:solidFill>
                            <a:schemeClr val="tx1"/>
                          </a:solidFill>
                          <a:sym typeface="Wingdings" panose="05000000000000000000" pitchFamily="2" charset="2"/>
                        </a:rPr>
                        <a:t></a:t>
                      </a:r>
                      <a:endParaRPr lang="en-US" sz="2400" b="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dirty="0" smtClean="0">
                          <a:solidFill>
                            <a:schemeClr val="tx1"/>
                          </a:solidFill>
                          <a:sym typeface="Wingdings" panose="05000000000000000000" pitchFamily="2" charset="2"/>
                        </a:rPr>
                        <a:t></a:t>
                      </a:r>
                      <a:endParaRPr lang="en-US" sz="2400" b="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kern="1200" dirty="0" smtClean="0">
                          <a:solidFill>
                            <a:schemeClr val="tx1"/>
                          </a:solidFill>
                          <a:latin typeface="+mn-lt"/>
                          <a:ea typeface="+mn-ea"/>
                          <a:cs typeface="+mn-cs"/>
                          <a:sym typeface="Wingdings" panose="05000000000000000000" pitchFamily="2" charset="2"/>
                        </a:rPr>
                        <a:t></a:t>
                      </a:r>
                      <a:endParaRPr lang="en-US" sz="2400" b="0" kern="1200" dirty="0" smtClean="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kern="1200" dirty="0" smtClean="0">
                          <a:solidFill>
                            <a:schemeClr val="tx1"/>
                          </a:solidFill>
                          <a:latin typeface="+mn-lt"/>
                          <a:ea typeface="+mn-ea"/>
                          <a:cs typeface="+mn-cs"/>
                          <a:sym typeface="Wingdings" panose="05000000000000000000" pitchFamily="2" charset="2"/>
                        </a:rPr>
                        <a:t></a:t>
                      </a:r>
                      <a:endParaRPr lang="en-US" sz="2400" b="0" kern="1200" dirty="0" smtClean="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en-US" sz="2400" kern="1200" dirty="0" smtClean="0">
                          <a:solidFill>
                            <a:schemeClr val="bg1"/>
                          </a:solidFill>
                          <a:latin typeface="+mn-lt"/>
                          <a:ea typeface="+mn-ea"/>
                          <a:cs typeface="+mn-cs"/>
                          <a:sym typeface="Wingdings" panose="05000000000000000000" pitchFamily="2" charset="2"/>
                        </a:rPr>
                        <a:t></a:t>
                      </a:r>
                      <a:endParaRPr lang="en-US" sz="2400" kern="1200" dirty="0">
                        <a:solidFill>
                          <a:schemeClr val="bg1"/>
                        </a:solidFill>
                        <a:latin typeface="+mn-lt"/>
                        <a:ea typeface="+mn-ea"/>
                        <a:cs typeface="+mn-cs"/>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65000"/>
                      </a:schemeClr>
                    </a:solidFill>
                  </a:tcPr>
                </a:tc>
                <a:extLst>
                  <a:ext uri="{0D108BD9-81ED-4DB2-BD59-A6C34878D82A}">
                    <a16:rowId xmlns="" xmlns:a16="http://schemas.microsoft.com/office/drawing/2014/main" val="3292303603"/>
                  </a:ext>
                </a:extLst>
              </a:tr>
              <a:tr h="562977">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kern="1200" dirty="0" smtClean="0">
                          <a:solidFill>
                            <a:schemeClr val="tx1"/>
                          </a:solidFill>
                          <a:latin typeface="+mn-lt"/>
                          <a:ea typeface="+mn-ea"/>
                          <a:cs typeface="+mn-cs"/>
                          <a:sym typeface="Wingdings" panose="05000000000000000000" pitchFamily="2" charset="2"/>
                        </a:rPr>
                        <a:t></a:t>
                      </a:r>
                      <a:endParaRPr lang="en-US" sz="2400" b="0" kern="1200" dirty="0" smtClean="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algn="ctr" defTabSz="914400" rtl="0" eaLnBrk="1" latinLnBrk="0" hangingPunct="1"/>
                      <a:r>
                        <a:rPr lang="en-US" sz="2400" kern="1200" dirty="0" smtClean="0">
                          <a:solidFill>
                            <a:schemeClr val="bg1"/>
                          </a:solidFill>
                          <a:latin typeface="+mn-lt"/>
                          <a:ea typeface="+mn-ea"/>
                          <a:cs typeface="+mn-cs"/>
                          <a:sym typeface="Wingdings" panose="05000000000000000000" pitchFamily="2" charset="2"/>
                        </a:rPr>
                        <a:t></a:t>
                      </a:r>
                      <a:endParaRPr lang="en-US" sz="2400" kern="1200" dirty="0">
                        <a:solidFill>
                          <a:schemeClr val="bg1"/>
                        </a:solidFill>
                        <a:latin typeface="+mn-lt"/>
                        <a:ea typeface="+mn-ea"/>
                        <a:cs typeface="+mn-cs"/>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3967257650"/>
                  </a:ext>
                </a:extLst>
              </a:tr>
              <a:tr h="552591">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tx1"/>
                          </a:solidFill>
                          <a:latin typeface="+mn-lt"/>
                          <a:ea typeface="+mn-ea"/>
                          <a:cs typeface="+mn-cs"/>
                          <a:sym typeface="Wingdings" panose="05000000000000000000" pitchFamily="2" charset="2"/>
                        </a:rPr>
                        <a:t></a:t>
                      </a:r>
                      <a:endParaRPr lang="en-US" sz="2400" kern="1200" dirty="0" smtClean="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400" dirty="0" smtClean="0">
                          <a:solidFill>
                            <a:schemeClr val="bg1"/>
                          </a:solidFill>
                          <a:sym typeface="Wingdings" panose="05000000000000000000" pitchFamily="2" charset="2"/>
                        </a:rPr>
                        <a:t></a:t>
                      </a:r>
                      <a:endParaRPr lang="en-US" sz="2400" dirty="0">
                        <a:solidFill>
                          <a:schemeClr val="bg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65000"/>
                      </a:schemeClr>
                    </a:solidFill>
                  </a:tcPr>
                </a:tc>
                <a:extLst>
                  <a:ext uri="{0D108BD9-81ED-4DB2-BD59-A6C34878D82A}">
                    <a16:rowId xmlns="" xmlns:a16="http://schemas.microsoft.com/office/drawing/2014/main" val="543268816"/>
                  </a:ext>
                </a:extLst>
              </a:tr>
              <a:tr h="566928">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tx1"/>
                          </a:solidFill>
                          <a:latin typeface="+mn-lt"/>
                          <a:ea typeface="+mn-ea"/>
                          <a:cs typeface="+mn-cs"/>
                          <a:sym typeface="Wingdings" panose="05000000000000000000" pitchFamily="2" charset="2"/>
                        </a:rPr>
                        <a:t></a:t>
                      </a:r>
                      <a:endParaRPr lang="en-US" sz="2400" kern="1200" dirty="0" smtClean="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tx1"/>
                          </a:solidFill>
                          <a:latin typeface="+mn-lt"/>
                          <a:ea typeface="+mn-ea"/>
                          <a:cs typeface="+mn-cs"/>
                          <a:sym typeface="Wingdings" panose="05000000000000000000" pitchFamily="2" charset="2"/>
                        </a:rPr>
                        <a:t></a:t>
                      </a:r>
                      <a:endParaRPr lang="en-US" sz="2400" kern="1200" dirty="0" smtClean="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tx1"/>
                          </a:solidFill>
                          <a:latin typeface="+mn-lt"/>
                          <a:ea typeface="+mn-ea"/>
                          <a:cs typeface="+mn-cs"/>
                          <a:sym typeface="Wingdings" panose="05000000000000000000" pitchFamily="2" charset="2"/>
                        </a:rPr>
                        <a:t></a:t>
                      </a:r>
                      <a:endParaRPr lang="en-US" sz="2400" kern="1200" dirty="0" smtClean="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kern="1200" dirty="0" smtClean="0">
                          <a:solidFill>
                            <a:schemeClr val="tx1"/>
                          </a:solidFill>
                          <a:latin typeface="+mn-lt"/>
                          <a:ea typeface="+mn-ea"/>
                          <a:cs typeface="+mn-cs"/>
                          <a:sym typeface="Wingdings" panose="05000000000000000000" pitchFamily="2" charset="2"/>
                        </a:rPr>
                        <a:t></a:t>
                      </a:r>
                      <a:endParaRPr lang="en-US" sz="2400" b="0" kern="1200" dirty="0" smtClean="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algn="ctr" defTabSz="914400" rtl="0" eaLnBrk="1" latinLnBrk="0" hangingPunct="1"/>
                      <a:r>
                        <a:rPr lang="en-US" sz="2400" kern="1200" dirty="0" smtClean="0">
                          <a:solidFill>
                            <a:schemeClr val="bg1"/>
                          </a:solidFill>
                          <a:latin typeface="+mn-lt"/>
                          <a:ea typeface="+mn-ea"/>
                          <a:cs typeface="+mn-cs"/>
                          <a:sym typeface="Wingdings" panose="05000000000000000000" pitchFamily="2" charset="2"/>
                        </a:rPr>
                        <a:t></a:t>
                      </a:r>
                      <a:endParaRPr lang="en-US" sz="2400" kern="1200" dirty="0">
                        <a:solidFill>
                          <a:schemeClr val="bg1"/>
                        </a:solidFill>
                        <a:latin typeface="+mn-lt"/>
                        <a:ea typeface="+mn-ea"/>
                        <a:cs typeface="+mn-cs"/>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459237457"/>
                  </a:ext>
                </a:extLst>
              </a:tr>
              <a:tr h="530352">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tx1"/>
                          </a:solidFill>
                          <a:latin typeface="+mn-lt"/>
                          <a:ea typeface="+mn-ea"/>
                          <a:cs typeface="+mn-cs"/>
                          <a:sym typeface="Wingdings" panose="05000000000000000000" pitchFamily="2" charset="2"/>
                        </a:rPr>
                        <a:t></a:t>
                      </a:r>
                      <a:endParaRPr lang="en-US" sz="2400" kern="1200" dirty="0" smtClean="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2400" dirty="0" smtClean="0">
                          <a:solidFill>
                            <a:schemeClr val="tx1"/>
                          </a:solidFill>
                          <a:sym typeface="Wingdings" panose="05000000000000000000" pitchFamily="2" charset="2"/>
                        </a:rPr>
                        <a:t></a:t>
                      </a:r>
                      <a:endParaRPr lang="en-US" sz="24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dirty="0" smtClean="0">
                          <a:solidFill>
                            <a:schemeClr val="tx1"/>
                          </a:solidFill>
                          <a:sym typeface="Wingdings" panose="05000000000000000000" pitchFamily="2" charset="2"/>
                        </a:rPr>
                        <a:t></a:t>
                      </a:r>
                      <a:endParaRPr lang="en-US" sz="2400" b="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dirty="0" smtClean="0">
                          <a:solidFill>
                            <a:schemeClr val="tx1"/>
                          </a:solidFill>
                          <a:sym typeface="Wingdings" panose="05000000000000000000" pitchFamily="2" charset="2"/>
                        </a:rPr>
                        <a:t></a:t>
                      </a:r>
                      <a:endParaRPr lang="en-US" sz="2400" b="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kern="1200" dirty="0" smtClean="0">
                          <a:solidFill>
                            <a:schemeClr val="tx1"/>
                          </a:solidFill>
                          <a:latin typeface="+mn-lt"/>
                          <a:ea typeface="+mn-ea"/>
                          <a:cs typeface="+mn-cs"/>
                          <a:sym typeface="Wingdings" panose="05000000000000000000" pitchFamily="2" charset="2"/>
                        </a:rPr>
                        <a:t></a:t>
                      </a:r>
                      <a:endParaRPr lang="en-US" sz="2400" b="0" kern="1200" dirty="0" smtClean="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en-US" sz="2400" kern="1200" dirty="0" smtClean="0">
                          <a:solidFill>
                            <a:schemeClr val="bg1"/>
                          </a:solidFill>
                          <a:latin typeface="+mn-lt"/>
                          <a:ea typeface="+mn-ea"/>
                          <a:cs typeface="+mn-cs"/>
                          <a:sym typeface="Wingdings" panose="05000000000000000000" pitchFamily="2" charset="2"/>
                        </a:rPr>
                        <a:t></a:t>
                      </a:r>
                      <a:endParaRPr lang="en-US" sz="2400" kern="1200" dirty="0">
                        <a:solidFill>
                          <a:schemeClr val="bg1"/>
                        </a:solidFill>
                        <a:latin typeface="+mn-lt"/>
                        <a:ea typeface="+mn-ea"/>
                        <a:cs typeface="+mn-cs"/>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65000"/>
                      </a:schemeClr>
                    </a:solidFill>
                  </a:tcPr>
                </a:tc>
                <a:extLst>
                  <a:ext uri="{0D108BD9-81ED-4DB2-BD59-A6C34878D82A}">
                    <a16:rowId xmlns="" xmlns:a16="http://schemas.microsoft.com/office/drawing/2014/main" val="3800174924"/>
                  </a:ext>
                </a:extLst>
              </a:tr>
              <a:tr h="548640">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sym typeface="Wingdings" panose="05000000000000000000" pitchFamily="2" charset="2"/>
                        </a:rPr>
                        <a:t></a:t>
                      </a:r>
                      <a:endParaRPr lang="en-US" sz="2400" dirty="0" smtClean="0">
                        <a:solidFill>
                          <a:schemeClr val="bg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lumMod val="50000"/>
                        <a:lumOff val="50000"/>
                      </a:schemeClr>
                    </a:solidFill>
                  </a:tcPr>
                </a:tc>
                <a:extLst>
                  <a:ext uri="{0D108BD9-81ED-4DB2-BD59-A6C34878D82A}">
                    <a16:rowId xmlns="" xmlns:a16="http://schemas.microsoft.com/office/drawing/2014/main" val="3154256183"/>
                  </a:ext>
                </a:extLst>
              </a:tr>
              <a:tr h="562977">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marL="0" algn="ctr" defTabSz="914400" rtl="0" eaLnBrk="1" latinLnBrk="0" hangingPunct="1"/>
                      <a:r>
                        <a:rPr lang="en-US" sz="2400" kern="1200" dirty="0" smtClean="0">
                          <a:solidFill>
                            <a:schemeClr val="tx1"/>
                          </a:solidFill>
                          <a:latin typeface="+mn-lt"/>
                          <a:ea typeface="+mn-ea"/>
                          <a:cs typeface="+mn-cs"/>
                          <a:sym typeface="Wingdings" panose="05000000000000000000" pitchFamily="2" charset="2"/>
                        </a:rPr>
                        <a:t></a:t>
                      </a:r>
                      <a:endParaRPr lang="en-US" sz="2400" kern="1200" dirty="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tx1"/>
                          </a:solidFill>
                          <a:latin typeface="+mn-lt"/>
                          <a:ea typeface="+mn-ea"/>
                          <a:cs typeface="+mn-cs"/>
                          <a:sym typeface="Wingdings" panose="05000000000000000000" pitchFamily="2" charset="2"/>
                        </a:rPr>
                        <a:t></a:t>
                      </a:r>
                      <a:endParaRPr lang="en-US" sz="2400" kern="1200" dirty="0" smtClean="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sym typeface="Wingdings" panose="05000000000000000000" pitchFamily="2" charset="2"/>
                        </a:rPr>
                        <a:t></a:t>
                      </a:r>
                      <a:endParaRPr lang="en-US" sz="2400" dirty="0" smtClean="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tx1"/>
                          </a:solidFill>
                          <a:latin typeface="+mn-lt"/>
                          <a:ea typeface="+mn-ea"/>
                          <a:cs typeface="+mn-cs"/>
                          <a:sym typeface="Wingdings" panose="05000000000000000000" pitchFamily="2" charset="2"/>
                        </a:rPr>
                        <a:t></a:t>
                      </a:r>
                      <a:endParaRPr lang="en-US" sz="2400" kern="1200" dirty="0" smtClean="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tx1"/>
                          </a:solidFill>
                          <a:latin typeface="+mn-lt"/>
                          <a:ea typeface="+mn-ea"/>
                          <a:cs typeface="+mn-cs"/>
                          <a:sym typeface="Wingdings" panose="05000000000000000000" pitchFamily="2" charset="2"/>
                        </a:rPr>
                        <a:t></a:t>
                      </a:r>
                      <a:endParaRPr lang="en-US" sz="2400" kern="1200" dirty="0" smtClean="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dirty="0" smtClean="0">
                          <a:solidFill>
                            <a:schemeClr val="tx1"/>
                          </a:solidFill>
                          <a:latin typeface="+mn-lt"/>
                          <a:ea typeface="+mn-ea"/>
                          <a:cs typeface="+mn-cs"/>
                          <a:sym typeface="Wingdings" panose="05000000000000000000" pitchFamily="2" charset="2"/>
                        </a:rPr>
                        <a:t></a:t>
                      </a:r>
                      <a:endParaRPr lang="en-US" sz="2400" kern="1200" dirty="0" smtClean="0">
                        <a:solidFill>
                          <a:schemeClr val="tx1"/>
                        </a:solidFill>
                        <a:latin typeface="+mn-lt"/>
                        <a:ea typeface="+mn-ea"/>
                        <a:cs typeface="+mn-cs"/>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marL="0" algn="ctr" defTabSz="914400" rtl="0" eaLnBrk="1" latinLnBrk="0" hangingPunct="1"/>
                      <a:r>
                        <a:rPr lang="en-US" sz="2400" kern="1200" dirty="0" smtClean="0">
                          <a:solidFill>
                            <a:schemeClr val="bg1"/>
                          </a:solidFill>
                          <a:latin typeface="+mn-lt"/>
                          <a:ea typeface="+mn-ea"/>
                          <a:cs typeface="+mn-cs"/>
                          <a:sym typeface="Wingdings" panose="05000000000000000000" pitchFamily="2" charset="2"/>
                        </a:rPr>
                        <a:t></a:t>
                      </a:r>
                      <a:endParaRPr lang="en-US" sz="2400" kern="1200" dirty="0">
                        <a:solidFill>
                          <a:schemeClr val="bg1"/>
                        </a:solidFill>
                        <a:latin typeface="+mn-lt"/>
                        <a:ea typeface="+mn-ea"/>
                        <a:cs typeface="+mn-cs"/>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solidFill>
                      <a:schemeClr val="bg1">
                        <a:lumMod val="65000"/>
                      </a:schemeClr>
                    </a:solid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756980109"/>
              </p:ext>
            </p:extLst>
          </p:nvPr>
        </p:nvGraphicFramePr>
        <p:xfrm>
          <a:off x="341376" y="1299022"/>
          <a:ext cx="1325054" cy="4472423"/>
        </p:xfrm>
        <a:graphic>
          <a:graphicData uri="http://schemas.openxmlformats.org/drawingml/2006/table">
            <a:tbl>
              <a:tblPr firstRow="1" bandRow="1">
                <a:tableStyleId>{5C22544A-7EE6-4342-B048-85BDC9FD1C3A}</a:tableStyleId>
              </a:tblPr>
              <a:tblGrid>
                <a:gridCol w="1325054"/>
              </a:tblGrid>
              <a:tr h="5629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lt1"/>
                          </a:solidFill>
                          <a:latin typeface="+mj-lt"/>
                          <a:ea typeface="+mn-ea"/>
                          <a:cs typeface="+mn-cs"/>
                        </a:rPr>
                        <a:t>Portability</a:t>
                      </a:r>
                    </a:p>
                    <a:p>
                      <a:pPr algn="l"/>
                      <a:endParaRPr lang="en-US" sz="1400" b="1" kern="1200" dirty="0">
                        <a:solidFill>
                          <a:schemeClr val="lt1"/>
                        </a:solidFill>
                        <a:latin typeface="+mn-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3">
                        <a:lumMod val="75000"/>
                      </a:schemeClr>
                    </a:solidFill>
                  </a:tcPr>
                </a:tc>
              </a:tr>
              <a:tr h="5764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bg1"/>
                          </a:solidFill>
                          <a:latin typeface="+mj-lt"/>
                          <a:ea typeface="+mn-ea"/>
                          <a:cs typeface="+mn-cs"/>
                        </a:rPr>
                        <a:t>Progress monitoring</a:t>
                      </a: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4">
                        <a:lumMod val="75000"/>
                      </a:schemeClr>
                    </a:solidFill>
                  </a:tcPr>
                </a:tc>
              </a:tr>
              <a:tr h="5629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bg1"/>
                          </a:solidFill>
                          <a:latin typeface="+mj-lt"/>
                          <a:ea typeface="+mn-ea"/>
                          <a:cs typeface="+mn-cs"/>
                        </a:rPr>
                        <a:t>Chat box</a:t>
                      </a: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3">
                        <a:lumMod val="75000"/>
                      </a:schemeClr>
                    </a:solidFill>
                  </a:tcPr>
                </a:tc>
              </a:tr>
              <a:tr h="562977">
                <a:tc>
                  <a:txBody>
                    <a:bodyPr/>
                    <a:lstStyle/>
                    <a:p>
                      <a:r>
                        <a:rPr lang="en-US" sz="1400" b="1" kern="1200" dirty="0" smtClean="0">
                          <a:solidFill>
                            <a:schemeClr val="bg1"/>
                          </a:solidFill>
                          <a:latin typeface="+mj-lt"/>
                          <a:ea typeface="+mn-ea"/>
                          <a:cs typeface="+mn-cs"/>
                        </a:rPr>
                        <a:t>Hit counter</a:t>
                      </a:r>
                      <a:endParaRPr lang="en-US" sz="1400" b="1" kern="1200" dirty="0">
                        <a:solidFill>
                          <a:schemeClr val="bg1"/>
                        </a:solidFill>
                        <a:latin typeface="+mj-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4">
                        <a:lumMod val="75000"/>
                      </a:schemeClr>
                    </a:solidFill>
                  </a:tcPr>
                </a:tc>
              </a:tr>
              <a:tr h="562977">
                <a:tc>
                  <a:txBody>
                    <a:bodyPr/>
                    <a:lstStyle/>
                    <a:p>
                      <a:r>
                        <a:rPr lang="en-US" sz="1400" b="1" kern="1200" dirty="0" smtClean="0">
                          <a:solidFill>
                            <a:schemeClr val="bg1"/>
                          </a:solidFill>
                          <a:latin typeface="+mj-lt"/>
                          <a:ea typeface="+mn-ea"/>
                          <a:cs typeface="+mn-cs"/>
                        </a:rPr>
                        <a:t>Accuracy</a:t>
                      </a:r>
                      <a:endParaRPr lang="en-US" sz="1400" b="1" kern="1200" dirty="0">
                        <a:solidFill>
                          <a:schemeClr val="bg1"/>
                        </a:solidFill>
                        <a:latin typeface="+mj-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3">
                        <a:lumMod val="75000"/>
                      </a:schemeClr>
                    </a:solidFill>
                  </a:tcPr>
                </a:tc>
              </a:tr>
              <a:tr h="370573">
                <a:tc>
                  <a:txBody>
                    <a:bodyPr/>
                    <a:lstStyle/>
                    <a:p>
                      <a:pPr algn="l"/>
                      <a:r>
                        <a:rPr lang="en-US" sz="1400" b="1" kern="1200" dirty="0" smtClean="0">
                          <a:solidFill>
                            <a:schemeClr val="bg1"/>
                          </a:solidFill>
                          <a:latin typeface="+mj-lt"/>
                          <a:ea typeface="+mn-ea"/>
                          <a:cs typeface="+mn-cs"/>
                        </a:rPr>
                        <a:t>Browser</a:t>
                      </a:r>
                      <a:r>
                        <a:rPr lang="en-US" sz="1400" b="1" kern="1200" baseline="0" dirty="0" smtClean="0">
                          <a:solidFill>
                            <a:schemeClr val="bg1"/>
                          </a:solidFill>
                          <a:latin typeface="+mj-lt"/>
                          <a:ea typeface="+mn-ea"/>
                          <a:cs typeface="+mn-cs"/>
                        </a:rPr>
                        <a:t> compatibility</a:t>
                      </a:r>
                      <a:endParaRPr lang="en-US" sz="1400" b="1" kern="1200" dirty="0">
                        <a:solidFill>
                          <a:schemeClr val="bg1"/>
                        </a:solidFill>
                        <a:latin typeface="+mj-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4">
                        <a:lumMod val="75000"/>
                      </a:schemeClr>
                    </a:solidFill>
                  </a:tcPr>
                </a:tc>
              </a:tr>
              <a:tr h="562977">
                <a:tc>
                  <a:txBody>
                    <a:bodyPr/>
                    <a:lstStyle/>
                    <a:p>
                      <a:r>
                        <a:rPr lang="en-US" sz="1400" b="1" kern="1200" dirty="0" smtClean="0">
                          <a:solidFill>
                            <a:schemeClr val="bg1"/>
                          </a:solidFill>
                          <a:latin typeface="+mj-lt"/>
                          <a:ea typeface="+mn-ea"/>
                          <a:cs typeface="+mn-cs"/>
                        </a:rPr>
                        <a:t>Add</a:t>
                      </a:r>
                      <a:r>
                        <a:rPr lang="en-US" sz="1400" b="1" kern="1200" baseline="0" dirty="0" smtClean="0">
                          <a:solidFill>
                            <a:schemeClr val="bg1"/>
                          </a:solidFill>
                          <a:latin typeface="+mj-lt"/>
                          <a:ea typeface="+mn-ea"/>
                          <a:cs typeface="+mn-cs"/>
                        </a:rPr>
                        <a:t> banner</a:t>
                      </a:r>
                      <a:endParaRPr lang="en-US" sz="1400" b="1" kern="1200" dirty="0">
                        <a:solidFill>
                          <a:schemeClr val="bg1"/>
                        </a:solidFill>
                        <a:latin typeface="+mj-lt"/>
                        <a:ea typeface="+mn-ea"/>
                        <a:cs typeface="+mn-cs"/>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3">
                        <a:lumMod val="75000"/>
                      </a:schemeClr>
                    </a:solidFill>
                  </a:tcPr>
                </a:tc>
              </a:tr>
              <a:tr h="5629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bg1"/>
                          </a:solidFill>
                          <a:latin typeface="+mj-lt"/>
                          <a:ea typeface="+mn-ea"/>
                          <a:cs typeface="+mn-cs"/>
                        </a:rPr>
                        <a:t>Security</a:t>
                      </a:r>
                    </a:p>
                    <a:p>
                      <a:pPr algn="l"/>
                      <a:endParaRPr lang="en-US" sz="1400" b="1" dirty="0">
                        <a:solidFill>
                          <a:schemeClr val="bg1"/>
                        </a:solidFill>
                        <a:latin typeface="+mj-lt"/>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accent3">
                        <a:lumMod val="75000"/>
                      </a:schemeClr>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865462956"/>
              </p:ext>
            </p:extLst>
          </p:nvPr>
        </p:nvGraphicFramePr>
        <p:xfrm>
          <a:off x="7761" y="1284206"/>
          <a:ext cx="374349" cy="4486673"/>
        </p:xfrm>
        <a:graphic>
          <a:graphicData uri="http://schemas.openxmlformats.org/drawingml/2006/table">
            <a:tbl>
              <a:tblPr firstRow="1" bandRow="1">
                <a:tableStyleId>{5C22544A-7EE6-4342-B048-85BDC9FD1C3A}</a:tableStyleId>
              </a:tblPr>
              <a:tblGrid>
                <a:gridCol w="374349"/>
              </a:tblGrid>
              <a:tr h="4486673">
                <a:tc>
                  <a:txBody>
                    <a:bodyPr/>
                    <a:lstStyle/>
                    <a:p>
                      <a:endParaRPr lang="en-IN" dirty="0"/>
                    </a:p>
                  </a:txBody>
                  <a:tcPr>
                    <a:solidFill>
                      <a:schemeClr val="accent5">
                        <a:lumMod val="75000"/>
                      </a:schemeClr>
                    </a:solidFill>
                  </a:tcPr>
                </a:tc>
              </a:tr>
            </a:tbl>
          </a:graphicData>
        </a:graphic>
      </p:graphicFrame>
      <p:sp>
        <p:nvSpPr>
          <p:cNvPr id="27" name="TextBox 26"/>
          <p:cNvSpPr txBox="1"/>
          <p:nvPr/>
        </p:nvSpPr>
        <p:spPr>
          <a:xfrm rot="16200000">
            <a:off x="-513470" y="3338445"/>
            <a:ext cx="1452880" cy="369332"/>
          </a:xfrm>
          <a:prstGeom prst="rect">
            <a:avLst/>
          </a:prstGeom>
          <a:noFill/>
        </p:spPr>
        <p:txBody>
          <a:bodyPr wrap="square" rtlCol="0">
            <a:spAutoFit/>
          </a:bodyPr>
          <a:lstStyle/>
          <a:p>
            <a:r>
              <a:rPr lang="en-IN" b="1" dirty="0" smtClean="0">
                <a:solidFill>
                  <a:schemeClr val="bg1"/>
                </a:solidFill>
                <a:latin typeface="+mj-lt"/>
              </a:rPr>
              <a:t>FEATURES</a:t>
            </a:r>
            <a:endParaRPr lang="en-IN" b="1" dirty="0">
              <a:solidFill>
                <a:schemeClr val="bg1"/>
              </a:solidFill>
              <a:latin typeface="+mj-lt"/>
            </a:endParaRPr>
          </a:p>
        </p:txBody>
      </p:sp>
      <p:graphicFrame>
        <p:nvGraphicFramePr>
          <p:cNvPr id="2" name="Table 1"/>
          <p:cNvGraphicFramePr>
            <a:graphicFrameLocks noGrp="1"/>
          </p:cNvGraphicFramePr>
          <p:nvPr>
            <p:extLst>
              <p:ext uri="{D42A27DB-BD31-4B8C-83A1-F6EECF244321}">
                <p14:modId xmlns:p14="http://schemas.microsoft.com/office/powerpoint/2010/main" val="3716232693"/>
              </p:ext>
            </p:extLst>
          </p:nvPr>
        </p:nvGraphicFramePr>
        <p:xfrm>
          <a:off x="1660003" y="540835"/>
          <a:ext cx="10415204" cy="731520"/>
        </p:xfrm>
        <a:graphic>
          <a:graphicData uri="http://schemas.openxmlformats.org/drawingml/2006/table">
            <a:tbl>
              <a:tblPr firstRow="1" bandRow="1">
                <a:tableStyleId>{5C22544A-7EE6-4342-B048-85BDC9FD1C3A}</a:tableStyleId>
              </a:tblPr>
              <a:tblGrid>
                <a:gridCol w="969647"/>
                <a:gridCol w="1106034"/>
                <a:gridCol w="986628"/>
                <a:gridCol w="1111106"/>
                <a:gridCol w="1219506"/>
                <a:gridCol w="993670"/>
                <a:gridCol w="1084006"/>
                <a:gridCol w="939471"/>
                <a:gridCol w="912373"/>
                <a:gridCol w="1092763"/>
              </a:tblGrid>
              <a:tr h="730555">
                <a:tc>
                  <a:txBody>
                    <a:bodyPr/>
                    <a:lstStyle/>
                    <a:p>
                      <a:pPr algn="ctr"/>
                      <a:r>
                        <a:rPr lang="en-US" sz="1400" dirty="0" smtClean="0">
                          <a:latin typeface="+mj-lt"/>
                        </a:rPr>
                        <a:t>Team</a:t>
                      </a:r>
                    </a:p>
                    <a:p>
                      <a:pPr algn="ctr"/>
                      <a:r>
                        <a:rPr lang="en-US" sz="1400" dirty="0" smtClean="0">
                          <a:latin typeface="+mj-lt"/>
                        </a:rPr>
                        <a:t>Work</a:t>
                      </a:r>
                      <a:endParaRPr lang="en-US" sz="1400" dirty="0">
                        <a:latin typeface="+mj-lt"/>
                      </a:endParaRPr>
                    </a:p>
                  </a:txBody>
                  <a:tcP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pPr algn="ctr"/>
                      <a:r>
                        <a:rPr lang="en-US" sz="1400" dirty="0" smtClean="0">
                          <a:latin typeface="+mj-lt"/>
                        </a:rPr>
                        <a:t>Project.co</a:t>
                      </a:r>
                      <a:endParaRPr lang="en-US" sz="1400" dirty="0">
                        <a:latin typeface="+mj-l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pPr algn="ctr"/>
                      <a:r>
                        <a:rPr lang="en-US" sz="1400" dirty="0" smtClean="0">
                          <a:latin typeface="+mj-lt"/>
                        </a:rPr>
                        <a:t>Open</a:t>
                      </a:r>
                    </a:p>
                    <a:p>
                      <a:pPr algn="ctr"/>
                      <a:r>
                        <a:rPr lang="en-US" sz="1400" dirty="0" smtClean="0">
                          <a:latin typeface="+mj-lt"/>
                        </a:rPr>
                        <a:t>Project</a:t>
                      </a:r>
                      <a:endParaRPr lang="en-US" sz="1400" dirty="0">
                        <a:latin typeface="+mj-l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kern="1200" dirty="0" err="1" smtClean="0">
                          <a:solidFill>
                            <a:schemeClr val="lt1"/>
                          </a:solidFill>
                          <a:latin typeface="+mj-lt"/>
                          <a:ea typeface="+mn-ea"/>
                          <a:cs typeface="+mn-cs"/>
                        </a:rPr>
                        <a:t>ProjectoryX</a:t>
                      </a:r>
                      <a:endParaRPr lang="en-US" sz="1400" b="1" kern="1200" dirty="0" smtClean="0">
                        <a:solidFill>
                          <a:schemeClr val="lt1"/>
                        </a:solidFill>
                        <a:latin typeface="+mj-lt"/>
                        <a:ea typeface="+mn-ea"/>
                        <a:cs typeface="+mn-cs"/>
                      </a:endParaRPr>
                    </a:p>
                    <a:p>
                      <a:pPr algn="ctr"/>
                      <a:endParaRPr lang="en-US" sz="1400" dirty="0">
                        <a:latin typeface="+mj-l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pPr algn="ctr"/>
                      <a:r>
                        <a:rPr lang="en-US" sz="1400" dirty="0" smtClean="0">
                          <a:latin typeface="+mj-lt"/>
                        </a:rPr>
                        <a:t>Approval </a:t>
                      </a:r>
                    </a:p>
                    <a:p>
                      <a:pPr algn="ctr"/>
                      <a:r>
                        <a:rPr lang="en-US" sz="1400" dirty="0" smtClean="0">
                          <a:latin typeface="+mj-lt"/>
                        </a:rPr>
                        <a:t>Bus</a:t>
                      </a:r>
                      <a:endParaRPr lang="en-US" sz="1400" dirty="0">
                        <a:latin typeface="+mj-l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pPr algn="ctr"/>
                      <a:r>
                        <a:rPr lang="en-US" sz="1400" dirty="0" err="1" smtClean="0">
                          <a:latin typeface="+mj-lt"/>
                        </a:rPr>
                        <a:t>WorkEp</a:t>
                      </a:r>
                      <a:endParaRPr lang="en-US" sz="1400" dirty="0">
                        <a:latin typeface="+mj-l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pPr algn="ctr"/>
                      <a:r>
                        <a:rPr lang="en-US" sz="1400" dirty="0" err="1" smtClean="0">
                          <a:latin typeface="+mj-lt"/>
                        </a:rPr>
                        <a:t>Hubbion</a:t>
                      </a:r>
                      <a:endParaRPr lang="en-US" sz="1400" dirty="0">
                        <a:latin typeface="+mj-l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pPr algn="ctr"/>
                      <a:r>
                        <a:rPr lang="en-US" sz="1400" dirty="0" err="1" smtClean="0">
                          <a:latin typeface="+mj-lt"/>
                        </a:rPr>
                        <a:t>Infolio</a:t>
                      </a:r>
                      <a:endParaRPr lang="en-US" sz="1400" dirty="0">
                        <a:latin typeface="+mj-l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pPr algn="ctr"/>
                      <a:r>
                        <a:rPr lang="en-US" sz="1400" dirty="0" err="1" smtClean="0">
                          <a:latin typeface="+mj-lt"/>
                        </a:rPr>
                        <a:t>Wrike</a:t>
                      </a:r>
                      <a:endParaRPr lang="en-US" sz="1400" dirty="0">
                        <a:latin typeface="+mj-l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r>
                        <a:rPr lang="en-US" sz="1400" dirty="0" smtClean="0">
                          <a:latin typeface="+mj-lt"/>
                        </a:rPr>
                        <a:t>APPROVSY</a:t>
                      </a:r>
                      <a:endParaRPr lang="en-US" sz="1400" dirty="0">
                        <a:latin typeface="+mj-lt"/>
                      </a:endParaRPr>
                    </a:p>
                  </a:txBody>
                  <a:tcPr>
                    <a:lnL w="6350" cap="flat" cmpd="sng" algn="ctr">
                      <a:solidFill>
                        <a:schemeClr val="bg1"/>
                      </a:solidFill>
                      <a:prstDash val="solid"/>
                      <a:round/>
                      <a:headEnd type="none" w="med" len="med"/>
                      <a:tailEnd type="none" w="med" len="med"/>
                    </a:lnL>
                    <a:lnB w="6350" cap="flat" cmpd="sng" algn="ctr">
                      <a:solidFill>
                        <a:schemeClr val="bg1"/>
                      </a:solidFill>
                      <a:prstDash val="solid"/>
                      <a:round/>
                      <a:headEnd type="none" w="med" len="med"/>
                      <a:tailEnd type="none" w="med" len="med"/>
                    </a:lnB>
                    <a:solidFill>
                      <a:schemeClr val="accent1"/>
                    </a:solidFill>
                  </a:tcPr>
                </a:tc>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3276475460"/>
              </p:ext>
            </p:extLst>
          </p:nvPr>
        </p:nvGraphicFramePr>
        <p:xfrm>
          <a:off x="1674985" y="130437"/>
          <a:ext cx="10391677" cy="396240"/>
        </p:xfrm>
        <a:graphic>
          <a:graphicData uri="http://schemas.openxmlformats.org/drawingml/2006/table">
            <a:tbl>
              <a:tblPr firstRow="1" bandRow="1">
                <a:tableStyleId>{5C22544A-7EE6-4342-B048-85BDC9FD1C3A}</a:tableStyleId>
              </a:tblPr>
              <a:tblGrid>
                <a:gridCol w="10391677"/>
              </a:tblGrid>
              <a:tr h="370840">
                <a:tc>
                  <a:txBody>
                    <a:bodyPr/>
                    <a:lstStyle/>
                    <a:p>
                      <a:pPr algn="ctr"/>
                      <a:endParaRPr lang="en-IN" sz="2000" dirty="0">
                        <a:latin typeface="+mj-lt"/>
                      </a:endParaRPr>
                    </a:p>
                  </a:txBody>
                  <a:tcPr>
                    <a:solidFill>
                      <a:schemeClr val="accent5">
                        <a:lumMod val="75000"/>
                      </a:schemeClr>
                    </a:solidFill>
                  </a:tcPr>
                </a:tc>
              </a:tr>
            </a:tbl>
          </a:graphicData>
        </a:graphic>
      </p:graphicFrame>
      <p:sp>
        <p:nvSpPr>
          <p:cNvPr id="30" name="TextBox 29"/>
          <p:cNvSpPr txBox="1"/>
          <p:nvPr/>
        </p:nvSpPr>
        <p:spPr>
          <a:xfrm>
            <a:off x="6091079" y="136615"/>
            <a:ext cx="1352372" cy="369332"/>
          </a:xfrm>
          <a:prstGeom prst="rect">
            <a:avLst/>
          </a:prstGeom>
          <a:noFill/>
        </p:spPr>
        <p:txBody>
          <a:bodyPr wrap="square" rtlCol="0">
            <a:spAutoFit/>
          </a:bodyPr>
          <a:lstStyle/>
          <a:p>
            <a:pPr algn="ctr"/>
            <a:r>
              <a:rPr lang="en-IN" b="1" dirty="0" smtClean="0">
                <a:solidFill>
                  <a:schemeClr val="bg1"/>
                </a:solidFill>
                <a:latin typeface="+mj-lt"/>
              </a:rPr>
              <a:t>PRODUCTS</a:t>
            </a:r>
            <a:endParaRPr lang="en-IN" b="1" dirty="0">
              <a:solidFill>
                <a:schemeClr val="bg1"/>
              </a:solidFill>
              <a:latin typeface="+mj-lt"/>
            </a:endParaRPr>
          </a:p>
        </p:txBody>
      </p:sp>
    </p:spTree>
    <p:extLst>
      <p:ext uri="{BB962C8B-B14F-4D97-AF65-F5344CB8AC3E}">
        <p14:creationId xmlns:p14="http://schemas.microsoft.com/office/powerpoint/2010/main" val="17589085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62A21665-C64F-4BDA-B2DE-442D70605718}"/>
              </a:ext>
              <a:ext uri="{C183D7F6-B498-43B3-948B-1728B52AA6E4}">
                <adec:decorative xmlns=""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803</Words>
  <Application>Microsoft Office PowerPoint</Application>
  <PresentationFormat>Widescreen</PresentationFormat>
  <Paragraphs>264</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Gothic</vt:lpstr>
      <vt:lpstr>Segoe UI Light</vt:lpstr>
      <vt:lpstr>Wingdings</vt:lpstr>
      <vt:lpstr>Office Theme</vt:lpstr>
      <vt:lpstr>Project/Internship Approval Portal</vt:lpstr>
      <vt:lpstr>Project analysis slide 2</vt:lpstr>
      <vt:lpstr>Project analysis slide 4</vt:lpstr>
      <vt:lpstr>Project analysis slide 4</vt:lpstr>
      <vt:lpstr>Project analysis slide 4</vt:lpstr>
      <vt:lpstr>Project analysis slide 7</vt:lpstr>
      <vt:lpstr>Project analysis slide 7</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2021-03-10T17:15:16Z</dcterms:created>
  <dcterms:modified xsi:type="dcterms:W3CDTF">2021-03-12T10:37:29Z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