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50"/>
  </p:notesMasterIdLst>
  <p:sldIdLst>
    <p:sldId id="260" r:id="rId2"/>
    <p:sldId id="256" r:id="rId3"/>
    <p:sldId id="257" r:id="rId4"/>
    <p:sldId id="259" r:id="rId5"/>
    <p:sldId id="325" r:id="rId6"/>
    <p:sldId id="326" r:id="rId7"/>
    <p:sldId id="327" r:id="rId8"/>
    <p:sldId id="328" r:id="rId9"/>
    <p:sldId id="329" r:id="rId10"/>
    <p:sldId id="330" r:id="rId11"/>
    <p:sldId id="331" r:id="rId12"/>
    <p:sldId id="362" r:id="rId13"/>
    <p:sldId id="332" r:id="rId14"/>
    <p:sldId id="365" r:id="rId15"/>
    <p:sldId id="364" r:id="rId16"/>
    <p:sldId id="366" r:id="rId17"/>
    <p:sldId id="367" r:id="rId18"/>
    <p:sldId id="369" r:id="rId19"/>
    <p:sldId id="368" r:id="rId20"/>
    <p:sldId id="371" r:id="rId21"/>
    <p:sldId id="370" r:id="rId22"/>
    <p:sldId id="374" r:id="rId23"/>
    <p:sldId id="373" r:id="rId24"/>
    <p:sldId id="372" r:id="rId25"/>
    <p:sldId id="399" r:id="rId26"/>
    <p:sldId id="376" r:id="rId27"/>
    <p:sldId id="377" r:id="rId28"/>
    <p:sldId id="378" r:id="rId29"/>
    <p:sldId id="379" r:id="rId30"/>
    <p:sldId id="381" r:id="rId31"/>
    <p:sldId id="382" r:id="rId32"/>
    <p:sldId id="383" r:id="rId33"/>
    <p:sldId id="384" r:id="rId34"/>
    <p:sldId id="385" r:id="rId35"/>
    <p:sldId id="386" r:id="rId36"/>
    <p:sldId id="387" r:id="rId37"/>
    <p:sldId id="388" r:id="rId38"/>
    <p:sldId id="389" r:id="rId39"/>
    <p:sldId id="390" r:id="rId40"/>
    <p:sldId id="391" r:id="rId41"/>
    <p:sldId id="392" r:id="rId42"/>
    <p:sldId id="393" r:id="rId43"/>
    <p:sldId id="394" r:id="rId44"/>
    <p:sldId id="395" r:id="rId45"/>
    <p:sldId id="396" r:id="rId46"/>
    <p:sldId id="397" r:id="rId47"/>
    <p:sldId id="398" r:id="rId48"/>
    <p:sldId id="294" r:id="rId49"/>
  </p:sldIdLst>
  <p:sldSz cx="9144000" cy="5143500" type="screen16x9"/>
  <p:notesSz cx="6858000" cy="9144000"/>
  <p:embeddedFontLst>
    <p:embeddedFont>
      <p:font typeface="Lato Light" panose="020B0604020202020204" charset="0"/>
      <p:regular r:id="rId51"/>
      <p:bold r:id="rId52"/>
      <p:italic r:id="rId53"/>
      <p:boldItalic r:id="rId54"/>
    </p:embeddedFont>
    <p:embeddedFont>
      <p:font typeface="Roboto Slab Regular" panose="020B0604020202020204"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225D28-81A1-47F6-B832-14334138A573}">
  <a:tblStyle styleId="{5E225D28-81A1-47F6-B832-14334138A57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29A7E8-3C45-47D5-81E7-23AC33BA36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p:cViewPr varScale="1">
        <p:scale>
          <a:sx n="111" d="100"/>
          <a:sy n="111" d="100"/>
        </p:scale>
        <p:origin x="682" y="1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426505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881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09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634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933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363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310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688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746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60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63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710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449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730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9335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527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091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091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baeldung.com/java-string-performance" TargetMode="External"/><Relationship Id="rId7" Type="http://schemas.openxmlformats.org/officeDocument/2006/relationships/hyperlink" Target="https://www.baeldung.com/java-binary-search" TargetMode="External"/><Relationship Id="rId2" Type="http://schemas.openxmlformats.org/officeDocument/2006/relationships/hyperlink" Target="https://www.baeldung.com/java-hashmap-advanced" TargetMode="External"/><Relationship Id="rId1" Type="http://schemas.openxmlformats.org/officeDocument/2006/relationships/slideLayout" Target="../slideLayouts/slideLayout4.xml"/><Relationship Id="rId6" Type="http://schemas.openxmlformats.org/officeDocument/2006/relationships/hyperlink" Target="https://en.wikipedia.org/wiki/Bellman%E2%80%93Ford_algorithm" TargetMode="External"/><Relationship Id="rId5" Type="http://schemas.openxmlformats.org/officeDocument/2006/relationships/hyperlink" Target="https://www.baeldung.com/java-dijkstra" TargetMode="External"/><Relationship Id="rId4" Type="http://schemas.openxmlformats.org/officeDocument/2006/relationships/hyperlink" Target="https://www.baeldung.com/java-sor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Graph_isomorphism_problem" TargetMode="External"/><Relationship Id="rId2" Type="http://schemas.openxmlformats.org/officeDocument/2006/relationships/hyperlink" Target="https://en.wikipedia.org/wiki/Integer_factorization" TargetMode="External"/><Relationship Id="rId1" Type="http://schemas.openxmlformats.org/officeDocument/2006/relationships/slideLayout" Target="../slideLayouts/slideLayout4.xml"/><Relationship Id="rId5" Type="http://schemas.openxmlformats.org/officeDocument/2006/relationships/hyperlink" Target="https://www.cs.umd.edu/~gasarch/COURSES/452/F14/p.pdf" TargetMode="External"/><Relationship Id="rId4" Type="http://schemas.openxmlformats.org/officeDocument/2006/relationships/hyperlink" Target="https://en.wikipedia.org/wiki/Decision_proble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hyperlink" Target="https://www.geeksforgeeks.org/np-completeness-set-1/"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977303" y="2643758"/>
            <a:ext cx="3761773" cy="2088232"/>
          </a:xfrm>
          <a:prstGeom prst="rect">
            <a:avLst/>
          </a:prstGeom>
        </p:spPr>
        <p:txBody>
          <a:bodyPr spcFirstLastPara="1" wrap="square" lIns="91425" tIns="91425" rIns="91425" bIns="91425" anchor="t" anchorCtr="0">
            <a:noAutofit/>
          </a:bodyPr>
          <a:lstStyle/>
          <a:p>
            <a:pPr marL="0" lvl="0" indent="0" algn="l" rtl="0">
              <a:spcBef>
                <a:spcPts val="600"/>
              </a:spcBef>
              <a:spcAft>
                <a:spcPts val="1000"/>
              </a:spcAft>
              <a:buNone/>
            </a:pPr>
            <a:r>
              <a:rPr lang="en-US" sz="1600" b="1" i="0" dirty="0" smtClean="0">
                <a:solidFill>
                  <a:schemeClr val="tx2">
                    <a:lumMod val="10000"/>
                  </a:schemeClr>
                </a:solidFill>
                <a:latin typeface="Roboto Slab Regular" charset="0"/>
                <a:ea typeface="Roboto Slab Regular" charset="0"/>
              </a:rPr>
              <a:t>PRESENTED BY</a:t>
            </a:r>
          </a:p>
          <a:p>
            <a:pPr marL="0" lvl="0" indent="0" algn="l" rtl="0">
              <a:spcBef>
                <a:spcPts val="600"/>
              </a:spcBef>
              <a:spcAft>
                <a:spcPts val="1000"/>
              </a:spcAft>
              <a:buNone/>
            </a:pPr>
            <a:r>
              <a:rPr lang="en-IN" sz="1200" b="1" i="0" dirty="0" smtClean="0">
                <a:solidFill>
                  <a:schemeClr val="tx2">
                    <a:lumMod val="10000"/>
                  </a:schemeClr>
                </a:solidFill>
                <a:latin typeface="Roboto Slab Regular" charset="0"/>
                <a:ea typeface="Roboto Slab Regular" charset="0"/>
              </a:rPr>
              <a:t>Dishita Jain         18100BTBDAI02884</a:t>
            </a:r>
          </a:p>
          <a:p>
            <a:pPr marL="0" lvl="0" indent="0" algn="l" rtl="0">
              <a:spcBef>
                <a:spcPts val="600"/>
              </a:spcBef>
              <a:spcAft>
                <a:spcPts val="1000"/>
              </a:spcAft>
              <a:buNone/>
            </a:pPr>
            <a:r>
              <a:rPr lang="en-IN" sz="1200" b="1" i="0" dirty="0" smtClean="0">
                <a:solidFill>
                  <a:schemeClr val="tx2">
                    <a:lumMod val="10000"/>
                  </a:schemeClr>
                </a:solidFill>
                <a:latin typeface="Roboto Slab Regular" charset="0"/>
                <a:ea typeface="Roboto Slab Regular" charset="0"/>
              </a:rPr>
              <a:t>Radhika Gupta    18100BTBDAI02908</a:t>
            </a:r>
          </a:p>
          <a:p>
            <a:pPr marL="0" indent="0" algn="l">
              <a:spcAft>
                <a:spcPts val="1000"/>
              </a:spcAft>
              <a:buNone/>
            </a:pPr>
            <a:r>
              <a:rPr lang="en-IN" sz="1200" b="1" i="0" dirty="0" smtClean="0">
                <a:solidFill>
                  <a:schemeClr val="tx2">
                    <a:lumMod val="10000"/>
                  </a:schemeClr>
                </a:solidFill>
                <a:latin typeface="Roboto Slab Regular" charset="0"/>
                <a:ea typeface="Roboto Slab Regular" charset="0"/>
              </a:rPr>
              <a:t>Shantanu More  18100BTBDAI02922</a:t>
            </a:r>
          </a:p>
          <a:p>
            <a:pPr marL="0" lvl="0" indent="0" algn="l" rtl="0">
              <a:spcBef>
                <a:spcPts val="600"/>
              </a:spcBef>
              <a:spcAft>
                <a:spcPts val="1000"/>
              </a:spcAft>
              <a:buNone/>
            </a:pPr>
            <a:r>
              <a:rPr lang="en-IN" sz="1200" b="1" i="0" dirty="0" smtClean="0">
                <a:solidFill>
                  <a:schemeClr val="tx2">
                    <a:lumMod val="10000"/>
                  </a:schemeClr>
                </a:solidFill>
                <a:latin typeface="Roboto Slab Regular" charset="0"/>
                <a:ea typeface="Roboto Slab Regular" charset="0"/>
              </a:rPr>
              <a:t>Vivek </a:t>
            </a:r>
            <a:r>
              <a:rPr lang="en-IN" sz="1200" b="1" i="0" dirty="0" err="1" smtClean="0">
                <a:solidFill>
                  <a:schemeClr val="tx2">
                    <a:lumMod val="10000"/>
                  </a:schemeClr>
                </a:solidFill>
                <a:latin typeface="Roboto Slab Regular" charset="0"/>
                <a:ea typeface="Roboto Slab Regular" charset="0"/>
              </a:rPr>
              <a:t>Maltare</a:t>
            </a:r>
            <a:r>
              <a:rPr lang="en-IN" sz="1200" b="1" i="0" dirty="0" smtClean="0">
                <a:solidFill>
                  <a:schemeClr val="tx2">
                    <a:lumMod val="10000"/>
                  </a:schemeClr>
                </a:solidFill>
                <a:latin typeface="Roboto Slab Regular" charset="0"/>
                <a:ea typeface="Roboto Slab Regular" charset="0"/>
              </a:rPr>
              <a:t>     18100BTBDAI02931</a:t>
            </a:r>
          </a:p>
          <a:p>
            <a:pPr marL="0" lvl="0" indent="0" algn="l" rtl="0">
              <a:spcBef>
                <a:spcPts val="600"/>
              </a:spcBef>
              <a:spcAft>
                <a:spcPts val="1000"/>
              </a:spcAft>
              <a:buNone/>
            </a:pPr>
            <a:endParaRPr lang="en-US" sz="1800" i="0" dirty="0" smtClean="0">
              <a:latin typeface="Roboto Slab Regular" charset="0"/>
              <a:ea typeface="Roboto Slab Regular" charset="0"/>
            </a:endParaRPr>
          </a:p>
          <a:p>
            <a:pPr marL="0" lvl="0" indent="0" algn="ctr" rtl="0">
              <a:spcBef>
                <a:spcPts val="600"/>
              </a:spcBef>
              <a:spcAft>
                <a:spcPts val="1000"/>
              </a:spcAft>
              <a:buNone/>
            </a:pPr>
            <a:endParaRPr lang="en-US" sz="1800" i="0" dirty="0" smtClean="0">
              <a:latin typeface="Roboto Slab Regular" charset="0"/>
              <a:ea typeface="Roboto Slab Regular" charset="0"/>
            </a:endParaRPr>
          </a:p>
          <a:p>
            <a:pPr marL="0" lvl="0" indent="0" algn="ctr" rtl="0">
              <a:spcBef>
                <a:spcPts val="600"/>
              </a:spcBef>
              <a:spcAft>
                <a:spcPts val="1000"/>
              </a:spcAft>
              <a:buNone/>
            </a:pPr>
            <a:r>
              <a:rPr lang="en" sz="1800" dirty="0" smtClean="0">
                <a:latin typeface="Roboto Slab"/>
              </a:rPr>
              <a:t> </a:t>
            </a:r>
            <a:endParaRPr sz="1800" dirty="0">
              <a:latin typeface="Roboto Slab"/>
            </a:endParaRPr>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2" name="Rectangle 1"/>
          <p:cNvSpPr/>
          <p:nvPr/>
        </p:nvSpPr>
        <p:spPr>
          <a:xfrm>
            <a:off x="6256318" y="485773"/>
            <a:ext cx="2160240" cy="830997"/>
          </a:xfrm>
          <a:prstGeom prst="rect">
            <a:avLst/>
          </a:prstGeom>
        </p:spPr>
        <p:txBody>
          <a:bodyPr wrap="square">
            <a:spAutoFit/>
          </a:bodyPr>
          <a:lstStyle/>
          <a:p>
            <a:pPr algn="ctr"/>
            <a:r>
              <a:rPr lang="en-US" sz="1600" b="1" dirty="0">
                <a:solidFill>
                  <a:schemeClr val="bg1"/>
                </a:solidFill>
                <a:latin typeface="Roboto Slab Regular" charset="0"/>
                <a:ea typeface="Roboto Slab Regular" charset="0"/>
              </a:rPr>
              <a:t>Shri Vaishnav Vidyapeeth Vishwavidyalaya</a:t>
            </a:r>
            <a:endParaRPr lang="en-IN" sz="1600" b="1" dirty="0">
              <a:latin typeface="Roboto Slab Regular" charset="0"/>
              <a:ea typeface="Roboto Slab Regular"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483518"/>
            <a:ext cx="875503" cy="864096"/>
          </a:xfrm>
          <a:prstGeom prst="rect">
            <a:avLst/>
          </a:prstGeom>
        </p:spPr>
      </p:pic>
      <p:sp>
        <p:nvSpPr>
          <p:cNvPr id="6" name="Google Shape;417;p19"/>
          <p:cNvSpPr txBox="1">
            <a:spLocks/>
          </p:cNvSpPr>
          <p:nvPr/>
        </p:nvSpPr>
        <p:spPr>
          <a:xfrm>
            <a:off x="5431327" y="2643758"/>
            <a:ext cx="3761773" cy="208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dk1"/>
              </a:buClr>
              <a:buSzPts val="3000"/>
              <a:buFont typeface="Lato Light"/>
              <a:buChar char="○"/>
              <a:defRPr sz="3000" b="0" i="1" u="none" strike="noStrike" cap="none">
                <a:solidFill>
                  <a:schemeClr val="dk1"/>
                </a:solidFill>
                <a:latin typeface="Lato Light"/>
                <a:ea typeface="Lato Light"/>
                <a:cs typeface="Lato Light"/>
                <a:sym typeface="Lato Light"/>
              </a:defRPr>
            </a:lvl1pPr>
            <a:lvl2pPr marL="914400" marR="0" lvl="1" indent="-419100" algn="ctr" rtl="0">
              <a:lnSpc>
                <a:spcPct val="100000"/>
              </a:lnSpc>
              <a:spcBef>
                <a:spcPts val="1000"/>
              </a:spcBef>
              <a:spcAft>
                <a:spcPts val="0"/>
              </a:spcAft>
              <a:buClr>
                <a:schemeClr val="dk1"/>
              </a:buClr>
              <a:buSzPts val="3000"/>
              <a:buFont typeface="Lato Light"/>
              <a:buChar char="◦"/>
              <a:defRPr sz="3000" b="0" i="1" u="none" strike="noStrike" cap="none">
                <a:solidFill>
                  <a:schemeClr val="dk1"/>
                </a:solidFill>
                <a:latin typeface="Lato Light"/>
                <a:ea typeface="Lato Light"/>
                <a:cs typeface="Lato Light"/>
                <a:sym typeface="Lato Light"/>
              </a:defRPr>
            </a:lvl2pPr>
            <a:lvl3pPr marL="1371600" marR="0" lvl="2" indent="-419100" algn="ctr" rtl="0">
              <a:lnSpc>
                <a:spcPct val="100000"/>
              </a:lnSpc>
              <a:spcBef>
                <a:spcPts val="1000"/>
              </a:spcBef>
              <a:spcAft>
                <a:spcPts val="0"/>
              </a:spcAft>
              <a:buClr>
                <a:schemeClr val="dk1"/>
              </a:buClr>
              <a:buSzPts val="3000"/>
              <a:buFont typeface="Lato Light"/>
              <a:buChar char="◦"/>
              <a:defRPr sz="3000" b="0" i="1" u="none" strike="noStrike" cap="none">
                <a:solidFill>
                  <a:schemeClr val="dk1"/>
                </a:solidFill>
                <a:latin typeface="Lato Light"/>
                <a:ea typeface="Lato Light"/>
                <a:cs typeface="Lato Light"/>
                <a:sym typeface="Lato Light"/>
              </a:defRPr>
            </a:lvl3pPr>
            <a:lvl4pPr marL="1828800" marR="0" lvl="3" indent="-419100" algn="ctr" rtl="0">
              <a:lnSpc>
                <a:spcPct val="100000"/>
              </a:lnSpc>
              <a:spcBef>
                <a:spcPts val="1000"/>
              </a:spcBef>
              <a:spcAft>
                <a:spcPts val="0"/>
              </a:spcAft>
              <a:buClr>
                <a:schemeClr val="dk1"/>
              </a:buClr>
              <a:buSzPts val="3000"/>
              <a:buFont typeface="Lato Light"/>
              <a:buChar char="◦"/>
              <a:defRPr sz="3000" b="0" i="1" u="none" strike="noStrike" cap="none">
                <a:solidFill>
                  <a:schemeClr val="dk1"/>
                </a:solidFill>
                <a:latin typeface="Lato Light"/>
                <a:ea typeface="Lato Light"/>
                <a:cs typeface="Lato Light"/>
                <a:sym typeface="Lato Light"/>
              </a:defRPr>
            </a:lvl4pPr>
            <a:lvl5pPr marL="2286000" marR="0" lvl="4" indent="-419100" algn="ctr" rtl="0">
              <a:lnSpc>
                <a:spcPct val="100000"/>
              </a:lnSpc>
              <a:spcBef>
                <a:spcPts val="1000"/>
              </a:spcBef>
              <a:spcAft>
                <a:spcPts val="0"/>
              </a:spcAft>
              <a:buClr>
                <a:schemeClr val="dk1"/>
              </a:buClr>
              <a:buSzPts val="3000"/>
              <a:buFont typeface="Lato Light"/>
              <a:buChar char="◦"/>
              <a:defRPr sz="3000" b="0" i="1" u="none" strike="noStrike" cap="none">
                <a:solidFill>
                  <a:schemeClr val="dk1"/>
                </a:solidFill>
                <a:latin typeface="Lato Light"/>
                <a:ea typeface="Lato Light"/>
                <a:cs typeface="Lato Light"/>
                <a:sym typeface="Lato Light"/>
              </a:defRPr>
            </a:lvl5pPr>
            <a:lvl6pPr marL="2743200" marR="0" lvl="5" indent="-419100" algn="ctr" rtl="0">
              <a:lnSpc>
                <a:spcPct val="100000"/>
              </a:lnSpc>
              <a:spcBef>
                <a:spcPts val="1000"/>
              </a:spcBef>
              <a:spcAft>
                <a:spcPts val="0"/>
              </a:spcAft>
              <a:buClr>
                <a:schemeClr val="dk1"/>
              </a:buClr>
              <a:buSzPts val="3000"/>
              <a:buFont typeface="Lato Light"/>
              <a:buChar char="◦"/>
              <a:defRPr sz="3000" b="0" i="1" u="none" strike="noStrike" cap="none">
                <a:solidFill>
                  <a:schemeClr val="dk1"/>
                </a:solidFill>
                <a:latin typeface="Lato Light"/>
                <a:ea typeface="Lato Light"/>
                <a:cs typeface="Lato Light"/>
                <a:sym typeface="Lato Light"/>
              </a:defRPr>
            </a:lvl6pPr>
            <a:lvl7pPr marL="3200400" marR="0" lvl="6" indent="-419100" algn="ctr" rtl="0">
              <a:lnSpc>
                <a:spcPct val="100000"/>
              </a:lnSpc>
              <a:spcBef>
                <a:spcPts val="1000"/>
              </a:spcBef>
              <a:spcAft>
                <a:spcPts val="0"/>
              </a:spcAft>
              <a:buClr>
                <a:schemeClr val="dk1"/>
              </a:buClr>
              <a:buSzPts val="3000"/>
              <a:buFont typeface="Lato Light"/>
              <a:buChar char="◦"/>
              <a:defRPr sz="3000" b="0" i="1" u="none" strike="noStrike" cap="none">
                <a:solidFill>
                  <a:schemeClr val="dk1"/>
                </a:solidFill>
                <a:latin typeface="Lato Light"/>
                <a:ea typeface="Lato Light"/>
                <a:cs typeface="Lato Light"/>
                <a:sym typeface="Lato Light"/>
              </a:defRPr>
            </a:lvl7pPr>
            <a:lvl8pPr marL="3657600" marR="0" lvl="7" indent="-419100" algn="ctr" rtl="0">
              <a:lnSpc>
                <a:spcPct val="100000"/>
              </a:lnSpc>
              <a:spcBef>
                <a:spcPts val="1000"/>
              </a:spcBef>
              <a:spcAft>
                <a:spcPts val="0"/>
              </a:spcAft>
              <a:buClr>
                <a:schemeClr val="dk1"/>
              </a:buClr>
              <a:buSzPts val="3000"/>
              <a:buFont typeface="Lato Light"/>
              <a:buChar char="◦"/>
              <a:defRPr sz="3000" b="0" i="1" u="none" strike="noStrike" cap="none">
                <a:solidFill>
                  <a:schemeClr val="dk1"/>
                </a:solidFill>
                <a:latin typeface="Lato Light"/>
                <a:ea typeface="Lato Light"/>
                <a:cs typeface="Lato Light"/>
                <a:sym typeface="Lato Light"/>
              </a:defRPr>
            </a:lvl8pPr>
            <a:lvl9pPr marL="4114800" marR="0" lvl="8" indent="-419100" algn="ctr" rtl="0">
              <a:lnSpc>
                <a:spcPct val="100000"/>
              </a:lnSpc>
              <a:spcBef>
                <a:spcPts val="1000"/>
              </a:spcBef>
              <a:spcAft>
                <a:spcPts val="1000"/>
              </a:spcAft>
              <a:buClr>
                <a:schemeClr val="dk1"/>
              </a:buClr>
              <a:buSzPts val="3000"/>
              <a:buFont typeface="Lato Light"/>
              <a:buChar char="◦"/>
              <a:defRPr sz="3000" b="0" i="1" u="none" strike="noStrike" cap="none">
                <a:solidFill>
                  <a:schemeClr val="dk1"/>
                </a:solidFill>
                <a:latin typeface="Lato Light"/>
                <a:ea typeface="Lato Light"/>
                <a:cs typeface="Lato Light"/>
                <a:sym typeface="Lato Light"/>
              </a:defRPr>
            </a:lvl9pPr>
          </a:lstStyle>
          <a:p>
            <a:pPr marL="0" indent="0" algn="l">
              <a:spcAft>
                <a:spcPts val="1000"/>
              </a:spcAft>
              <a:buFont typeface="Lato Light"/>
              <a:buNone/>
            </a:pPr>
            <a:r>
              <a:rPr lang="en-US" sz="1600" b="1" i="0" dirty="0" smtClean="0">
                <a:solidFill>
                  <a:schemeClr val="tx2">
                    <a:lumMod val="10000"/>
                  </a:schemeClr>
                </a:solidFill>
                <a:latin typeface="Roboto Slab Regular" charset="0"/>
                <a:ea typeface="Roboto Slab Regular" charset="0"/>
              </a:rPr>
              <a:t>PRESENTED TO</a:t>
            </a:r>
          </a:p>
          <a:p>
            <a:pPr marL="0" indent="0" algn="l">
              <a:spcAft>
                <a:spcPts val="1000"/>
              </a:spcAft>
              <a:buFont typeface="Lato Light"/>
              <a:buNone/>
            </a:pPr>
            <a:r>
              <a:rPr lang="en-US" sz="1200" b="1" i="0" dirty="0" smtClean="0">
                <a:solidFill>
                  <a:schemeClr val="tx2">
                    <a:lumMod val="10000"/>
                  </a:schemeClr>
                </a:solidFill>
                <a:latin typeface="Roboto Slab Regular" charset="0"/>
                <a:ea typeface="Roboto Slab Regular" charset="0"/>
              </a:rPr>
              <a:t>Mr. Avdesh Kumar Sharma </a:t>
            </a:r>
          </a:p>
          <a:p>
            <a:pPr marL="0" indent="0" algn="l">
              <a:spcAft>
                <a:spcPts val="1000"/>
              </a:spcAft>
              <a:buFont typeface="Lato Light"/>
              <a:buNone/>
            </a:pPr>
            <a:endParaRPr lang="en-US" sz="1800" i="0" dirty="0" smtClean="0">
              <a:latin typeface="Roboto Slab Regular" charset="0"/>
              <a:ea typeface="Roboto Slab Regular" charset="0"/>
            </a:endParaRPr>
          </a:p>
          <a:p>
            <a:pPr marL="0" indent="0">
              <a:spcAft>
                <a:spcPts val="1000"/>
              </a:spcAft>
              <a:buFont typeface="Lato Light"/>
              <a:buNone/>
            </a:pPr>
            <a:endParaRPr lang="en-US" sz="1800" i="0" dirty="0" smtClean="0">
              <a:latin typeface="Roboto Slab Regular" charset="0"/>
              <a:ea typeface="Roboto Slab Regular" charset="0"/>
            </a:endParaRPr>
          </a:p>
          <a:p>
            <a:pPr marL="0" indent="0">
              <a:spcAft>
                <a:spcPts val="1000"/>
              </a:spcAft>
              <a:buFont typeface="Lato Light"/>
              <a:buNone/>
            </a:pPr>
            <a:r>
              <a:rPr lang="en-US" sz="1800" dirty="0" smtClean="0">
                <a:latin typeface="Roboto Slab"/>
              </a:rPr>
              <a:t> </a:t>
            </a:r>
            <a:endParaRPr lang="en-US" sz="1800" dirty="0">
              <a:latin typeface="Roboto Slab"/>
            </a:endParaRPr>
          </a:p>
        </p:txBody>
      </p:sp>
      <p:sp>
        <p:nvSpPr>
          <p:cNvPr id="7" name="Rectangle 6"/>
          <p:cNvSpPr/>
          <p:nvPr/>
        </p:nvSpPr>
        <p:spPr>
          <a:xfrm>
            <a:off x="2555776" y="1641710"/>
            <a:ext cx="4248472" cy="646331"/>
          </a:xfrm>
          <a:prstGeom prst="rect">
            <a:avLst/>
          </a:prstGeom>
        </p:spPr>
        <p:txBody>
          <a:bodyPr wrap="square">
            <a:spAutoFit/>
          </a:bodyPr>
          <a:lstStyle/>
          <a:p>
            <a:pPr algn="ctr"/>
            <a:r>
              <a:rPr lang="en-US" sz="1800" b="1" dirty="0" smtClean="0">
                <a:solidFill>
                  <a:schemeClr val="tx2">
                    <a:lumMod val="10000"/>
                  </a:schemeClr>
                </a:solidFill>
                <a:latin typeface="Roboto Slab Regular" charset="0"/>
                <a:ea typeface="Roboto Slab Regular" charset="0"/>
              </a:rPr>
              <a:t>Theory Of Computation(TOC) </a:t>
            </a:r>
          </a:p>
          <a:p>
            <a:pPr algn="ctr"/>
            <a:r>
              <a:rPr lang="en-US" sz="1800" b="1" dirty="0" smtClean="0">
                <a:solidFill>
                  <a:schemeClr val="tx2">
                    <a:lumMod val="10000"/>
                  </a:schemeClr>
                </a:solidFill>
                <a:latin typeface="Roboto Slab Regular" charset="0"/>
                <a:ea typeface="Roboto Slab Regular" charset="0"/>
              </a:rPr>
              <a:t>BTCS-501</a:t>
            </a:r>
            <a:endParaRPr lang="en-IN" sz="1800" b="1" dirty="0">
              <a:solidFill>
                <a:schemeClr val="tx2">
                  <a:lumMod val="10000"/>
                </a:schemeClr>
              </a:solidFill>
              <a:latin typeface="Roboto Slab Regular" charset="0"/>
              <a:ea typeface="Roboto Slab Regular"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928926" y="1347614"/>
            <a:ext cx="3371700" cy="1955308"/>
          </a:xfrm>
          <a:prstGeom prst="rect">
            <a:avLst/>
          </a:prstGeom>
        </p:spPr>
        <p:txBody>
          <a:bodyPr spcFirstLastPara="1" wrap="square" lIns="91425" tIns="91425" rIns="91425" bIns="91425" anchor="b" anchorCtr="0">
            <a:noAutofit/>
          </a:bodyPr>
          <a:lstStyle/>
          <a:p>
            <a:pPr lvl="0"/>
            <a:r>
              <a:rPr lang="en" dirty="0" smtClean="0"/>
              <a:t>2.</a:t>
            </a:r>
            <a:r>
              <a:rPr lang="en" b="1" dirty="0">
                <a:latin typeface="Roboto Slab Regular" charset="0"/>
                <a:ea typeface="Roboto Slab Regular" charset="0"/>
              </a:rPr>
              <a:t> </a:t>
            </a:r>
            <a:r>
              <a:rPr lang="en-US" dirty="0" smtClean="0">
                <a:latin typeface="Roboto Slab Regular" charset="0"/>
                <a:ea typeface="Roboto Slab Regular" charset="0"/>
              </a:rPr>
              <a:t>what is reduction??</a:t>
            </a:r>
            <a:endParaRPr lang="e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     </a:t>
            </a:r>
            <a:r>
              <a:rPr lang="en-IN" b="1" dirty="0" smtClean="0"/>
              <a:t>Reduction </a:t>
            </a:r>
            <a:endParaRPr b="1" dirty="0"/>
          </a:p>
        </p:txBody>
      </p:sp>
      <p:sp>
        <p:nvSpPr>
          <p:cNvPr id="424" name="Google Shape;424;p20"/>
          <p:cNvSpPr txBox="1">
            <a:spLocks noGrp="1"/>
          </p:cNvSpPr>
          <p:nvPr>
            <p:ph type="body" idx="1"/>
          </p:nvPr>
        </p:nvSpPr>
        <p:spPr>
          <a:xfrm>
            <a:off x="2714612" y="627534"/>
            <a:ext cx="5527778" cy="4015918"/>
          </a:xfrm>
          <a:prstGeom prst="rect">
            <a:avLst/>
          </a:prstGeom>
        </p:spPr>
        <p:txBody>
          <a:bodyPr spcFirstLastPara="1" wrap="square" lIns="91425" tIns="91425" rIns="91425" bIns="91425" anchor="t" anchorCtr="0">
            <a:noAutofit/>
          </a:bodyPr>
          <a:lstStyle/>
          <a:p>
            <a:pPr marL="101600" indent="0">
              <a:buFont typeface="Wingdings" pitchFamily="2" charset="2"/>
              <a:buChar char="v"/>
            </a:pPr>
            <a:r>
              <a:rPr lang="en-US" sz="1400" b="1" dirty="0" smtClean="0"/>
              <a:t> </a:t>
            </a:r>
            <a:r>
              <a:rPr lang="en-US" sz="1300" b="1" dirty="0" smtClean="0">
                <a:latin typeface="Roboto Slab Regular" charset="0"/>
                <a:ea typeface="Roboto Slab Regular" charset="0"/>
              </a:rPr>
              <a:t>What is a decision problem?</a:t>
            </a:r>
          </a:p>
          <a:p>
            <a:pPr>
              <a:buNone/>
            </a:pPr>
            <a:r>
              <a:rPr lang="en-US" sz="1300" dirty="0" smtClean="0">
                <a:latin typeface="Roboto Slab Regular" charset="0"/>
                <a:ea typeface="Roboto Slab Regular" charset="0"/>
              </a:rPr>
              <a:t>          </a:t>
            </a:r>
            <a:r>
              <a:rPr lang="en-US" sz="1300" b="1" dirty="0" smtClean="0">
                <a:latin typeface="Roboto Slab Regular" charset="0"/>
                <a:ea typeface="Roboto Slab Regular" charset="0"/>
              </a:rPr>
              <a:t>Decision Problem</a:t>
            </a:r>
          </a:p>
          <a:p>
            <a:pPr>
              <a:buNone/>
            </a:pPr>
            <a:r>
              <a:rPr lang="en-US" sz="1300" dirty="0" smtClean="0">
                <a:latin typeface="Roboto Slab Regular" charset="0"/>
                <a:ea typeface="Roboto Slab Regular" charset="0"/>
              </a:rPr>
              <a:t>          There are many problems for which the answer is a Yes or a No. These types of problems are known as </a:t>
            </a:r>
            <a:r>
              <a:rPr lang="en-US" sz="1300" b="1" dirty="0" smtClean="0">
                <a:latin typeface="Roboto Slab Regular" charset="0"/>
                <a:ea typeface="Roboto Slab Regular" charset="0"/>
              </a:rPr>
              <a:t>decision problems</a:t>
            </a:r>
            <a:r>
              <a:rPr lang="en-US" sz="1300" dirty="0" smtClean="0">
                <a:latin typeface="Roboto Slab Regular" charset="0"/>
                <a:ea typeface="Roboto Slab Regular" charset="0"/>
              </a:rPr>
              <a:t>. For example,</a:t>
            </a:r>
          </a:p>
          <a:p>
            <a:pPr>
              <a:buNone/>
            </a:pPr>
            <a:r>
              <a:rPr lang="en-US" sz="1300" dirty="0" smtClean="0">
                <a:latin typeface="Roboto Slab Regular" charset="0"/>
                <a:ea typeface="Roboto Slab Regular" charset="0"/>
              </a:rPr>
              <a:t>         Whether a given graph can be colored by only 4-colors.</a:t>
            </a:r>
          </a:p>
          <a:p>
            <a:pPr marL="101600" indent="0">
              <a:buNone/>
            </a:pPr>
            <a:endParaRPr lang="en-US" sz="1300" b="1" dirty="0" smtClean="0">
              <a:latin typeface="Roboto Slab Regular" charset="0"/>
              <a:ea typeface="Roboto Slab Regular" charset="0"/>
            </a:endParaRPr>
          </a:p>
          <a:p>
            <a:pPr marL="101600" indent="0">
              <a:buFont typeface="Wingdings" pitchFamily="2" charset="2"/>
              <a:buChar char="v"/>
            </a:pPr>
            <a:r>
              <a:rPr lang="en-US" sz="1300" b="1" dirty="0" smtClean="0">
                <a:latin typeface="Roboto Slab Regular" charset="0"/>
                <a:ea typeface="Roboto Slab Regular" charset="0"/>
              </a:rPr>
              <a:t>What is Reduction?</a:t>
            </a:r>
          </a:p>
          <a:p>
            <a:pPr marL="101600" indent="0">
              <a:buNone/>
            </a:pPr>
            <a:r>
              <a:rPr lang="en-US" sz="1300" dirty="0" smtClean="0">
                <a:latin typeface="Roboto Slab Regular" charset="0"/>
                <a:ea typeface="Roboto Slab Regular" charset="0"/>
              </a:rPr>
              <a:t>Let R and Q be two decision problems. </a:t>
            </a:r>
          </a:p>
          <a:p>
            <a:pPr marL="101600" indent="0">
              <a:buNone/>
            </a:pPr>
            <a:r>
              <a:rPr lang="en-US" sz="1300" dirty="0" smtClean="0">
                <a:latin typeface="Roboto Slab Regular" charset="0"/>
                <a:ea typeface="Roboto Slab Regular" charset="0"/>
              </a:rPr>
              <a:t>A problem R can be reduced to another problem Q if any instance of R can be rephrased to an instance of Q, the solution to which provides a solution to the instance of R.</a:t>
            </a:r>
          </a:p>
          <a:p>
            <a:pPr marL="101600" indent="0">
              <a:buNone/>
            </a:pPr>
            <a:r>
              <a:rPr lang="en-US" sz="1300" dirty="0" smtClean="0">
                <a:latin typeface="Roboto Slab Regular" charset="0"/>
                <a:ea typeface="Roboto Slab Regular" charset="0"/>
              </a:rPr>
              <a:t>This rephrasing is called a transformation.</a:t>
            </a:r>
          </a:p>
          <a:p>
            <a:pPr marL="101600" indent="0">
              <a:buNone/>
            </a:pPr>
            <a:r>
              <a:rPr lang="en-US" sz="1300" dirty="0" smtClean="0">
                <a:latin typeface="Roboto Slab Regular" charset="0"/>
                <a:ea typeface="Roboto Slab Regular" charset="0"/>
              </a:rPr>
              <a:t>Intuitively: If R reduces in polynomial time to Q, R is “no harder to solve” than Q.</a:t>
            </a:r>
            <a:endParaRPr lang="en-US" sz="1300" b="1" dirty="0" smtClean="0">
              <a:latin typeface="Roboto Slab Regular" charset="0"/>
              <a:ea typeface="Roboto Slab Regular" charset="0"/>
            </a:endParaRPr>
          </a:p>
          <a:p>
            <a:pPr marL="101600" indent="0">
              <a:buNone/>
            </a:pPr>
            <a:endParaRPr lang="en-US" sz="1300" dirty="0" smtClean="0">
              <a:latin typeface="Roboto Slab Regular" charset="0"/>
              <a:ea typeface="Roboto Slab Regular" charset="0"/>
            </a:endParaRPr>
          </a:p>
          <a:p>
            <a:pPr marL="101600" indent="0">
              <a:buFont typeface="Wingdings" pitchFamily="2" charset="2"/>
              <a:buChar char="v"/>
            </a:pPr>
            <a:endParaRPr lang="en-US" sz="1300" dirty="0" smtClean="0">
              <a:latin typeface="Roboto Slab Regular" charset="0"/>
              <a:ea typeface="Roboto Slab Regular" charset="0"/>
            </a:endParaRPr>
          </a:p>
          <a:p>
            <a:pPr marL="101600" indent="0">
              <a:buNone/>
            </a:pPr>
            <a:r>
              <a:rPr lang="en-US" sz="1050" dirty="0"/>
              <a:t/>
            </a:r>
            <a:br>
              <a:rPr lang="en-US" sz="1050" dirty="0"/>
            </a:br>
            <a:r>
              <a:rPr lang="en-IN" sz="1050" b="1" dirty="0" smtClean="0"/>
              <a:t> </a:t>
            </a:r>
            <a:r>
              <a:rPr lang="en-US" sz="1050" dirty="0"/>
              <a:t/>
            </a:r>
            <a:br>
              <a:rPr lang="en-US" sz="1050" dirty="0"/>
            </a:br>
            <a:endParaRPr lang="en-IN" sz="1050" dirty="0" smtClean="0">
              <a:latin typeface="Roboto Slab Regular" charset="0"/>
              <a:ea typeface="Roboto Slab Regular" charset="0"/>
            </a:endParaRP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     </a:t>
            </a:r>
            <a:r>
              <a:rPr lang="en-IN" b="1" dirty="0" smtClean="0"/>
              <a:t>Reduction </a:t>
            </a:r>
            <a:endParaRPr b="1" dirty="0"/>
          </a:p>
        </p:txBody>
      </p:sp>
      <p:sp>
        <p:nvSpPr>
          <p:cNvPr id="424" name="Google Shape;424;p20"/>
          <p:cNvSpPr txBox="1">
            <a:spLocks noGrp="1"/>
          </p:cNvSpPr>
          <p:nvPr>
            <p:ph type="body" idx="1"/>
          </p:nvPr>
        </p:nvSpPr>
        <p:spPr>
          <a:xfrm>
            <a:off x="2714612" y="627534"/>
            <a:ext cx="5527778" cy="4015918"/>
          </a:xfrm>
          <a:prstGeom prst="rect">
            <a:avLst/>
          </a:prstGeom>
        </p:spPr>
        <p:txBody>
          <a:bodyPr spcFirstLastPara="1" wrap="square" lIns="91425" tIns="91425" rIns="91425" bIns="91425" anchor="t" anchorCtr="0">
            <a:noAutofit/>
          </a:bodyPr>
          <a:lstStyle/>
          <a:p>
            <a:pPr marL="101600" indent="0">
              <a:buNone/>
            </a:pPr>
            <a:endParaRPr lang="en-US" sz="1400" dirty="0" smtClean="0"/>
          </a:p>
          <a:p>
            <a:pPr marL="101600" indent="0">
              <a:buNone/>
            </a:pPr>
            <a:r>
              <a:rPr lang="en-US" sz="1400" dirty="0" smtClean="0"/>
              <a:t>suppose we have two decision problems p1 and p2</a:t>
            </a:r>
            <a:endParaRPr lang="en-IN" sz="1400" dirty="0" smtClean="0">
              <a:latin typeface="Roboto Slab Regular" charset="0"/>
              <a:ea typeface="Roboto Slab Regular" charset="0"/>
            </a:endParaRPr>
          </a:p>
          <a:p>
            <a:pPr marL="101600" indent="0">
              <a:buFont typeface="Wingdings" pitchFamily="2" charset="2"/>
              <a:buChar char="v"/>
            </a:pPr>
            <a:r>
              <a:rPr lang="en-IN" sz="1300" dirty="0" smtClean="0">
                <a:latin typeface="Roboto Slab Regular" charset="0"/>
                <a:ea typeface="Roboto Slab Regular" charset="0"/>
              </a:rPr>
              <a:t> P1 problem :- input is I1 and Algorithm is A</a:t>
            </a:r>
          </a:p>
          <a:p>
            <a:pPr marL="101600" indent="0">
              <a:buFont typeface="Wingdings" pitchFamily="2" charset="2"/>
              <a:buChar char="v"/>
            </a:pPr>
            <a:r>
              <a:rPr lang="en-IN" sz="1300" dirty="0" smtClean="0">
                <a:latin typeface="Roboto Slab Regular" charset="0"/>
                <a:ea typeface="Roboto Slab Regular" charset="0"/>
              </a:rPr>
              <a:t>P2 problem :- input is I2 and Algorithm is B</a:t>
            </a:r>
          </a:p>
          <a:p>
            <a:pPr marL="101600" indent="0">
              <a:buFont typeface="Wingdings" pitchFamily="2" charset="2"/>
              <a:buChar char="v"/>
            </a:pPr>
            <a:r>
              <a:rPr lang="en-IN" sz="1300" dirty="0" smtClean="0">
                <a:latin typeface="Roboto Slab Regular" charset="0"/>
                <a:ea typeface="Roboto Slab Regular" charset="0"/>
              </a:rPr>
              <a:t> Suppose algorithm B can be used to solve Problem A.</a:t>
            </a:r>
          </a:p>
          <a:p>
            <a:pPr marL="101600" indent="0">
              <a:buFont typeface="Wingdings" pitchFamily="2" charset="2"/>
              <a:buChar char="v"/>
            </a:pPr>
            <a:r>
              <a:rPr lang="en-IN" sz="1300" dirty="0" smtClean="0">
                <a:latin typeface="Roboto Slab Regular" charset="0"/>
                <a:ea typeface="Roboto Slab Regular" charset="0"/>
              </a:rPr>
              <a:t>Then , problem P1 is reducible to Problem P2 if there is a function     which can convert input of A into input of B and solution of that instance provide solution to the problem. </a:t>
            </a:r>
          </a:p>
          <a:p>
            <a:pPr marL="101600" indent="0">
              <a:buFont typeface="Wingdings" pitchFamily="2" charset="2"/>
              <a:buChar char="v"/>
            </a:pPr>
            <a:r>
              <a:rPr lang="en-IN" sz="1300" dirty="0" smtClean="0">
                <a:latin typeface="Roboto Slab Regular" charset="0"/>
                <a:ea typeface="Roboto Slab Regular" charset="0"/>
              </a:rPr>
              <a:t>Then we can say that P1 </a:t>
            </a:r>
            <a:r>
              <a:rPr lang="en-US" sz="1400" dirty="0" smtClean="0"/>
              <a:t>∝ P2 </a:t>
            </a:r>
            <a:endParaRPr lang="en-IN" sz="1400" dirty="0" smtClean="0">
              <a:latin typeface="Roboto Slab Regular" charset="0"/>
              <a:ea typeface="Roboto Slab Regular" charset="0"/>
            </a:endParaRPr>
          </a:p>
          <a:p>
            <a:pPr marL="101600" indent="0">
              <a:buFont typeface="Wingdings" pitchFamily="2" charset="2"/>
              <a:buChar char="v"/>
            </a:pPr>
            <a:r>
              <a:rPr lang="en-IN" sz="1400" dirty="0" smtClean="0">
                <a:latin typeface="Roboto Slab Regular" charset="0"/>
                <a:ea typeface="Roboto Slab Regular" charset="0"/>
              </a:rPr>
              <a:t> Here we assume conversion cost is in polynomial time. </a:t>
            </a:r>
          </a:p>
          <a:p>
            <a:pPr marL="101600" indent="0">
              <a:buFont typeface="Wingdings" pitchFamily="2" charset="2"/>
              <a:buChar char="v"/>
            </a:pPr>
            <a:r>
              <a:rPr lang="pt-BR" sz="1300" dirty="0" smtClean="0">
                <a:latin typeface="Roboto Slab Regular" charset="0"/>
                <a:ea typeface="Roboto Slab Regular" charset="0"/>
              </a:rPr>
              <a:t>Example: lcm(m, n) = m * n / gcd(m, n), lcm(m,n) problem is reduced to gcd(m, n) problem</a:t>
            </a:r>
            <a:endParaRPr lang="en-US" sz="1300" dirty="0" smtClean="0">
              <a:latin typeface="Roboto Slab Regular" charset="0"/>
              <a:ea typeface="Roboto Slab Regular" charset="0"/>
            </a:endParaRPr>
          </a:p>
          <a:p>
            <a:pPr marL="101600" indent="0">
              <a:buNone/>
            </a:pPr>
            <a:r>
              <a:rPr lang="en-US" sz="1050" dirty="0"/>
              <a:t/>
            </a:r>
            <a:br>
              <a:rPr lang="en-US" sz="1050" dirty="0"/>
            </a:br>
            <a:r>
              <a:rPr lang="en-IN" sz="1050" b="1" dirty="0" smtClean="0"/>
              <a:t> </a:t>
            </a:r>
            <a:r>
              <a:rPr lang="en-US" sz="1050" dirty="0"/>
              <a:t/>
            </a:r>
            <a:br>
              <a:rPr lang="en-US" sz="1050" dirty="0"/>
            </a:br>
            <a:endParaRPr lang="en-IN" sz="1050" dirty="0" smtClean="0">
              <a:latin typeface="Roboto Slab Regular" charset="0"/>
              <a:ea typeface="Roboto Slab Regular" charset="0"/>
            </a:endParaRP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    Reduction </a:t>
            </a:r>
            <a:endParaRPr b="1" dirty="0"/>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5" name="Rectangle 4"/>
          <p:cNvSpPr/>
          <p:nvPr/>
        </p:nvSpPr>
        <p:spPr>
          <a:xfrm>
            <a:off x="2857488" y="1428742"/>
            <a:ext cx="5000660" cy="2286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lumMod val="10000"/>
                  </a:schemeClr>
                </a:solidFill>
              </a:rPr>
              <a:t>I2</a:t>
            </a:r>
            <a:endParaRPr lang="en-US" dirty="0"/>
          </a:p>
        </p:txBody>
      </p:sp>
      <p:sp>
        <p:nvSpPr>
          <p:cNvPr id="6" name="Rectangle 5"/>
          <p:cNvSpPr/>
          <p:nvPr/>
        </p:nvSpPr>
        <p:spPr>
          <a:xfrm>
            <a:off x="3286116" y="2214560"/>
            <a:ext cx="150019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lumMod val="10000"/>
                  </a:schemeClr>
                </a:solidFill>
              </a:rPr>
              <a:t>F(x1)=I2</a:t>
            </a:r>
            <a:endParaRPr lang="en-US" dirty="0">
              <a:solidFill>
                <a:schemeClr val="tx2">
                  <a:lumMod val="10000"/>
                </a:schemeClr>
              </a:solidFill>
            </a:endParaRPr>
          </a:p>
        </p:txBody>
      </p:sp>
      <p:sp>
        <p:nvSpPr>
          <p:cNvPr id="7" name="Rectangle 6"/>
          <p:cNvSpPr/>
          <p:nvPr/>
        </p:nvSpPr>
        <p:spPr>
          <a:xfrm>
            <a:off x="5929322" y="2214560"/>
            <a:ext cx="150019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lumMod val="10000"/>
                  </a:schemeClr>
                </a:solidFill>
              </a:rPr>
              <a:t>ALGORITHM B</a:t>
            </a:r>
            <a:endParaRPr lang="en-US" dirty="0">
              <a:solidFill>
                <a:schemeClr val="tx2">
                  <a:lumMod val="10000"/>
                </a:schemeClr>
              </a:solidFill>
            </a:endParaRPr>
          </a:p>
        </p:txBody>
      </p:sp>
      <p:cxnSp>
        <p:nvCxnSpPr>
          <p:cNvPr id="9" name="Straight Arrow Connector 8"/>
          <p:cNvCxnSpPr/>
          <p:nvPr/>
        </p:nvCxnSpPr>
        <p:spPr>
          <a:xfrm>
            <a:off x="4786314" y="2643188"/>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p:cNvCxnSpPr>
          <p:nvPr/>
        </p:nvCxnSpPr>
        <p:spPr>
          <a:xfrm>
            <a:off x="7429520" y="2607469"/>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71736" y="2285998"/>
            <a:ext cx="333746" cy="307777"/>
          </a:xfrm>
          <a:prstGeom prst="rect">
            <a:avLst/>
          </a:prstGeom>
          <a:noFill/>
        </p:spPr>
        <p:txBody>
          <a:bodyPr wrap="none" rtlCol="0">
            <a:spAutoFit/>
          </a:bodyPr>
          <a:lstStyle/>
          <a:p>
            <a:r>
              <a:rPr lang="en-IN" dirty="0" smtClean="0"/>
              <a:t>I1</a:t>
            </a:r>
            <a:endParaRPr lang="en-US" dirty="0"/>
          </a:p>
        </p:txBody>
      </p:sp>
      <p:sp>
        <p:nvSpPr>
          <p:cNvPr id="20" name="TextBox 19"/>
          <p:cNvSpPr txBox="1"/>
          <p:nvPr/>
        </p:nvSpPr>
        <p:spPr>
          <a:xfrm>
            <a:off x="7500958" y="2214560"/>
            <a:ext cx="922047" cy="307777"/>
          </a:xfrm>
          <a:prstGeom prst="rect">
            <a:avLst/>
          </a:prstGeom>
          <a:noFill/>
        </p:spPr>
        <p:txBody>
          <a:bodyPr wrap="none" rtlCol="0">
            <a:spAutoFit/>
          </a:bodyPr>
          <a:lstStyle/>
          <a:p>
            <a:r>
              <a:rPr lang="en-IN" dirty="0" smtClean="0"/>
              <a:t>OUTPUT</a:t>
            </a:r>
            <a:endParaRPr lang="en-US" dirty="0"/>
          </a:p>
        </p:txBody>
      </p:sp>
      <p:cxnSp>
        <p:nvCxnSpPr>
          <p:cNvPr id="22" name="Straight Arrow Connector 21"/>
          <p:cNvCxnSpPr/>
          <p:nvPr/>
        </p:nvCxnSpPr>
        <p:spPr>
          <a:xfrm>
            <a:off x="2428860" y="2643188"/>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429124" y="3714758"/>
            <a:ext cx="1420582" cy="307777"/>
          </a:xfrm>
          <a:prstGeom prst="rect">
            <a:avLst/>
          </a:prstGeom>
          <a:noFill/>
        </p:spPr>
        <p:txBody>
          <a:bodyPr wrap="none" rtlCol="0">
            <a:spAutoFit/>
          </a:bodyPr>
          <a:lstStyle/>
          <a:p>
            <a:r>
              <a:rPr lang="en-IN" dirty="0" smtClean="0"/>
              <a:t>ALGORITHM A</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800" y="2139702"/>
            <a:ext cx="3371700" cy="692224"/>
          </a:xfrm>
        </p:spPr>
        <p:txBody>
          <a:bodyPr/>
          <a:lstStyle/>
          <a:p>
            <a:r>
              <a:rPr lang="en-IN" b="1" dirty="0" smtClean="0"/>
              <a:t>P-Class</a:t>
            </a:r>
            <a:endParaRPr lang="en-IN" b="1" dirty="0"/>
          </a:p>
        </p:txBody>
      </p:sp>
    </p:spTree>
    <p:extLst>
      <p:ext uri="{BB962C8B-B14F-4D97-AF65-F5344CB8AC3E}">
        <p14:creationId xmlns:p14="http://schemas.microsoft.com/office/powerpoint/2010/main" val="1273519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P-Class</a:t>
            </a:r>
            <a:endParaRPr lang="en-IN" b="1" dirty="0"/>
          </a:p>
        </p:txBody>
      </p:sp>
      <p:sp>
        <p:nvSpPr>
          <p:cNvPr id="3" name="Text Placeholder 2"/>
          <p:cNvSpPr>
            <a:spLocks noGrp="1"/>
          </p:cNvSpPr>
          <p:nvPr>
            <p:ph type="body" idx="1"/>
          </p:nvPr>
        </p:nvSpPr>
        <p:spPr>
          <a:xfrm>
            <a:off x="2901875" y="555526"/>
            <a:ext cx="5292300" cy="3745174"/>
          </a:xfrm>
        </p:spPr>
        <p:txBody>
          <a:bodyPr/>
          <a:lstStyle/>
          <a:p>
            <a:pPr marL="101600" indent="0" algn="ctr">
              <a:buNone/>
            </a:pPr>
            <a:r>
              <a:rPr lang="en-IN" sz="1300" b="1" dirty="0">
                <a:latin typeface="Roboto Slab Regular" charset="0"/>
                <a:ea typeface="Roboto Slab Regular" charset="0"/>
              </a:rPr>
              <a:t>P-Class</a:t>
            </a:r>
          </a:p>
          <a:p>
            <a:r>
              <a:rPr lang="en-US" sz="1300" dirty="0">
                <a:latin typeface="Roboto Slab Regular" charset="0"/>
                <a:ea typeface="Roboto Slab Regular" charset="0"/>
              </a:rPr>
              <a:t>The class P consists of those problems that are solvable in polynomial time, i.e. these problems can be solved in time </a:t>
            </a:r>
            <a:r>
              <a:rPr lang="en-US" sz="1300" b="1" i="1" dirty="0">
                <a:latin typeface="Roboto Slab Regular" charset="0"/>
                <a:ea typeface="Roboto Slab Regular" charset="0"/>
              </a:rPr>
              <a:t>O(</a:t>
            </a:r>
            <a:r>
              <a:rPr lang="en-US" sz="1300" b="1" i="1" dirty="0" err="1">
                <a:latin typeface="Roboto Slab Regular" charset="0"/>
                <a:ea typeface="Roboto Slab Regular" charset="0"/>
              </a:rPr>
              <a:t>n</a:t>
            </a:r>
            <a:r>
              <a:rPr lang="en-US" sz="1300" b="1" i="1" baseline="30000" dirty="0" err="1">
                <a:latin typeface="Roboto Slab Regular" charset="0"/>
                <a:ea typeface="Roboto Slab Regular" charset="0"/>
              </a:rPr>
              <a:t>k</a:t>
            </a:r>
            <a:r>
              <a:rPr lang="en-US" sz="1300" b="1" i="1" dirty="0">
                <a:latin typeface="Roboto Slab Regular" charset="0"/>
                <a:ea typeface="Roboto Slab Regular" charset="0"/>
              </a:rPr>
              <a:t>)</a:t>
            </a:r>
            <a:r>
              <a:rPr lang="en-US" sz="1300" dirty="0">
                <a:latin typeface="Roboto Slab Regular" charset="0"/>
                <a:ea typeface="Roboto Slab Regular" charset="0"/>
              </a:rPr>
              <a:t> in worst-case, where </a:t>
            </a:r>
            <a:r>
              <a:rPr lang="en-US" sz="1300" b="1" dirty="0">
                <a:latin typeface="Roboto Slab Regular" charset="0"/>
                <a:ea typeface="Roboto Slab Regular" charset="0"/>
              </a:rPr>
              <a:t>k</a:t>
            </a:r>
            <a:r>
              <a:rPr lang="en-US" sz="1300" dirty="0">
                <a:latin typeface="Roboto Slab Regular" charset="0"/>
                <a:ea typeface="Roboto Slab Regular" charset="0"/>
              </a:rPr>
              <a:t> is constant.</a:t>
            </a:r>
          </a:p>
          <a:p>
            <a:r>
              <a:rPr lang="en-US" sz="1300" dirty="0">
                <a:latin typeface="Roboto Slab Regular" charset="0"/>
                <a:ea typeface="Roboto Slab Regular" charset="0"/>
              </a:rPr>
              <a:t>These problems are called </a:t>
            </a:r>
            <a:r>
              <a:rPr lang="en-US" sz="1300" b="1" dirty="0">
                <a:latin typeface="Roboto Slab Regular" charset="0"/>
                <a:ea typeface="Roboto Slab Regular" charset="0"/>
              </a:rPr>
              <a:t>tractable</a:t>
            </a:r>
            <a:r>
              <a:rPr lang="en-US" sz="1300" dirty="0">
                <a:latin typeface="Roboto Slab Regular" charset="0"/>
                <a:ea typeface="Roboto Slab Regular" charset="0"/>
              </a:rPr>
              <a:t>, while others are called </a:t>
            </a:r>
            <a:r>
              <a:rPr lang="en-US" sz="1300" b="1" dirty="0">
                <a:latin typeface="Roboto Slab Regular" charset="0"/>
                <a:ea typeface="Roboto Slab Regular" charset="0"/>
              </a:rPr>
              <a:t>intractable or </a:t>
            </a:r>
            <a:r>
              <a:rPr lang="en-US" sz="1300" b="1" dirty="0" err="1">
                <a:latin typeface="Roboto Slab Regular" charset="0"/>
                <a:ea typeface="Roboto Slab Regular" charset="0"/>
              </a:rPr>
              <a:t>superpolynomial</a:t>
            </a:r>
            <a:r>
              <a:rPr lang="en-US" sz="1300" dirty="0">
                <a:latin typeface="Roboto Slab Regular" charset="0"/>
                <a:ea typeface="Roboto Slab Regular" charset="0"/>
              </a:rPr>
              <a:t>.</a:t>
            </a:r>
          </a:p>
          <a:p>
            <a:r>
              <a:rPr lang="en-US" sz="1300" dirty="0">
                <a:latin typeface="Roboto Slab Regular" charset="0"/>
                <a:ea typeface="Roboto Slab Regular" charset="0"/>
              </a:rPr>
              <a:t>Formally, an algorithm is polynomial time algorithm, if there exists a polynomial </a:t>
            </a:r>
            <a:r>
              <a:rPr lang="en-US" sz="1300" b="1" i="1" dirty="0">
                <a:latin typeface="Roboto Slab Regular" charset="0"/>
                <a:ea typeface="Roboto Slab Regular" charset="0"/>
              </a:rPr>
              <a:t>p(n)</a:t>
            </a:r>
            <a:r>
              <a:rPr lang="en-US" sz="1300" dirty="0">
                <a:latin typeface="Roboto Slab Regular" charset="0"/>
                <a:ea typeface="Roboto Slab Regular" charset="0"/>
              </a:rPr>
              <a:t> such that the algorithm can solve any instance of size </a:t>
            </a:r>
            <a:r>
              <a:rPr lang="en-US" sz="1300" b="1" dirty="0">
                <a:latin typeface="Roboto Slab Regular" charset="0"/>
                <a:ea typeface="Roboto Slab Regular" charset="0"/>
              </a:rPr>
              <a:t>n</a:t>
            </a:r>
            <a:r>
              <a:rPr lang="en-US" sz="1300" dirty="0">
                <a:latin typeface="Roboto Slab Regular" charset="0"/>
                <a:ea typeface="Roboto Slab Regular" charset="0"/>
              </a:rPr>
              <a:t> in a time </a:t>
            </a:r>
            <a:r>
              <a:rPr lang="en-US" sz="1300" b="1" i="1" dirty="0">
                <a:latin typeface="Roboto Slab Regular" charset="0"/>
                <a:ea typeface="Roboto Slab Regular" charset="0"/>
              </a:rPr>
              <a:t>O(p(n))</a:t>
            </a:r>
            <a:r>
              <a:rPr lang="en-US" sz="1300" dirty="0">
                <a:latin typeface="Roboto Slab Regular" charset="0"/>
                <a:ea typeface="Roboto Slab Regular" charset="0"/>
              </a:rPr>
              <a:t>.</a:t>
            </a:r>
          </a:p>
          <a:p>
            <a:r>
              <a:rPr lang="en-US" sz="1300" dirty="0">
                <a:latin typeface="Roboto Slab Regular" charset="0"/>
                <a:ea typeface="Roboto Slab Regular" charset="0"/>
              </a:rPr>
              <a:t>Problem requiring </a:t>
            </a:r>
            <a:r>
              <a:rPr lang="en-US" sz="1300" b="1" i="1" dirty="0">
                <a:latin typeface="Roboto Slab Regular" charset="0"/>
                <a:ea typeface="Roboto Slab Regular" charset="0"/>
              </a:rPr>
              <a:t>Ω(n</a:t>
            </a:r>
            <a:r>
              <a:rPr lang="en-US" sz="1300" b="1" i="1" baseline="30000" dirty="0">
                <a:latin typeface="Roboto Slab Regular" charset="0"/>
                <a:ea typeface="Roboto Slab Regular" charset="0"/>
              </a:rPr>
              <a:t>50</a:t>
            </a:r>
            <a:r>
              <a:rPr lang="en-US" sz="1300" b="1" i="1" dirty="0">
                <a:latin typeface="Roboto Slab Regular" charset="0"/>
                <a:ea typeface="Roboto Slab Regular" charset="0"/>
              </a:rPr>
              <a:t>)</a:t>
            </a:r>
            <a:r>
              <a:rPr lang="en-US" sz="1300" dirty="0">
                <a:latin typeface="Roboto Slab Regular" charset="0"/>
                <a:ea typeface="Roboto Slab Regular" charset="0"/>
              </a:rPr>
              <a:t> time to solve are essentially intractable for large </a:t>
            </a:r>
            <a:r>
              <a:rPr lang="en-US" sz="1300" b="1" i="1" dirty="0">
                <a:latin typeface="Roboto Slab Regular" charset="0"/>
                <a:ea typeface="Roboto Slab Regular" charset="0"/>
              </a:rPr>
              <a:t>n</a:t>
            </a:r>
            <a:r>
              <a:rPr lang="en-US" sz="1300" dirty="0">
                <a:latin typeface="Roboto Slab Regular" charset="0"/>
                <a:ea typeface="Roboto Slab Regular" charset="0"/>
              </a:rPr>
              <a:t>. Most known polynomial time algorithm run in time </a:t>
            </a:r>
            <a:r>
              <a:rPr lang="en-US" sz="1300" b="1" i="1" dirty="0">
                <a:latin typeface="Roboto Slab Regular" charset="0"/>
                <a:ea typeface="Roboto Slab Regular" charset="0"/>
              </a:rPr>
              <a:t>O(</a:t>
            </a:r>
            <a:r>
              <a:rPr lang="en-US" sz="1300" b="1" i="1" dirty="0" err="1">
                <a:latin typeface="Roboto Slab Regular" charset="0"/>
                <a:ea typeface="Roboto Slab Regular" charset="0"/>
              </a:rPr>
              <a:t>n</a:t>
            </a:r>
            <a:r>
              <a:rPr lang="en-US" sz="1300" b="1" i="1" baseline="30000" dirty="0" err="1">
                <a:latin typeface="Roboto Slab Regular" charset="0"/>
                <a:ea typeface="Roboto Slab Regular" charset="0"/>
              </a:rPr>
              <a:t>k</a:t>
            </a:r>
            <a:r>
              <a:rPr lang="en-US" sz="1300" b="1" i="1" dirty="0">
                <a:latin typeface="Roboto Slab Regular" charset="0"/>
                <a:ea typeface="Roboto Slab Regular" charset="0"/>
              </a:rPr>
              <a:t>)</a:t>
            </a:r>
            <a:r>
              <a:rPr lang="en-US" sz="1300" dirty="0">
                <a:latin typeface="Roboto Slab Regular" charset="0"/>
                <a:ea typeface="Roboto Slab Regular" charset="0"/>
              </a:rPr>
              <a:t> for fairly low value of </a:t>
            </a:r>
            <a:r>
              <a:rPr lang="en-US" sz="1300" b="1" i="1" dirty="0">
                <a:latin typeface="Roboto Slab Regular" charset="0"/>
                <a:ea typeface="Roboto Slab Regular" charset="0"/>
              </a:rPr>
              <a:t>k</a:t>
            </a:r>
            <a:r>
              <a:rPr lang="en-US" sz="1300" dirty="0">
                <a:latin typeface="Roboto Slab Regular" charset="0"/>
                <a:ea typeface="Roboto Slab Regular" charset="0"/>
              </a:rPr>
              <a:t>.</a:t>
            </a:r>
          </a:p>
          <a:p>
            <a:r>
              <a:rPr lang="en-US" sz="1300" dirty="0">
                <a:latin typeface="Roboto Slab Regular" charset="0"/>
                <a:ea typeface="Roboto Slab Regular" charset="0"/>
              </a:rPr>
              <a:t>The advantages in considering the class of polynomial-time algorithms is that all reasonable </a:t>
            </a:r>
            <a:r>
              <a:rPr lang="en-US" sz="1300" b="1" dirty="0">
                <a:latin typeface="Roboto Slab Regular" charset="0"/>
                <a:ea typeface="Roboto Slab Regular" charset="0"/>
              </a:rPr>
              <a:t>deterministic single processor model of computation</a:t>
            </a:r>
            <a:r>
              <a:rPr lang="en-US" sz="1300" dirty="0">
                <a:latin typeface="Roboto Slab Regular" charset="0"/>
                <a:ea typeface="Roboto Slab Regular" charset="0"/>
              </a:rPr>
              <a:t> can be simulated on each other with at most a polynomial slow-d</a:t>
            </a:r>
          </a:p>
          <a:p>
            <a:endParaRPr lang="en-IN" sz="13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3241103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P-Class</a:t>
            </a:r>
            <a:endParaRPr lang="en-IN" b="1" dirty="0"/>
          </a:p>
        </p:txBody>
      </p:sp>
      <p:sp>
        <p:nvSpPr>
          <p:cNvPr id="3" name="Text Placeholder 2"/>
          <p:cNvSpPr>
            <a:spLocks noGrp="1"/>
          </p:cNvSpPr>
          <p:nvPr>
            <p:ph type="body" idx="1"/>
          </p:nvPr>
        </p:nvSpPr>
        <p:spPr>
          <a:xfrm>
            <a:off x="2901875" y="483518"/>
            <a:ext cx="5292300" cy="3817182"/>
          </a:xfrm>
        </p:spPr>
        <p:txBody>
          <a:bodyPr/>
          <a:lstStyle/>
          <a:p>
            <a:r>
              <a:rPr lang="en-US" sz="1300" dirty="0">
                <a:latin typeface="Roboto Slab Regular" charset="0"/>
                <a:ea typeface="Roboto Slab Regular" charset="0"/>
              </a:rPr>
              <a:t>Polynomial algorithms like logarithmic, linear or quadratic time. </a:t>
            </a:r>
          </a:p>
          <a:p>
            <a:r>
              <a:rPr lang="en-US" sz="1300" dirty="0">
                <a:latin typeface="Roboto Slab Regular" charset="0"/>
                <a:ea typeface="Roboto Slab Regular" charset="0"/>
              </a:rPr>
              <a:t>All basic mathematical operations; addition, subtraction, division, multiplication</a:t>
            </a:r>
          </a:p>
          <a:p>
            <a:r>
              <a:rPr lang="en-US" sz="1300" dirty="0">
                <a:latin typeface="Roboto Slab Regular" charset="0"/>
                <a:ea typeface="Roboto Slab Regular" charset="0"/>
              </a:rPr>
              <a:t>Testing for primacy</a:t>
            </a:r>
          </a:p>
          <a:p>
            <a:r>
              <a:rPr lang="en-US" sz="1300" b="1" dirty="0" err="1">
                <a:latin typeface="Roboto Slab Regular" charset="0"/>
                <a:ea typeface="Roboto Slab Regular" charset="0"/>
                <a:hlinkClick r:id="rId2"/>
              </a:rPr>
              <a:t>Hashtable</a:t>
            </a:r>
            <a:r>
              <a:rPr lang="en-US" sz="1300" b="1" dirty="0">
                <a:latin typeface="Roboto Slab Regular" charset="0"/>
                <a:ea typeface="Roboto Slab Regular" charset="0"/>
                <a:hlinkClick r:id="rId2"/>
              </a:rPr>
              <a:t> lookup</a:t>
            </a:r>
            <a:r>
              <a:rPr lang="en-US" sz="1300" dirty="0">
                <a:latin typeface="Roboto Slab Regular" charset="0"/>
                <a:ea typeface="Roboto Slab Regular" charset="0"/>
              </a:rPr>
              <a:t>, </a:t>
            </a:r>
            <a:r>
              <a:rPr lang="en-US" sz="1300" b="1" dirty="0">
                <a:latin typeface="Roboto Slab Regular" charset="0"/>
                <a:ea typeface="Roboto Slab Regular" charset="0"/>
                <a:hlinkClick r:id="rId3"/>
              </a:rPr>
              <a:t>string operations</a:t>
            </a:r>
            <a:r>
              <a:rPr lang="en-US" sz="1300" dirty="0">
                <a:latin typeface="Roboto Slab Regular" charset="0"/>
                <a:ea typeface="Roboto Slab Regular" charset="0"/>
              </a:rPr>
              <a:t>, </a:t>
            </a:r>
            <a:r>
              <a:rPr lang="en-US" sz="1300" b="1" dirty="0">
                <a:latin typeface="Roboto Slab Regular" charset="0"/>
                <a:ea typeface="Roboto Slab Regular" charset="0"/>
                <a:hlinkClick r:id="rId4"/>
              </a:rPr>
              <a:t>sorting problems</a:t>
            </a:r>
            <a:endParaRPr lang="en-US" sz="1300" dirty="0">
              <a:latin typeface="Roboto Slab Regular" charset="0"/>
              <a:ea typeface="Roboto Slab Regular" charset="0"/>
            </a:endParaRPr>
          </a:p>
          <a:p>
            <a:r>
              <a:rPr lang="en-US" sz="1300" dirty="0">
                <a:latin typeface="Roboto Slab Regular" charset="0"/>
                <a:ea typeface="Roboto Slab Regular" charset="0"/>
              </a:rPr>
              <a:t>Shortest Path Algorithms; </a:t>
            </a:r>
            <a:r>
              <a:rPr lang="en-US" sz="1300" b="1" dirty="0" err="1">
                <a:latin typeface="Roboto Slab Regular" charset="0"/>
                <a:ea typeface="Roboto Slab Regular" charset="0"/>
                <a:hlinkClick r:id="rId5"/>
              </a:rPr>
              <a:t>Djikstra</a:t>
            </a:r>
            <a:r>
              <a:rPr lang="en-US" sz="1300" dirty="0">
                <a:latin typeface="Roboto Slab Regular" charset="0"/>
                <a:ea typeface="Roboto Slab Regular" charset="0"/>
              </a:rPr>
              <a:t>, </a:t>
            </a:r>
            <a:r>
              <a:rPr lang="en-US" sz="1300" b="1" dirty="0">
                <a:latin typeface="Roboto Slab Regular" charset="0"/>
                <a:ea typeface="Roboto Slab Regular" charset="0"/>
                <a:hlinkClick r:id="rId6"/>
              </a:rPr>
              <a:t>Bellman-Ford</a:t>
            </a:r>
            <a:r>
              <a:rPr lang="en-US" sz="1300" dirty="0">
                <a:latin typeface="Roboto Slab Regular" charset="0"/>
                <a:ea typeface="Roboto Slab Regular" charset="0"/>
              </a:rPr>
              <a:t>, Floyd-</a:t>
            </a:r>
            <a:r>
              <a:rPr lang="en-US" sz="1300" dirty="0" err="1">
                <a:latin typeface="Roboto Slab Regular" charset="0"/>
                <a:ea typeface="Roboto Slab Regular" charset="0"/>
              </a:rPr>
              <a:t>Warshall</a:t>
            </a:r>
            <a:endParaRPr lang="en-US" sz="1300" dirty="0">
              <a:latin typeface="Roboto Slab Regular" charset="0"/>
              <a:ea typeface="Roboto Slab Regular" charset="0"/>
            </a:endParaRPr>
          </a:p>
          <a:p>
            <a:r>
              <a:rPr lang="en-US" sz="1300" dirty="0">
                <a:latin typeface="Roboto Slab Regular" charset="0"/>
                <a:ea typeface="Roboto Slab Regular" charset="0"/>
              </a:rPr>
              <a:t>Linear and </a:t>
            </a:r>
            <a:r>
              <a:rPr lang="en-US" sz="1300" b="1" dirty="0">
                <a:latin typeface="Roboto Slab Regular" charset="0"/>
                <a:ea typeface="Roboto Slab Regular" charset="0"/>
                <a:hlinkClick r:id="rId7"/>
              </a:rPr>
              <a:t>Binary Search Algorithms</a:t>
            </a:r>
            <a:r>
              <a:rPr lang="en-US" sz="1300" dirty="0">
                <a:latin typeface="Roboto Slab Regular" charset="0"/>
                <a:ea typeface="Roboto Slab Regular" charset="0"/>
              </a:rPr>
              <a:t> for a given set of numbers</a:t>
            </a:r>
          </a:p>
          <a:p>
            <a:r>
              <a:rPr lang="en-US" sz="1300" dirty="0">
                <a:latin typeface="Roboto Slab Regular" charset="0"/>
                <a:ea typeface="Roboto Slab Regular" charset="0"/>
              </a:rPr>
              <a:t>All of these have a complexity of O(</a:t>
            </a:r>
            <a:r>
              <a:rPr lang="en-US" sz="1300" dirty="0" err="1">
                <a:latin typeface="Roboto Slab Regular" charset="0"/>
                <a:ea typeface="Roboto Slab Regular" charset="0"/>
              </a:rPr>
              <a:t>n^k</a:t>
            </a:r>
            <a:r>
              <a:rPr lang="en-US" sz="1300" dirty="0">
                <a:latin typeface="Roboto Slab Regular" charset="0"/>
                <a:ea typeface="Roboto Slab Regular" charset="0"/>
              </a:rPr>
              <a:t>) for some k, and that fact places them all in P. Of course, we don’t always have just one input, n.</a:t>
            </a:r>
          </a:p>
          <a:p>
            <a:r>
              <a:rPr lang="en-US" sz="1300" dirty="0">
                <a:latin typeface="Roboto Slab Regular" charset="0"/>
                <a:ea typeface="Roboto Slab Regular" charset="0"/>
              </a:rPr>
              <a:t>But, so long as each input is a polynomial, multiplying them will still be a polynomial. </a:t>
            </a:r>
          </a:p>
          <a:p>
            <a:endParaRPr lang="en-IN" sz="13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extLst>
      <p:ext uri="{BB962C8B-B14F-4D97-AF65-F5344CB8AC3E}">
        <p14:creationId xmlns:p14="http://schemas.microsoft.com/office/powerpoint/2010/main" val="2262154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P-Class</a:t>
            </a:r>
            <a:endParaRPr lang="en-IN" b="1" dirty="0"/>
          </a:p>
        </p:txBody>
      </p:sp>
      <p:sp>
        <p:nvSpPr>
          <p:cNvPr id="3" name="Text Placeholder 2"/>
          <p:cNvSpPr>
            <a:spLocks noGrp="1"/>
          </p:cNvSpPr>
          <p:nvPr>
            <p:ph type="body" idx="1"/>
          </p:nvPr>
        </p:nvSpPr>
        <p:spPr>
          <a:xfrm>
            <a:off x="2843808" y="555526"/>
            <a:ext cx="5292300" cy="4104456"/>
          </a:xfrm>
        </p:spPr>
        <p:txBody>
          <a:bodyPr/>
          <a:lstStyle/>
          <a:p>
            <a:pPr marL="101600" indent="0" fontAlgn="base">
              <a:buNone/>
            </a:pPr>
            <a:r>
              <a:rPr lang="en-US" sz="1300" dirty="0">
                <a:latin typeface="Roboto Slab Regular" charset="0"/>
                <a:ea typeface="Roboto Slab Regular" charset="0"/>
              </a:rPr>
              <a:t>For example, in graphs, we use E for edges and V for vertices, which gives us O(E * V) for Bellman-Ford’s shortest path algorithm. Even if the size of the edge set is E = V^2, the time complexity is still a polynomial, O(V^3), so we’re still in P.</a:t>
            </a:r>
          </a:p>
          <a:p>
            <a:pPr marL="101600" indent="0" fontAlgn="base">
              <a:buNone/>
            </a:pPr>
            <a:r>
              <a:rPr lang="en-US" sz="1300" dirty="0">
                <a:latin typeface="Roboto Slab Regular" charset="0"/>
                <a:ea typeface="Roboto Slab Regular" charset="0"/>
              </a:rPr>
              <a:t> Examples of Problems in P </a:t>
            </a:r>
          </a:p>
          <a:p>
            <a:pPr marL="101600" indent="0" fontAlgn="base">
              <a:buNone/>
            </a:pPr>
            <a:r>
              <a:rPr lang="en-US" sz="1300" dirty="0">
                <a:latin typeface="Roboto Slab Regular" charset="0"/>
                <a:ea typeface="Roboto Slab Regular" charset="0"/>
              </a:rPr>
              <a:t>● All regular languages are in P. </a:t>
            </a:r>
          </a:p>
          <a:p>
            <a:pPr marL="101600" indent="0" fontAlgn="base">
              <a:buNone/>
            </a:pPr>
            <a:r>
              <a:rPr lang="en-US" sz="1300" dirty="0">
                <a:latin typeface="Roboto Slab Regular" charset="0"/>
                <a:ea typeface="Roboto Slab Regular" charset="0"/>
              </a:rPr>
              <a:t>● All CFLs are in P. </a:t>
            </a:r>
          </a:p>
          <a:p>
            <a:endParaRPr lang="en-IN" sz="1300" dirty="0">
              <a:latin typeface="Roboto Slab Regular" charset="0"/>
              <a:ea typeface="Roboto Slab 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extLst>
      <p:ext uri="{BB962C8B-B14F-4D97-AF65-F5344CB8AC3E}">
        <p14:creationId xmlns:p14="http://schemas.microsoft.com/office/powerpoint/2010/main" val="890845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Example</a:t>
            </a:r>
            <a:endParaRPr lang="en-IN" b="1" dirty="0"/>
          </a:p>
        </p:txBody>
      </p:sp>
      <p:sp>
        <p:nvSpPr>
          <p:cNvPr id="3" name="Text Placeholder 2"/>
          <p:cNvSpPr>
            <a:spLocks noGrp="1"/>
          </p:cNvSpPr>
          <p:nvPr>
            <p:ph type="body" idx="1"/>
          </p:nvPr>
        </p:nvSpPr>
        <p:spPr>
          <a:xfrm>
            <a:off x="2915816" y="411510"/>
            <a:ext cx="5292300" cy="4176464"/>
          </a:xfrm>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627534"/>
            <a:ext cx="5073625"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719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Problems of P</a:t>
            </a:r>
            <a:endParaRPr lang="en-IN" b="1" dirty="0"/>
          </a:p>
        </p:txBody>
      </p:sp>
      <p:sp>
        <p:nvSpPr>
          <p:cNvPr id="3" name="Text Placeholder 2"/>
          <p:cNvSpPr>
            <a:spLocks noGrp="1"/>
          </p:cNvSpPr>
          <p:nvPr>
            <p:ph type="body" idx="1"/>
          </p:nvPr>
        </p:nvSpPr>
        <p:spPr>
          <a:xfrm>
            <a:off x="2901875" y="483518"/>
            <a:ext cx="5292300" cy="3817182"/>
          </a:xfrm>
        </p:spPr>
        <p:txBody>
          <a:bodyPr/>
          <a:lstStyle/>
          <a:p>
            <a:pPr marL="101600" indent="0">
              <a:buNone/>
            </a:pPr>
            <a:r>
              <a:rPr lang="en-IN" sz="1300" b="1" dirty="0">
                <a:latin typeface="Roboto Slab Regular" charset="0"/>
                <a:ea typeface="Roboto Slab Regular" charset="0"/>
              </a:rPr>
              <a:t> Problems in P </a:t>
            </a:r>
          </a:p>
          <a:p>
            <a:r>
              <a:rPr lang="en-IN" sz="1300" dirty="0">
                <a:latin typeface="Roboto Slab Regular" charset="0"/>
                <a:ea typeface="Roboto Slab Regular" charset="0"/>
              </a:rPr>
              <a:t>● </a:t>
            </a:r>
            <a:r>
              <a:rPr lang="en-IN" sz="1300" b="1" dirty="0">
                <a:latin typeface="Roboto Slab Regular" charset="0"/>
                <a:ea typeface="Roboto Slab Regular" charset="0"/>
              </a:rPr>
              <a:t>Graph connectivity</a:t>
            </a:r>
            <a:r>
              <a:rPr lang="en-IN" sz="1300" dirty="0">
                <a:latin typeface="Roboto Slab Regular" charset="0"/>
                <a:ea typeface="Roboto Slab Regular" charset="0"/>
              </a:rPr>
              <a:t>: </a:t>
            </a:r>
            <a:r>
              <a:rPr lang="en-US" sz="1300" dirty="0">
                <a:latin typeface="Roboto Slab Regular" charset="0"/>
                <a:ea typeface="Roboto Slab Regular" charset="0"/>
              </a:rPr>
              <a:t>Given a graph G and nodes s and t, is there a path from s to t? </a:t>
            </a:r>
          </a:p>
          <a:p>
            <a:r>
              <a:rPr lang="en-IN" sz="1300" dirty="0">
                <a:latin typeface="Roboto Slab Regular" charset="0"/>
                <a:ea typeface="Roboto Slab Regular" charset="0"/>
              </a:rPr>
              <a:t>● </a:t>
            </a:r>
            <a:r>
              <a:rPr lang="en-IN" sz="1300" b="1" dirty="0" err="1">
                <a:latin typeface="Roboto Slab Regular" charset="0"/>
                <a:ea typeface="Roboto Slab Regular" charset="0"/>
              </a:rPr>
              <a:t>Primality</a:t>
            </a:r>
            <a:r>
              <a:rPr lang="en-IN" sz="1300" b="1" dirty="0">
                <a:latin typeface="Roboto Slab Regular" charset="0"/>
                <a:ea typeface="Roboto Slab Regular" charset="0"/>
              </a:rPr>
              <a:t> testing</a:t>
            </a:r>
            <a:r>
              <a:rPr lang="en-IN" sz="1300" dirty="0">
                <a:latin typeface="Roboto Slab Regular" charset="0"/>
                <a:ea typeface="Roboto Slab Regular" charset="0"/>
              </a:rPr>
              <a:t>: </a:t>
            </a:r>
            <a:r>
              <a:rPr lang="en-US" sz="1300" dirty="0">
                <a:latin typeface="Roboto Slab Regular" charset="0"/>
                <a:ea typeface="Roboto Slab Regular" charset="0"/>
              </a:rPr>
              <a:t>Given a number p, is p prime? (Best known TM for this takes time O(n37).) </a:t>
            </a:r>
          </a:p>
          <a:p>
            <a:r>
              <a:rPr lang="en-IN" sz="1300" dirty="0">
                <a:latin typeface="Roboto Slab Regular" charset="0"/>
                <a:ea typeface="Roboto Slab Regular" charset="0"/>
              </a:rPr>
              <a:t>● </a:t>
            </a:r>
            <a:r>
              <a:rPr lang="en-IN" sz="1300" b="1" dirty="0">
                <a:latin typeface="Roboto Slab Regular" charset="0"/>
                <a:ea typeface="Roboto Slab Regular" charset="0"/>
              </a:rPr>
              <a:t>Maximum matching</a:t>
            </a:r>
            <a:r>
              <a:rPr lang="en-IN" sz="1300" dirty="0">
                <a:latin typeface="Roboto Slab Regular" charset="0"/>
                <a:ea typeface="Roboto Slab Regular" charset="0"/>
              </a:rPr>
              <a:t>: </a:t>
            </a:r>
            <a:r>
              <a:rPr lang="en-US" sz="1300" dirty="0">
                <a:latin typeface="Roboto Slab Regular" charset="0"/>
                <a:ea typeface="Roboto Slab Regular" charset="0"/>
              </a:rPr>
              <a:t>Given a set of tasks and workers who can perform those tasks, if each worker performs exactly one task, can at least n tasks be performed?</a:t>
            </a:r>
          </a:p>
          <a:p>
            <a:r>
              <a:rPr lang="en-IN" sz="1300" dirty="0">
                <a:latin typeface="Roboto Slab Regular" charset="0"/>
                <a:ea typeface="Roboto Slab Regular" charset="0"/>
              </a:rPr>
              <a:t>● </a:t>
            </a:r>
            <a:r>
              <a:rPr lang="en-IN" sz="1300" b="1" dirty="0">
                <a:latin typeface="Roboto Slab Regular" charset="0"/>
                <a:ea typeface="Roboto Slab Regular" charset="0"/>
              </a:rPr>
              <a:t>Remoteness testing</a:t>
            </a:r>
            <a:r>
              <a:rPr lang="en-IN" sz="1300" dirty="0">
                <a:latin typeface="Roboto Slab Regular" charset="0"/>
                <a:ea typeface="Roboto Slab Regular" charset="0"/>
              </a:rPr>
              <a:t>: </a:t>
            </a:r>
            <a:r>
              <a:rPr lang="en-US" sz="1300" dirty="0">
                <a:latin typeface="Roboto Slab Regular" charset="0"/>
                <a:ea typeface="Roboto Slab Regular" charset="0"/>
              </a:rPr>
              <a:t>Given a graph G, are all of the nodes in G within distance at most k of one another? </a:t>
            </a:r>
          </a:p>
          <a:p>
            <a:r>
              <a:rPr lang="en-IN" sz="1300" dirty="0">
                <a:latin typeface="Roboto Slab Regular" charset="0"/>
                <a:ea typeface="Roboto Slab Regular" charset="0"/>
              </a:rPr>
              <a:t>● </a:t>
            </a:r>
            <a:r>
              <a:rPr lang="en-IN" sz="1300" b="1" dirty="0">
                <a:latin typeface="Roboto Slab Regular" charset="0"/>
                <a:ea typeface="Roboto Slab Regular" charset="0"/>
              </a:rPr>
              <a:t>Linear programming:</a:t>
            </a:r>
            <a:r>
              <a:rPr lang="en-IN" sz="1300" dirty="0">
                <a:latin typeface="Roboto Slab Regular" charset="0"/>
                <a:ea typeface="Roboto Slab Regular" charset="0"/>
              </a:rPr>
              <a:t> </a:t>
            </a:r>
            <a:r>
              <a:rPr lang="en-US" sz="1300" dirty="0">
                <a:latin typeface="Roboto Slab Regular" charset="0"/>
                <a:ea typeface="Roboto Slab Regular" charset="0"/>
              </a:rPr>
              <a:t>Given a linear set of constraints and linear objective function, is the optimal solution at least n? </a:t>
            </a:r>
          </a:p>
          <a:p>
            <a:r>
              <a:rPr lang="en-IN" sz="1300" dirty="0">
                <a:latin typeface="Roboto Slab Regular" charset="0"/>
                <a:ea typeface="Roboto Slab Regular" charset="0"/>
              </a:rPr>
              <a:t>● </a:t>
            </a:r>
            <a:r>
              <a:rPr lang="en-IN" sz="1300" b="1" dirty="0">
                <a:latin typeface="Roboto Slab Regular" charset="0"/>
                <a:ea typeface="Roboto Slab Regular" charset="0"/>
              </a:rPr>
              <a:t>Edit distance:</a:t>
            </a:r>
            <a:r>
              <a:rPr lang="en-IN" sz="1300" dirty="0">
                <a:latin typeface="Roboto Slab Regular" charset="0"/>
                <a:ea typeface="Roboto Slab Regular" charset="0"/>
              </a:rPr>
              <a:t> </a:t>
            </a:r>
            <a:r>
              <a:rPr lang="en-US" sz="1300" dirty="0">
                <a:latin typeface="Roboto Slab Regular" charset="0"/>
                <a:ea typeface="Roboto Slab Regular" charset="0"/>
              </a:rPr>
              <a:t>Given two strings, can the strings be transformed into one another in at most n </a:t>
            </a:r>
            <a:r>
              <a:rPr lang="en-IN" sz="1300" dirty="0">
                <a:latin typeface="Roboto Slab Regular" charset="0"/>
                <a:ea typeface="Roboto Slab Regular" charset="0"/>
              </a:rPr>
              <a:t>single-character edits?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extLst>
      <p:ext uri="{BB962C8B-B14F-4D97-AF65-F5344CB8AC3E}">
        <p14:creationId xmlns:p14="http://schemas.microsoft.com/office/powerpoint/2010/main" val="1928051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699792" y="1131590"/>
            <a:ext cx="3686958" cy="32665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b="1" dirty="0" smtClean="0">
                <a:latin typeface="Roboto Slab Regular" charset="0"/>
                <a:ea typeface="Roboto Slab Regular" charset="0"/>
              </a:rPr>
              <a:t>P, NP ,</a:t>
            </a:r>
            <a:br>
              <a:rPr lang="en-IN" sz="2800" b="1" dirty="0" smtClean="0">
                <a:latin typeface="Roboto Slab Regular" charset="0"/>
                <a:ea typeface="Roboto Slab Regular" charset="0"/>
              </a:rPr>
            </a:br>
            <a:r>
              <a:rPr lang="en-IN" sz="2800" b="1" dirty="0" smtClean="0">
                <a:latin typeface="Roboto Slab Regular" charset="0"/>
                <a:ea typeface="Roboto Slab Regular" charset="0"/>
              </a:rPr>
              <a:t> NP-COMPLETE</a:t>
            </a:r>
            <a:br>
              <a:rPr lang="en-IN" sz="2800" b="1" dirty="0" smtClean="0">
                <a:latin typeface="Roboto Slab Regular" charset="0"/>
                <a:ea typeface="Roboto Slab Regular" charset="0"/>
              </a:rPr>
            </a:br>
            <a:r>
              <a:rPr lang="en-IN" sz="2800" b="1" dirty="0" smtClean="0">
                <a:latin typeface="Roboto Slab Regular" charset="0"/>
                <a:ea typeface="Roboto Slab Regular" charset="0"/>
              </a:rPr>
              <a:t>and NP-HARD</a:t>
            </a:r>
            <a:br>
              <a:rPr lang="en-IN" sz="2800" b="1" dirty="0" smtClean="0">
                <a:latin typeface="Roboto Slab Regular" charset="0"/>
                <a:ea typeface="Roboto Slab Regular" charset="0"/>
              </a:rPr>
            </a:br>
            <a:r>
              <a:rPr lang="en-IN" sz="2800" b="1" dirty="0" smtClean="0">
                <a:latin typeface="Roboto Slab Regular" charset="0"/>
                <a:ea typeface="Roboto Slab Regular" charset="0"/>
              </a:rPr>
              <a:t>class of</a:t>
            </a:r>
            <a:r>
              <a:rPr lang="en-IN" sz="2800" b="1" dirty="0">
                <a:latin typeface="Roboto Slab Regular" charset="0"/>
                <a:ea typeface="Roboto Slab Regular" charset="0"/>
              </a:rPr>
              <a:t> </a:t>
            </a:r>
            <a:r>
              <a:rPr lang="en-IN" sz="2800" b="1" dirty="0" smtClean="0">
                <a:latin typeface="Roboto Slab Regular" charset="0"/>
                <a:ea typeface="Roboto Slab Regular" charset="0"/>
              </a:rPr>
              <a:t>problems </a:t>
            </a:r>
            <a:r>
              <a:rPr lang="en-IN" dirty="0" smtClean="0">
                <a:latin typeface="Roboto Slab Regular" charset="0"/>
                <a:ea typeface="Roboto Slab Regular" charset="0"/>
              </a:rPr>
              <a:t/>
            </a:r>
            <a:br>
              <a:rPr lang="en-IN" dirty="0" smtClean="0">
                <a:latin typeface="Roboto Slab Regular" charset="0"/>
                <a:ea typeface="Roboto Slab Regular" charset="0"/>
              </a:rPr>
            </a:br>
            <a:endParaRPr dirty="0">
              <a:latin typeface="Roboto Slab Regular" charset="0"/>
              <a:ea typeface="Roboto Slab Regular"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6100" y="1888150"/>
            <a:ext cx="3371700" cy="899624"/>
          </a:xfrm>
        </p:spPr>
        <p:txBody>
          <a:bodyPr/>
          <a:lstStyle/>
          <a:p>
            <a:r>
              <a:rPr lang="en-IN" b="1" dirty="0" smtClean="0"/>
              <a:t>NP-Class</a:t>
            </a:r>
            <a:endParaRPr lang="en-IN" b="1" dirty="0"/>
          </a:p>
        </p:txBody>
      </p:sp>
    </p:spTree>
    <p:extLst>
      <p:ext uri="{BB962C8B-B14F-4D97-AF65-F5344CB8AC3E}">
        <p14:creationId xmlns:p14="http://schemas.microsoft.com/office/powerpoint/2010/main" val="3586883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NP-Class</a:t>
            </a:r>
            <a:endParaRPr lang="en-IN" b="1" dirty="0"/>
          </a:p>
        </p:txBody>
      </p:sp>
      <p:sp>
        <p:nvSpPr>
          <p:cNvPr id="3" name="Text Placeholder 2"/>
          <p:cNvSpPr>
            <a:spLocks noGrp="1"/>
          </p:cNvSpPr>
          <p:nvPr>
            <p:ph type="body" idx="1"/>
          </p:nvPr>
        </p:nvSpPr>
        <p:spPr>
          <a:xfrm>
            <a:off x="2901875" y="555526"/>
            <a:ext cx="5292300" cy="3745174"/>
          </a:xfrm>
        </p:spPr>
        <p:txBody>
          <a:bodyPr/>
          <a:lstStyle/>
          <a:p>
            <a:r>
              <a:rPr lang="en-US" sz="1300" dirty="0">
                <a:latin typeface="Roboto Slab Regular" charset="0"/>
                <a:ea typeface="Roboto Slab Regular" charset="0"/>
              </a:rPr>
              <a:t>The second set of problems cannot be solved in polynomial time. However, they can be verified in polynomial time. For example, </a:t>
            </a:r>
          </a:p>
          <a:p>
            <a:r>
              <a:rPr lang="en-US" sz="1300" b="1" dirty="0">
                <a:latin typeface="Roboto Slab Regular" charset="0"/>
                <a:ea typeface="Roboto Slab Regular" charset="0"/>
                <a:hlinkClick r:id="rId2"/>
              </a:rPr>
              <a:t>Integer Factorization</a:t>
            </a:r>
            <a:r>
              <a:rPr lang="en-US" sz="1300" dirty="0">
                <a:latin typeface="Roboto Slab Regular" charset="0"/>
                <a:ea typeface="Roboto Slab Regular" charset="0"/>
              </a:rPr>
              <a:t> and</a:t>
            </a:r>
          </a:p>
          <a:p>
            <a:r>
              <a:rPr lang="en-US" sz="1300" b="1" dirty="0">
                <a:latin typeface="Roboto Slab Regular" charset="0"/>
                <a:ea typeface="Roboto Slab Regular" charset="0"/>
                <a:hlinkClick r:id="rId3"/>
              </a:rPr>
              <a:t>Graph Isomorphism</a:t>
            </a:r>
            <a:endParaRPr lang="en-US" sz="1300" dirty="0">
              <a:latin typeface="Roboto Slab Regular" charset="0"/>
              <a:ea typeface="Roboto Slab Regular" charset="0"/>
            </a:endParaRPr>
          </a:p>
          <a:p>
            <a:r>
              <a:rPr lang="en-US" sz="1300" dirty="0">
                <a:latin typeface="Roboto Slab Regular" charset="0"/>
                <a:ea typeface="Roboto Slab Regular" charset="0"/>
              </a:rPr>
              <a:t>Both of these have two important characteristics: Their complexity is  for some  and their results can be verified in polynomial time. Those two facts place them all in , that is, the set of “Non-deterministic Polynomial” algorithms. Now, formally, we also state that these problems must be </a:t>
            </a:r>
            <a:r>
              <a:rPr lang="en-US" sz="1300" dirty="0">
                <a:latin typeface="Roboto Slab Regular" charset="0"/>
                <a:ea typeface="Roboto Slab Regular" charset="0"/>
                <a:hlinkClick r:id="rId4"/>
              </a:rPr>
              <a:t>decision problems</a:t>
            </a:r>
            <a:r>
              <a:rPr lang="en-US" sz="1300" dirty="0">
                <a:latin typeface="Roboto Slab Regular" charset="0"/>
                <a:ea typeface="Roboto Slab Regular" charset="0"/>
              </a:rPr>
              <a:t> – all </a:t>
            </a:r>
            <a:r>
              <a:rPr lang="en-US" sz="1300" dirty="0">
                <a:latin typeface="Roboto Slab Regular" charset="0"/>
                <a:ea typeface="Roboto Slab Regular" charset="0"/>
                <a:hlinkClick r:id="rId4"/>
              </a:rPr>
              <a:t>function problems</a:t>
            </a:r>
            <a:r>
              <a:rPr lang="en-US" sz="1300" dirty="0">
                <a:latin typeface="Roboto Slab Regular" charset="0"/>
                <a:ea typeface="Roboto Slab Regular" charset="0"/>
              </a:rPr>
              <a:t> can be transformed into decision problems. </a:t>
            </a:r>
          </a:p>
          <a:p>
            <a:r>
              <a:rPr lang="en-US" sz="1300" dirty="0">
                <a:latin typeface="Roboto Slab Regular" charset="0"/>
                <a:ea typeface="Roboto Slab Regular" charset="0"/>
              </a:rPr>
              <a:t> An algorithm is in  if it can’t be solved in polynomial time and the set of solutions to any decision problem can be verified in polynomial time by a “</a:t>
            </a:r>
            <a:r>
              <a:rPr lang="en-US" sz="1300" dirty="0">
                <a:latin typeface="Roboto Slab Regular" charset="0"/>
                <a:ea typeface="Roboto Slab Regular" charset="0"/>
                <a:hlinkClick r:id="rId5"/>
              </a:rPr>
              <a:t>Deterministic Turing Machine</a:t>
            </a:r>
            <a:r>
              <a:rPr lang="en-US" sz="1300" dirty="0">
                <a:latin typeface="Roboto Slab Regular" charset="0"/>
                <a:ea typeface="Roboto Slab Regular" charset="0"/>
              </a:rPr>
              <a:t>“. </a:t>
            </a:r>
          </a:p>
          <a:p>
            <a:pPr marL="101600" indent="0">
              <a:buNone/>
            </a:pPr>
            <a:endParaRPr lang="en-US" sz="1300" dirty="0">
              <a:latin typeface="Roboto Slab Regular" charset="0"/>
              <a:ea typeface="Roboto Slab Regular" charset="0"/>
            </a:endParaRPr>
          </a:p>
          <a:p>
            <a:endParaRPr lang="en-IN" sz="1300" dirty="0">
              <a:latin typeface="Roboto Slab Regular" charset="0"/>
              <a:ea typeface="Roboto Slab 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Tree>
    <p:extLst>
      <p:ext uri="{BB962C8B-B14F-4D97-AF65-F5344CB8AC3E}">
        <p14:creationId xmlns:p14="http://schemas.microsoft.com/office/powerpoint/2010/main" val="322697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Example</a:t>
            </a:r>
            <a:endParaRPr lang="en-IN" b="1"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99" y="627534"/>
            <a:ext cx="491487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334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Problems of NP</a:t>
            </a:r>
            <a:endParaRPr lang="en-IN" b="1" dirty="0"/>
          </a:p>
        </p:txBody>
      </p:sp>
      <p:sp>
        <p:nvSpPr>
          <p:cNvPr id="3" name="Text Placeholder 2"/>
          <p:cNvSpPr>
            <a:spLocks noGrp="1"/>
          </p:cNvSpPr>
          <p:nvPr>
            <p:ph type="body" idx="1"/>
          </p:nvPr>
        </p:nvSpPr>
        <p:spPr>
          <a:xfrm>
            <a:off x="2901875" y="411510"/>
            <a:ext cx="5292300" cy="3889190"/>
          </a:xfrm>
        </p:spPr>
        <p:txBody>
          <a:bodyPr/>
          <a:lstStyle/>
          <a:p>
            <a:pPr marL="101600" indent="0" algn="ctr">
              <a:buNone/>
            </a:pPr>
            <a:r>
              <a:rPr lang="en-IN" sz="1300" b="1" dirty="0">
                <a:latin typeface="Roboto Slab Regular" charset="0"/>
                <a:ea typeface="Roboto Slab Regular" charset="0"/>
              </a:rPr>
              <a:t>Problem in NP</a:t>
            </a:r>
          </a:p>
          <a:p>
            <a:pPr marL="101600" indent="0">
              <a:buNone/>
            </a:pPr>
            <a:r>
              <a:rPr lang="en-US" sz="1300" b="1" dirty="0">
                <a:latin typeface="Roboto Slab Regular" charset="0"/>
                <a:ea typeface="Roboto Slab Regular" charset="0"/>
              </a:rPr>
              <a:t>1)</a:t>
            </a:r>
            <a:r>
              <a:rPr lang="en-US" sz="1300" dirty="0">
                <a:latin typeface="Roboto Slab Regular" charset="0"/>
                <a:ea typeface="Roboto Slab Regular" charset="0"/>
              </a:rPr>
              <a:t> A k-coloring of an undirected graph G is a way of assigning one if k colors to each node in G such that no two nodes joined by an edge have the same color. </a:t>
            </a:r>
          </a:p>
          <a:p>
            <a:pPr marL="101600" indent="0">
              <a:buNone/>
            </a:pPr>
            <a:r>
              <a:rPr lang="en-IN" sz="1300" dirty="0">
                <a:latin typeface="Roboto Slab Regular" charset="0"/>
                <a:ea typeface="Roboto Slab Regular" charset="0"/>
              </a:rPr>
              <a:t>● Applications in compilers, cell phone towers, etc.</a:t>
            </a:r>
          </a:p>
          <a:p>
            <a:pPr marL="101600" indent="0">
              <a:buNone/>
            </a:pPr>
            <a:r>
              <a:rPr lang="en-US" sz="1300" dirty="0">
                <a:latin typeface="Roboto Slab Regular" charset="0"/>
                <a:ea typeface="Roboto Slab Regular" charset="0"/>
              </a:rPr>
              <a:t>● Question: Given a graph G and a number k, is graph </a:t>
            </a:r>
            <a:r>
              <a:rPr lang="en-IN" sz="1300" dirty="0">
                <a:latin typeface="Roboto Slab Regular" charset="0"/>
                <a:ea typeface="Roboto Slab Regular" charset="0"/>
              </a:rPr>
              <a:t>G k-</a:t>
            </a:r>
            <a:r>
              <a:rPr lang="en-IN" sz="1300" dirty="0" err="1">
                <a:latin typeface="Roboto Slab Regular" charset="0"/>
                <a:ea typeface="Roboto Slab Regular" charset="0"/>
              </a:rPr>
              <a:t>colorable</a:t>
            </a:r>
            <a:r>
              <a:rPr lang="en-IN" sz="1300" dirty="0">
                <a:latin typeface="Roboto Slab Regular" charset="0"/>
                <a:ea typeface="Roboto Slab Regular" charset="0"/>
              </a:rPr>
              <a:t>? </a:t>
            </a:r>
          </a:p>
          <a:p>
            <a:pPr marL="101600" indent="0">
              <a:buNone/>
            </a:pPr>
            <a:r>
              <a:rPr lang="fi-FI" sz="1300" dirty="0">
                <a:latin typeface="Roboto Slab Regular" charset="0"/>
                <a:ea typeface="Roboto Slab Regular" charset="0"/>
              </a:rPr>
              <a:t>● M = “On input ⟨G, k⟩:</a:t>
            </a:r>
            <a:r>
              <a:rPr lang="en-US" sz="1300" dirty="0">
                <a:latin typeface="Roboto Slab Regular" charset="0"/>
                <a:ea typeface="Roboto Slab Regular" charset="0"/>
              </a:rPr>
              <a:t> </a:t>
            </a:r>
          </a:p>
          <a:p>
            <a:pPr marL="101600" indent="0">
              <a:buNone/>
            </a:pPr>
            <a:r>
              <a:rPr lang="en-US" sz="1300" dirty="0">
                <a:latin typeface="Roboto Slab Regular" charset="0"/>
                <a:ea typeface="Roboto Slab Regular" charset="0"/>
              </a:rPr>
              <a:t>● </a:t>
            </a:r>
            <a:r>
              <a:rPr lang="en-US" sz="1300" dirty="0" err="1">
                <a:latin typeface="Roboto Slab Regular" charset="0"/>
                <a:ea typeface="Roboto Slab Regular" charset="0"/>
              </a:rPr>
              <a:t>Nondeterministically</a:t>
            </a:r>
            <a:r>
              <a:rPr lang="en-US" sz="1300" dirty="0">
                <a:latin typeface="Roboto Slab Regular" charset="0"/>
                <a:ea typeface="Roboto Slab Regular" charset="0"/>
              </a:rPr>
              <a:t> guess a k-coloring of the nodes of G.</a:t>
            </a:r>
          </a:p>
          <a:p>
            <a:pPr marL="101600" indent="0">
              <a:buNone/>
            </a:pPr>
            <a:r>
              <a:rPr lang="en-US" sz="1300" dirty="0">
                <a:latin typeface="Roboto Slab Regular" charset="0"/>
                <a:ea typeface="Roboto Slab Regular" charset="0"/>
              </a:rPr>
              <a:t>● Deterministically check whether it is legal.</a:t>
            </a:r>
          </a:p>
          <a:p>
            <a:pPr marL="101600" indent="0">
              <a:buNone/>
            </a:pPr>
            <a:r>
              <a:rPr lang="en-US" sz="1300" dirty="0">
                <a:latin typeface="Roboto Slab Regular" charset="0"/>
                <a:ea typeface="Roboto Slab Regular" charset="0"/>
              </a:rPr>
              <a:t>● If so, accept; if not, reject.” </a:t>
            </a:r>
          </a:p>
          <a:p>
            <a:pPr marL="101600" indent="0">
              <a:buNone/>
            </a:pPr>
            <a:r>
              <a:rPr lang="en-US" sz="1300" dirty="0">
                <a:latin typeface="Roboto Slab Regular" charset="0"/>
                <a:ea typeface="Roboto Slab Regular" charset="0"/>
              </a:rPr>
              <a:t>2)</a:t>
            </a:r>
            <a:r>
              <a:rPr lang="en-IN" sz="1300" dirty="0">
                <a:latin typeface="Roboto Slab Regular" charset="0"/>
                <a:ea typeface="Roboto Slab Regular" charset="0"/>
              </a:rPr>
              <a:t> </a:t>
            </a:r>
            <a:r>
              <a:rPr lang="en-IN" sz="1300" b="1" dirty="0">
                <a:latin typeface="Roboto Slab Regular" charset="0"/>
                <a:ea typeface="Roboto Slab Regular" charset="0"/>
              </a:rPr>
              <a:t>Subset</a:t>
            </a:r>
            <a:r>
              <a:rPr lang="en-IN" sz="1300" dirty="0">
                <a:latin typeface="Roboto Slab Regular" charset="0"/>
                <a:ea typeface="Roboto Slab Regular" charset="0"/>
              </a:rPr>
              <a:t> </a:t>
            </a:r>
            <a:r>
              <a:rPr lang="en-IN" sz="1300" b="1" dirty="0">
                <a:latin typeface="Roboto Slab Regular" charset="0"/>
                <a:ea typeface="Roboto Slab Regular" charset="0"/>
              </a:rPr>
              <a:t>sum</a:t>
            </a:r>
            <a:r>
              <a:rPr lang="en-IN" sz="1300" dirty="0">
                <a:latin typeface="Roboto Slab Regular" charset="0"/>
                <a:ea typeface="Roboto Slab Regular" charset="0"/>
              </a:rPr>
              <a:t>: </a:t>
            </a:r>
            <a:r>
              <a:rPr lang="en-US" sz="1300" dirty="0">
                <a:latin typeface="Roboto Slab Regular" charset="0"/>
                <a:ea typeface="Roboto Slab Regular" charset="0"/>
              </a:rPr>
              <a:t>Given a set S of natural numbers and a target number n, is there a subset of S that sums to n? </a:t>
            </a:r>
          </a:p>
          <a:p>
            <a:pPr marL="101600" indent="0">
              <a:buNone/>
            </a:pPr>
            <a:endParaRPr lang="en-US" sz="1300" dirty="0">
              <a:latin typeface="Roboto Slab Regular" charset="0"/>
              <a:ea typeface="Roboto Slab Regular" charset="0"/>
            </a:endParaRPr>
          </a:p>
          <a:p>
            <a:endParaRPr lang="en-IN" sz="1300" dirty="0">
              <a:latin typeface="Roboto Slab Regular" charset="0"/>
              <a:ea typeface="Roboto Slab 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Tree>
    <p:extLst>
      <p:ext uri="{BB962C8B-B14F-4D97-AF65-F5344CB8AC3E}">
        <p14:creationId xmlns:p14="http://schemas.microsoft.com/office/powerpoint/2010/main" val="1090525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Problems of NP</a:t>
            </a:r>
            <a:endParaRPr lang="en-IN" dirty="0"/>
          </a:p>
        </p:txBody>
      </p:sp>
      <p:sp>
        <p:nvSpPr>
          <p:cNvPr id="3" name="Text Placeholder 2"/>
          <p:cNvSpPr>
            <a:spLocks noGrp="1"/>
          </p:cNvSpPr>
          <p:nvPr>
            <p:ph type="body" idx="1"/>
          </p:nvPr>
        </p:nvSpPr>
        <p:spPr/>
        <p:txBody>
          <a:bodyPr/>
          <a:lstStyle/>
          <a:p>
            <a:pPr marL="101600" indent="0">
              <a:buNone/>
            </a:pPr>
            <a:r>
              <a:rPr lang="en-IN" sz="1300" dirty="0">
                <a:latin typeface="Roboto Slab Regular" charset="0"/>
                <a:ea typeface="Roboto Slab Regular" charset="0"/>
              </a:rPr>
              <a:t>3) </a:t>
            </a:r>
            <a:r>
              <a:rPr lang="en-IN" sz="1300" b="1" dirty="0">
                <a:latin typeface="Roboto Slab Regular" charset="0"/>
                <a:ea typeface="Roboto Slab Regular" charset="0"/>
              </a:rPr>
              <a:t>Longest</a:t>
            </a:r>
            <a:r>
              <a:rPr lang="en-IN" sz="1300" dirty="0">
                <a:latin typeface="Roboto Slab Regular" charset="0"/>
                <a:ea typeface="Roboto Slab Regular" charset="0"/>
              </a:rPr>
              <a:t> </a:t>
            </a:r>
            <a:r>
              <a:rPr lang="en-IN" sz="1300" b="1" dirty="0">
                <a:latin typeface="Roboto Slab Regular" charset="0"/>
                <a:ea typeface="Roboto Slab Regular" charset="0"/>
              </a:rPr>
              <a:t>path</a:t>
            </a:r>
            <a:r>
              <a:rPr lang="en-IN" sz="1300" dirty="0">
                <a:latin typeface="Roboto Slab Regular" charset="0"/>
                <a:ea typeface="Roboto Slab Regular" charset="0"/>
              </a:rPr>
              <a:t>:</a:t>
            </a:r>
            <a:r>
              <a:rPr lang="en-US" sz="1300" dirty="0">
                <a:latin typeface="Roboto Slab Regular" charset="0"/>
                <a:ea typeface="Roboto Slab Regular" charset="0"/>
              </a:rPr>
              <a:t> Given a graph G, a pair of nodes u and v, and a number k, is there a simple path from u to v of </a:t>
            </a:r>
            <a:r>
              <a:rPr lang="en-IN" sz="1300" dirty="0">
                <a:latin typeface="Roboto Slab Regular" charset="0"/>
                <a:ea typeface="Roboto Slab Regular" charset="0"/>
              </a:rPr>
              <a:t>length at least k? </a:t>
            </a:r>
          </a:p>
          <a:p>
            <a:pPr marL="101600" indent="0">
              <a:buNone/>
            </a:pPr>
            <a:r>
              <a:rPr lang="en-IN" sz="1300" dirty="0">
                <a:latin typeface="Roboto Slab Regular" charset="0"/>
                <a:ea typeface="Roboto Slab Regular" charset="0"/>
              </a:rPr>
              <a:t>4) </a:t>
            </a:r>
            <a:r>
              <a:rPr lang="en-IN" sz="1300" b="1" dirty="0">
                <a:latin typeface="Roboto Slab Regular" charset="0"/>
                <a:ea typeface="Roboto Slab Regular" charset="0"/>
              </a:rPr>
              <a:t>Job</a:t>
            </a:r>
            <a:r>
              <a:rPr lang="en-IN" sz="1300" dirty="0">
                <a:latin typeface="Roboto Slab Regular" charset="0"/>
                <a:ea typeface="Roboto Slab Regular" charset="0"/>
              </a:rPr>
              <a:t> </a:t>
            </a:r>
            <a:r>
              <a:rPr lang="en-IN" sz="1300" b="1" dirty="0">
                <a:latin typeface="Roboto Slab Regular" charset="0"/>
                <a:ea typeface="Roboto Slab Regular" charset="0"/>
              </a:rPr>
              <a:t>scheduling</a:t>
            </a:r>
            <a:r>
              <a:rPr lang="en-IN" sz="1300" dirty="0">
                <a:latin typeface="Roboto Slab Regular" charset="0"/>
                <a:ea typeface="Roboto Slab Regular" charset="0"/>
              </a:rPr>
              <a:t>:</a:t>
            </a:r>
            <a:r>
              <a:rPr lang="en-US" sz="1300" dirty="0">
                <a:latin typeface="Roboto Slab Regular" charset="0"/>
                <a:ea typeface="Roboto Slab Regular" charset="0"/>
              </a:rPr>
              <a:t> Given a set of jobs J, a number of workers k, and a time limit t, can the k workers, working in parallel complete all jobs in J within time t?</a:t>
            </a:r>
            <a:endParaRPr lang="en-IN" sz="1300" dirty="0">
              <a:latin typeface="Roboto Slab Regular" charset="0"/>
              <a:ea typeface="Roboto Slab Regular" charset="0"/>
            </a:endParaRPr>
          </a:p>
          <a:p>
            <a:endParaRPr lang="en-IN" sz="1300" dirty="0">
              <a:latin typeface="Roboto Slab Regular" charset="0"/>
              <a:ea typeface="Roboto Slab 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spTree>
    <p:extLst>
      <p:ext uri="{BB962C8B-B14F-4D97-AF65-F5344CB8AC3E}">
        <p14:creationId xmlns:p14="http://schemas.microsoft.com/office/powerpoint/2010/main" val="2158913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Difference </a:t>
            </a:r>
            <a:endParaRPr lang="en-IN" b="1" dirty="0"/>
          </a:p>
        </p:txBody>
      </p:sp>
      <p:sp>
        <p:nvSpPr>
          <p:cNvPr id="3" name="Text Placeholder 2"/>
          <p:cNvSpPr>
            <a:spLocks noGrp="1"/>
          </p:cNvSpPr>
          <p:nvPr>
            <p:ph type="body" idx="1"/>
          </p:nvPr>
        </p:nvSpPr>
        <p:spPr>
          <a:xfrm>
            <a:off x="2901875" y="483518"/>
            <a:ext cx="5292300" cy="3817182"/>
          </a:xfrm>
        </p:spPr>
        <p:txBody>
          <a:bodyPr/>
          <a:lstStyle/>
          <a:p>
            <a:endParaRPr lang="en-IN" sz="1300" dirty="0">
              <a:latin typeface="Roboto Slab Regular" charset="0"/>
              <a:ea typeface="Roboto Slab 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graphicFrame>
        <p:nvGraphicFramePr>
          <p:cNvPr id="5" name="Table 4"/>
          <p:cNvGraphicFramePr>
            <a:graphicFrameLocks noGrp="1"/>
          </p:cNvGraphicFramePr>
          <p:nvPr>
            <p:extLst/>
          </p:nvPr>
        </p:nvGraphicFramePr>
        <p:xfrm>
          <a:off x="2915816" y="555527"/>
          <a:ext cx="5256584" cy="4032447"/>
        </p:xfrm>
        <a:graphic>
          <a:graphicData uri="http://schemas.openxmlformats.org/drawingml/2006/table">
            <a:tbl>
              <a:tblPr/>
              <a:tblGrid>
                <a:gridCol w="2628292"/>
                <a:gridCol w="2628292"/>
              </a:tblGrid>
              <a:tr h="163716">
                <a:tc>
                  <a:txBody>
                    <a:bodyPr/>
                    <a:lstStyle/>
                    <a:p>
                      <a:r>
                        <a:rPr lang="en-IN" sz="800" b="1" dirty="0">
                          <a:effectLst/>
                        </a:rPr>
                        <a:t>P PROBLEMS</a:t>
                      </a:r>
                      <a:endParaRPr lang="en-IN" sz="800" dirty="0">
                        <a:effectLst/>
                      </a:endParaRP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IN" sz="800" b="1">
                          <a:effectLst/>
                        </a:rPr>
                        <a:t>NP PROBLEMS</a:t>
                      </a:r>
                      <a:r>
                        <a:rPr lang="en-IN" sz="800">
                          <a:effectLst/>
                        </a:rPr>
                        <a:t>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r h="593472">
                <a:tc>
                  <a:txBody>
                    <a:bodyPr/>
                    <a:lstStyle/>
                    <a:p>
                      <a:r>
                        <a:rPr lang="en-US" sz="800" dirty="0">
                          <a:effectLst/>
                        </a:rPr>
                        <a:t>P problems are set of problems which can be solved in polynomial time by deterministic algorithms.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800">
                          <a:effectLst/>
                        </a:rPr>
                        <a:t>NP problems are the problems which can be solved in non-deterministic polynomial time.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r h="593472">
                <a:tc>
                  <a:txBody>
                    <a:bodyPr/>
                    <a:lstStyle/>
                    <a:p>
                      <a:r>
                        <a:rPr lang="en-US" sz="800">
                          <a:effectLst/>
                        </a:rPr>
                        <a:t>The problem belongs to class P if it’s easy to find a solution for the problem.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800">
                          <a:effectLst/>
                        </a:rPr>
                        <a:t>The problem belongs to NP, if it’s easy to check a solution that may have been very tedious to find.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r h="736723">
                <a:tc>
                  <a:txBody>
                    <a:bodyPr/>
                    <a:lstStyle/>
                    <a:p>
                      <a:r>
                        <a:rPr lang="en-US" sz="800">
                          <a:effectLst/>
                        </a:rPr>
                        <a:t>P Problems can be solved and verified in polynomial time.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800" dirty="0">
                          <a:effectLst/>
                        </a:rPr>
                        <a:t>Solution to NP problems cannot be obtained in polynomial time, but if the solution is given, it can be verified in polynomial time.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r h="306968">
                <a:tc>
                  <a:txBody>
                    <a:bodyPr/>
                    <a:lstStyle/>
                    <a:p>
                      <a:r>
                        <a:rPr lang="en-US" sz="800">
                          <a:effectLst/>
                        </a:rPr>
                        <a:t>P problems are subset of NP problems.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800">
                          <a:effectLst/>
                        </a:rPr>
                        <a:t>NP problems are superset of P problems.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r h="879975">
                <a:tc>
                  <a:txBody>
                    <a:bodyPr/>
                    <a:lstStyle/>
                    <a:p>
                      <a:r>
                        <a:rPr lang="en-US" sz="800">
                          <a:effectLst/>
                        </a:rPr>
                        <a:t>It is not known whether P=NP. However, many problems are known in NP with the property that if they belong to P, then it can be proved that P=NP.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800">
                          <a:effectLst/>
                        </a:rPr>
                        <a:t>If P≠NP, there are problems in NP that are neither in P nor in NP-Complete.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r h="306968">
                <a:tc>
                  <a:txBody>
                    <a:bodyPr/>
                    <a:lstStyle/>
                    <a:p>
                      <a:r>
                        <a:rPr lang="en-US" sz="800">
                          <a:effectLst/>
                        </a:rPr>
                        <a:t>All P problems are deterministic in nature.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800">
                          <a:effectLst/>
                        </a:rPr>
                        <a:t>All the NP problems are non-deterministic in nature.  </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r h="451153">
                <a:tc>
                  <a:txBody>
                    <a:bodyPr/>
                    <a:lstStyle/>
                    <a:p>
                      <a:r>
                        <a:rPr lang="en-IN" sz="800">
                          <a:effectLst/>
                        </a:rPr>
                        <a:t>Selection sort, linear search</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IN" sz="800" dirty="0">
                          <a:effectLst/>
                        </a:rPr>
                        <a:t>TSP, Knapsack problem.</a:t>
                      </a:r>
                    </a:p>
                  </a:txBody>
                  <a:tcPr marL="35706" marR="35706" marT="8926" marB="8926"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54608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latin typeface="Roboto Slab Regular" charset="0"/>
                <a:ea typeface="Roboto Slab Regular" charset="0"/>
              </a:rPr>
              <a:t/>
            </a:r>
            <a:br>
              <a:rPr lang="en-IN" dirty="0" smtClean="0">
                <a:latin typeface="Roboto Slab Regular" charset="0"/>
                <a:ea typeface="Roboto Slab Regular" charset="0"/>
              </a:rPr>
            </a:br>
            <a:r>
              <a:rPr lang="en-IN" dirty="0" smtClean="0">
                <a:latin typeface="Roboto Slab Regular" charset="0"/>
                <a:ea typeface="Roboto Slab Regular" charset="0"/>
              </a:rPr>
              <a:t>NP HARD</a:t>
            </a:r>
            <a:br>
              <a:rPr lang="en-IN" dirty="0" smtClean="0">
                <a:latin typeface="Roboto Slab Regular" charset="0"/>
                <a:ea typeface="Roboto Slab Regular" charset="0"/>
              </a:rPr>
            </a:br>
            <a:endParaRPr dirty="0">
              <a:latin typeface="Roboto Slab Regular" charset="0"/>
              <a:ea typeface="Roboto Slab Regular"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NP HARD</a:t>
            </a:r>
            <a:endParaRPr lang="en-IN" b="1" dirty="0"/>
          </a:p>
        </p:txBody>
      </p:sp>
      <p:sp>
        <p:nvSpPr>
          <p:cNvPr id="3" name="Text Placeholder 2"/>
          <p:cNvSpPr>
            <a:spLocks noGrp="1"/>
          </p:cNvSpPr>
          <p:nvPr>
            <p:ph type="body" idx="1"/>
          </p:nvPr>
        </p:nvSpPr>
        <p:spPr>
          <a:xfrm>
            <a:off x="2901875" y="555526"/>
            <a:ext cx="5292300" cy="4032448"/>
          </a:xfrm>
          <a:ln>
            <a:prstDash val="solid"/>
          </a:ln>
        </p:spPr>
        <p:txBody>
          <a:bodyPr/>
          <a:lstStyle/>
          <a:p>
            <a:r>
              <a:rPr lang="en-IN" sz="1300" dirty="0" smtClean="0"/>
              <a:t>This  set of problems contains the hardest, most complex problems in  computer science.</a:t>
            </a:r>
          </a:p>
          <a:p>
            <a:pPr>
              <a:buNone/>
            </a:pPr>
            <a:endParaRPr lang="en-IN" sz="1300" dirty="0" smtClean="0"/>
          </a:p>
          <a:p>
            <a:r>
              <a:rPr lang="en-IN" sz="1300" dirty="0" smtClean="0"/>
              <a:t>They are not only hard to solve but are hard to verify as well. These algorithms have a property similar to ones in NP-Complete- they can all be reduced to any problem in NP. Because of that these are in NP-Hard and are at least as hard as any other problem in NP</a:t>
            </a:r>
          </a:p>
          <a:p>
            <a:endParaRPr lang="en-IN" sz="1300" dirty="0" smtClean="0"/>
          </a:p>
          <a:p>
            <a:r>
              <a:rPr lang="en-IN" sz="1400" dirty="0" smtClean="0"/>
              <a:t>Simply, A problem is classified as NP-Hard when an algorithm for solving it can be reduced to  solve any  NP problem. Hence NP-Hard problems are at least as hard as NP problem, but could be much harder or more complex .</a:t>
            </a:r>
          </a:p>
          <a:p>
            <a:pPr marL="101600" indent="0">
              <a:buNone/>
            </a:pPr>
            <a:endParaRPr lang="en-US" sz="13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spTree>
    <p:extLst>
      <p:ext uri="{BB962C8B-B14F-4D97-AF65-F5344CB8AC3E}">
        <p14:creationId xmlns:p14="http://schemas.microsoft.com/office/powerpoint/2010/main" val="1714420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lvl="0" algn="ctr"/>
            <a:r>
              <a:rPr lang="en-IN" b="1" dirty="0"/>
              <a:t>NP HARD</a:t>
            </a:r>
            <a:endParaRPr b="1" dirty="0"/>
          </a:p>
        </p:txBody>
      </p:sp>
      <p:sp>
        <p:nvSpPr>
          <p:cNvPr id="424" name="Google Shape;424;p20"/>
          <p:cNvSpPr txBox="1">
            <a:spLocks noGrp="1"/>
          </p:cNvSpPr>
          <p:nvPr>
            <p:ph type="body" idx="1"/>
          </p:nvPr>
        </p:nvSpPr>
        <p:spPr>
          <a:xfrm>
            <a:off x="2786050" y="500048"/>
            <a:ext cx="5456340" cy="4087926"/>
          </a:xfrm>
          <a:prstGeom prst="rect">
            <a:avLst/>
          </a:prstGeom>
        </p:spPr>
        <p:txBody>
          <a:bodyPr spcFirstLastPara="1" wrap="square" lIns="91425" tIns="91425" rIns="91425" bIns="91425" anchor="t" anchorCtr="0">
            <a:noAutofit/>
          </a:bodyPr>
          <a:lstStyle/>
          <a:p>
            <a:endParaRPr lang="en-US" sz="900" dirty="0" smtClean="0"/>
          </a:p>
          <a:p>
            <a:endParaRPr lang="en-US" sz="900" dirty="0" smtClean="0"/>
          </a:p>
          <a:p>
            <a:pPr>
              <a:buNone/>
            </a:pPr>
            <a:endParaRPr lang="en-US" sz="900" dirty="0" smtClean="0"/>
          </a:p>
          <a:p>
            <a:endParaRPr lang="en-US" sz="900" dirty="0" smtClean="0"/>
          </a:p>
          <a:p>
            <a:endParaRPr lang="en-US" sz="900" dirty="0" smtClean="0"/>
          </a:p>
          <a:p>
            <a:endParaRPr lang="en-US" sz="900" dirty="0" smtClean="0"/>
          </a:p>
          <a:p>
            <a:endParaRPr lang="en-US" sz="900" dirty="0" smtClean="0"/>
          </a:p>
          <a:p>
            <a:endParaRPr lang="en-US" sz="900" dirty="0" smtClean="0"/>
          </a:p>
          <a:p>
            <a:r>
              <a:rPr lang="en-US" sz="1300" b="1" dirty="0" smtClean="0">
                <a:solidFill>
                  <a:schemeClr val="tx1"/>
                </a:solidFill>
                <a:latin typeface="Roboto Slab Regular" charset="0"/>
                <a:ea typeface="Roboto Slab Regular" charset="0"/>
              </a:rPr>
              <a:t>This notation means that L</a:t>
            </a:r>
            <a:r>
              <a:rPr lang="en-US" sz="1300" b="1" baseline="-25000" dirty="0" smtClean="0">
                <a:solidFill>
                  <a:schemeClr val="tx1"/>
                </a:solidFill>
                <a:latin typeface="Roboto Slab Regular" charset="0"/>
                <a:ea typeface="Roboto Slab Regular" charset="0"/>
              </a:rPr>
              <a:t>1</a:t>
            </a:r>
            <a:r>
              <a:rPr lang="en-US" sz="1300" b="1" dirty="0" smtClean="0">
                <a:solidFill>
                  <a:schemeClr val="tx1"/>
                </a:solidFill>
                <a:latin typeface="Roboto Slab Regular" charset="0"/>
                <a:ea typeface="Roboto Slab Regular" charset="0"/>
              </a:rPr>
              <a:t> is reducible in polynomial time to L</a:t>
            </a:r>
            <a:r>
              <a:rPr lang="en-US" sz="1300" b="1" baseline="-25000" dirty="0" smtClean="0">
                <a:solidFill>
                  <a:schemeClr val="tx1"/>
                </a:solidFill>
                <a:latin typeface="Roboto Slab Regular" charset="0"/>
                <a:ea typeface="Roboto Slab Regular" charset="0"/>
              </a:rPr>
              <a:t>2 </a:t>
            </a:r>
            <a:r>
              <a:rPr lang="en-US" sz="1300" b="1" dirty="0" smtClean="0">
                <a:solidFill>
                  <a:schemeClr val="tx1"/>
                </a:solidFill>
                <a:latin typeface="Roboto Slab Regular" charset="0"/>
                <a:ea typeface="Roboto Slab Regular" charset="0"/>
              </a:rPr>
              <a:t>.</a:t>
            </a:r>
          </a:p>
          <a:p>
            <a:r>
              <a:rPr lang="en-US" sz="1300" b="1" dirty="0" smtClean="0">
                <a:solidFill>
                  <a:schemeClr val="tx1"/>
                </a:solidFill>
                <a:latin typeface="Roboto Slab Regular" charset="0"/>
                <a:ea typeface="Roboto Slab Regular" charset="0"/>
              </a:rPr>
              <a:t>The less than symbol basically means that the time taken to solve L</a:t>
            </a:r>
            <a:r>
              <a:rPr lang="en-US" sz="1300" b="1" baseline="-25000" dirty="0" smtClean="0">
                <a:solidFill>
                  <a:schemeClr val="tx1"/>
                </a:solidFill>
                <a:latin typeface="Roboto Slab Regular" charset="0"/>
                <a:ea typeface="Roboto Slab Regular" charset="0"/>
              </a:rPr>
              <a:t>1 </a:t>
            </a:r>
            <a:r>
              <a:rPr lang="en-US" sz="1300" b="1" dirty="0" smtClean="0">
                <a:solidFill>
                  <a:schemeClr val="tx1"/>
                </a:solidFill>
                <a:latin typeface="Roboto Slab Regular" charset="0"/>
                <a:ea typeface="Roboto Slab Regular" charset="0"/>
              </a:rPr>
              <a:t>is no worse  than that a polynomial factor away from the time taken to solve L</a:t>
            </a:r>
            <a:r>
              <a:rPr lang="en-US" sz="1300" b="1" baseline="-25000" dirty="0" smtClean="0">
                <a:solidFill>
                  <a:schemeClr val="tx1"/>
                </a:solidFill>
                <a:latin typeface="Roboto Slab Regular" charset="0"/>
                <a:ea typeface="Roboto Slab Regular" charset="0"/>
              </a:rPr>
              <a:t>2</a:t>
            </a:r>
            <a:r>
              <a:rPr lang="en-US" sz="1300" b="1" dirty="0" smtClean="0">
                <a:solidFill>
                  <a:schemeClr val="tx1"/>
                </a:solidFill>
                <a:latin typeface="Roboto Slab Regular" charset="0"/>
                <a:ea typeface="Roboto Slab Regular" charset="0"/>
              </a:rPr>
              <a:t>.</a:t>
            </a:r>
          </a:p>
          <a:p>
            <a:pPr>
              <a:buNone/>
            </a:pPr>
            <a:endParaRPr lang="en-US" sz="1300" dirty="0">
              <a:latin typeface="Roboto Slab Regular" charset="0"/>
              <a:ea typeface="Roboto Slab Regular" charset="0"/>
            </a:endParaRP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28</a:t>
            </a:fld>
            <a:endParaRP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283968" y="1203598"/>
            <a:ext cx="1828800" cy="45281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NP HARD</a:t>
            </a:r>
            <a:endParaRPr lang="en-IN" dirty="0"/>
          </a:p>
        </p:txBody>
      </p:sp>
      <p:sp>
        <p:nvSpPr>
          <p:cNvPr id="3" name="Text Placeholder 2"/>
          <p:cNvSpPr>
            <a:spLocks noGrp="1"/>
          </p:cNvSpPr>
          <p:nvPr>
            <p:ph type="body" idx="1"/>
          </p:nvPr>
        </p:nvSpPr>
        <p:spPr/>
        <p:txBody>
          <a:bodyPr/>
          <a:lstStyle/>
          <a:p>
            <a:r>
              <a:rPr lang="en-US" dirty="0" smtClean="0"/>
              <a:t>A problem (a language) is said to be NP-hard if every problem in NP can be poly time reduced  to it.</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83768" y="2787774"/>
            <a:ext cx="6041335" cy="533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000" dirty="0" smtClean="0"/>
              <a:t>Subtopics</a:t>
            </a:r>
            <a:br>
              <a:rPr lang="en-IN" sz="3000" dirty="0" smtClean="0"/>
            </a:br>
            <a:r>
              <a:rPr lang="en-IN" sz="3000" dirty="0" smtClean="0"/>
              <a:t>to be discussed </a:t>
            </a:r>
            <a:endParaRPr sz="3000"/>
          </a:p>
        </p:txBody>
      </p:sp>
      <p:sp>
        <p:nvSpPr>
          <p:cNvPr id="396" name="Google Shape;396;p16"/>
          <p:cNvSpPr txBox="1">
            <a:spLocks noGrp="1"/>
          </p:cNvSpPr>
          <p:nvPr>
            <p:ph type="body" idx="1"/>
          </p:nvPr>
        </p:nvSpPr>
        <p:spPr>
          <a:xfrm>
            <a:off x="3000364" y="1214428"/>
            <a:ext cx="5532076" cy="258145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Wingdings" pitchFamily="2" charset="2"/>
              <a:buChar char="v"/>
            </a:pPr>
            <a:r>
              <a:rPr lang="en-IN" sz="1300" b="1" dirty="0" smtClean="0">
                <a:solidFill>
                  <a:srgbClr val="4A5C65"/>
                </a:solidFill>
                <a:latin typeface="Roboto Slab Regular" charset="0"/>
                <a:ea typeface="Roboto Slab Regular" charset="0"/>
              </a:rPr>
              <a:t> </a:t>
            </a:r>
            <a:r>
              <a:rPr lang="en-IN" sz="2000" b="1" dirty="0" smtClean="0">
                <a:solidFill>
                  <a:srgbClr val="4A5C65"/>
                </a:solidFill>
                <a:latin typeface="Roboto Slab Regular" charset="0"/>
                <a:ea typeface="Roboto Slab Regular" charset="0"/>
              </a:rPr>
              <a:t>Basics Of Complexities</a:t>
            </a:r>
          </a:p>
          <a:p>
            <a:pPr marL="0" lvl="0" indent="0" algn="l" rtl="0">
              <a:spcBef>
                <a:spcPts val="600"/>
              </a:spcBef>
              <a:spcAft>
                <a:spcPts val="0"/>
              </a:spcAft>
              <a:buClr>
                <a:schemeClr val="dk1"/>
              </a:buClr>
              <a:buSzPts val="1100"/>
              <a:buFont typeface="Wingdings" pitchFamily="2" charset="2"/>
              <a:buChar char="v"/>
            </a:pPr>
            <a:r>
              <a:rPr lang="en-IN" sz="2000" b="1" dirty="0" smtClean="0">
                <a:solidFill>
                  <a:srgbClr val="4A5C65"/>
                </a:solidFill>
                <a:latin typeface="Roboto Slab Regular" charset="0"/>
                <a:ea typeface="Roboto Slab Regular" charset="0"/>
              </a:rPr>
              <a:t>What is reduction?</a:t>
            </a:r>
          </a:p>
          <a:p>
            <a:pPr marL="0" lvl="0" indent="0" algn="l" rtl="0">
              <a:spcBef>
                <a:spcPts val="600"/>
              </a:spcBef>
              <a:spcAft>
                <a:spcPts val="0"/>
              </a:spcAft>
              <a:buClr>
                <a:schemeClr val="dk1"/>
              </a:buClr>
              <a:buSzPts val="1100"/>
              <a:buFont typeface="Wingdings" pitchFamily="2" charset="2"/>
              <a:buChar char="v"/>
            </a:pPr>
            <a:r>
              <a:rPr lang="en-IN" sz="2000" b="1" dirty="0" smtClean="0">
                <a:solidFill>
                  <a:srgbClr val="4A5C65"/>
                </a:solidFill>
                <a:latin typeface="Roboto Slab Regular" charset="0"/>
                <a:ea typeface="Roboto Slab Regular" charset="0"/>
              </a:rPr>
              <a:t>P class of problems</a:t>
            </a:r>
          </a:p>
          <a:p>
            <a:pPr marL="0" lvl="0" indent="0" algn="l" rtl="0">
              <a:spcBef>
                <a:spcPts val="600"/>
              </a:spcBef>
              <a:spcAft>
                <a:spcPts val="0"/>
              </a:spcAft>
              <a:buClr>
                <a:schemeClr val="dk1"/>
              </a:buClr>
              <a:buSzPts val="1100"/>
              <a:buFont typeface="Wingdings" pitchFamily="2" charset="2"/>
              <a:buChar char="v"/>
            </a:pPr>
            <a:r>
              <a:rPr lang="en-IN" sz="2000" b="1" dirty="0" smtClean="0">
                <a:solidFill>
                  <a:srgbClr val="4A5C65"/>
                </a:solidFill>
                <a:latin typeface="Roboto Slab Regular" charset="0"/>
                <a:ea typeface="Roboto Slab Regular" charset="0"/>
              </a:rPr>
              <a:t>NP class of problems</a:t>
            </a:r>
          </a:p>
          <a:p>
            <a:pPr marL="0" indent="0">
              <a:buClr>
                <a:schemeClr val="dk1"/>
              </a:buClr>
              <a:buSzPts val="1100"/>
              <a:buFont typeface="Wingdings" pitchFamily="2" charset="2"/>
              <a:buChar char="v"/>
            </a:pPr>
            <a:r>
              <a:rPr lang="en-IN" sz="2000" b="1" dirty="0">
                <a:solidFill>
                  <a:srgbClr val="4A5C65"/>
                </a:solidFill>
                <a:latin typeface="Roboto Slab Regular" charset="0"/>
                <a:ea typeface="Roboto Slab Regular" charset="0"/>
              </a:rPr>
              <a:t>NP-HARD class of problems </a:t>
            </a:r>
            <a:endParaRPr lang="en-IN" sz="2000" b="1" dirty="0" smtClean="0">
              <a:solidFill>
                <a:srgbClr val="4A5C65"/>
              </a:solidFill>
              <a:latin typeface="Roboto Slab Regular" charset="0"/>
              <a:ea typeface="Roboto Slab Regular" charset="0"/>
            </a:endParaRPr>
          </a:p>
          <a:p>
            <a:pPr marL="0" lvl="0" indent="0" algn="l" rtl="0">
              <a:spcBef>
                <a:spcPts val="600"/>
              </a:spcBef>
              <a:spcAft>
                <a:spcPts val="0"/>
              </a:spcAft>
              <a:buClr>
                <a:schemeClr val="dk1"/>
              </a:buClr>
              <a:buSzPts val="1100"/>
              <a:buFont typeface="Wingdings" pitchFamily="2" charset="2"/>
              <a:buChar char="v"/>
            </a:pPr>
            <a:r>
              <a:rPr lang="en-IN" sz="2000" b="1" dirty="0" smtClean="0">
                <a:solidFill>
                  <a:srgbClr val="4A5C65"/>
                </a:solidFill>
                <a:latin typeface="Roboto Slab Regular" charset="0"/>
                <a:ea typeface="Roboto Slab Regular" charset="0"/>
              </a:rPr>
              <a:t>NP -COMPLETE class of problems</a:t>
            </a:r>
          </a:p>
          <a:p>
            <a:pPr marL="0" lvl="0" indent="0" algn="l" rtl="0">
              <a:spcBef>
                <a:spcPts val="600"/>
              </a:spcBef>
              <a:spcAft>
                <a:spcPts val="0"/>
              </a:spcAft>
              <a:buClr>
                <a:schemeClr val="dk1"/>
              </a:buClr>
              <a:buSzPts val="1100"/>
              <a:buNone/>
            </a:pPr>
            <a:endParaRPr lang="en-IN" dirty="0" smtClean="0">
              <a:solidFill>
                <a:srgbClr val="4A5C65"/>
              </a:solidFill>
            </a:endParaRPr>
          </a:p>
          <a:p>
            <a:pPr marL="228600" indent="-228600">
              <a:buClr>
                <a:schemeClr val="dk1"/>
              </a:buClr>
              <a:buSzPts val="1100"/>
            </a:pPr>
            <a:endParaRPr lang="en-IN" sz="1200" dirty="0" smtClean="0">
              <a:solidFill>
                <a:srgbClr val="4A5C65"/>
              </a:solidFill>
            </a:endParaRPr>
          </a:p>
          <a:p>
            <a:pPr marL="228600" lvl="0" indent="-228600" algn="ctr" rtl="0">
              <a:spcBef>
                <a:spcPts val="600"/>
              </a:spcBef>
              <a:spcAft>
                <a:spcPts val="0"/>
              </a:spcAft>
              <a:buClr>
                <a:schemeClr val="dk1"/>
              </a:buClr>
              <a:buSzPts val="1100"/>
              <a:buNone/>
            </a:pPr>
            <a:r>
              <a:rPr lang="en-IN" sz="1200" dirty="0" smtClean="0">
                <a:solidFill>
                  <a:srgbClr val="4A5C65"/>
                </a:solidFill>
              </a:rPr>
              <a:t>                         </a:t>
            </a:r>
            <a:endParaRPr sz="1200" dirty="0">
              <a:solidFill>
                <a:srgbClr val="4A5C65"/>
              </a:solidFill>
            </a:endParaRP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1000"/>
              </a:spcAft>
              <a:buNone/>
            </a:pPr>
            <a:endParaRPr dirty="0">
              <a:solidFill>
                <a:srgbClr val="4A5C65"/>
              </a:solidFill>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1491630"/>
            <a:ext cx="3629400" cy="2520280"/>
          </a:xfrm>
          <a:prstGeom prst="rect">
            <a:avLst/>
          </a:prstGeom>
        </p:spPr>
        <p:txBody>
          <a:bodyPr spcFirstLastPara="1" wrap="square" lIns="91425" tIns="91425" rIns="91425" bIns="91425" anchor="ctr" anchorCtr="0">
            <a:noAutofit/>
          </a:bodyPr>
          <a:lstStyle/>
          <a:p>
            <a:pPr lvl="0"/>
            <a:r>
              <a:rPr lang="en-IN" dirty="0" smtClean="0"/>
              <a:t>Clique Decision Problem</a:t>
            </a:r>
            <a:r>
              <a:rPr lang="en-IN" dirty="0" smtClean="0">
                <a:latin typeface="Roboto Slab Regular" charset="0"/>
                <a:ea typeface="Roboto Slab Regular" charset="0"/>
              </a:rPr>
              <a:t/>
            </a:r>
            <a:br>
              <a:rPr lang="en-IN" dirty="0" smtClean="0">
                <a:latin typeface="Roboto Slab Regular" charset="0"/>
                <a:ea typeface="Roboto Slab Regular" charset="0"/>
              </a:rPr>
            </a:br>
            <a:endParaRPr dirty="0">
              <a:latin typeface="Roboto Slab Regular" charset="0"/>
              <a:ea typeface="Roboto Slab Regular"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Clique Decision Problem</a:t>
            </a:r>
            <a:endParaRPr lang="en-IN" dirty="0"/>
          </a:p>
        </p:txBody>
      </p:sp>
      <p:sp>
        <p:nvSpPr>
          <p:cNvPr id="3" name="Text Placeholder 2"/>
          <p:cNvSpPr>
            <a:spLocks noGrp="1"/>
          </p:cNvSpPr>
          <p:nvPr>
            <p:ph type="body" idx="1"/>
          </p:nvPr>
        </p:nvSpPr>
        <p:spPr>
          <a:xfrm>
            <a:off x="2555776" y="1033400"/>
            <a:ext cx="5832647" cy="3267300"/>
          </a:xfrm>
        </p:spPr>
        <p:txBody>
          <a:bodyPr/>
          <a:lstStyle/>
          <a:p>
            <a:pPr>
              <a:buNone/>
            </a:pPr>
            <a:r>
              <a:rPr lang="en-IN" dirty="0" smtClean="0"/>
              <a:t>       In an undirected graph, a </a:t>
            </a:r>
            <a:r>
              <a:rPr lang="en-IN" b="1" dirty="0" smtClean="0"/>
              <a:t>clique</a:t>
            </a:r>
            <a:r>
              <a:rPr lang="en-IN" dirty="0" smtClean="0"/>
              <a:t> is a  sub-graph of the given graph. </a:t>
            </a:r>
          </a:p>
          <a:p>
            <a:pPr>
              <a:buNone/>
            </a:pPr>
            <a:r>
              <a:rPr lang="en-IN" dirty="0" smtClean="0"/>
              <a:t>       A problem L belongs to NP-Hard if every NP problem is reducible to L in polynomial time. Now, let the Clique Decision Problem be represented by C. To prove that C is NP-Hard, we take an already known NP-Hard problem, say S, and reduce it to C for a particular instance. If this reduction can be done in polynomial time, then C is also an NP-Hard problem.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7" y="843557"/>
            <a:ext cx="1962547" cy="2088233"/>
          </a:xfrm>
        </p:spPr>
        <p:txBody>
          <a:bodyPr/>
          <a:lstStyle/>
          <a:p>
            <a:r>
              <a:rPr lang="en-IN" sz="1300" b="1" dirty="0" smtClean="0"/>
              <a:t>Proof that the Boolean </a:t>
            </a:r>
            <a:r>
              <a:rPr lang="en-IN" sz="1300" b="1" dirty="0" err="1" smtClean="0"/>
              <a:t>Satisfiability</a:t>
            </a:r>
            <a:r>
              <a:rPr lang="en-IN" sz="1300" b="1" dirty="0" smtClean="0"/>
              <a:t> problem reduces to the Clique Decision Problem</a:t>
            </a:r>
            <a:endParaRPr lang="en-IN" sz="1300" b="1" dirty="0"/>
          </a:p>
        </p:txBody>
      </p:sp>
      <p:sp>
        <p:nvSpPr>
          <p:cNvPr id="3" name="Text Placeholder 2"/>
          <p:cNvSpPr>
            <a:spLocks noGrp="1"/>
          </p:cNvSpPr>
          <p:nvPr>
            <p:ph type="body" idx="1"/>
          </p:nvPr>
        </p:nvSpPr>
        <p:spPr>
          <a:xfrm>
            <a:off x="2627784" y="1033400"/>
            <a:ext cx="5976664" cy="3267300"/>
          </a:xfrm>
        </p:spPr>
        <p:txBody>
          <a:bodyPr/>
          <a:lstStyle/>
          <a:p>
            <a:r>
              <a:rPr lang="en-IN" sz="1600" dirty="0" smtClean="0">
                <a:solidFill>
                  <a:srgbClr val="002060"/>
                </a:solidFill>
                <a:latin typeface="Roboto Slab Regular" charset="0"/>
                <a:ea typeface="Roboto Slab Regular" charset="0"/>
              </a:rPr>
              <a:t>Let the </a:t>
            </a:r>
            <a:r>
              <a:rPr lang="en-IN" sz="1600" dirty="0" err="1" smtClean="0">
                <a:solidFill>
                  <a:srgbClr val="002060"/>
                </a:solidFill>
                <a:latin typeface="Roboto Slab Regular" charset="0"/>
                <a:ea typeface="Roboto Slab Regular" charset="0"/>
              </a:rPr>
              <a:t>boolean</a:t>
            </a:r>
            <a:r>
              <a:rPr lang="en-IN" sz="1600" dirty="0" smtClean="0">
                <a:solidFill>
                  <a:srgbClr val="002060"/>
                </a:solidFill>
                <a:latin typeface="Roboto Slab Regular" charset="0"/>
                <a:ea typeface="Roboto Slab Regular" charset="0"/>
              </a:rPr>
              <a:t> expression be – F = (x</a:t>
            </a:r>
            <a:r>
              <a:rPr lang="en-IN" sz="1600" baseline="-25000" dirty="0" smtClean="0">
                <a:solidFill>
                  <a:srgbClr val="002060"/>
                </a:solidFill>
                <a:latin typeface="Roboto Slab Regular" charset="0"/>
                <a:ea typeface="Roboto Slab Regular" charset="0"/>
              </a:rPr>
              <a:t>1</a:t>
            </a:r>
            <a:r>
              <a:rPr lang="en-IN" sz="1600" dirty="0" smtClean="0">
                <a:solidFill>
                  <a:srgbClr val="002060"/>
                </a:solidFill>
                <a:latin typeface="Roboto Slab Regular" charset="0"/>
                <a:ea typeface="Roboto Slab Regular" charset="0"/>
              </a:rPr>
              <a:t> v x</a:t>
            </a:r>
            <a:r>
              <a:rPr lang="en-IN" sz="1600" baseline="-25000" dirty="0" smtClean="0">
                <a:solidFill>
                  <a:srgbClr val="002060"/>
                </a:solidFill>
                <a:latin typeface="Roboto Slab Regular" charset="0"/>
                <a:ea typeface="Roboto Slab Regular" charset="0"/>
              </a:rPr>
              <a:t>2</a:t>
            </a:r>
            <a:r>
              <a:rPr lang="en-IN" sz="1600" dirty="0" smtClean="0">
                <a:solidFill>
                  <a:srgbClr val="002060"/>
                </a:solidFill>
                <a:latin typeface="Roboto Slab Regular" charset="0"/>
                <a:ea typeface="Roboto Slab Regular" charset="0"/>
              </a:rPr>
              <a:t>) ^ (x</a:t>
            </a:r>
            <a:r>
              <a:rPr lang="en-IN" sz="1600" baseline="-25000" dirty="0" smtClean="0">
                <a:solidFill>
                  <a:srgbClr val="002060"/>
                </a:solidFill>
                <a:latin typeface="Roboto Slab Regular" charset="0"/>
                <a:ea typeface="Roboto Slab Regular" charset="0"/>
              </a:rPr>
              <a:t>1</a:t>
            </a:r>
            <a:r>
              <a:rPr lang="en-IN" sz="1600" dirty="0" smtClean="0">
                <a:solidFill>
                  <a:srgbClr val="002060"/>
                </a:solidFill>
                <a:latin typeface="Roboto Slab Regular" charset="0"/>
                <a:ea typeface="Roboto Slab Regular" charset="0"/>
              </a:rPr>
              <a:t>‘ v x</a:t>
            </a:r>
            <a:r>
              <a:rPr lang="en-IN" sz="1600" baseline="-25000" dirty="0" smtClean="0">
                <a:solidFill>
                  <a:srgbClr val="002060"/>
                </a:solidFill>
                <a:latin typeface="Roboto Slab Regular" charset="0"/>
                <a:ea typeface="Roboto Slab Regular" charset="0"/>
              </a:rPr>
              <a:t>2</a:t>
            </a:r>
            <a:r>
              <a:rPr lang="en-IN" sz="1600" dirty="0" smtClean="0">
                <a:solidFill>
                  <a:srgbClr val="002060"/>
                </a:solidFill>
                <a:latin typeface="Roboto Slab Regular" charset="0"/>
                <a:ea typeface="Roboto Slab Regular" charset="0"/>
              </a:rPr>
              <a:t>‘) ^ (x</a:t>
            </a:r>
            <a:r>
              <a:rPr lang="en-IN" sz="1600" baseline="-25000" dirty="0" smtClean="0">
                <a:solidFill>
                  <a:srgbClr val="002060"/>
                </a:solidFill>
                <a:latin typeface="Roboto Slab Regular" charset="0"/>
                <a:ea typeface="Roboto Slab Regular" charset="0"/>
              </a:rPr>
              <a:t>1</a:t>
            </a:r>
            <a:r>
              <a:rPr lang="en-IN" sz="1600" dirty="0" smtClean="0">
                <a:solidFill>
                  <a:srgbClr val="002060"/>
                </a:solidFill>
                <a:latin typeface="Roboto Slab Regular" charset="0"/>
                <a:ea typeface="Roboto Slab Regular" charset="0"/>
              </a:rPr>
              <a:t> v x</a:t>
            </a:r>
            <a:r>
              <a:rPr lang="en-IN" sz="1600" baseline="-25000" dirty="0" smtClean="0">
                <a:solidFill>
                  <a:srgbClr val="002060"/>
                </a:solidFill>
                <a:latin typeface="Roboto Slab Regular" charset="0"/>
                <a:ea typeface="Roboto Slab Regular" charset="0"/>
              </a:rPr>
              <a:t>3</a:t>
            </a:r>
            <a:r>
              <a:rPr lang="en-IN" sz="1600" dirty="0" smtClean="0">
                <a:solidFill>
                  <a:srgbClr val="002060"/>
                </a:solidFill>
                <a:latin typeface="Roboto Slab Regular" charset="0"/>
                <a:ea typeface="Roboto Slab Regular" charset="0"/>
              </a:rPr>
              <a:t>)</a:t>
            </a:r>
          </a:p>
          <a:p>
            <a:r>
              <a:rPr lang="en-IN" sz="1600" dirty="0" smtClean="0">
                <a:solidFill>
                  <a:srgbClr val="002060"/>
                </a:solidFill>
                <a:latin typeface="Roboto Slab Regular" charset="0"/>
                <a:ea typeface="Roboto Slab Regular" charset="0"/>
              </a:rPr>
              <a:t>where x</a:t>
            </a:r>
            <a:r>
              <a:rPr lang="en-IN" sz="1600" baseline="-25000" dirty="0" smtClean="0">
                <a:solidFill>
                  <a:srgbClr val="002060"/>
                </a:solidFill>
                <a:latin typeface="Roboto Slab Regular" charset="0"/>
                <a:ea typeface="Roboto Slab Regular" charset="0"/>
              </a:rPr>
              <a:t>1</a:t>
            </a:r>
            <a:r>
              <a:rPr lang="en-IN" sz="1600" dirty="0" smtClean="0">
                <a:solidFill>
                  <a:srgbClr val="002060"/>
                </a:solidFill>
                <a:latin typeface="Roboto Slab Regular" charset="0"/>
                <a:ea typeface="Roboto Slab Regular" charset="0"/>
              </a:rPr>
              <a:t>, x</a:t>
            </a:r>
            <a:r>
              <a:rPr lang="en-IN" sz="1600" baseline="-25000" dirty="0" smtClean="0">
                <a:solidFill>
                  <a:srgbClr val="002060"/>
                </a:solidFill>
                <a:latin typeface="Roboto Slab Regular" charset="0"/>
                <a:ea typeface="Roboto Slab Regular" charset="0"/>
              </a:rPr>
              <a:t>2</a:t>
            </a:r>
            <a:r>
              <a:rPr lang="en-IN" sz="1600" dirty="0" smtClean="0">
                <a:solidFill>
                  <a:srgbClr val="002060"/>
                </a:solidFill>
                <a:latin typeface="Roboto Slab Regular" charset="0"/>
                <a:ea typeface="Roboto Slab Regular" charset="0"/>
              </a:rPr>
              <a:t>, x</a:t>
            </a:r>
            <a:r>
              <a:rPr lang="en-IN" sz="1600" baseline="-25000" dirty="0" smtClean="0">
                <a:solidFill>
                  <a:srgbClr val="002060"/>
                </a:solidFill>
                <a:latin typeface="Roboto Slab Regular" charset="0"/>
                <a:ea typeface="Roboto Slab Regular" charset="0"/>
              </a:rPr>
              <a:t>3</a:t>
            </a:r>
            <a:r>
              <a:rPr lang="en-IN" sz="1600" dirty="0" smtClean="0">
                <a:solidFill>
                  <a:srgbClr val="002060"/>
                </a:solidFill>
                <a:latin typeface="Roboto Slab Regular" charset="0"/>
                <a:ea typeface="Roboto Slab Regular" charset="0"/>
              </a:rPr>
              <a:t> are the variables, ‘^’ denotes logical ‘and’, ‘v’ denotes logical ‘or’ and x’ denotes the complement of x.</a:t>
            </a:r>
          </a:p>
          <a:p>
            <a:r>
              <a:rPr lang="en-IN" sz="1600" dirty="0" smtClean="0"/>
              <a:t>Let the expression within each parentheses be a clause. Hence we have three clauses – C</a:t>
            </a:r>
            <a:r>
              <a:rPr lang="en-IN" sz="1600" baseline="-25000" dirty="0" smtClean="0"/>
              <a:t>1</a:t>
            </a:r>
            <a:r>
              <a:rPr lang="en-IN" sz="1600" dirty="0" smtClean="0"/>
              <a:t>, C</a:t>
            </a:r>
            <a:r>
              <a:rPr lang="en-IN" sz="1600" baseline="-25000" dirty="0" smtClean="0"/>
              <a:t>2</a:t>
            </a:r>
            <a:r>
              <a:rPr lang="en-IN" sz="1600" dirty="0" smtClean="0"/>
              <a:t> and C</a:t>
            </a:r>
            <a:r>
              <a:rPr lang="en-IN" sz="1600" baseline="-25000" dirty="0" smtClean="0"/>
              <a:t>3</a:t>
            </a:r>
            <a:r>
              <a:rPr lang="en-IN" sz="1600" dirty="0" smtClean="0"/>
              <a:t>.</a:t>
            </a:r>
          </a:p>
          <a:p>
            <a:r>
              <a:rPr lang="en-IN" sz="1600" dirty="0" smtClean="0"/>
              <a:t>Consider the vertices as – &lt;x</a:t>
            </a:r>
            <a:r>
              <a:rPr lang="en-IN" sz="1600" baseline="-25000" dirty="0" smtClean="0"/>
              <a:t>1</a:t>
            </a:r>
            <a:r>
              <a:rPr lang="en-IN" sz="1600" dirty="0" smtClean="0"/>
              <a:t>, 1&gt;; &lt;x</a:t>
            </a:r>
            <a:r>
              <a:rPr lang="en-IN" sz="1600" baseline="-25000" dirty="0" smtClean="0"/>
              <a:t>2</a:t>
            </a:r>
            <a:r>
              <a:rPr lang="en-IN" sz="1600" dirty="0" smtClean="0"/>
              <a:t>, 1&gt;; &lt;x</a:t>
            </a:r>
            <a:r>
              <a:rPr lang="en-IN" sz="1600" baseline="-25000" dirty="0" smtClean="0"/>
              <a:t>1</a:t>
            </a:r>
            <a:r>
              <a:rPr lang="en-IN" sz="1600" dirty="0" smtClean="0"/>
              <a:t>’, 2&gt;; &lt;x</a:t>
            </a:r>
            <a:r>
              <a:rPr lang="en-IN" sz="1600" baseline="-25000" dirty="0" smtClean="0"/>
              <a:t>2</a:t>
            </a:r>
            <a:r>
              <a:rPr lang="en-IN" sz="1600" dirty="0" smtClean="0"/>
              <a:t>’, 2&gt;; &lt;x</a:t>
            </a:r>
            <a:r>
              <a:rPr lang="en-IN" sz="1600" baseline="-25000" dirty="0" smtClean="0"/>
              <a:t>1</a:t>
            </a:r>
            <a:r>
              <a:rPr lang="en-IN" sz="1600" dirty="0" smtClean="0"/>
              <a:t>, 3&gt;; &lt;x</a:t>
            </a:r>
            <a:r>
              <a:rPr lang="en-IN" sz="1600" baseline="-25000" dirty="0" smtClean="0"/>
              <a:t>3</a:t>
            </a:r>
            <a:r>
              <a:rPr lang="en-IN" sz="1600" dirty="0" smtClean="0"/>
              <a:t>, 3&gt; where the second term in each vertex denotes the clause number they belong to.</a:t>
            </a:r>
            <a:endParaRPr lang="en-IN" sz="1600" dirty="0">
              <a:solidFill>
                <a:srgbClr val="002060"/>
              </a:solidFill>
              <a:latin typeface="Roboto Slab Regular" charset="0"/>
              <a:ea typeface="Roboto Slab 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Clique Decision Problem</a:t>
            </a:r>
          </a:p>
        </p:txBody>
      </p:sp>
      <p:sp>
        <p:nvSpPr>
          <p:cNvPr id="3" name="Text Placeholder 2"/>
          <p:cNvSpPr>
            <a:spLocks noGrp="1"/>
          </p:cNvSpPr>
          <p:nvPr>
            <p:ph type="body" idx="1"/>
          </p:nvPr>
        </p:nvSpPr>
        <p:spPr>
          <a:xfrm>
            <a:off x="2901875" y="627534"/>
            <a:ext cx="5292300" cy="3673166"/>
          </a:xfrm>
        </p:spPr>
        <p:txBody>
          <a:bodyPr/>
          <a:lstStyle/>
          <a:p>
            <a:pPr fontAlgn="base">
              <a:buNone/>
            </a:pPr>
            <a:r>
              <a:rPr lang="en-IN" sz="1300" dirty="0" smtClean="0">
                <a:latin typeface="Roboto Slab Regular" charset="0"/>
                <a:ea typeface="Roboto Slab Regular" charset="0"/>
              </a:rPr>
              <a:t>We connect these vertices such that –</a:t>
            </a:r>
          </a:p>
          <a:p>
            <a:pPr fontAlgn="base"/>
            <a:r>
              <a:rPr lang="en-IN" sz="1300" dirty="0" smtClean="0">
                <a:latin typeface="Roboto Slab Regular" charset="0"/>
                <a:ea typeface="Roboto Slab Regular" charset="0"/>
              </a:rPr>
              <a:t>No two vertices belonging to the same clause are connected.</a:t>
            </a:r>
          </a:p>
          <a:p>
            <a:pPr fontAlgn="base"/>
            <a:r>
              <a:rPr lang="en-IN" sz="1300" dirty="0" smtClean="0">
                <a:latin typeface="Roboto Slab Regular" charset="0"/>
                <a:ea typeface="Roboto Slab Regular" charset="0"/>
              </a:rPr>
              <a:t>No variable is connected to its complement.</a:t>
            </a:r>
          </a:p>
          <a:p>
            <a:pPr>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pic>
        <p:nvPicPr>
          <p:cNvPr id="5" name="Picture 4" descr="abc21.jpg"/>
          <p:cNvPicPr>
            <a:picLocks noChangeAspect="1"/>
          </p:cNvPicPr>
          <p:nvPr/>
        </p:nvPicPr>
        <p:blipFill>
          <a:blip r:embed="rId2"/>
          <a:srcRect l="2815" t="4575" r="4304" b="10785"/>
          <a:stretch>
            <a:fillRect/>
          </a:stretch>
        </p:blipFill>
        <p:spPr>
          <a:xfrm>
            <a:off x="3059832" y="1923678"/>
            <a:ext cx="4752528" cy="266429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Clique Decision Problem</a:t>
            </a:r>
          </a:p>
        </p:txBody>
      </p:sp>
      <p:sp>
        <p:nvSpPr>
          <p:cNvPr id="3" name="Text Placeholder 2"/>
          <p:cNvSpPr>
            <a:spLocks noGrp="1"/>
          </p:cNvSpPr>
          <p:nvPr>
            <p:ph type="body" idx="1"/>
          </p:nvPr>
        </p:nvSpPr>
        <p:spPr>
          <a:xfrm>
            <a:off x="2901875" y="627534"/>
            <a:ext cx="5292300" cy="3673166"/>
          </a:xfrm>
        </p:spPr>
        <p:txBody>
          <a:bodyPr/>
          <a:lstStyle/>
          <a:p>
            <a:r>
              <a:rPr lang="en-IN" sz="1300" dirty="0" smtClean="0"/>
              <a:t>Consider the </a:t>
            </a:r>
            <a:r>
              <a:rPr lang="en-IN" sz="1300" dirty="0" err="1" smtClean="0"/>
              <a:t>subgraph</a:t>
            </a:r>
            <a:r>
              <a:rPr lang="en-IN" sz="1300" dirty="0" smtClean="0"/>
              <a:t> of G with the vertices &lt;x</a:t>
            </a:r>
            <a:r>
              <a:rPr lang="en-IN" sz="1300" baseline="-25000" dirty="0" smtClean="0"/>
              <a:t>2</a:t>
            </a:r>
            <a:r>
              <a:rPr lang="en-IN" sz="1300" dirty="0" smtClean="0"/>
              <a:t>, 1&gt;; &lt;x</a:t>
            </a:r>
            <a:r>
              <a:rPr lang="en-IN" sz="1300" baseline="-25000" dirty="0" smtClean="0"/>
              <a:t>1</a:t>
            </a:r>
            <a:r>
              <a:rPr lang="en-IN" sz="1300" dirty="0" smtClean="0"/>
              <a:t>’, 2&gt;; &lt;x</a:t>
            </a:r>
            <a:r>
              <a:rPr lang="en-IN" sz="1300" baseline="-25000" dirty="0" smtClean="0"/>
              <a:t>3</a:t>
            </a:r>
            <a:r>
              <a:rPr lang="en-IN" sz="1300" dirty="0" smtClean="0"/>
              <a:t>, 3&gt;. It forms a clique of size 3 (Depicted by dotted line in the figure) . Corresponding to this, for the assignment – &lt;x</a:t>
            </a:r>
            <a:r>
              <a:rPr lang="en-IN" sz="1300" baseline="-25000" dirty="0" smtClean="0"/>
              <a:t>1</a:t>
            </a:r>
            <a:r>
              <a:rPr lang="en-IN" sz="1300" dirty="0" smtClean="0"/>
              <a:t>, x</a:t>
            </a:r>
            <a:r>
              <a:rPr lang="en-IN" sz="1300" baseline="-25000" dirty="0" smtClean="0"/>
              <a:t>2</a:t>
            </a:r>
            <a:r>
              <a:rPr lang="en-IN" sz="1300" dirty="0" smtClean="0"/>
              <a:t>, x</a:t>
            </a:r>
            <a:r>
              <a:rPr lang="en-IN" sz="1300" baseline="-25000" dirty="0" smtClean="0"/>
              <a:t>3</a:t>
            </a:r>
            <a:r>
              <a:rPr lang="en-IN" sz="1300" dirty="0" smtClean="0"/>
              <a:t>&gt; = &lt;0, 1, 1&gt;  F evaluates to true. </a:t>
            </a:r>
          </a:p>
          <a:p>
            <a:pPr>
              <a:buNone/>
            </a:pPr>
            <a:endParaRPr lang="en-IN" sz="1300" dirty="0" smtClean="0"/>
          </a:p>
          <a:p>
            <a:pPr>
              <a:buNone/>
            </a:pPr>
            <a:endParaRPr lang="en-IN" sz="13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pic>
        <p:nvPicPr>
          <p:cNvPr id="5" name="Picture 4" descr="abc21.jpg"/>
          <p:cNvPicPr>
            <a:picLocks noChangeAspect="1"/>
          </p:cNvPicPr>
          <p:nvPr/>
        </p:nvPicPr>
        <p:blipFill>
          <a:blip r:embed="rId2"/>
          <a:srcRect l="2815" t="4575" r="4304" b="10785"/>
          <a:stretch>
            <a:fillRect/>
          </a:stretch>
        </p:blipFill>
        <p:spPr>
          <a:xfrm>
            <a:off x="3059832" y="1923678"/>
            <a:ext cx="4752528" cy="266429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Clique Decision Problem</a:t>
            </a:r>
          </a:p>
        </p:txBody>
      </p:sp>
      <p:sp>
        <p:nvSpPr>
          <p:cNvPr id="3" name="Text Placeholder 2"/>
          <p:cNvSpPr>
            <a:spLocks noGrp="1"/>
          </p:cNvSpPr>
          <p:nvPr>
            <p:ph type="body" idx="1"/>
          </p:nvPr>
        </p:nvSpPr>
        <p:spPr/>
        <p:txBody>
          <a:bodyPr/>
          <a:lstStyle/>
          <a:p>
            <a:pPr fontAlgn="base"/>
            <a:r>
              <a:rPr lang="en-IN" dirty="0" smtClean="0"/>
              <a:t>Therefore, if we have k clauses in our </a:t>
            </a:r>
            <a:r>
              <a:rPr lang="en-IN" dirty="0" err="1" smtClean="0"/>
              <a:t>satisfiability</a:t>
            </a:r>
            <a:r>
              <a:rPr lang="en-IN" dirty="0" smtClean="0"/>
              <a:t> expression, we get a max clique of size k and for the corresponding assignment of values, the </a:t>
            </a:r>
            <a:r>
              <a:rPr lang="en-IN" dirty="0" err="1" smtClean="0"/>
              <a:t>satisfiability</a:t>
            </a:r>
            <a:r>
              <a:rPr lang="en-IN" dirty="0" smtClean="0"/>
              <a:t> expression evaluates to </a:t>
            </a:r>
            <a:r>
              <a:rPr lang="en-IN" dirty="0" err="1" smtClean="0"/>
              <a:t>betrue</a:t>
            </a:r>
            <a:r>
              <a:rPr lang="en-IN" dirty="0" smtClean="0"/>
              <a:t>. Hence, for a particular instance, the </a:t>
            </a:r>
            <a:r>
              <a:rPr lang="en-IN" dirty="0" err="1" smtClean="0"/>
              <a:t>satisfiability</a:t>
            </a:r>
            <a:r>
              <a:rPr lang="en-IN" dirty="0" smtClean="0"/>
              <a:t> problem is reduced to the clique decision problem. </a:t>
            </a:r>
          </a:p>
          <a:p>
            <a:pPr fontAlgn="base"/>
            <a:r>
              <a:rPr lang="en-IN" dirty="0" smtClean="0"/>
              <a:t>Therefore, the Clique Decision Problem is NP-Hard.</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915816" y="2283718"/>
            <a:ext cx="3371700" cy="58886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NP-COMPLETE</a:t>
            </a:r>
            <a:endParaRPr lang="en" dirty="0" smtClean="0">
              <a:solidFill>
                <a:srgbClr val="4A5C65"/>
              </a:solidFill>
            </a:endParaRPr>
          </a:p>
        </p:txBody>
      </p:sp>
    </p:spTree>
    <p:extLst>
      <p:ext uri="{BB962C8B-B14F-4D97-AF65-F5344CB8AC3E}">
        <p14:creationId xmlns:p14="http://schemas.microsoft.com/office/powerpoint/2010/main" val="2773829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NP-COMPLETE</a:t>
            </a:r>
            <a:endParaRPr lang="en-IN" b="1" dirty="0"/>
          </a:p>
        </p:txBody>
      </p:sp>
      <p:sp>
        <p:nvSpPr>
          <p:cNvPr id="3" name="Text Placeholder 2"/>
          <p:cNvSpPr>
            <a:spLocks noGrp="1"/>
          </p:cNvSpPr>
          <p:nvPr>
            <p:ph type="body" idx="1"/>
          </p:nvPr>
        </p:nvSpPr>
        <p:spPr>
          <a:xfrm>
            <a:off x="2901875" y="771550"/>
            <a:ext cx="5292300" cy="3529150"/>
          </a:xfrm>
        </p:spPr>
        <p:txBody>
          <a:bodyPr/>
          <a:lstStyle/>
          <a:p>
            <a:r>
              <a:rPr lang="en-US" sz="1600" dirty="0"/>
              <a:t>A language </a:t>
            </a:r>
            <a:r>
              <a:rPr lang="en-US" sz="1600" b="1" dirty="0"/>
              <a:t>B</a:t>
            </a:r>
            <a:r>
              <a:rPr lang="en-US" sz="1600" dirty="0"/>
              <a:t> is </a:t>
            </a:r>
            <a:r>
              <a:rPr lang="en-US" sz="1600" b="1" i="1" dirty="0"/>
              <a:t>NP-complete</a:t>
            </a:r>
            <a:r>
              <a:rPr lang="en-US" sz="1600" dirty="0"/>
              <a:t> if it satisfies two </a:t>
            </a:r>
            <a:r>
              <a:rPr lang="en-US" sz="1600" dirty="0" smtClean="0"/>
              <a:t>conditions</a:t>
            </a:r>
          </a:p>
          <a:p>
            <a:pPr marL="101600" indent="0">
              <a:buNone/>
            </a:pPr>
            <a:r>
              <a:rPr lang="en-US" sz="1600" b="1" dirty="0"/>
              <a:t> </a:t>
            </a:r>
            <a:r>
              <a:rPr lang="en-US" sz="1600" b="1" dirty="0" smtClean="0"/>
              <a:t>             - B</a:t>
            </a:r>
            <a:r>
              <a:rPr lang="en-US" sz="1600" dirty="0"/>
              <a:t> is in </a:t>
            </a:r>
            <a:r>
              <a:rPr lang="en-US" sz="1600" dirty="0" smtClean="0"/>
              <a:t>NP</a:t>
            </a:r>
          </a:p>
          <a:p>
            <a:pPr marL="101600" indent="0">
              <a:buNone/>
            </a:pPr>
            <a:r>
              <a:rPr lang="en-US" sz="1600" dirty="0"/>
              <a:t> </a:t>
            </a:r>
            <a:r>
              <a:rPr lang="en-US" sz="1600" dirty="0" smtClean="0"/>
              <a:t>         </a:t>
            </a:r>
            <a:r>
              <a:rPr lang="en-US" sz="1600" b="1" dirty="0" smtClean="0"/>
              <a:t>    - </a:t>
            </a:r>
            <a:r>
              <a:rPr lang="en-US" sz="1600" dirty="0" smtClean="0"/>
              <a:t>Every</a:t>
            </a:r>
            <a:r>
              <a:rPr lang="en-US" sz="1600" dirty="0"/>
              <a:t> </a:t>
            </a:r>
            <a:r>
              <a:rPr lang="en-US" sz="1600" b="1" dirty="0"/>
              <a:t>A</a:t>
            </a:r>
            <a:r>
              <a:rPr lang="en-US" sz="1600" dirty="0"/>
              <a:t> in NP is polynomial time </a:t>
            </a:r>
            <a:r>
              <a:rPr lang="en-US" sz="1600" dirty="0" smtClean="0"/>
              <a:t>reducible to</a:t>
            </a:r>
            <a:r>
              <a:rPr lang="en-US" sz="1600" dirty="0"/>
              <a:t> </a:t>
            </a:r>
            <a:r>
              <a:rPr lang="en-US" sz="1600" b="1" dirty="0"/>
              <a:t>B</a:t>
            </a:r>
            <a:r>
              <a:rPr lang="en-US" sz="1600" dirty="0"/>
              <a:t>.</a:t>
            </a:r>
          </a:p>
          <a:p>
            <a:r>
              <a:rPr lang="en-US" sz="1600" dirty="0"/>
              <a:t>If a language satisfies the second property, but not necessarily the first one, the language </a:t>
            </a:r>
            <a:r>
              <a:rPr lang="en-US" sz="1600" b="1" dirty="0"/>
              <a:t>B</a:t>
            </a:r>
            <a:r>
              <a:rPr lang="en-US" sz="1600" dirty="0"/>
              <a:t> is known as </a:t>
            </a:r>
            <a:r>
              <a:rPr lang="en-US" sz="1600" b="1" dirty="0"/>
              <a:t>NP-Hard</a:t>
            </a:r>
            <a:r>
              <a:rPr lang="en-US" sz="1600" dirty="0"/>
              <a:t>. Informally, a search problem </a:t>
            </a:r>
            <a:r>
              <a:rPr lang="en-US" sz="1600" b="1" dirty="0"/>
              <a:t>B</a:t>
            </a:r>
            <a:r>
              <a:rPr lang="en-US" sz="1600" dirty="0"/>
              <a:t> is </a:t>
            </a:r>
            <a:r>
              <a:rPr lang="en-US" sz="1600" b="1" dirty="0"/>
              <a:t>NP-Hard</a:t>
            </a:r>
            <a:r>
              <a:rPr lang="en-US" sz="1600" dirty="0"/>
              <a:t> if there exists some </a:t>
            </a:r>
            <a:r>
              <a:rPr lang="en-US" sz="1600" b="1" dirty="0"/>
              <a:t>NP-Complete</a:t>
            </a:r>
            <a:r>
              <a:rPr lang="en-US" sz="1600" dirty="0"/>
              <a:t> problem </a:t>
            </a:r>
            <a:r>
              <a:rPr lang="en-US" sz="1600" b="1" dirty="0"/>
              <a:t>A</a:t>
            </a:r>
            <a:r>
              <a:rPr lang="en-US" sz="1600" dirty="0"/>
              <a:t> that Turing reduces to </a:t>
            </a:r>
            <a:r>
              <a:rPr lang="en-US" sz="1600" b="1" dirty="0"/>
              <a:t>B</a:t>
            </a:r>
            <a:r>
              <a:rPr lang="en-US" sz="1600" dirty="0"/>
              <a:t>.</a:t>
            </a:r>
          </a:p>
          <a:p>
            <a:pPr>
              <a:buFont typeface="Arial" pitchFamily="34" charset="0"/>
              <a:buChar char="•"/>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spTree>
    <p:extLst>
      <p:ext uri="{BB962C8B-B14F-4D97-AF65-F5344CB8AC3E}">
        <p14:creationId xmlns:p14="http://schemas.microsoft.com/office/powerpoint/2010/main" val="1627561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NP-COMPLETE</a:t>
            </a:r>
            <a:endParaRPr lang="en-IN"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pic>
        <p:nvPicPr>
          <p:cNvPr id="1026" name="Picture 2" descr="NP-Complete – Machine Learning and Optimis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915566"/>
            <a:ext cx="5305727" cy="311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4106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NP-COMPLETE</a:t>
            </a:r>
            <a:endParaRPr lang="en-IN" b="1" dirty="0"/>
          </a:p>
        </p:txBody>
      </p:sp>
      <p:sp>
        <p:nvSpPr>
          <p:cNvPr id="3" name="Text Placeholder 2"/>
          <p:cNvSpPr>
            <a:spLocks noGrp="1"/>
          </p:cNvSpPr>
          <p:nvPr>
            <p:ph type="body" idx="1"/>
          </p:nvPr>
        </p:nvSpPr>
        <p:spPr>
          <a:xfrm>
            <a:off x="2901875" y="771550"/>
            <a:ext cx="5292300" cy="3529150"/>
          </a:xfrm>
        </p:spPr>
        <p:txBody>
          <a:bodyPr/>
          <a:lstStyle/>
          <a:p>
            <a:r>
              <a:rPr lang="en-US" sz="1600" dirty="0"/>
              <a:t>L is </a:t>
            </a:r>
            <a:r>
              <a:rPr lang="en-US" sz="1600" b="1" dirty="0"/>
              <a:t>NP-complete</a:t>
            </a:r>
            <a:r>
              <a:rPr lang="en-US" sz="1600" dirty="0"/>
              <a:t> if</a:t>
            </a:r>
          </a:p>
          <a:p>
            <a:pPr marL="101600" indent="0">
              <a:buNone/>
            </a:pPr>
            <a:r>
              <a:rPr lang="en-US" sz="1600" dirty="0" smtClean="0"/>
              <a:t>                  </a:t>
            </a:r>
            <a:r>
              <a:rPr lang="en-US" sz="1600" b="1" dirty="0" smtClean="0"/>
              <a:t>-L </a:t>
            </a:r>
            <a:r>
              <a:rPr lang="en-US" sz="1600" b="1" dirty="0"/>
              <a:t>ϵ NP and</a:t>
            </a:r>
          </a:p>
          <a:p>
            <a:pPr marL="101600" indent="0">
              <a:buNone/>
            </a:pPr>
            <a:r>
              <a:rPr lang="en-US" sz="1600" b="1" dirty="0" smtClean="0"/>
              <a:t>                  -L </a:t>
            </a:r>
            <a:r>
              <a:rPr lang="en-US" sz="1600" b="1" dirty="0"/>
              <a:t>is NP-hard</a:t>
            </a:r>
          </a:p>
          <a:p>
            <a:r>
              <a:rPr lang="en-US" sz="1600" dirty="0"/>
              <a:t>If any NP-complete problem is solvable in polynomial time, then every NP-Complete problem is also solvable in polynomial time. </a:t>
            </a:r>
            <a:endParaRPr lang="en-US" sz="1600" dirty="0" smtClean="0"/>
          </a:p>
          <a:p>
            <a:r>
              <a:rPr lang="en-US" sz="1600" dirty="0" smtClean="0"/>
              <a:t>Conversely</a:t>
            </a:r>
            <a:r>
              <a:rPr lang="en-US" sz="1600" dirty="0"/>
              <a:t>, if we can prove that any NP-Complete problem cannot be solved in polynomial time, every NP-Complete problem cannot be solvable in polynomial time.</a:t>
            </a:r>
          </a:p>
          <a:p>
            <a:pPr>
              <a:buFont typeface="Arial" pitchFamily="34" charset="0"/>
              <a:buChar char="•"/>
            </a:pPr>
            <a:endParaRPr lang="en-US" sz="16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spTree>
    <p:extLst>
      <p:ext uri="{BB962C8B-B14F-4D97-AF65-F5344CB8AC3E}">
        <p14:creationId xmlns:p14="http://schemas.microsoft.com/office/powerpoint/2010/main" val="877787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928926" y="2143122"/>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solidFill>
                  <a:srgbClr val="4A5C65"/>
                </a:solidFill>
              </a:rPr>
              <a:t>1.</a:t>
            </a:r>
          </a:p>
          <a:p>
            <a:pPr marL="0" lvl="0" indent="0" algn="ctr" rtl="0">
              <a:spcBef>
                <a:spcPts val="0"/>
              </a:spcBef>
              <a:spcAft>
                <a:spcPts val="0"/>
              </a:spcAft>
              <a:buNone/>
            </a:pPr>
            <a:r>
              <a:rPr lang="en-IN" dirty="0" smtClean="0"/>
              <a:t>Basics Of Complexities </a:t>
            </a:r>
            <a:endParaRPr dirty="0"/>
          </a:p>
        </p:txBody>
      </p:sp>
      <p:sp>
        <p:nvSpPr>
          <p:cNvPr id="412" name="Google Shape;412;p18"/>
          <p:cNvSpPr txBox="1">
            <a:spLocks noGrp="1"/>
          </p:cNvSpPr>
          <p:nvPr>
            <p:ph type="subTitle" idx="1"/>
          </p:nvPr>
        </p:nvSpPr>
        <p:spPr>
          <a:xfrm>
            <a:off x="2928926" y="1214428"/>
            <a:ext cx="3371700" cy="571504"/>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dirty="0"/>
              <a:t>Let’s </a:t>
            </a:r>
            <a:r>
              <a:rPr lang="en" dirty="0" smtClean="0"/>
              <a:t>start with </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915816" y="1707654"/>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solidFill>
                  <a:srgbClr val="4A5C65"/>
                </a:solidFill>
              </a:rPr>
              <a:t>Cook’s Theorem</a:t>
            </a:r>
          </a:p>
        </p:txBody>
      </p:sp>
    </p:spTree>
    <p:extLst>
      <p:ext uri="{BB962C8B-B14F-4D97-AF65-F5344CB8AC3E}">
        <p14:creationId xmlns:p14="http://schemas.microsoft.com/office/powerpoint/2010/main" val="20900587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smtClean="0"/>
              <a:t>Cook’s Theorem</a:t>
            </a:r>
            <a:endParaRPr b="1" dirty="0"/>
          </a:p>
        </p:txBody>
      </p:sp>
      <p:sp>
        <p:nvSpPr>
          <p:cNvPr id="424" name="Google Shape;424;p20"/>
          <p:cNvSpPr txBox="1">
            <a:spLocks noGrp="1"/>
          </p:cNvSpPr>
          <p:nvPr>
            <p:ph type="body" idx="1"/>
          </p:nvPr>
        </p:nvSpPr>
        <p:spPr>
          <a:xfrm>
            <a:off x="2571736" y="987574"/>
            <a:ext cx="6176728" cy="3384376"/>
          </a:xfrm>
          <a:prstGeom prst="rect">
            <a:avLst/>
          </a:prstGeom>
        </p:spPr>
        <p:txBody>
          <a:bodyPr spcFirstLastPara="1" wrap="square" lIns="91425" tIns="91425" rIns="91425" bIns="91425" anchor="t" anchorCtr="0">
            <a:noAutofit/>
          </a:bodyPr>
          <a:lstStyle/>
          <a:p>
            <a:pPr marL="101600" lvl="0" indent="0" rtl="0">
              <a:spcBef>
                <a:spcPts val="0"/>
              </a:spcBef>
              <a:spcAft>
                <a:spcPts val="0"/>
              </a:spcAft>
              <a:buSzPts val="2000"/>
              <a:buNone/>
            </a:pPr>
            <a:r>
              <a:rPr lang="en-IN" b="1" dirty="0" smtClean="0">
                <a:solidFill>
                  <a:schemeClr val="tx1">
                    <a:lumMod val="75000"/>
                  </a:schemeClr>
                </a:solidFill>
                <a:latin typeface="Roboto Slab Regular" charset="0"/>
                <a:ea typeface="Roboto Slab Regular" charset="0"/>
              </a:rPr>
              <a:t>NP=P if and only if the satisfiability problem is a P problem</a:t>
            </a:r>
            <a:endParaRPr lang="en-IN" b="1" dirty="0">
              <a:solidFill>
                <a:schemeClr val="tx1">
                  <a:lumMod val="75000"/>
                </a:schemeClr>
              </a:solidFill>
              <a:latin typeface="Roboto Slab Regular" charset="0"/>
              <a:ea typeface="Roboto Slab Regular" charset="0"/>
            </a:endParaRPr>
          </a:p>
          <a:p>
            <a:pPr marL="101600" lvl="0" indent="0" rtl="0">
              <a:spcBef>
                <a:spcPts val="0"/>
              </a:spcBef>
              <a:spcAft>
                <a:spcPts val="0"/>
              </a:spcAft>
              <a:buSzPts val="2000"/>
              <a:buNone/>
            </a:pPr>
            <a:endParaRPr lang="en-IN" b="1" dirty="0" smtClean="0">
              <a:solidFill>
                <a:srgbClr val="FF0000"/>
              </a:solidFill>
              <a:latin typeface="Roboto Slab Regular" charset="0"/>
              <a:ea typeface="Roboto Slab Regular" charset="0"/>
            </a:endParaRPr>
          </a:p>
          <a:p>
            <a:pPr lvl="0" rtl="0">
              <a:spcBef>
                <a:spcPts val="0"/>
              </a:spcBef>
              <a:spcAft>
                <a:spcPts val="0"/>
              </a:spcAft>
              <a:buSzPts val="2000"/>
              <a:buFontTx/>
              <a:buChar char="-"/>
            </a:pPr>
            <a:r>
              <a:rPr lang="en-IN" sz="1600" b="1" dirty="0" smtClean="0">
                <a:solidFill>
                  <a:schemeClr val="tx1">
                    <a:lumMod val="75000"/>
                  </a:schemeClr>
                </a:solidFill>
                <a:latin typeface="Roboto Slab Regular" charset="0"/>
                <a:ea typeface="Roboto Slab Regular" charset="0"/>
              </a:rPr>
              <a:t>Sat is NP-complete</a:t>
            </a:r>
          </a:p>
          <a:p>
            <a:pPr lvl="0" rtl="0">
              <a:spcBef>
                <a:spcPts val="0"/>
              </a:spcBef>
              <a:spcAft>
                <a:spcPts val="0"/>
              </a:spcAft>
              <a:buSzPts val="2000"/>
              <a:buFontTx/>
              <a:buChar char="-"/>
            </a:pPr>
            <a:endParaRPr lang="en-IN" sz="1600" b="1" dirty="0">
              <a:solidFill>
                <a:schemeClr val="tx1">
                  <a:lumMod val="75000"/>
                </a:schemeClr>
              </a:solidFill>
              <a:latin typeface="Roboto Slab Regular" charset="0"/>
              <a:ea typeface="Roboto Slab Regular" charset="0"/>
            </a:endParaRPr>
          </a:p>
          <a:p>
            <a:pPr lvl="0" rtl="0">
              <a:spcBef>
                <a:spcPts val="0"/>
              </a:spcBef>
              <a:spcAft>
                <a:spcPts val="0"/>
              </a:spcAft>
              <a:buSzPts val="2000"/>
              <a:buFontTx/>
              <a:buChar char="-"/>
            </a:pPr>
            <a:r>
              <a:rPr lang="en-IN" sz="1600" b="1" dirty="0" smtClean="0">
                <a:solidFill>
                  <a:schemeClr val="tx1">
                    <a:lumMod val="75000"/>
                  </a:schemeClr>
                </a:solidFill>
                <a:latin typeface="Roboto Slab Regular" charset="0"/>
                <a:ea typeface="Roboto Slab Regular" charset="0"/>
              </a:rPr>
              <a:t>It is the first NP-complete problem</a:t>
            </a:r>
          </a:p>
          <a:p>
            <a:pPr lvl="0" rtl="0">
              <a:spcBef>
                <a:spcPts val="0"/>
              </a:spcBef>
              <a:spcAft>
                <a:spcPts val="0"/>
              </a:spcAft>
              <a:buSzPts val="2000"/>
              <a:buFontTx/>
              <a:buChar char="-"/>
            </a:pPr>
            <a:endParaRPr lang="en-IN" sz="1600" b="1" dirty="0">
              <a:solidFill>
                <a:schemeClr val="tx1">
                  <a:lumMod val="75000"/>
                </a:schemeClr>
              </a:solidFill>
              <a:latin typeface="Roboto Slab Regular" charset="0"/>
              <a:ea typeface="Roboto Slab Regular" charset="0"/>
            </a:endParaRPr>
          </a:p>
          <a:p>
            <a:pPr lvl="0" rtl="0">
              <a:spcBef>
                <a:spcPts val="0"/>
              </a:spcBef>
              <a:spcAft>
                <a:spcPts val="0"/>
              </a:spcAft>
              <a:buSzPts val="2000"/>
              <a:buFontTx/>
              <a:buChar char="-"/>
            </a:pPr>
            <a:r>
              <a:rPr lang="en-IN" sz="1600" b="1" dirty="0" smtClean="0">
                <a:solidFill>
                  <a:schemeClr val="tx1">
                    <a:lumMod val="75000"/>
                  </a:schemeClr>
                </a:solidFill>
                <a:latin typeface="Roboto Slab Regular" charset="0"/>
                <a:ea typeface="Roboto Slab Regular" charset="0"/>
              </a:rPr>
              <a:t>Every NP-problem reduces to SAT.</a:t>
            </a: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41</a:t>
            </a:fld>
            <a:endParaRPr/>
          </a:p>
        </p:txBody>
      </p:sp>
    </p:spTree>
    <p:extLst>
      <p:ext uri="{BB962C8B-B14F-4D97-AF65-F5344CB8AC3E}">
        <p14:creationId xmlns:p14="http://schemas.microsoft.com/office/powerpoint/2010/main" val="37963864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47" y="614863"/>
            <a:ext cx="2232248" cy="2630400"/>
          </a:xfrm>
        </p:spPr>
        <p:txBody>
          <a:bodyPr/>
          <a:lstStyle/>
          <a:p>
            <a:pPr algn="ctr"/>
            <a:r>
              <a:rPr lang="en-US" b="1" dirty="0"/>
              <a:t>Proof that SAT is NP Complete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sp>
        <p:nvSpPr>
          <p:cNvPr id="6" name="Rectangle 5"/>
          <p:cNvSpPr/>
          <p:nvPr/>
        </p:nvSpPr>
        <p:spPr>
          <a:xfrm>
            <a:off x="2907221" y="811663"/>
            <a:ext cx="4572000" cy="307777"/>
          </a:xfrm>
          <a:prstGeom prst="rect">
            <a:avLst/>
          </a:prstGeom>
        </p:spPr>
        <p:txBody>
          <a:bodyPr>
            <a:spAutoFit/>
          </a:bodyPr>
          <a:lstStyle/>
          <a:p>
            <a:pPr marL="101600" lvl="0">
              <a:buSzPts val="2000"/>
            </a:pPr>
            <a:endParaRPr lang="en-IN" b="1" dirty="0">
              <a:solidFill>
                <a:schemeClr val="tx1">
                  <a:lumMod val="75000"/>
                </a:schemeClr>
              </a:solidFill>
              <a:latin typeface="Roboto Slab Regular" charset="0"/>
              <a:ea typeface="Roboto Slab Regular" charset="0"/>
            </a:endParaRPr>
          </a:p>
        </p:txBody>
      </p:sp>
      <p:sp>
        <p:nvSpPr>
          <p:cNvPr id="11" name="Google Shape;424;p20"/>
          <p:cNvSpPr txBox="1">
            <a:spLocks noGrp="1"/>
          </p:cNvSpPr>
          <p:nvPr>
            <p:ph type="body" idx="1"/>
          </p:nvPr>
        </p:nvSpPr>
        <p:spPr>
          <a:xfrm>
            <a:off x="2339752" y="965550"/>
            <a:ext cx="6176728" cy="3910455"/>
          </a:xfrm>
          <a:prstGeom prst="rect">
            <a:avLst/>
          </a:prstGeom>
        </p:spPr>
        <p:txBody>
          <a:bodyPr spcFirstLastPara="1" wrap="square" lIns="91425" tIns="91425" rIns="91425" bIns="91425" anchor="t" anchorCtr="0">
            <a:noAutofit/>
          </a:bodyPr>
          <a:lstStyle/>
          <a:p>
            <a:pPr marL="101600" lvl="0" indent="0" algn="ctr" rtl="0">
              <a:spcBef>
                <a:spcPts val="0"/>
              </a:spcBef>
              <a:spcAft>
                <a:spcPts val="0"/>
              </a:spcAft>
              <a:buSzPts val="2000"/>
              <a:buNone/>
            </a:pPr>
            <a:r>
              <a:rPr lang="en-US" sz="1600" b="1" u="sng" dirty="0" smtClean="0">
                <a:solidFill>
                  <a:schemeClr val="tx1">
                    <a:lumMod val="75000"/>
                  </a:schemeClr>
                </a:solidFill>
              </a:rPr>
              <a:t>SAT </a:t>
            </a:r>
            <a:r>
              <a:rPr lang="en-US" sz="1600" b="1" u="sng" dirty="0">
                <a:solidFill>
                  <a:schemeClr val="tx1">
                    <a:lumMod val="75000"/>
                  </a:schemeClr>
                </a:solidFill>
              </a:rPr>
              <a:t>Problem</a:t>
            </a:r>
            <a:r>
              <a:rPr lang="en-US" sz="1600" b="1" dirty="0">
                <a:solidFill>
                  <a:schemeClr val="tx1">
                    <a:lumMod val="75000"/>
                  </a:schemeClr>
                </a:solidFill>
              </a:rPr>
              <a:t>: </a:t>
            </a:r>
            <a:endParaRPr lang="en-US" sz="1600" b="1" dirty="0" smtClean="0">
              <a:solidFill>
                <a:schemeClr val="tx1">
                  <a:lumMod val="75000"/>
                </a:schemeClr>
              </a:solidFill>
            </a:endParaRPr>
          </a:p>
          <a:p>
            <a:pPr marL="101600" lvl="0" indent="0" rtl="0">
              <a:spcBef>
                <a:spcPts val="0"/>
              </a:spcBef>
              <a:spcAft>
                <a:spcPts val="0"/>
              </a:spcAft>
              <a:buSzPts val="2000"/>
              <a:buNone/>
            </a:pPr>
            <a:endParaRPr lang="en-US" sz="1600" b="1" dirty="0">
              <a:solidFill>
                <a:schemeClr val="tx1">
                  <a:lumMod val="75000"/>
                </a:schemeClr>
              </a:solidFill>
            </a:endParaRPr>
          </a:p>
          <a:p>
            <a:pPr>
              <a:spcBef>
                <a:spcPts val="0"/>
              </a:spcBef>
            </a:pPr>
            <a:r>
              <a:rPr lang="en-US" sz="1600" dirty="0" smtClean="0"/>
              <a:t>SAT(Boolean </a:t>
            </a:r>
            <a:r>
              <a:rPr lang="en-US" sz="1600" dirty="0"/>
              <a:t>Satisfiability Problem) is the problem of determining if there exists an interpretation that satisfies a given </a:t>
            </a:r>
            <a:r>
              <a:rPr lang="en-US" sz="1600" dirty="0" smtClean="0"/>
              <a:t>Boolean </a:t>
            </a:r>
            <a:r>
              <a:rPr lang="en-US" sz="1600" dirty="0"/>
              <a:t>formula. </a:t>
            </a:r>
          </a:p>
          <a:p>
            <a:pPr>
              <a:spcBef>
                <a:spcPts val="0"/>
              </a:spcBef>
            </a:pPr>
            <a:endParaRPr lang="en-US" sz="1600" dirty="0" smtClean="0"/>
          </a:p>
          <a:p>
            <a:pPr>
              <a:spcBef>
                <a:spcPts val="0"/>
              </a:spcBef>
            </a:pPr>
            <a:r>
              <a:rPr lang="en-US" sz="1600" dirty="0" smtClean="0"/>
              <a:t>It </a:t>
            </a:r>
            <a:r>
              <a:rPr lang="en-US" sz="1600" dirty="0"/>
              <a:t>asks whether the variables of a given </a:t>
            </a:r>
            <a:r>
              <a:rPr lang="en-US" sz="1600" dirty="0" err="1"/>
              <a:t>boolean</a:t>
            </a:r>
            <a:r>
              <a:rPr lang="en-US" sz="1600" dirty="0"/>
              <a:t> formula can be consistently replaced by the values </a:t>
            </a:r>
            <a:r>
              <a:rPr lang="en-US" sz="1600" b="1" dirty="0"/>
              <a:t>TRUE or FALSE</a:t>
            </a:r>
            <a:r>
              <a:rPr lang="en-US" sz="1600" dirty="0"/>
              <a:t> in such a way that the formula evaluates to </a:t>
            </a:r>
            <a:r>
              <a:rPr lang="en-US" sz="1600" b="1" dirty="0"/>
              <a:t>TRUE</a:t>
            </a:r>
            <a:r>
              <a:rPr lang="en-US" sz="1600" dirty="0"/>
              <a:t>. If this is the case, the formula is called </a:t>
            </a:r>
            <a:r>
              <a:rPr lang="en-US" sz="1600" i="1" dirty="0"/>
              <a:t>satisfiable</a:t>
            </a:r>
            <a:r>
              <a:rPr lang="en-US" sz="1600" dirty="0"/>
              <a:t>. </a:t>
            </a:r>
            <a:endParaRPr lang="en-US" sz="1600" dirty="0" smtClean="0"/>
          </a:p>
          <a:p>
            <a:pPr>
              <a:spcBef>
                <a:spcPts val="0"/>
              </a:spcBef>
            </a:pPr>
            <a:endParaRPr lang="en-US" sz="1600" dirty="0"/>
          </a:p>
          <a:p>
            <a:pPr>
              <a:spcBef>
                <a:spcPts val="0"/>
              </a:spcBef>
            </a:pPr>
            <a:r>
              <a:rPr lang="en-US" sz="1600" dirty="0" smtClean="0"/>
              <a:t>On </a:t>
            </a:r>
            <a:r>
              <a:rPr lang="en-US" sz="1600" dirty="0"/>
              <a:t>the other hand, if no such assignment exists, the function expressed by the formula is </a:t>
            </a:r>
            <a:r>
              <a:rPr lang="en-US" sz="1600" b="1" dirty="0"/>
              <a:t>FALSE</a:t>
            </a:r>
            <a:r>
              <a:rPr lang="en-US" sz="1600" dirty="0"/>
              <a:t> for all possible variable assignments and the formula is </a:t>
            </a:r>
            <a:r>
              <a:rPr lang="en-US" sz="1600" i="1" dirty="0"/>
              <a:t>unsatisfiable</a:t>
            </a:r>
            <a:r>
              <a:rPr lang="en-US" sz="1600" dirty="0"/>
              <a:t>.</a:t>
            </a:r>
            <a:endParaRPr lang="en-IN" sz="1600" b="1" dirty="0" smtClean="0">
              <a:solidFill>
                <a:schemeClr val="tx1">
                  <a:lumMod val="75000"/>
                </a:schemeClr>
              </a:solidFill>
              <a:latin typeface="Roboto Slab Regular" charset="0"/>
              <a:ea typeface="Roboto Slab Regular" charset="0"/>
            </a:endParaRPr>
          </a:p>
        </p:txBody>
      </p:sp>
    </p:spTree>
    <p:extLst>
      <p:ext uri="{BB962C8B-B14F-4D97-AF65-F5344CB8AC3E}">
        <p14:creationId xmlns:p14="http://schemas.microsoft.com/office/powerpoint/2010/main" val="10716043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47" y="614863"/>
            <a:ext cx="2232248" cy="2630400"/>
          </a:xfrm>
        </p:spPr>
        <p:txBody>
          <a:bodyPr/>
          <a:lstStyle/>
          <a:p>
            <a:pPr algn="ctr"/>
            <a:r>
              <a:rPr lang="en-US" b="1" dirty="0"/>
              <a:t>Proof that SAT is NP Complete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dirty="0"/>
          </a:p>
        </p:txBody>
      </p:sp>
      <p:sp>
        <p:nvSpPr>
          <p:cNvPr id="6" name="Rectangle 5"/>
          <p:cNvSpPr/>
          <p:nvPr/>
        </p:nvSpPr>
        <p:spPr>
          <a:xfrm>
            <a:off x="2907221" y="811663"/>
            <a:ext cx="4572000" cy="307777"/>
          </a:xfrm>
          <a:prstGeom prst="rect">
            <a:avLst/>
          </a:prstGeom>
        </p:spPr>
        <p:txBody>
          <a:bodyPr>
            <a:spAutoFit/>
          </a:bodyPr>
          <a:lstStyle/>
          <a:p>
            <a:pPr marL="101600" lvl="0">
              <a:buSzPts val="2000"/>
            </a:pPr>
            <a:endParaRPr lang="en-IN" b="1" dirty="0">
              <a:solidFill>
                <a:schemeClr val="tx1">
                  <a:lumMod val="75000"/>
                </a:schemeClr>
              </a:solidFill>
              <a:latin typeface="Roboto Slab Regular" charset="0"/>
              <a:ea typeface="Roboto Slab Regular" charset="0"/>
            </a:endParaRPr>
          </a:p>
        </p:txBody>
      </p:sp>
      <p:sp>
        <p:nvSpPr>
          <p:cNvPr id="11" name="Google Shape;424;p20"/>
          <p:cNvSpPr txBox="1">
            <a:spLocks noGrp="1"/>
          </p:cNvSpPr>
          <p:nvPr>
            <p:ph type="body" idx="1"/>
          </p:nvPr>
        </p:nvSpPr>
        <p:spPr>
          <a:xfrm>
            <a:off x="2339752" y="699542"/>
            <a:ext cx="6176728" cy="3910455"/>
          </a:xfrm>
          <a:prstGeom prst="rect">
            <a:avLst/>
          </a:prstGeom>
        </p:spPr>
        <p:txBody>
          <a:bodyPr spcFirstLastPara="1" wrap="square" lIns="91425" tIns="91425" rIns="91425" bIns="91425" anchor="t" anchorCtr="0">
            <a:noAutofit/>
          </a:bodyPr>
          <a:lstStyle/>
          <a:p>
            <a:pPr marL="101600" lvl="0" indent="0" algn="ctr">
              <a:spcBef>
                <a:spcPts val="0"/>
              </a:spcBef>
              <a:buNone/>
            </a:pPr>
            <a:r>
              <a:rPr lang="en-US" sz="1600" b="1" u="sng" dirty="0">
                <a:solidFill>
                  <a:schemeClr val="tx1">
                    <a:lumMod val="75000"/>
                  </a:schemeClr>
                </a:solidFill>
              </a:rPr>
              <a:t>Problem</a:t>
            </a:r>
            <a:r>
              <a:rPr lang="en-US" sz="1600" b="1" dirty="0">
                <a:solidFill>
                  <a:schemeClr val="tx1">
                    <a:lumMod val="75000"/>
                  </a:schemeClr>
                </a:solidFill>
              </a:rPr>
              <a:t>:</a:t>
            </a:r>
            <a:r>
              <a:rPr lang="en-US" sz="1600" dirty="0"/>
              <a:t> </a:t>
            </a:r>
            <a:endParaRPr lang="en-US" sz="1600" dirty="0" smtClean="0"/>
          </a:p>
          <a:p>
            <a:pPr marL="101600" lvl="0" indent="0" algn="ctr">
              <a:spcBef>
                <a:spcPts val="0"/>
              </a:spcBef>
              <a:buNone/>
            </a:pPr>
            <a:endParaRPr lang="en-US" sz="1600" dirty="0" smtClean="0"/>
          </a:p>
          <a:p>
            <a:pPr marL="101600" lvl="0" indent="0">
              <a:spcBef>
                <a:spcPts val="0"/>
              </a:spcBef>
              <a:buNone/>
            </a:pPr>
            <a:r>
              <a:rPr lang="en-US" sz="1600" dirty="0" smtClean="0"/>
              <a:t>Given </a:t>
            </a:r>
            <a:r>
              <a:rPr lang="en-US" sz="1600" dirty="0"/>
              <a:t>a </a:t>
            </a:r>
            <a:r>
              <a:rPr lang="en-US" sz="1600" dirty="0" smtClean="0"/>
              <a:t>Boolean </a:t>
            </a:r>
            <a:r>
              <a:rPr lang="en-US" sz="1600" dirty="0"/>
              <a:t>formula </a:t>
            </a:r>
            <a:r>
              <a:rPr lang="en-US" sz="1600" b="1" i="1" dirty="0"/>
              <a:t>f</a:t>
            </a:r>
            <a:r>
              <a:rPr lang="en-US" sz="1600" dirty="0"/>
              <a:t>, the problem is to identify if the formula </a:t>
            </a:r>
            <a:r>
              <a:rPr lang="en-US" sz="1600" b="1" i="1" dirty="0"/>
              <a:t>f</a:t>
            </a:r>
            <a:r>
              <a:rPr lang="en-US" sz="1600" dirty="0"/>
              <a:t> has a satisfying assignment or not</a:t>
            </a:r>
            <a:r>
              <a:rPr lang="en-US" sz="1600" dirty="0" smtClean="0"/>
              <a:t>.</a:t>
            </a:r>
          </a:p>
          <a:p>
            <a:pPr marL="101600" lvl="0" indent="0">
              <a:spcBef>
                <a:spcPts val="0"/>
              </a:spcBef>
              <a:buNone/>
            </a:pPr>
            <a:endParaRPr lang="en-US" sz="1600" b="1" dirty="0">
              <a:solidFill>
                <a:schemeClr val="tx1">
                  <a:lumMod val="75000"/>
                </a:schemeClr>
              </a:solidFill>
              <a:latin typeface="Roboto Slab Regular" charset="0"/>
              <a:ea typeface="Roboto Slab Regular" charset="0"/>
            </a:endParaRPr>
          </a:p>
          <a:p>
            <a:pPr marL="101600" lvl="0" indent="0" algn="ctr">
              <a:spcBef>
                <a:spcPts val="0"/>
              </a:spcBef>
              <a:buNone/>
            </a:pPr>
            <a:r>
              <a:rPr lang="en-US" sz="1600" b="1" u="sng" dirty="0">
                <a:solidFill>
                  <a:schemeClr val="tx1">
                    <a:lumMod val="75000"/>
                  </a:schemeClr>
                </a:solidFill>
              </a:rPr>
              <a:t>Explanation</a:t>
            </a:r>
            <a:r>
              <a:rPr lang="en-US" sz="1600" b="1" dirty="0">
                <a:solidFill>
                  <a:schemeClr val="tx1">
                    <a:lumMod val="75000"/>
                  </a:schemeClr>
                </a:solidFill>
              </a:rPr>
              <a:t>:</a:t>
            </a:r>
            <a:r>
              <a:rPr lang="en-US" sz="1600" dirty="0"/>
              <a:t> </a:t>
            </a:r>
            <a:endParaRPr lang="en-US" sz="1600" dirty="0" smtClean="0"/>
          </a:p>
          <a:p>
            <a:pPr marL="101600" lvl="0" indent="0">
              <a:spcBef>
                <a:spcPts val="0"/>
              </a:spcBef>
              <a:buNone/>
            </a:pPr>
            <a:r>
              <a:rPr lang="en-US" sz="1600" dirty="0" smtClean="0"/>
              <a:t>An </a:t>
            </a:r>
            <a:r>
              <a:rPr lang="en-US" sz="1600" dirty="0"/>
              <a:t>instance of the problem is an input specified to the problem. An instance of the problem is a </a:t>
            </a:r>
            <a:r>
              <a:rPr lang="en-US" sz="1600" dirty="0" smtClean="0"/>
              <a:t>Boolean </a:t>
            </a:r>
            <a:r>
              <a:rPr lang="en-US" sz="1600" dirty="0"/>
              <a:t>formula </a:t>
            </a:r>
            <a:r>
              <a:rPr lang="en-US" sz="1600" b="1" i="1" dirty="0"/>
              <a:t>f</a:t>
            </a:r>
            <a:r>
              <a:rPr lang="en-US" sz="1600" dirty="0"/>
              <a:t>. Since an </a:t>
            </a:r>
            <a:r>
              <a:rPr lang="en-US" sz="1600" u="sng" dirty="0">
                <a:hlinkClick r:id="rId2"/>
              </a:rPr>
              <a:t>NP-complete</a:t>
            </a:r>
            <a:r>
              <a:rPr lang="en-US" sz="1600" dirty="0"/>
              <a:t> problem is a problem which is both </a:t>
            </a:r>
            <a:r>
              <a:rPr lang="en-US" sz="1600" b="1" dirty="0"/>
              <a:t>NP</a:t>
            </a:r>
            <a:r>
              <a:rPr lang="en-US" sz="1600" dirty="0"/>
              <a:t> and </a:t>
            </a:r>
            <a:r>
              <a:rPr lang="en-US" sz="1600" b="1" dirty="0"/>
              <a:t>NP-Hard</a:t>
            </a:r>
            <a:r>
              <a:rPr lang="en-US" sz="1600" dirty="0"/>
              <a:t>, the proof or statement that a problem is NP-Complete consists of two parts</a:t>
            </a:r>
            <a:r>
              <a:rPr lang="en-US" sz="1600" dirty="0" smtClean="0"/>
              <a:t>:</a:t>
            </a:r>
          </a:p>
          <a:p>
            <a:pPr fontAlgn="base"/>
            <a:r>
              <a:rPr lang="en-US" sz="1600" i="1" dirty="0"/>
              <a:t>The problem itself is in NP class.</a:t>
            </a:r>
          </a:p>
          <a:p>
            <a:pPr fontAlgn="base"/>
            <a:r>
              <a:rPr lang="en-US" sz="1600" i="1" dirty="0"/>
              <a:t>All other problems in NP class can be polynomial-time reducible to that.</a:t>
            </a:r>
            <a:br>
              <a:rPr lang="en-US" sz="1600" i="1" dirty="0"/>
            </a:br>
            <a:r>
              <a:rPr lang="en-US" sz="1600" i="1" dirty="0"/>
              <a:t>(B is polynomial-time reducible to C is denoted as ≤ P</a:t>
            </a:r>
            <a:r>
              <a:rPr lang="en-US" sz="1600" i="1" baseline="30000" dirty="0"/>
              <a:t>C</a:t>
            </a:r>
            <a:r>
              <a:rPr lang="en-US" sz="1600" i="1" dirty="0"/>
              <a:t>)</a:t>
            </a:r>
          </a:p>
          <a:p>
            <a:pPr marL="101600" lvl="0" indent="0">
              <a:spcBef>
                <a:spcPts val="0"/>
              </a:spcBef>
              <a:buNone/>
            </a:pPr>
            <a:endParaRPr lang="en-IN" sz="1600" b="1" dirty="0" smtClean="0">
              <a:solidFill>
                <a:schemeClr val="tx1">
                  <a:lumMod val="75000"/>
                </a:schemeClr>
              </a:solidFill>
              <a:latin typeface="Roboto Slab Regular" charset="0"/>
              <a:ea typeface="Roboto Slab Regular" charset="0"/>
            </a:endParaRPr>
          </a:p>
        </p:txBody>
      </p:sp>
    </p:spTree>
    <p:extLst>
      <p:ext uri="{BB962C8B-B14F-4D97-AF65-F5344CB8AC3E}">
        <p14:creationId xmlns:p14="http://schemas.microsoft.com/office/powerpoint/2010/main" val="36052789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47" y="614863"/>
            <a:ext cx="2232248" cy="2630400"/>
          </a:xfrm>
        </p:spPr>
        <p:txBody>
          <a:bodyPr/>
          <a:lstStyle/>
          <a:p>
            <a:pPr algn="ctr"/>
            <a:r>
              <a:rPr lang="en-US" b="1" dirty="0"/>
              <a:t>Proof that SAT is NP Complete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
        <p:nvSpPr>
          <p:cNvPr id="6" name="Rectangle 5"/>
          <p:cNvSpPr/>
          <p:nvPr/>
        </p:nvSpPr>
        <p:spPr>
          <a:xfrm>
            <a:off x="2907221" y="811663"/>
            <a:ext cx="4572000" cy="307777"/>
          </a:xfrm>
          <a:prstGeom prst="rect">
            <a:avLst/>
          </a:prstGeom>
        </p:spPr>
        <p:txBody>
          <a:bodyPr>
            <a:spAutoFit/>
          </a:bodyPr>
          <a:lstStyle/>
          <a:p>
            <a:pPr marL="101600" lvl="0">
              <a:buSzPts val="2000"/>
            </a:pPr>
            <a:endParaRPr lang="en-IN" b="1" dirty="0">
              <a:solidFill>
                <a:schemeClr val="tx1">
                  <a:lumMod val="75000"/>
                </a:schemeClr>
              </a:solidFill>
              <a:latin typeface="Roboto Slab Regular" charset="0"/>
              <a:ea typeface="Roboto Slab Regular" charset="0"/>
            </a:endParaRPr>
          </a:p>
        </p:txBody>
      </p:sp>
      <p:sp>
        <p:nvSpPr>
          <p:cNvPr id="11" name="Google Shape;424;p20"/>
          <p:cNvSpPr txBox="1">
            <a:spLocks noGrp="1"/>
          </p:cNvSpPr>
          <p:nvPr>
            <p:ph type="body" idx="1"/>
          </p:nvPr>
        </p:nvSpPr>
        <p:spPr>
          <a:xfrm>
            <a:off x="2339752" y="965550"/>
            <a:ext cx="6176728" cy="3910455"/>
          </a:xfrm>
          <a:prstGeom prst="rect">
            <a:avLst/>
          </a:prstGeom>
        </p:spPr>
        <p:txBody>
          <a:bodyPr spcFirstLastPara="1" wrap="square" lIns="91425" tIns="91425" rIns="91425" bIns="91425" anchor="t" anchorCtr="0">
            <a:noAutofit/>
          </a:bodyPr>
          <a:lstStyle/>
          <a:p>
            <a:pPr fontAlgn="base"/>
            <a:r>
              <a:rPr lang="en-US" sz="1600" dirty="0"/>
              <a:t>If the 2nd condition is only satisfied then the problem is called</a:t>
            </a:r>
            <a:r>
              <a:rPr lang="en-US" sz="1600" b="1" dirty="0"/>
              <a:t> NP-Hard</a:t>
            </a:r>
            <a:r>
              <a:rPr lang="en-US" sz="1600" dirty="0"/>
              <a:t>.</a:t>
            </a:r>
          </a:p>
          <a:p>
            <a:pPr fontAlgn="base"/>
            <a:r>
              <a:rPr lang="en-US" sz="1600" dirty="0"/>
              <a:t>But it is not possible to reduce every NP problem into another NP problem to show its NP-Completeness all the time i.e., to show a problem is NP-complete then prove that the problem is in NP and any NP-Complete problem is reducible to that i.e. if B is NP-Complete and B ≤ P</a:t>
            </a:r>
            <a:r>
              <a:rPr lang="en-US" sz="1600" baseline="30000" dirty="0"/>
              <a:t>C </a:t>
            </a:r>
            <a:r>
              <a:rPr lang="en-US" sz="1600" dirty="0"/>
              <a:t>For C in NP, then C is NP-Complete</a:t>
            </a:r>
            <a:r>
              <a:rPr lang="en-US" sz="1600" dirty="0" smtClean="0"/>
              <a:t>.</a:t>
            </a:r>
          </a:p>
          <a:p>
            <a:pPr fontAlgn="base"/>
            <a:r>
              <a:rPr lang="en-US" sz="1600" dirty="0"/>
              <a:t>Thus, it can be verified that the </a:t>
            </a:r>
            <a:r>
              <a:rPr lang="en-US" sz="1600" b="1" dirty="0"/>
              <a:t>SAT Problem</a:t>
            </a:r>
            <a:r>
              <a:rPr lang="en-US" sz="1600" dirty="0"/>
              <a:t> is NP-Complete using the following propositions</a:t>
            </a:r>
            <a:r>
              <a:rPr lang="en-US" sz="1600" dirty="0" smtClean="0"/>
              <a:t>:</a:t>
            </a:r>
          </a:p>
          <a:p>
            <a:pPr marL="101600" indent="0" fontAlgn="base">
              <a:buNone/>
            </a:pPr>
            <a:r>
              <a:rPr lang="en-US" sz="1600" dirty="0"/>
              <a:t> </a:t>
            </a:r>
            <a:r>
              <a:rPr lang="en-US" sz="1600" dirty="0" smtClean="0"/>
              <a:t>          </a:t>
            </a:r>
            <a:r>
              <a:rPr lang="en-US" sz="1600" b="1" dirty="0" smtClean="0"/>
              <a:t>- </a:t>
            </a:r>
            <a:r>
              <a:rPr lang="en-IN" sz="1600" b="1" dirty="0"/>
              <a:t>SAT is in </a:t>
            </a:r>
            <a:r>
              <a:rPr lang="en-IN" sz="1600" b="1" dirty="0" smtClean="0"/>
              <a:t>NP</a:t>
            </a:r>
          </a:p>
          <a:p>
            <a:pPr marL="101600" indent="0" fontAlgn="base">
              <a:buNone/>
            </a:pPr>
            <a:r>
              <a:rPr lang="en-IN" sz="1600" b="1" dirty="0"/>
              <a:t> </a:t>
            </a:r>
            <a:r>
              <a:rPr lang="en-IN" sz="1600" b="1" dirty="0" smtClean="0"/>
              <a:t>          - </a:t>
            </a:r>
            <a:r>
              <a:rPr lang="en-IN" sz="1600" b="1" dirty="0"/>
              <a:t>SAT is </a:t>
            </a:r>
            <a:r>
              <a:rPr lang="en-IN" sz="1600" b="1" dirty="0" smtClean="0"/>
              <a:t>NP-Hard</a:t>
            </a:r>
            <a:endParaRPr lang="en-US" sz="1600" dirty="0"/>
          </a:p>
          <a:p>
            <a:pPr marL="101600" lvl="0" indent="0">
              <a:spcBef>
                <a:spcPts val="0"/>
              </a:spcBef>
              <a:buNone/>
            </a:pPr>
            <a:endParaRPr lang="en-IN" sz="1600" b="1" dirty="0" smtClean="0">
              <a:solidFill>
                <a:schemeClr val="tx1">
                  <a:lumMod val="75000"/>
                </a:schemeClr>
              </a:solidFill>
              <a:latin typeface="Roboto Slab Regular" charset="0"/>
              <a:ea typeface="Roboto Slab Regular" charset="0"/>
            </a:endParaRPr>
          </a:p>
        </p:txBody>
      </p:sp>
    </p:spTree>
    <p:extLst>
      <p:ext uri="{BB962C8B-B14F-4D97-AF65-F5344CB8AC3E}">
        <p14:creationId xmlns:p14="http://schemas.microsoft.com/office/powerpoint/2010/main" val="1442368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47" y="614863"/>
            <a:ext cx="2232248" cy="2630400"/>
          </a:xfrm>
        </p:spPr>
        <p:txBody>
          <a:bodyPr/>
          <a:lstStyle/>
          <a:p>
            <a:pPr algn="ctr"/>
            <a:r>
              <a:rPr lang="en-US" b="1" dirty="0"/>
              <a:t>Proof that SAT is NP Complete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sp>
        <p:nvSpPr>
          <p:cNvPr id="6" name="Rectangle 5"/>
          <p:cNvSpPr/>
          <p:nvPr/>
        </p:nvSpPr>
        <p:spPr>
          <a:xfrm>
            <a:off x="2907221" y="811663"/>
            <a:ext cx="4572000" cy="307777"/>
          </a:xfrm>
          <a:prstGeom prst="rect">
            <a:avLst/>
          </a:prstGeom>
        </p:spPr>
        <p:txBody>
          <a:bodyPr>
            <a:spAutoFit/>
          </a:bodyPr>
          <a:lstStyle/>
          <a:p>
            <a:pPr marL="101600" lvl="0">
              <a:buSzPts val="2000"/>
            </a:pPr>
            <a:endParaRPr lang="en-IN" b="1" dirty="0">
              <a:solidFill>
                <a:schemeClr val="tx1">
                  <a:lumMod val="75000"/>
                </a:schemeClr>
              </a:solidFill>
              <a:latin typeface="Roboto Slab Regular" charset="0"/>
              <a:ea typeface="Roboto Slab Regular" charset="0"/>
            </a:endParaRPr>
          </a:p>
        </p:txBody>
      </p:sp>
      <p:sp>
        <p:nvSpPr>
          <p:cNvPr id="11" name="Google Shape;424;p20"/>
          <p:cNvSpPr txBox="1">
            <a:spLocks noGrp="1"/>
          </p:cNvSpPr>
          <p:nvPr>
            <p:ph type="body" idx="1"/>
          </p:nvPr>
        </p:nvSpPr>
        <p:spPr>
          <a:xfrm>
            <a:off x="2339752" y="965550"/>
            <a:ext cx="6176728" cy="3910455"/>
          </a:xfrm>
          <a:prstGeom prst="rect">
            <a:avLst/>
          </a:prstGeom>
        </p:spPr>
        <p:txBody>
          <a:bodyPr spcFirstLastPara="1" wrap="square" lIns="91425" tIns="91425" rIns="91425" bIns="91425" anchor="t" anchorCtr="0">
            <a:noAutofit/>
          </a:bodyPr>
          <a:lstStyle/>
          <a:p>
            <a:pPr marL="101600" lvl="0" indent="0" algn="ctr">
              <a:spcBef>
                <a:spcPts val="0"/>
              </a:spcBef>
              <a:buNone/>
            </a:pPr>
            <a:r>
              <a:rPr lang="en-US" sz="1600" b="1" u="sng" dirty="0"/>
              <a:t>SAT is in </a:t>
            </a:r>
            <a:r>
              <a:rPr lang="en-US" sz="1600" b="1" u="sng" dirty="0" smtClean="0"/>
              <a:t>NP</a:t>
            </a:r>
            <a:endParaRPr lang="en-US" sz="1600" b="1" dirty="0" smtClean="0"/>
          </a:p>
          <a:p>
            <a:pPr marL="101600" lvl="0" indent="0">
              <a:spcBef>
                <a:spcPts val="0"/>
              </a:spcBef>
              <a:buNone/>
            </a:pPr>
            <a:r>
              <a:rPr lang="en-US" sz="1600" dirty="0"/>
              <a:t/>
            </a:r>
            <a:br>
              <a:rPr lang="en-US" sz="1600" dirty="0"/>
            </a:br>
            <a:r>
              <a:rPr lang="en-US" sz="1600" dirty="0" smtClean="0"/>
              <a:t>If </a:t>
            </a:r>
            <a:r>
              <a:rPr lang="en-US" sz="1600" dirty="0"/>
              <a:t>any problem is in NP, then given a ‘certificate’, which is a solution to the problem and an instance of the problem(a </a:t>
            </a:r>
            <a:r>
              <a:rPr lang="en-US" sz="1600" dirty="0" err="1"/>
              <a:t>boolean</a:t>
            </a:r>
            <a:r>
              <a:rPr lang="en-US" sz="1600" dirty="0"/>
              <a:t> formula </a:t>
            </a:r>
            <a:r>
              <a:rPr lang="en-US" sz="1600" b="1" i="1" dirty="0"/>
              <a:t>f</a:t>
            </a:r>
            <a:r>
              <a:rPr lang="en-US" sz="1600" dirty="0"/>
              <a:t>) we will be able to check (identify if the solution is correct or not) certificate in polynomial time. </a:t>
            </a:r>
            <a:endParaRPr lang="en-US" sz="1600" dirty="0" smtClean="0"/>
          </a:p>
          <a:p>
            <a:pPr marL="101600" lvl="0" indent="0">
              <a:spcBef>
                <a:spcPts val="0"/>
              </a:spcBef>
              <a:buNone/>
            </a:pPr>
            <a:endParaRPr lang="en-US" sz="1600" dirty="0"/>
          </a:p>
          <a:p>
            <a:pPr marL="101600" lvl="0" indent="0">
              <a:spcBef>
                <a:spcPts val="0"/>
              </a:spcBef>
              <a:buNone/>
            </a:pPr>
            <a:r>
              <a:rPr lang="en-US" sz="1600" dirty="0" smtClean="0"/>
              <a:t>This </a:t>
            </a:r>
            <a:r>
              <a:rPr lang="en-US" sz="1600" dirty="0"/>
              <a:t>can be done by checking if the given assignment of variables satisfies the </a:t>
            </a:r>
            <a:r>
              <a:rPr lang="en-US" sz="1600" dirty="0" err="1"/>
              <a:t>boolean</a:t>
            </a:r>
            <a:r>
              <a:rPr lang="en-US" sz="1600" dirty="0"/>
              <a:t> formula.</a:t>
            </a:r>
            <a:endParaRPr lang="en-IN" sz="1600" b="1" dirty="0" smtClean="0">
              <a:solidFill>
                <a:schemeClr val="tx1">
                  <a:lumMod val="75000"/>
                </a:schemeClr>
              </a:solidFill>
              <a:latin typeface="Roboto Slab Regular" charset="0"/>
              <a:ea typeface="Roboto Slab Regular" charset="0"/>
            </a:endParaRPr>
          </a:p>
        </p:txBody>
      </p:sp>
    </p:spTree>
    <p:extLst>
      <p:ext uri="{BB962C8B-B14F-4D97-AF65-F5344CB8AC3E}">
        <p14:creationId xmlns:p14="http://schemas.microsoft.com/office/powerpoint/2010/main" val="5702512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47" y="614863"/>
            <a:ext cx="2232248" cy="2630400"/>
          </a:xfrm>
        </p:spPr>
        <p:txBody>
          <a:bodyPr/>
          <a:lstStyle/>
          <a:p>
            <a:pPr algn="ctr"/>
            <a:r>
              <a:rPr lang="en-US" b="1" dirty="0"/>
              <a:t>Proof that SAT is NP Complete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sp>
        <p:nvSpPr>
          <p:cNvPr id="6" name="Rectangle 5"/>
          <p:cNvSpPr/>
          <p:nvPr/>
        </p:nvSpPr>
        <p:spPr>
          <a:xfrm>
            <a:off x="2907221" y="811663"/>
            <a:ext cx="4572000" cy="307777"/>
          </a:xfrm>
          <a:prstGeom prst="rect">
            <a:avLst/>
          </a:prstGeom>
        </p:spPr>
        <p:txBody>
          <a:bodyPr>
            <a:spAutoFit/>
          </a:bodyPr>
          <a:lstStyle/>
          <a:p>
            <a:pPr marL="101600" lvl="0">
              <a:buSzPts val="2000"/>
            </a:pPr>
            <a:endParaRPr lang="en-IN" b="1" dirty="0">
              <a:solidFill>
                <a:schemeClr val="tx1">
                  <a:lumMod val="75000"/>
                </a:schemeClr>
              </a:solidFill>
              <a:latin typeface="Roboto Slab Regular" charset="0"/>
              <a:ea typeface="Roboto Slab Regular" charset="0"/>
            </a:endParaRPr>
          </a:p>
        </p:txBody>
      </p:sp>
      <p:sp>
        <p:nvSpPr>
          <p:cNvPr id="11" name="Google Shape;424;p20"/>
          <p:cNvSpPr txBox="1">
            <a:spLocks noGrp="1"/>
          </p:cNvSpPr>
          <p:nvPr>
            <p:ph type="body" idx="1"/>
          </p:nvPr>
        </p:nvSpPr>
        <p:spPr>
          <a:xfrm>
            <a:off x="2339752" y="418063"/>
            <a:ext cx="6264696" cy="4725437"/>
          </a:xfrm>
          <a:prstGeom prst="rect">
            <a:avLst/>
          </a:prstGeom>
        </p:spPr>
        <p:txBody>
          <a:bodyPr spcFirstLastPara="1" wrap="square" lIns="91425" tIns="91425" rIns="91425" bIns="91425" anchor="t" anchorCtr="0">
            <a:noAutofit/>
          </a:bodyPr>
          <a:lstStyle/>
          <a:p>
            <a:pPr marL="101600" indent="0" algn="ctr" fontAlgn="base">
              <a:buNone/>
            </a:pPr>
            <a:r>
              <a:rPr lang="en-US" sz="1600" b="1" u="sng" dirty="0"/>
              <a:t>SAT is NP-Hard</a:t>
            </a:r>
            <a:r>
              <a:rPr lang="en-US" sz="1600" b="1" dirty="0" smtClean="0"/>
              <a:t>:</a:t>
            </a:r>
          </a:p>
          <a:p>
            <a:pPr marL="101600" indent="0" algn="ctr" fontAlgn="base">
              <a:buNone/>
            </a:pPr>
            <a:endParaRPr lang="en-US" sz="1600" b="1" dirty="0" smtClean="0"/>
          </a:p>
          <a:p>
            <a:pPr marL="101600" indent="0" fontAlgn="base">
              <a:buNone/>
            </a:pPr>
            <a:r>
              <a:rPr lang="en-US" sz="1600" dirty="0" smtClean="0"/>
              <a:t>In </a:t>
            </a:r>
            <a:r>
              <a:rPr lang="en-US" sz="1600" dirty="0"/>
              <a:t>order to prove that this problem is NP-Hard then reduce a known problem, Circuit-SAT in this case to our problem. The </a:t>
            </a:r>
            <a:r>
              <a:rPr lang="en-US" sz="1600" dirty="0" err="1"/>
              <a:t>boolean</a:t>
            </a:r>
            <a:r>
              <a:rPr lang="en-US" sz="1600" dirty="0"/>
              <a:t> circuit </a:t>
            </a:r>
            <a:r>
              <a:rPr lang="en-US" sz="1600" b="1" dirty="0"/>
              <a:t>C</a:t>
            </a:r>
            <a:r>
              <a:rPr lang="en-US" sz="1600" dirty="0"/>
              <a:t> can be corrected into a </a:t>
            </a:r>
            <a:r>
              <a:rPr lang="en-US" sz="1600" dirty="0" err="1"/>
              <a:t>boolean</a:t>
            </a:r>
            <a:r>
              <a:rPr lang="en-US" sz="1600" dirty="0"/>
              <a:t> formula </a:t>
            </a:r>
            <a:r>
              <a:rPr lang="en-US" sz="1600" dirty="0" smtClean="0"/>
              <a:t>as:</a:t>
            </a:r>
          </a:p>
          <a:p>
            <a:pPr marL="101600" indent="0" fontAlgn="base">
              <a:buNone/>
            </a:pPr>
            <a:r>
              <a:rPr lang="en-US" sz="1600" dirty="0"/>
              <a:t> </a:t>
            </a:r>
            <a:r>
              <a:rPr lang="en-US" sz="1600" dirty="0" smtClean="0"/>
              <a:t>                 - </a:t>
            </a:r>
            <a:r>
              <a:rPr lang="en-US" sz="1200" dirty="0" smtClean="0"/>
              <a:t>For </a:t>
            </a:r>
            <a:r>
              <a:rPr lang="en-US" sz="1200" dirty="0"/>
              <a:t>every input wire, add a new variable </a:t>
            </a:r>
            <a:r>
              <a:rPr lang="en-US" sz="1200" b="1" dirty="0" err="1" smtClean="0"/>
              <a:t>y</a:t>
            </a:r>
            <a:r>
              <a:rPr lang="en-US" sz="1200" b="1" baseline="-25000" dirty="0" err="1" smtClean="0"/>
              <a:t>i</a:t>
            </a:r>
            <a:r>
              <a:rPr lang="en-US" sz="1200" baseline="-25000" dirty="0" smtClean="0"/>
              <a:t>.</a:t>
            </a:r>
          </a:p>
          <a:p>
            <a:pPr marL="101600" indent="0" fontAlgn="base">
              <a:buNone/>
            </a:pPr>
            <a:r>
              <a:rPr lang="en-US" sz="1200" baseline="-25000" dirty="0"/>
              <a:t> </a:t>
            </a:r>
            <a:r>
              <a:rPr lang="en-US" sz="1200" dirty="0" smtClean="0"/>
              <a:t>                        - For </a:t>
            </a:r>
            <a:r>
              <a:rPr lang="en-US" sz="1200" dirty="0"/>
              <a:t>every output wire, add a new variable </a:t>
            </a:r>
            <a:r>
              <a:rPr lang="en-US" sz="1200" b="1" dirty="0"/>
              <a:t>Z</a:t>
            </a:r>
            <a:r>
              <a:rPr lang="en-US" sz="1200" dirty="0"/>
              <a:t>.</a:t>
            </a:r>
          </a:p>
          <a:p>
            <a:pPr marL="101600" indent="0" fontAlgn="base">
              <a:buNone/>
            </a:pPr>
            <a:r>
              <a:rPr lang="en-US" sz="1200" dirty="0" smtClean="0"/>
              <a:t>                         - An </a:t>
            </a:r>
            <a:r>
              <a:rPr lang="en-US" sz="1200" dirty="0"/>
              <a:t>equation is prepared for each gate.</a:t>
            </a:r>
          </a:p>
          <a:p>
            <a:pPr marL="101600" indent="0" fontAlgn="base">
              <a:buNone/>
            </a:pPr>
            <a:r>
              <a:rPr lang="en-US" sz="1200" dirty="0" smtClean="0"/>
              <a:t>                         - These </a:t>
            </a:r>
            <a:r>
              <a:rPr lang="en-US" sz="1200" dirty="0"/>
              <a:t>sets of equations are separated by </a:t>
            </a:r>
            <a:r>
              <a:rPr lang="en-US" sz="1200" b="1" dirty="0"/>
              <a:t>∩</a:t>
            </a:r>
            <a:r>
              <a:rPr lang="en-US" sz="1200" dirty="0"/>
              <a:t> values and adding </a:t>
            </a:r>
            <a:r>
              <a:rPr lang="en-US" sz="1200" b="1" dirty="0"/>
              <a:t>∩Z</a:t>
            </a:r>
            <a:r>
              <a:rPr lang="en-US" sz="1200" dirty="0"/>
              <a:t> at the </a:t>
            </a:r>
            <a:r>
              <a:rPr lang="en-US" sz="1200" dirty="0" smtClean="0"/>
              <a:t>end.</a:t>
            </a:r>
          </a:p>
          <a:p>
            <a:pPr marL="101600" indent="0" fontAlgn="base">
              <a:buNone/>
            </a:pPr>
            <a:r>
              <a:rPr lang="en-US" sz="1600" dirty="0" smtClean="0"/>
              <a:t>This </a:t>
            </a:r>
            <a:r>
              <a:rPr lang="en-US" sz="1600" dirty="0"/>
              <a:t>transformation can be done in linear time. The following propositions now hold:</a:t>
            </a:r>
          </a:p>
          <a:p>
            <a:pPr fontAlgn="base">
              <a:buFont typeface="Wingdings" panose="05000000000000000000" pitchFamily="2" charset="2"/>
              <a:buChar char="§"/>
            </a:pPr>
            <a:r>
              <a:rPr lang="en-US" sz="1200" dirty="0" smtClean="0"/>
              <a:t>If </a:t>
            </a:r>
            <a:r>
              <a:rPr lang="en-US" sz="1200" dirty="0"/>
              <a:t>there is a set of input, variable values satisfying the circuit then it can derive an assignment for the formula </a:t>
            </a:r>
            <a:r>
              <a:rPr lang="en-US" sz="1200" b="1" i="1" dirty="0"/>
              <a:t>f</a:t>
            </a:r>
            <a:r>
              <a:rPr lang="en-US" sz="1200" dirty="0"/>
              <a:t> that satisfies the formula. This can be simulated by computing the output of every gate in the circuit.</a:t>
            </a:r>
          </a:p>
          <a:p>
            <a:pPr fontAlgn="base">
              <a:buFont typeface="Wingdings" panose="05000000000000000000" pitchFamily="2" charset="2"/>
              <a:buChar char="§"/>
            </a:pPr>
            <a:r>
              <a:rPr lang="en-US" sz="1200" dirty="0"/>
              <a:t>If there is a satisfying assignment for the formula </a:t>
            </a:r>
            <a:r>
              <a:rPr lang="en-US" sz="1200" b="1" i="1" dirty="0"/>
              <a:t>f</a:t>
            </a:r>
            <a:r>
              <a:rPr lang="en-US" sz="1200" dirty="0"/>
              <a:t>, this can satisfy </a:t>
            </a:r>
            <a:r>
              <a:rPr lang="en-US" sz="1200" dirty="0" smtClean="0"/>
              <a:t>the </a:t>
            </a:r>
            <a:r>
              <a:rPr lang="en-US" sz="1200" dirty="0" err="1" smtClean="0"/>
              <a:t>boolean</a:t>
            </a:r>
            <a:r>
              <a:rPr lang="en-US" sz="1200" dirty="0" smtClean="0"/>
              <a:t> </a:t>
            </a:r>
            <a:r>
              <a:rPr lang="en-US" sz="1200" dirty="0"/>
              <a:t>circuit after the removal of the newly added variables.</a:t>
            </a:r>
          </a:p>
          <a:p>
            <a:pPr marL="101600" lvl="0" indent="0" algn="ctr">
              <a:spcBef>
                <a:spcPts val="0"/>
              </a:spcBef>
              <a:buNone/>
            </a:pPr>
            <a:endParaRPr lang="en-US" sz="1600" b="1" dirty="0" smtClean="0"/>
          </a:p>
        </p:txBody>
      </p:sp>
    </p:spTree>
    <p:extLst>
      <p:ext uri="{BB962C8B-B14F-4D97-AF65-F5344CB8AC3E}">
        <p14:creationId xmlns:p14="http://schemas.microsoft.com/office/powerpoint/2010/main" val="9744350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lvl="0" algn="ctr"/>
            <a:r>
              <a:rPr lang="en-US" b="1" dirty="0"/>
              <a:t>Proof that SAT is NP Complete</a:t>
            </a:r>
            <a:endParaRPr b="1" dirty="0"/>
          </a:p>
        </p:txBody>
      </p:sp>
      <p:sp>
        <p:nvSpPr>
          <p:cNvPr id="424" name="Google Shape;424;p20"/>
          <p:cNvSpPr txBox="1">
            <a:spLocks noGrp="1"/>
          </p:cNvSpPr>
          <p:nvPr>
            <p:ph type="body" idx="1"/>
          </p:nvPr>
        </p:nvSpPr>
        <p:spPr>
          <a:xfrm>
            <a:off x="2699792" y="541104"/>
            <a:ext cx="6176728" cy="3384376"/>
          </a:xfrm>
          <a:prstGeom prst="rect">
            <a:avLst/>
          </a:prstGeom>
        </p:spPr>
        <p:txBody>
          <a:bodyPr spcFirstLastPara="1" wrap="square" lIns="91425" tIns="91425" rIns="91425" bIns="91425" anchor="t" anchorCtr="0">
            <a:noAutofit/>
          </a:bodyPr>
          <a:lstStyle/>
          <a:p>
            <a:pPr marL="101600" lvl="0" indent="0">
              <a:spcBef>
                <a:spcPts val="0"/>
              </a:spcBef>
              <a:buNone/>
            </a:pPr>
            <a:r>
              <a:rPr lang="en-US" sz="1600" b="1" dirty="0"/>
              <a:t>For Example:</a:t>
            </a:r>
            <a:r>
              <a:rPr lang="en-US" sz="1600" dirty="0"/>
              <a:t> If below is the circuit then:</a:t>
            </a:r>
            <a:endParaRPr lang="en-US" sz="1600" b="1" dirty="0" smtClean="0">
              <a:solidFill>
                <a:schemeClr val="tx1"/>
              </a:solidFill>
            </a:endParaRP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47</a:t>
            </a:fld>
            <a:endParaRPr/>
          </a:p>
        </p:txBody>
      </p:sp>
      <p:pic>
        <p:nvPicPr>
          <p:cNvPr id="3080" name="Picture 8" descr="https://media.geeksforgeeks.org/wp-content/uploads/20201008155204/idgf.jpg"/>
          <p:cNvPicPr>
            <a:picLocks noChangeAspect="1" noChangeArrowheads="1"/>
          </p:cNvPicPr>
          <p:nvPr/>
        </p:nvPicPr>
        <p:blipFill rotWithShape="1">
          <a:blip r:embed="rId3">
            <a:extLst>
              <a:ext uri="{28A0092B-C50C-407E-A947-70E740481C1C}">
                <a14:useLocalDpi xmlns:a14="http://schemas.microsoft.com/office/drawing/2010/main" val="0"/>
              </a:ext>
            </a:extLst>
          </a:blip>
          <a:srcRect l="1686" t="5245" r="8987" b="26568"/>
          <a:stretch/>
        </p:blipFill>
        <p:spPr bwMode="auto">
          <a:xfrm>
            <a:off x="3315080" y="1203599"/>
            <a:ext cx="3816424"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rotWithShape="1">
          <a:blip r:embed="rId4"/>
          <a:srcRect l="7476" t="64000" r="74412" b="22000"/>
          <a:stretch/>
        </p:blipFill>
        <p:spPr>
          <a:xfrm>
            <a:off x="4319973" y="3075807"/>
            <a:ext cx="2160240" cy="939235"/>
          </a:xfrm>
          <a:prstGeom prst="rect">
            <a:avLst/>
          </a:prstGeom>
        </p:spPr>
      </p:pic>
      <p:sp>
        <p:nvSpPr>
          <p:cNvPr id="15" name="Rectangle 14"/>
          <p:cNvSpPr/>
          <p:nvPr/>
        </p:nvSpPr>
        <p:spPr>
          <a:xfrm>
            <a:off x="3347864" y="4196428"/>
            <a:ext cx="3837910" cy="307777"/>
          </a:xfrm>
          <a:prstGeom prst="rect">
            <a:avLst/>
          </a:prstGeom>
        </p:spPr>
        <p:txBody>
          <a:bodyPr wrap="none">
            <a:spAutoFit/>
          </a:bodyPr>
          <a:lstStyle/>
          <a:p>
            <a:r>
              <a:rPr lang="en-US" dirty="0">
                <a:solidFill>
                  <a:srgbClr val="273239"/>
                </a:solidFill>
                <a:latin typeface="urw-din"/>
              </a:rPr>
              <a:t>Therefore, the </a:t>
            </a:r>
            <a:r>
              <a:rPr lang="en-US" b="1" dirty="0">
                <a:solidFill>
                  <a:srgbClr val="273239"/>
                </a:solidFill>
                <a:latin typeface="urw-din"/>
              </a:rPr>
              <a:t>SAT Problem</a:t>
            </a:r>
            <a:r>
              <a:rPr lang="en-US" dirty="0">
                <a:solidFill>
                  <a:srgbClr val="273239"/>
                </a:solidFill>
                <a:latin typeface="urw-din"/>
              </a:rPr>
              <a:t> is NP-Complete.</a:t>
            </a:r>
            <a:endParaRPr lang="en-IN" dirty="0"/>
          </a:p>
        </p:txBody>
      </p:sp>
    </p:spTree>
    <p:extLst>
      <p:ext uri="{BB962C8B-B14F-4D97-AF65-F5344CB8AC3E}">
        <p14:creationId xmlns:p14="http://schemas.microsoft.com/office/powerpoint/2010/main" val="2492586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THANK YOU</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smtClean="0"/>
              <a:t>What is Complexity?</a:t>
            </a:r>
            <a:endParaRPr b="1" dirty="0"/>
          </a:p>
        </p:txBody>
      </p:sp>
      <p:sp>
        <p:nvSpPr>
          <p:cNvPr id="424" name="Google Shape;424;p20"/>
          <p:cNvSpPr txBox="1">
            <a:spLocks noGrp="1"/>
          </p:cNvSpPr>
          <p:nvPr>
            <p:ph type="body" idx="1"/>
          </p:nvPr>
        </p:nvSpPr>
        <p:spPr>
          <a:xfrm>
            <a:off x="2571736" y="857238"/>
            <a:ext cx="5670654" cy="3786214"/>
          </a:xfrm>
          <a:prstGeom prst="rect">
            <a:avLst/>
          </a:prstGeom>
        </p:spPr>
        <p:txBody>
          <a:bodyPr spcFirstLastPara="1" wrap="square" lIns="91425" tIns="91425" rIns="91425" bIns="91425" anchor="t" anchorCtr="0">
            <a:noAutofit/>
          </a:bodyPr>
          <a:lstStyle/>
          <a:p>
            <a:pPr>
              <a:buFont typeface="Wingdings" pitchFamily="2" charset="2"/>
              <a:buChar char="v"/>
            </a:pPr>
            <a:r>
              <a:rPr lang="en-US" sz="1300" dirty="0" smtClean="0">
                <a:latin typeface="Roboto Slab Regular" charset="0"/>
                <a:ea typeface="Roboto Slab Regular" charset="0"/>
              </a:rPr>
              <a:t>Sometimes, there are more than one way to solve a problem. We need to learn how to compare the performance different algorithms and choose the best one to solve a particular problem.</a:t>
            </a:r>
            <a:endParaRPr lang="en-IN" sz="1300" dirty="0" smtClean="0">
              <a:latin typeface="Roboto Slab Regular" charset="0"/>
              <a:ea typeface="Roboto Slab Regular" charset="0"/>
            </a:endParaRPr>
          </a:p>
          <a:p>
            <a:pPr>
              <a:buFont typeface="Wingdings" pitchFamily="2" charset="2"/>
              <a:buChar char="v"/>
            </a:pPr>
            <a:r>
              <a:rPr lang="en-US" sz="1300" dirty="0" smtClean="0">
                <a:latin typeface="Roboto Slab Regular" charset="0"/>
                <a:ea typeface="Roboto Slab Regular" charset="0"/>
              </a:rPr>
              <a:t>While analyzing an algorithm, we mostly consider time complexity and space complexity.</a:t>
            </a:r>
          </a:p>
          <a:p>
            <a:pPr>
              <a:buFont typeface="Wingdings" pitchFamily="2" charset="2"/>
              <a:buChar char="v"/>
            </a:pPr>
            <a:r>
              <a:rPr lang="en-US" sz="1300" dirty="0" smtClean="0">
                <a:latin typeface="Roboto Slab Regular" charset="0"/>
                <a:ea typeface="Roboto Slab Regular" charset="0"/>
              </a:rPr>
              <a:t>Similarly, Space complexity of an algorithm quantifies the amount of space or memory taken by an algorithm to run as a function of the length of the input.</a:t>
            </a:r>
            <a:endParaRPr lang="en-IN" sz="1300" dirty="0" smtClean="0">
              <a:latin typeface="Roboto Slab Regular" charset="0"/>
              <a:ea typeface="Roboto Slab Regular" charset="0"/>
            </a:endParaRPr>
          </a:p>
          <a:p>
            <a:pPr>
              <a:buFont typeface="Wingdings" pitchFamily="2" charset="2"/>
              <a:buChar char="v"/>
            </a:pPr>
            <a:r>
              <a:rPr lang="en-US" sz="1300" dirty="0" smtClean="0">
                <a:latin typeface="Roboto Slab Regular" charset="0"/>
                <a:ea typeface="Roboto Slab Regular" charset="0"/>
              </a:rPr>
              <a:t>Time complexity of an algorithm quantifies the amount of time taken by an algorithm to run as a function of the length of the input. </a:t>
            </a:r>
            <a:endParaRPr lang="en-IN" sz="1300" dirty="0" smtClean="0">
              <a:latin typeface="Roboto Slab Regular" charset="0"/>
              <a:ea typeface="Roboto Slab Regular" charset="0"/>
            </a:endParaRPr>
          </a:p>
          <a:p>
            <a:pPr>
              <a:buFont typeface="Wingdings" pitchFamily="2" charset="2"/>
              <a:buChar char="v"/>
            </a:pPr>
            <a:r>
              <a:rPr lang="en-US" sz="1300" dirty="0" smtClean="0">
                <a:latin typeface="Roboto Slab Regular" charset="0"/>
                <a:ea typeface="Roboto Slab Regular" charset="0"/>
              </a:rPr>
              <a:t>Similarly, Space complexity of an algorithm quantifies the amount of space or memory taken by an algorithm to run as a function of the length of the input.</a:t>
            </a:r>
            <a:endParaRPr lang="en-US" sz="1300" dirty="0">
              <a:latin typeface="Roboto Slab Regular" charset="0"/>
              <a:ea typeface="Roboto Slab Regular" charset="0"/>
            </a:endParaRPr>
          </a:p>
          <a:p>
            <a:pPr marL="101600" indent="0">
              <a:buNone/>
            </a:pPr>
            <a:r>
              <a:rPr lang="en-US" sz="1400" dirty="0"/>
              <a:t/>
            </a:r>
            <a:br>
              <a:rPr lang="en-US" sz="1400" dirty="0"/>
            </a:br>
            <a:endParaRPr lang="en-IN" sz="1300" dirty="0" smtClean="0">
              <a:latin typeface="Roboto Slab Regular" charset="0"/>
              <a:ea typeface="Roboto Slab Regular" charset="0"/>
            </a:endParaRP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smtClean="0"/>
              <a:t>Order Of Growth </a:t>
            </a:r>
            <a:endParaRPr b="1" dirty="0"/>
          </a:p>
        </p:txBody>
      </p:sp>
      <p:sp>
        <p:nvSpPr>
          <p:cNvPr id="424" name="Google Shape;424;p20"/>
          <p:cNvSpPr txBox="1">
            <a:spLocks noGrp="1"/>
          </p:cNvSpPr>
          <p:nvPr>
            <p:ph type="body" idx="1"/>
          </p:nvPr>
        </p:nvSpPr>
        <p:spPr>
          <a:xfrm>
            <a:off x="2571736" y="357172"/>
            <a:ext cx="5456340" cy="4643452"/>
          </a:xfrm>
          <a:prstGeom prst="rect">
            <a:avLst/>
          </a:prstGeom>
        </p:spPr>
        <p:txBody>
          <a:bodyPr spcFirstLastPara="1" wrap="square" lIns="91425" tIns="91425" rIns="91425" bIns="91425" anchor="t" anchorCtr="0">
            <a:noAutofit/>
          </a:bodyPr>
          <a:lstStyle/>
          <a:p>
            <a:pPr marL="101600" indent="0" algn="just">
              <a:buFont typeface="Wingdings" pitchFamily="2" charset="2"/>
              <a:buChar char="v"/>
            </a:pPr>
            <a:r>
              <a:rPr lang="en-US" sz="1300" b="1" dirty="0" smtClean="0">
                <a:latin typeface="Roboto Slab Regular" charset="0"/>
                <a:ea typeface="Roboto Slab Regular" charset="0"/>
              </a:rPr>
              <a:t> Order of growth</a:t>
            </a:r>
            <a:r>
              <a:rPr lang="en-US" sz="1300" dirty="0" smtClean="0">
                <a:latin typeface="Roboto Slab Regular" charset="0"/>
                <a:ea typeface="Roboto Slab Regular" charset="0"/>
              </a:rPr>
              <a:t> is how the time of execution depends on the length of the input. </a:t>
            </a:r>
          </a:p>
          <a:p>
            <a:pPr marL="101600" indent="0" algn="just">
              <a:buFont typeface="Wingdings" pitchFamily="2" charset="2"/>
              <a:buChar char="v"/>
            </a:pPr>
            <a:r>
              <a:rPr lang="en-US" sz="1300" dirty="0" smtClean="0">
                <a:latin typeface="Roboto Slab Regular" charset="0"/>
                <a:ea typeface="Roboto Slab Regular" charset="0"/>
              </a:rPr>
              <a:t> Order of growth will help us to compute the running time with ease . We use different notation to describe limiting behavior of a function.</a:t>
            </a:r>
          </a:p>
          <a:p>
            <a:pPr algn="just">
              <a:buFont typeface="Wingdings" pitchFamily="2" charset="2"/>
              <a:buChar char="Ø"/>
            </a:pPr>
            <a:r>
              <a:rPr lang="en-US" sz="1300" b="1" dirty="0" smtClean="0">
                <a:latin typeface="Roboto Slab Regular" charset="0"/>
                <a:ea typeface="Roboto Slab Regular" charset="0"/>
              </a:rPr>
              <a:t>Big-O Notation (O-notation)</a:t>
            </a:r>
          </a:p>
          <a:p>
            <a:pPr algn="just">
              <a:buNone/>
            </a:pPr>
            <a:r>
              <a:rPr lang="en-US" sz="1300" dirty="0" smtClean="0">
                <a:latin typeface="Roboto Slab Regular" charset="0"/>
                <a:ea typeface="Roboto Slab Regular" charset="0"/>
              </a:rPr>
              <a:t>         Big-O notation represents the upper bound of the running time of an algorithm. Thus, it gives the worst-case complexity of an algorithm.</a:t>
            </a:r>
          </a:p>
          <a:p>
            <a:pPr marL="101600" indent="0" algn="just">
              <a:buNone/>
            </a:pPr>
            <a:r>
              <a:rPr lang="en-US" sz="1300" dirty="0" smtClean="0">
                <a:latin typeface="Roboto Slab Regular" charset="0"/>
                <a:ea typeface="Roboto Slab Regular" charset="0"/>
              </a:rPr>
              <a:t>         Big-O gives the upper bound of a function</a:t>
            </a:r>
          </a:p>
          <a:p>
            <a:pPr marL="101600" indent="0" algn="just">
              <a:buNone/>
            </a:pPr>
            <a:r>
              <a:rPr lang="en-US" sz="1300" b="1" dirty="0" smtClean="0">
                <a:latin typeface="Roboto Slab Regular" charset="0"/>
                <a:ea typeface="Roboto Slab Regular" charset="0"/>
              </a:rPr>
              <a:t>O (g(n)) = { f(n): there exist positive constants c and n</a:t>
            </a:r>
            <a:r>
              <a:rPr lang="en-US" sz="1300" b="1" baseline="-25000" dirty="0" smtClean="0">
                <a:latin typeface="Roboto Slab Regular" charset="0"/>
                <a:ea typeface="Roboto Slab Regular" charset="0"/>
              </a:rPr>
              <a:t>0</a:t>
            </a:r>
            <a:r>
              <a:rPr lang="en-US" sz="1300" b="1" dirty="0" smtClean="0">
                <a:latin typeface="Roboto Slab Regular" charset="0"/>
                <a:ea typeface="Roboto Slab Regular" charset="0"/>
              </a:rPr>
              <a:t> such that                 0 ≤ f(n) ≤ cg(n) for all n ≥ n</a:t>
            </a:r>
            <a:r>
              <a:rPr lang="en-US" sz="1300" b="1" baseline="-25000" dirty="0" smtClean="0">
                <a:latin typeface="Roboto Slab Regular" charset="0"/>
                <a:ea typeface="Roboto Slab Regular" charset="0"/>
              </a:rPr>
              <a:t>0</a:t>
            </a:r>
            <a:r>
              <a:rPr lang="en-US" sz="1300" b="1" dirty="0" smtClean="0">
                <a:latin typeface="Roboto Slab Regular" charset="0"/>
                <a:ea typeface="Roboto Slab Regular" charset="0"/>
              </a:rPr>
              <a:t> }</a:t>
            </a:r>
          </a:p>
          <a:p>
            <a:pPr marL="101600" indent="0" algn="just">
              <a:buNone/>
            </a:pPr>
            <a:endParaRPr lang="en-IN" sz="1300" b="1" dirty="0" smtClean="0">
              <a:latin typeface="Roboto Slab Regular" charset="0"/>
              <a:ea typeface="Roboto Slab Regular" charset="0"/>
            </a:endParaRPr>
          </a:p>
          <a:p>
            <a:pPr>
              <a:buFont typeface="Wingdings" pitchFamily="2" charset="2"/>
              <a:buChar char="Ø"/>
            </a:pPr>
            <a:r>
              <a:rPr lang="en-US" sz="1300" b="1" dirty="0" smtClean="0">
                <a:latin typeface="Roboto Slab Regular" charset="0"/>
                <a:ea typeface="Roboto Slab Regular" charset="0"/>
              </a:rPr>
              <a:t>Omega Notation (Ω-notation)</a:t>
            </a:r>
          </a:p>
          <a:p>
            <a:pPr>
              <a:buNone/>
            </a:pPr>
            <a:r>
              <a:rPr lang="en-US" sz="1300" dirty="0" smtClean="0">
                <a:latin typeface="Roboto Slab Regular" charset="0"/>
                <a:ea typeface="Roboto Slab Regular" charset="0"/>
              </a:rPr>
              <a:t>Omega notation represents the lower bound of the running time of an algorithm. Thus, it provides the best case complexity of an algorithm.</a:t>
            </a:r>
          </a:p>
          <a:p>
            <a:pPr>
              <a:buNone/>
            </a:pPr>
            <a:endParaRPr lang="en-US" sz="1300" dirty="0" smtClean="0">
              <a:latin typeface="Roboto Slab Regular" charset="0"/>
              <a:ea typeface="Roboto Slab Regular" charset="0"/>
            </a:endParaRPr>
          </a:p>
          <a:p>
            <a:pPr marL="101600" indent="0" algn="just">
              <a:buNone/>
            </a:pPr>
            <a:endParaRPr lang="en-US" sz="1300" b="1" dirty="0" smtClean="0">
              <a:latin typeface="Roboto Slab Regular" charset="0"/>
              <a:ea typeface="Roboto Slab Regular" charset="0"/>
            </a:endParaRPr>
          </a:p>
          <a:p>
            <a:pPr marL="101600" indent="0" algn="just">
              <a:buNone/>
            </a:pPr>
            <a:endParaRPr lang="en-IN" sz="1300" dirty="0" smtClean="0">
              <a:latin typeface="Roboto Slab Regular" charset="0"/>
              <a:ea typeface="Roboto Slab Regular" charset="0"/>
            </a:endParaRPr>
          </a:p>
          <a:p>
            <a:pPr marL="101600" indent="0" algn="just">
              <a:buNone/>
            </a:pPr>
            <a:endParaRPr lang="en-US" sz="1300" dirty="0" smtClean="0">
              <a:latin typeface="Roboto Slab Regular" charset="0"/>
              <a:ea typeface="Roboto Slab Regular" charset="0"/>
            </a:endParaRPr>
          </a:p>
          <a:p>
            <a:pPr algn="just">
              <a:buNone/>
            </a:pPr>
            <a:endParaRPr lang="en-US" sz="1300" dirty="0" smtClean="0">
              <a:latin typeface="Roboto Slab Regular" charset="0"/>
              <a:ea typeface="Roboto Slab Regular" charset="0"/>
            </a:endParaRP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Order Of Growth </a:t>
            </a:r>
            <a:endParaRPr lang="en-IN" b="1" dirty="0"/>
          </a:p>
        </p:txBody>
      </p:sp>
      <p:sp>
        <p:nvSpPr>
          <p:cNvPr id="3" name="Text Placeholder 2"/>
          <p:cNvSpPr>
            <a:spLocks noGrp="1"/>
          </p:cNvSpPr>
          <p:nvPr>
            <p:ph type="body" idx="1"/>
          </p:nvPr>
        </p:nvSpPr>
        <p:spPr>
          <a:xfrm>
            <a:off x="2901875" y="555526"/>
            <a:ext cx="5292300" cy="4032448"/>
          </a:xfrm>
          <a:ln>
            <a:prstDash val="solid"/>
          </a:ln>
        </p:spPr>
        <p:txBody>
          <a:bodyPr/>
          <a:lstStyle/>
          <a:p>
            <a:pPr>
              <a:buNone/>
            </a:pPr>
            <a:r>
              <a:rPr lang="en-US" sz="1300" dirty="0" smtClean="0">
                <a:latin typeface="Roboto Slab Regular" charset="0"/>
                <a:ea typeface="Roboto Slab Regular" charset="0"/>
              </a:rPr>
              <a:t>Omega gives the lower bound of a function</a:t>
            </a:r>
          </a:p>
          <a:p>
            <a:pPr>
              <a:buNone/>
            </a:pPr>
            <a:r>
              <a:rPr lang="en-US" sz="1300" b="1" dirty="0" smtClean="0">
                <a:latin typeface="Roboto Slab Regular" charset="0"/>
                <a:ea typeface="Roboto Slab Regular" charset="0"/>
              </a:rPr>
              <a:t> Ω(g(n)) = { f(n): there exist positive constants c and n</a:t>
            </a:r>
            <a:r>
              <a:rPr lang="en-US" sz="1300" b="1" baseline="-25000" dirty="0" smtClean="0">
                <a:latin typeface="Roboto Slab Regular" charset="0"/>
                <a:ea typeface="Roboto Slab Regular" charset="0"/>
              </a:rPr>
              <a:t>0</a:t>
            </a:r>
            <a:r>
              <a:rPr lang="en-US" sz="1300" b="1" dirty="0" smtClean="0">
                <a:latin typeface="Roboto Slab Regular" charset="0"/>
                <a:ea typeface="Roboto Slab Regular" charset="0"/>
              </a:rPr>
              <a:t> such that 0 ≤ cg(n) ≤ f(n) for all n ≥ n</a:t>
            </a:r>
            <a:r>
              <a:rPr lang="en-US" sz="1300" b="1" baseline="-25000" dirty="0" smtClean="0">
                <a:latin typeface="Roboto Slab Regular" charset="0"/>
                <a:ea typeface="Roboto Slab Regular" charset="0"/>
              </a:rPr>
              <a:t>0</a:t>
            </a:r>
            <a:r>
              <a:rPr lang="en-US" sz="1300" b="1" dirty="0" smtClean="0">
                <a:latin typeface="Roboto Slab Regular" charset="0"/>
                <a:ea typeface="Roboto Slab Regular" charset="0"/>
              </a:rPr>
              <a:t> }</a:t>
            </a:r>
          </a:p>
          <a:p>
            <a:pPr>
              <a:buNone/>
            </a:pPr>
            <a:endParaRPr lang="en-US" sz="1300" dirty="0" smtClean="0">
              <a:latin typeface="Roboto Slab Regular" charset="0"/>
              <a:ea typeface="Roboto Slab Regular" charset="0"/>
            </a:endParaRPr>
          </a:p>
          <a:p>
            <a:pPr>
              <a:buFont typeface="Wingdings" pitchFamily="2" charset="2"/>
              <a:buChar char="Ø"/>
            </a:pPr>
            <a:r>
              <a:rPr lang="en-US" sz="1300" b="1" dirty="0" smtClean="0">
                <a:latin typeface="Roboto Slab Regular" charset="0"/>
                <a:ea typeface="Roboto Slab Regular" charset="0"/>
              </a:rPr>
              <a:t>Theta Notation (Θ-notation)</a:t>
            </a:r>
          </a:p>
          <a:p>
            <a:pPr>
              <a:buNone/>
            </a:pPr>
            <a:r>
              <a:rPr lang="en-US" sz="1300" dirty="0" smtClean="0">
                <a:latin typeface="Roboto Slab Regular" charset="0"/>
                <a:ea typeface="Roboto Slab Regular" charset="0"/>
              </a:rPr>
              <a:t>         Theta notation encloses the function from above and below. Since it represents the upper and the lower bound of the running time of an algorithm, it is used for analyzing the average-case complexity of an algorithm.</a:t>
            </a:r>
          </a:p>
          <a:p>
            <a:pPr>
              <a:buNone/>
            </a:pPr>
            <a:r>
              <a:rPr lang="en-US" sz="1300" dirty="0" smtClean="0">
                <a:latin typeface="Roboto Slab Regular" charset="0"/>
                <a:ea typeface="Roboto Slab Regular" charset="0"/>
              </a:rPr>
              <a:t>         Theta bounds the function within constants factors For a function g(n), Θ(g(n)) is given by the relation:</a:t>
            </a:r>
          </a:p>
          <a:p>
            <a:pPr>
              <a:buNone/>
            </a:pPr>
            <a:endParaRPr lang="en-US" sz="1300" dirty="0" smtClean="0">
              <a:latin typeface="Roboto Slab Regular" charset="0"/>
              <a:ea typeface="Roboto Slab Regular" charset="0"/>
            </a:endParaRPr>
          </a:p>
          <a:p>
            <a:pPr>
              <a:buNone/>
            </a:pPr>
            <a:r>
              <a:rPr lang="en-US" sz="1300" b="1" dirty="0" smtClean="0">
                <a:latin typeface="Roboto Slab Regular" charset="0"/>
                <a:ea typeface="Roboto Slab Regular" charset="0"/>
              </a:rPr>
              <a:t>Θ(g(n)) = { f(n): there exist positive constants c</a:t>
            </a:r>
            <a:r>
              <a:rPr lang="en-US" sz="1300" b="1" baseline="-25000" dirty="0" smtClean="0">
                <a:latin typeface="Roboto Slab Regular" charset="0"/>
                <a:ea typeface="Roboto Slab Regular" charset="0"/>
              </a:rPr>
              <a:t>1</a:t>
            </a:r>
            <a:r>
              <a:rPr lang="en-US" sz="1300" b="1" dirty="0" smtClean="0">
                <a:latin typeface="Roboto Slab Regular" charset="0"/>
                <a:ea typeface="Roboto Slab Regular" charset="0"/>
              </a:rPr>
              <a:t>, c</a:t>
            </a:r>
            <a:r>
              <a:rPr lang="en-US" sz="1300" b="1" baseline="-25000" dirty="0" smtClean="0">
                <a:latin typeface="Roboto Slab Regular" charset="0"/>
                <a:ea typeface="Roboto Slab Regular" charset="0"/>
              </a:rPr>
              <a:t>2</a:t>
            </a:r>
            <a:r>
              <a:rPr lang="en-US" sz="1300" b="1" dirty="0" smtClean="0">
                <a:latin typeface="Roboto Slab Regular" charset="0"/>
                <a:ea typeface="Roboto Slab Regular" charset="0"/>
              </a:rPr>
              <a:t> and n</a:t>
            </a:r>
            <a:r>
              <a:rPr lang="en-US" sz="1300" b="1" baseline="-25000" dirty="0" smtClean="0">
                <a:latin typeface="Roboto Slab Regular" charset="0"/>
                <a:ea typeface="Roboto Slab Regular" charset="0"/>
              </a:rPr>
              <a:t>0</a:t>
            </a:r>
            <a:r>
              <a:rPr lang="en-US" sz="1300" b="1" dirty="0" smtClean="0">
                <a:latin typeface="Roboto Slab Regular" charset="0"/>
                <a:ea typeface="Roboto Slab Regular" charset="0"/>
              </a:rPr>
              <a:t> such that 0 ≤ c</a:t>
            </a:r>
            <a:r>
              <a:rPr lang="en-US" sz="1300" b="1" baseline="-25000" dirty="0" smtClean="0">
                <a:latin typeface="Roboto Slab Regular" charset="0"/>
                <a:ea typeface="Roboto Slab Regular" charset="0"/>
              </a:rPr>
              <a:t>1</a:t>
            </a:r>
            <a:r>
              <a:rPr lang="en-US" sz="1300" b="1" dirty="0" smtClean="0">
                <a:latin typeface="Roboto Slab Regular" charset="0"/>
                <a:ea typeface="Roboto Slab Regular" charset="0"/>
              </a:rPr>
              <a:t>g(n) ≤ f(n) ≤ c</a:t>
            </a:r>
            <a:r>
              <a:rPr lang="en-US" sz="1300" b="1" baseline="-25000" dirty="0" smtClean="0">
                <a:latin typeface="Roboto Slab Regular" charset="0"/>
                <a:ea typeface="Roboto Slab Regular" charset="0"/>
              </a:rPr>
              <a:t>2</a:t>
            </a:r>
            <a:r>
              <a:rPr lang="en-US" sz="1300" b="1" dirty="0" smtClean="0">
                <a:latin typeface="Roboto Slab Regular" charset="0"/>
                <a:ea typeface="Roboto Slab Regular" charset="0"/>
              </a:rPr>
              <a:t>g(n) for all n ≥ n</a:t>
            </a:r>
            <a:r>
              <a:rPr lang="en-US" sz="1300" b="1" baseline="-25000" dirty="0" smtClean="0">
                <a:latin typeface="Roboto Slab Regular" charset="0"/>
                <a:ea typeface="Roboto Slab Regular" charset="0"/>
              </a:rPr>
              <a:t>0</a:t>
            </a:r>
            <a:r>
              <a:rPr lang="en-US" sz="1300" b="1" dirty="0" smtClean="0">
                <a:latin typeface="Roboto Slab Regular" charset="0"/>
                <a:ea typeface="Roboto Slab Regular" charset="0"/>
              </a:rPr>
              <a:t> }</a:t>
            </a:r>
          </a:p>
          <a:p>
            <a:pPr>
              <a:buNone/>
            </a:pPr>
            <a:endParaRPr lang="en-IN" sz="1300" dirty="0" smtClean="0">
              <a:latin typeface="Roboto Slab Regular" charset="0"/>
              <a:ea typeface="Roboto Slab Regular" charset="0"/>
            </a:endParaRPr>
          </a:p>
          <a:p>
            <a:pPr>
              <a:buNone/>
            </a:pPr>
            <a:endParaRPr lang="en-US" sz="1300" dirty="0" smtClean="0">
              <a:latin typeface="Roboto Slab Regular" charset="0"/>
              <a:ea typeface="Roboto Slab Regular" charset="0"/>
            </a:endParaRPr>
          </a:p>
          <a:p>
            <a:pPr>
              <a:buNone/>
            </a:pPr>
            <a:endParaRPr lang="en-US" sz="1300" dirty="0" smtClean="0">
              <a:latin typeface="Roboto Slab Regular" charset="0"/>
              <a:ea typeface="Roboto Slab Regular" charset="0"/>
            </a:endParaRPr>
          </a:p>
          <a:p>
            <a:pPr>
              <a:buFont typeface="Wingdings" pitchFamily="2" charset="2"/>
              <a:buChar char="Ø"/>
            </a:pPr>
            <a:endParaRPr lang="en-US" sz="1300" b="1" dirty="0" smtClean="0">
              <a:latin typeface="Roboto Slab Regular" charset="0"/>
              <a:ea typeface="Roboto Slab Regular" charset="0"/>
            </a:endParaRPr>
          </a:p>
          <a:p>
            <a:pPr marL="101600" indent="0">
              <a:buNone/>
            </a:pPr>
            <a:endParaRPr lang="en-US" sz="9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extLst>
      <p:ext uri="{BB962C8B-B14F-4D97-AF65-F5344CB8AC3E}">
        <p14:creationId xmlns:p14="http://schemas.microsoft.com/office/powerpoint/2010/main" val="1714420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Diagramatic representation </a:t>
            </a:r>
            <a:endParaRPr lang="en-IN" dirty="0"/>
          </a:p>
        </p:txBody>
      </p:sp>
      <p:sp>
        <p:nvSpPr>
          <p:cNvPr id="3" name="Text Placeholder 2"/>
          <p:cNvSpPr>
            <a:spLocks noGrp="1"/>
          </p:cNvSpPr>
          <p:nvPr>
            <p:ph type="body" idx="1"/>
          </p:nvPr>
        </p:nvSpPr>
        <p:spPr>
          <a:xfrm>
            <a:off x="2714612" y="555526"/>
            <a:ext cx="5479563" cy="4176464"/>
          </a:xfrm>
        </p:spPr>
        <p:txBody>
          <a:bodyPr/>
          <a:lstStyle/>
          <a:p>
            <a:pPr marL="101600" indent="0">
              <a:buNone/>
            </a:pPr>
            <a:endParaRPr lang="en-US" sz="1300" dirty="0" smtClean="0">
              <a:latin typeface="Roboto Slab Regular" charset="0"/>
              <a:ea typeface="Roboto Slab Regular" charset="0"/>
            </a:endParaRPr>
          </a:p>
          <a:p>
            <a:pPr marL="101600" indent="0">
              <a:buNone/>
            </a:pPr>
            <a:r>
              <a:rPr lang="en-US" sz="900" dirty="0"/>
              <a:t/>
            </a:r>
            <a:br>
              <a:rPr lang="en-US" sz="900" dirty="0"/>
            </a:br>
            <a:endParaRPr lang="en-IN" sz="9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5" name="Rectangle 4"/>
          <p:cNvSpPr/>
          <p:nvPr/>
        </p:nvSpPr>
        <p:spPr>
          <a:xfrm>
            <a:off x="2643174" y="857238"/>
            <a:ext cx="5786478" cy="1369606"/>
          </a:xfrm>
          <a:prstGeom prst="rect">
            <a:avLst/>
          </a:prstGeom>
        </p:spPr>
        <p:txBody>
          <a:bodyPr wrap="square">
            <a:spAutoFit/>
          </a:bodyPr>
          <a:lstStyle/>
          <a:p>
            <a:pPr>
              <a:buNone/>
            </a:pPr>
            <a:endParaRPr lang="en-US" sz="1300" b="1" dirty="0" smtClean="0">
              <a:latin typeface="Roboto Slab Regular" charset="0"/>
              <a:ea typeface="Roboto Slab Regular" charset="0"/>
            </a:endParaRP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US" dirty="0" smtClean="0"/>
          </a:p>
        </p:txBody>
      </p:sp>
      <p:pic>
        <p:nvPicPr>
          <p:cNvPr id="6" name="Picture 5" descr="xyz.jpg"/>
          <p:cNvPicPr>
            <a:picLocks noChangeAspect="1"/>
          </p:cNvPicPr>
          <p:nvPr/>
        </p:nvPicPr>
        <p:blipFill>
          <a:blip r:embed="rId2"/>
          <a:stretch>
            <a:fillRect/>
          </a:stretch>
        </p:blipFill>
        <p:spPr>
          <a:xfrm>
            <a:off x="2643174" y="1285866"/>
            <a:ext cx="5214974" cy="3286148"/>
          </a:xfrm>
          <a:prstGeom prst="rect">
            <a:avLst/>
          </a:prstGeom>
        </p:spPr>
      </p:pic>
    </p:spTree>
    <p:extLst>
      <p:ext uri="{BB962C8B-B14F-4D97-AF65-F5344CB8AC3E}">
        <p14:creationId xmlns:p14="http://schemas.microsoft.com/office/powerpoint/2010/main" val="1147214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complexities </a:t>
            </a:r>
            <a:endParaRPr lang="en-IN" dirty="0"/>
          </a:p>
        </p:txBody>
      </p:sp>
      <p:sp>
        <p:nvSpPr>
          <p:cNvPr id="3" name="Text Placeholder 2"/>
          <p:cNvSpPr>
            <a:spLocks noGrp="1"/>
          </p:cNvSpPr>
          <p:nvPr>
            <p:ph type="body" idx="1"/>
          </p:nvPr>
        </p:nvSpPr>
        <p:spPr>
          <a:xfrm>
            <a:off x="2901875" y="555526"/>
            <a:ext cx="5292300" cy="4176464"/>
          </a:xfrm>
        </p:spPr>
        <p:txBody>
          <a:bodyPr/>
          <a:lstStyle/>
          <a:p>
            <a:pPr marL="101600" indent="0">
              <a:buNone/>
            </a:pPr>
            <a:r>
              <a:rPr lang="en-US" sz="900" dirty="0"/>
              <a:t/>
            </a:r>
            <a:br>
              <a:rPr lang="en-US" sz="900" dirty="0"/>
            </a:br>
            <a:endParaRPr lang="en-IN" sz="9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7" name="Picture 6" descr="complexities.png"/>
          <p:cNvPicPr>
            <a:picLocks noChangeAspect="1"/>
          </p:cNvPicPr>
          <p:nvPr/>
        </p:nvPicPr>
        <p:blipFill>
          <a:blip r:embed="rId2"/>
          <a:stretch>
            <a:fillRect/>
          </a:stretch>
        </p:blipFill>
        <p:spPr>
          <a:xfrm>
            <a:off x="2857488" y="1071552"/>
            <a:ext cx="5000660" cy="3500462"/>
          </a:xfrm>
          <a:prstGeom prst="rect">
            <a:avLst/>
          </a:prstGeom>
        </p:spPr>
      </p:pic>
    </p:spTree>
    <p:extLst>
      <p:ext uri="{BB962C8B-B14F-4D97-AF65-F5344CB8AC3E}">
        <p14:creationId xmlns:p14="http://schemas.microsoft.com/office/powerpoint/2010/main" val="11472149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L_1 \le_p L_2$&#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L' \le_p L \text{ for every } L' \in NP$&#10;&#10;&#10;\end{document}"/>
  <p:tag name="IGUANATEXSIZE" val="20"/>
</p:tagLst>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1786</Words>
  <Application>Microsoft Office PowerPoint</Application>
  <PresentationFormat>On-screen Show (16:9)</PresentationFormat>
  <Paragraphs>315</Paragraphs>
  <Slides>48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urw-din</vt:lpstr>
      <vt:lpstr>Lato Light</vt:lpstr>
      <vt:lpstr>Roboto Slab Regular</vt:lpstr>
      <vt:lpstr>Wingdings</vt:lpstr>
      <vt:lpstr>Roboto Slab</vt:lpstr>
      <vt:lpstr>Kent template</vt:lpstr>
      <vt:lpstr>PowerPoint Presentation</vt:lpstr>
      <vt:lpstr>P, NP ,  NP-COMPLETE and NP-HARD class of problems  </vt:lpstr>
      <vt:lpstr>Subtopics to be discussed </vt:lpstr>
      <vt:lpstr>1. Basics Of Complexities </vt:lpstr>
      <vt:lpstr>What is Complexity?</vt:lpstr>
      <vt:lpstr>Order Of Growth </vt:lpstr>
      <vt:lpstr>Order Of Growth </vt:lpstr>
      <vt:lpstr>Diagramatic representation </vt:lpstr>
      <vt:lpstr>Basic complexities </vt:lpstr>
      <vt:lpstr>2. what is reduction??</vt:lpstr>
      <vt:lpstr>     Reduction </vt:lpstr>
      <vt:lpstr>     Reduction </vt:lpstr>
      <vt:lpstr>    Reduction </vt:lpstr>
      <vt:lpstr>P-Class</vt:lpstr>
      <vt:lpstr>P-Class</vt:lpstr>
      <vt:lpstr>P-Class</vt:lpstr>
      <vt:lpstr>P-Class</vt:lpstr>
      <vt:lpstr>Example</vt:lpstr>
      <vt:lpstr>Problems of P</vt:lpstr>
      <vt:lpstr>NP-Class</vt:lpstr>
      <vt:lpstr>NP-Class</vt:lpstr>
      <vt:lpstr>Example</vt:lpstr>
      <vt:lpstr>Problems of NP</vt:lpstr>
      <vt:lpstr>Problems of NP</vt:lpstr>
      <vt:lpstr>Difference </vt:lpstr>
      <vt:lpstr> NP HARD </vt:lpstr>
      <vt:lpstr>NP HARD</vt:lpstr>
      <vt:lpstr>NP HARD</vt:lpstr>
      <vt:lpstr>NP HARD</vt:lpstr>
      <vt:lpstr>Clique Decision Problem </vt:lpstr>
      <vt:lpstr>Clique Decision Problem</vt:lpstr>
      <vt:lpstr>Proof that the Boolean Satisfiability problem reduces to the Clique Decision Problem</vt:lpstr>
      <vt:lpstr>Clique Decision Problem</vt:lpstr>
      <vt:lpstr>Clique Decision Problem</vt:lpstr>
      <vt:lpstr>Clique Decision Problem</vt:lpstr>
      <vt:lpstr>NP-COMPLETE</vt:lpstr>
      <vt:lpstr>NP-COMPLETE</vt:lpstr>
      <vt:lpstr>NP-COMPLETE</vt:lpstr>
      <vt:lpstr>NP-COMPLETE</vt:lpstr>
      <vt:lpstr>Cook’s Theorem</vt:lpstr>
      <vt:lpstr>Cook’s Theorem</vt:lpstr>
      <vt:lpstr>Proof that SAT is NP Complete</vt:lpstr>
      <vt:lpstr>Proof that SAT is NP Complete</vt:lpstr>
      <vt:lpstr>Proof that SAT is NP Complete</vt:lpstr>
      <vt:lpstr>Proof that SAT is NP Complete</vt:lpstr>
      <vt:lpstr>Proof that SAT is NP Complete</vt:lpstr>
      <vt:lpstr>Proof that SAT is NP Complete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Design Aspects</dc:title>
  <dc:creator>Shantanu more</dc:creator>
  <cp:lastModifiedBy>Shantanu more</cp:lastModifiedBy>
  <cp:revision>64</cp:revision>
  <dcterms:modified xsi:type="dcterms:W3CDTF">2021-06-03T07:14:43Z</dcterms:modified>
</cp:coreProperties>
</file>