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9144000" cy="5143500" type="screen16x9"/>
  <p:notesSz cx="6858000" cy="9144000"/>
  <p:embeddedFontLst>
    <p:embeddedFont>
      <p:font typeface="Nunito" panose="020B0604020202020204" charset="0"/>
      <p:regular r:id="rId11"/>
      <p:bold r:id="rId12"/>
      <p:italic r:id="rId13"/>
      <p:boldItalic r:id="rId14"/>
    </p:embeddedFont>
    <p:embeddedFont>
      <p:font typeface="Maven Pro"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977249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2755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01a27a210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Google Shape;287;g401a27a2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70176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401a27a210_0_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Google Shape;293;g401a27a21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231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01a27a210_0_1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Google Shape;300;g401a27a21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91090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01a27a210_0_2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Google Shape;306;g401a27a21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95464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01a27a210_0_2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Google Shape;312;g401a27a21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27846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01a27a210_0_3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Google Shape;318;g401a27a21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42685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401a27a210_0_3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Google Shape;325;g401a27a21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36776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benhamner/sf-bay-area-bike-shar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745462"/>
            <a:ext cx="4255500" cy="1872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dirty="0" smtClean="0"/>
              <a:t>Predicting Bike Replenishment on Bike Sharing Station  </a:t>
            </a:r>
            <a:endParaRPr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Shantanu Rathore</a:t>
            </a:r>
            <a:endParaRPr dirty="0"/>
          </a:p>
        </p:txBody>
      </p:sp>
      <p:sp>
        <p:nvSpPr>
          <p:cNvPr id="4" name="Google Shape;278;p13"/>
          <p:cNvSpPr txBox="1">
            <a:spLocks/>
          </p:cNvSpPr>
          <p:nvPr/>
        </p:nvSpPr>
        <p:spPr>
          <a:xfrm>
            <a:off x="824000" y="2759631"/>
            <a:ext cx="4255500" cy="69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1pPr>
            <a:lvl2pPr marL="914400" marR="0" lvl="1"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2pPr>
            <a:lvl3pPr marL="1371600" marR="0" lvl="2"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3pPr>
            <a:lvl4pPr marL="1828800" marR="0" lvl="3"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4pPr>
            <a:lvl5pPr marL="2286000" marR="0" lvl="4"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5pPr>
            <a:lvl6pPr marL="2743200" marR="0" lvl="5"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6pPr>
            <a:lvl7pPr marL="3200400" marR="0" lvl="6"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7pPr>
            <a:lvl8pPr marL="3657600" marR="0" lvl="7"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8pPr>
            <a:lvl9pPr marL="4114800" marR="0" lvl="8" indent="-298450" algn="l" rtl="0">
              <a:lnSpc>
                <a:spcPct val="100000"/>
              </a:lnSpc>
              <a:spcBef>
                <a:spcPts val="0"/>
              </a:spcBef>
              <a:spcAft>
                <a:spcPts val="0"/>
              </a:spcAft>
              <a:buClr>
                <a:schemeClr val="lt1"/>
              </a:buClr>
              <a:buSzPts val="1600"/>
              <a:buFont typeface="Nunito"/>
              <a:buNone/>
              <a:defRPr sz="1600" b="0" i="0" u="none" strike="noStrike" cap="none">
                <a:solidFill>
                  <a:schemeClr val="lt1"/>
                </a:solidFill>
                <a:latin typeface="Nunito"/>
                <a:ea typeface="Nunito"/>
                <a:cs typeface="Nunito"/>
                <a:sym typeface="Nunito"/>
              </a:defRPr>
            </a:lvl9pPr>
          </a:lstStyle>
          <a:p>
            <a:pPr marL="0" indent="0"/>
            <a:r>
              <a:rPr lang="en-GB" dirty="0" smtClean="0"/>
              <a:t>Using SF Bay Area bike sharing data</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Objective</a:t>
            </a:r>
            <a:endParaRPr/>
          </a:p>
        </p:txBody>
      </p:sp>
      <p:sp>
        <p:nvSpPr>
          <p:cNvPr id="290" name="Google Shape;290;p15"/>
          <p:cNvSpPr txBox="1">
            <a:spLocks noGrp="1"/>
          </p:cNvSpPr>
          <p:nvPr>
            <p:ph type="body" idx="1"/>
          </p:nvPr>
        </p:nvSpPr>
        <p:spPr>
          <a:xfrm>
            <a:off x="1303800" y="1300950"/>
            <a:ext cx="7030500" cy="2541600"/>
          </a:xfrm>
          <a:prstGeom prst="rect">
            <a:avLst/>
          </a:prstGeom>
        </p:spPr>
        <p:txBody>
          <a:bodyPr spcFirstLastPara="1" wrap="square" lIns="91425" tIns="91425" rIns="91425" bIns="91425" anchor="t" anchorCtr="0">
            <a:noAutofit/>
          </a:bodyPr>
          <a:lstStyle/>
          <a:p>
            <a:pPr marL="457200" lvl="0" indent="-317500" rtl="0">
              <a:spcBef>
                <a:spcPts val="1100"/>
              </a:spcBef>
              <a:spcAft>
                <a:spcPts val="0"/>
              </a:spcAft>
              <a:buClr>
                <a:srgbClr val="000000"/>
              </a:buClr>
              <a:buSzPts val="1400"/>
              <a:buFont typeface="Arial"/>
              <a:buChar char="-"/>
            </a:pPr>
            <a:r>
              <a:rPr lang="en-GB" sz="1400" dirty="0">
                <a:solidFill>
                  <a:srgbClr val="000000"/>
                </a:solidFill>
                <a:latin typeface="Arial"/>
                <a:ea typeface="Arial"/>
                <a:cs typeface="Arial"/>
                <a:sym typeface="Arial"/>
              </a:rPr>
              <a:t>The </a:t>
            </a:r>
            <a:r>
              <a:rPr lang="en-GB" sz="1400" dirty="0" smtClean="0">
                <a:solidFill>
                  <a:srgbClr val="000000"/>
                </a:solidFill>
                <a:latin typeface="Arial"/>
                <a:ea typeface="Arial"/>
                <a:cs typeface="Arial"/>
                <a:sym typeface="Arial"/>
              </a:rPr>
              <a:t>objective, is </a:t>
            </a:r>
            <a:r>
              <a:rPr lang="en-GB" sz="1400" dirty="0">
                <a:solidFill>
                  <a:srgbClr val="000000"/>
                </a:solidFill>
                <a:latin typeface="Arial"/>
                <a:ea typeface="Arial"/>
                <a:cs typeface="Arial"/>
                <a:sym typeface="Arial"/>
              </a:rPr>
              <a:t>to build a model which is able </a:t>
            </a:r>
            <a:r>
              <a:rPr lang="en-GB" sz="1400" dirty="0" smtClean="0">
                <a:solidFill>
                  <a:srgbClr val="000000"/>
                </a:solidFill>
                <a:latin typeface="Arial"/>
                <a:ea typeface="Arial"/>
                <a:cs typeface="Arial"/>
                <a:sym typeface="Arial"/>
              </a:rPr>
              <a:t>to accurately </a:t>
            </a:r>
            <a:r>
              <a:rPr lang="en-GB" sz="1400" dirty="0">
                <a:solidFill>
                  <a:srgbClr val="000000"/>
                </a:solidFill>
                <a:latin typeface="Arial"/>
                <a:ea typeface="Arial"/>
                <a:cs typeface="Arial"/>
                <a:sym typeface="Arial"/>
              </a:rPr>
              <a:t>identify </a:t>
            </a:r>
            <a:r>
              <a:rPr lang="en-GB" sz="1400" dirty="0" smtClean="0">
                <a:solidFill>
                  <a:srgbClr val="000000"/>
                </a:solidFill>
                <a:latin typeface="Arial"/>
                <a:ea typeface="Arial"/>
                <a:cs typeface="Arial"/>
                <a:sym typeface="Arial"/>
              </a:rPr>
              <a:t>when a bike station will need bicycle replenishment so that potential customers do not run out of available bicycles during rush hour or otherwise</a:t>
            </a:r>
          </a:p>
          <a:p>
            <a:pPr marL="457200" lvl="0" indent="-317500" rtl="0">
              <a:spcBef>
                <a:spcPts val="1100"/>
              </a:spcBef>
              <a:spcAft>
                <a:spcPts val="0"/>
              </a:spcAft>
              <a:buClr>
                <a:srgbClr val="000000"/>
              </a:buClr>
              <a:buSzPts val="1400"/>
              <a:buFont typeface="Arial"/>
              <a:buChar char="-"/>
            </a:pPr>
            <a:r>
              <a:rPr lang="en-GB" sz="1400" dirty="0" smtClean="0">
                <a:solidFill>
                  <a:srgbClr val="000000"/>
                </a:solidFill>
                <a:latin typeface="Arial"/>
                <a:cs typeface="Arial"/>
                <a:sym typeface="Arial"/>
              </a:rPr>
              <a:t>The model which predicts with the highest accuracy as well as the lowest false positive and false negative rates is chosen to accomplish our goal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Methodology</a:t>
            </a:r>
            <a:endParaRPr/>
          </a:p>
        </p:txBody>
      </p:sp>
      <p:sp>
        <p:nvSpPr>
          <p:cNvPr id="296" name="Google Shape;296;p16"/>
          <p:cNvSpPr txBox="1">
            <a:spLocks noGrp="1"/>
          </p:cNvSpPr>
          <p:nvPr>
            <p:ph type="body" idx="1"/>
          </p:nvPr>
        </p:nvSpPr>
        <p:spPr>
          <a:xfrm>
            <a:off x="1303800" y="1300950"/>
            <a:ext cx="7030500" cy="2541600"/>
          </a:xfrm>
          <a:prstGeom prst="rect">
            <a:avLst/>
          </a:prstGeom>
        </p:spPr>
        <p:txBody>
          <a:bodyPr spcFirstLastPara="1" wrap="square" lIns="91425" tIns="91425" rIns="91425" bIns="91425" anchor="t" anchorCtr="0">
            <a:noAutofit/>
          </a:bodyPr>
          <a:lstStyle/>
          <a:p>
            <a:pPr marL="0" lvl="0" indent="0">
              <a:spcBef>
                <a:spcPts val="1600"/>
              </a:spcBef>
              <a:spcAft>
                <a:spcPts val="1600"/>
              </a:spcAft>
              <a:buNone/>
            </a:pPr>
            <a:r>
              <a:rPr lang="en-IN" sz="1400" dirty="0"/>
              <a:t>We begin by combining the data as the relevant information is present in a number of different data sets. </a:t>
            </a:r>
            <a:r>
              <a:rPr lang="en-IN" sz="1400" dirty="0" smtClean="0"/>
              <a:t>These data sets are in form of time series data. </a:t>
            </a:r>
          </a:p>
          <a:p>
            <a:pPr marL="0" lvl="0" indent="0">
              <a:spcBef>
                <a:spcPts val="1600"/>
              </a:spcBef>
              <a:spcAft>
                <a:spcPts val="1600"/>
              </a:spcAft>
              <a:buNone/>
            </a:pPr>
            <a:r>
              <a:rPr lang="en-IN" sz="1400" dirty="0" smtClean="0"/>
              <a:t>Our key data set contains dock information for every minute of the day. We begin by compressing this data to make our analysis easier to understand and for building faster models. </a:t>
            </a:r>
          </a:p>
          <a:p>
            <a:pPr marL="0" lvl="0" indent="0">
              <a:spcBef>
                <a:spcPts val="1600"/>
              </a:spcBef>
              <a:spcAft>
                <a:spcPts val="1600"/>
              </a:spcAft>
              <a:buNone/>
            </a:pPr>
            <a:r>
              <a:rPr lang="en-IN" sz="1400" dirty="0" smtClean="0"/>
              <a:t>Features have then been build on the compressed time series data. The time series data is basically converted to a regular data set on which we can use classification techniques.</a:t>
            </a:r>
          </a:p>
          <a:p>
            <a:pPr marL="0" lvl="0" indent="0">
              <a:spcBef>
                <a:spcPts val="1600"/>
              </a:spcBef>
              <a:spcAft>
                <a:spcPts val="1600"/>
              </a:spcAft>
              <a:buNone/>
            </a:pPr>
            <a:endParaRPr lang="en-IN" sz="140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Assumptions and Limitations</a:t>
            </a:r>
            <a:endParaRPr/>
          </a:p>
        </p:txBody>
      </p:sp>
      <p:sp>
        <p:nvSpPr>
          <p:cNvPr id="303" name="Google Shape;303;p17"/>
          <p:cNvSpPr txBox="1">
            <a:spLocks noGrp="1"/>
          </p:cNvSpPr>
          <p:nvPr>
            <p:ph type="body" idx="1"/>
          </p:nvPr>
        </p:nvSpPr>
        <p:spPr>
          <a:xfrm>
            <a:off x="1303800" y="1183078"/>
            <a:ext cx="7030500" cy="369810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800" b="1" dirty="0"/>
              <a:t>Assumptions</a:t>
            </a:r>
            <a:endParaRPr sz="1800" b="1" dirty="0"/>
          </a:p>
          <a:p>
            <a:pPr marL="146050" indent="0">
              <a:buNone/>
            </a:pPr>
            <a:r>
              <a:rPr lang="en-IN" sz="1200" dirty="0"/>
              <a:t>There are many assumptions in this case:-</a:t>
            </a:r>
          </a:p>
          <a:p>
            <a:r>
              <a:rPr lang="en-IN" sz="1200" dirty="0"/>
              <a:t>The forecasts for the </a:t>
            </a:r>
            <a:r>
              <a:rPr lang="en-IN" sz="1200" dirty="0" smtClean="0"/>
              <a:t>bicycle </a:t>
            </a:r>
            <a:r>
              <a:rPr lang="en-IN" sz="1200" dirty="0"/>
              <a:t>traffic need to be fairly </a:t>
            </a:r>
            <a:r>
              <a:rPr lang="en-IN" sz="1200" dirty="0" smtClean="0"/>
              <a:t>accurate. </a:t>
            </a:r>
            <a:r>
              <a:rPr lang="en-IN" sz="1200" dirty="0"/>
              <a:t>This is possible with the data available to us. More data can possibly make it more accurate to figure it out.</a:t>
            </a:r>
          </a:p>
          <a:p>
            <a:r>
              <a:rPr lang="en-IN" sz="1200" dirty="0"/>
              <a:t>The dock sensors, which identify whether a bicycle has been taken out of the dock are fairly accurate, fast (sending data </a:t>
            </a:r>
            <a:r>
              <a:rPr lang="en-IN" sz="1200" dirty="0" smtClean="0"/>
              <a:t>instantaneously) </a:t>
            </a:r>
            <a:r>
              <a:rPr lang="en-IN" sz="1200" dirty="0"/>
              <a:t>and reliable (low failure or error rates)</a:t>
            </a:r>
          </a:p>
          <a:p>
            <a:r>
              <a:rPr lang="en-IN" sz="1200" dirty="0"/>
              <a:t>For our model building, I have assumed the minimum number of bicycles which trigger the flag as 4. This number can be changed though.</a:t>
            </a:r>
          </a:p>
          <a:p>
            <a:pPr marL="0" lvl="0" indent="0" rtl="0">
              <a:spcBef>
                <a:spcPts val="1600"/>
              </a:spcBef>
              <a:spcAft>
                <a:spcPts val="0"/>
              </a:spcAft>
              <a:buNone/>
            </a:pPr>
            <a:r>
              <a:rPr lang="en-GB" sz="1800" b="1" dirty="0" smtClean="0"/>
              <a:t>Limitations</a:t>
            </a:r>
            <a:endParaRPr sz="1800" b="1" dirty="0"/>
          </a:p>
          <a:p>
            <a:r>
              <a:rPr lang="en-IN" sz="1200" dirty="0"/>
              <a:t>Our target variable depends on forecasts. If an unseen event or change in traffic effects the forecast, our target variable also gets effected.</a:t>
            </a:r>
          </a:p>
          <a:p>
            <a:r>
              <a:rPr lang="en-IN" sz="1200" dirty="0"/>
              <a:t>There is much more data which can be gathered regarding the docs and customers or subscribers. This can help in building a better model but is not available to us. For example, if we have subscriber data, we can forecast with great accuracy which subscribers are likely to take a bike and this helps in traffic </a:t>
            </a:r>
            <a:r>
              <a:rPr lang="en-IN" sz="1200" dirty="0" smtClean="0"/>
              <a:t>prediction.</a:t>
            </a:r>
            <a:endParaRPr lang="en-IN" sz="1200" dirty="0"/>
          </a:p>
          <a:p>
            <a:pPr marL="0" lvl="0" indent="0" rtl="0">
              <a:spcBef>
                <a:spcPts val="1600"/>
              </a:spcBef>
              <a:spcAft>
                <a:spcPts val="0"/>
              </a:spcAft>
              <a:buNone/>
            </a:pPr>
            <a:endParaRPr sz="1800" b="1" dirty="0"/>
          </a:p>
          <a:p>
            <a:pPr marL="0" lvl="0" indent="0" rtl="0">
              <a:spcBef>
                <a:spcPts val="1600"/>
              </a:spcBef>
              <a:spcAft>
                <a:spcPts val="0"/>
              </a:spcAft>
              <a:buNone/>
            </a:pPr>
            <a:endParaRPr sz="1800" b="1" dirty="0"/>
          </a:p>
          <a:p>
            <a:pPr marL="0" lvl="0" indent="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303800" y="598575"/>
            <a:ext cx="7030500" cy="693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Data Set Description</a:t>
            </a:r>
            <a:endParaRPr/>
          </a:p>
        </p:txBody>
      </p:sp>
      <p:sp>
        <p:nvSpPr>
          <p:cNvPr id="309" name="Google Shape;309;p18"/>
          <p:cNvSpPr txBox="1">
            <a:spLocks noGrp="1"/>
          </p:cNvSpPr>
          <p:nvPr>
            <p:ph type="body" idx="1"/>
          </p:nvPr>
        </p:nvSpPr>
        <p:spPr>
          <a:xfrm>
            <a:off x="1303800" y="1388850"/>
            <a:ext cx="7030500" cy="3142800"/>
          </a:xfrm>
          <a:prstGeom prst="rect">
            <a:avLst/>
          </a:prstGeom>
        </p:spPr>
        <p:txBody>
          <a:bodyPr spcFirstLastPara="1" wrap="square" lIns="91425" tIns="91425" rIns="91425" bIns="91425" anchor="t" anchorCtr="0">
            <a:noAutofit/>
          </a:bodyPr>
          <a:lstStyle/>
          <a:p>
            <a:pPr lvl="0" indent="-317500">
              <a:lnSpc>
                <a:spcPct val="150000"/>
              </a:lnSpc>
              <a:buSzPts val="1400"/>
            </a:pPr>
            <a:r>
              <a:rPr lang="en-GB" sz="1400" dirty="0">
                <a:solidFill>
                  <a:srgbClr val="000000"/>
                </a:solidFill>
                <a:highlight>
                  <a:srgbClr val="FFFFFF"/>
                </a:highlight>
                <a:latin typeface="Arial"/>
                <a:ea typeface="Arial"/>
                <a:cs typeface="Arial"/>
                <a:sym typeface="Arial"/>
              </a:rPr>
              <a:t>The data set was obtained from the location : </a:t>
            </a:r>
            <a:r>
              <a:rPr lang="en-GB" sz="1400" dirty="0">
                <a:solidFill>
                  <a:srgbClr val="000000"/>
                </a:solidFill>
                <a:highlight>
                  <a:srgbClr val="FFFFFF"/>
                </a:highlight>
                <a:latin typeface="Arial"/>
                <a:ea typeface="Arial"/>
                <a:cs typeface="Arial"/>
                <a:sym typeface="Arial"/>
                <a:hlinkClick r:id="rId3"/>
              </a:rPr>
              <a:t>https://</a:t>
            </a:r>
            <a:r>
              <a:rPr lang="en-GB" sz="1400" dirty="0" smtClean="0">
                <a:solidFill>
                  <a:srgbClr val="000000"/>
                </a:solidFill>
                <a:highlight>
                  <a:srgbClr val="FFFFFF"/>
                </a:highlight>
                <a:latin typeface="Arial"/>
                <a:ea typeface="Arial"/>
                <a:cs typeface="Arial"/>
                <a:sym typeface="Arial"/>
                <a:hlinkClick r:id="rId3"/>
              </a:rPr>
              <a:t>www.kaggle.com/benhamner/sf-bay-area-bike-share</a:t>
            </a:r>
            <a:endParaRPr lang="en-GB" sz="1400" dirty="0" smtClean="0">
              <a:solidFill>
                <a:srgbClr val="000000"/>
              </a:solidFill>
              <a:highlight>
                <a:srgbClr val="FFFFFF"/>
              </a:highlight>
              <a:latin typeface="Arial"/>
              <a:ea typeface="Arial"/>
              <a:cs typeface="Arial"/>
              <a:sym typeface="Arial"/>
            </a:endParaRPr>
          </a:p>
          <a:p>
            <a:pPr lvl="0" indent="-317500">
              <a:lnSpc>
                <a:spcPct val="150000"/>
              </a:lnSpc>
              <a:buSzPts val="1400"/>
            </a:pPr>
            <a:r>
              <a:rPr lang="en-GB" sz="1400" dirty="0" smtClean="0">
                <a:solidFill>
                  <a:srgbClr val="000000"/>
                </a:solidFill>
                <a:highlight>
                  <a:srgbClr val="FFFFFF"/>
                </a:highlight>
                <a:latin typeface="Arial"/>
                <a:ea typeface="Arial"/>
                <a:cs typeface="Arial"/>
                <a:sym typeface="Arial"/>
              </a:rPr>
              <a:t>The </a:t>
            </a:r>
            <a:r>
              <a:rPr lang="en-IN" sz="1400" dirty="0" smtClean="0">
                <a:solidFill>
                  <a:srgbClr val="000000"/>
                </a:solidFill>
                <a:highlight>
                  <a:srgbClr val="FFFFFF"/>
                </a:highlight>
                <a:latin typeface="Arial"/>
                <a:ea typeface="Arial"/>
                <a:cs typeface="Arial"/>
                <a:sym typeface="Arial"/>
              </a:rPr>
              <a:t>data set is large (660 MB) includes multiple tables</a:t>
            </a:r>
          </a:p>
          <a:p>
            <a:pPr lvl="0" indent="-317500">
              <a:lnSpc>
                <a:spcPct val="150000"/>
              </a:lnSpc>
              <a:buSzPts val="1400"/>
            </a:pPr>
            <a:r>
              <a:rPr lang="en-GB" sz="1400" dirty="0" smtClean="0">
                <a:solidFill>
                  <a:srgbClr val="000000"/>
                </a:solidFill>
                <a:highlight>
                  <a:srgbClr val="FFFFFF"/>
                </a:highlight>
                <a:latin typeface="Arial"/>
                <a:ea typeface="Arial"/>
                <a:cs typeface="Arial"/>
                <a:sym typeface="Arial"/>
              </a:rPr>
              <a:t>After feature building, we have worked on a data set which </a:t>
            </a:r>
            <a:r>
              <a:rPr lang="en-GB" sz="1400" dirty="0" smtClean="0">
                <a:solidFill>
                  <a:srgbClr val="000000"/>
                </a:solidFill>
                <a:highlight>
                  <a:srgbClr val="FFFFFF"/>
                </a:highlight>
                <a:latin typeface="Arial"/>
                <a:ea typeface="Arial"/>
                <a:cs typeface="Arial"/>
                <a:sym typeface="Arial"/>
              </a:rPr>
              <a:t>has 25 features and 300,000 rows of data</a:t>
            </a:r>
          </a:p>
          <a:p>
            <a:pPr lvl="0" indent="-317500">
              <a:lnSpc>
                <a:spcPct val="150000"/>
              </a:lnSpc>
              <a:buSzPts val="1400"/>
            </a:pPr>
            <a:r>
              <a:rPr lang="en-GB" sz="1400" dirty="0" smtClean="0">
                <a:solidFill>
                  <a:srgbClr val="000000"/>
                </a:solidFill>
                <a:highlight>
                  <a:srgbClr val="FFFFFF"/>
                </a:highlight>
                <a:latin typeface="Arial"/>
                <a:ea typeface="Arial"/>
                <a:cs typeface="Arial"/>
                <a:sym typeface="Arial"/>
              </a:rPr>
              <a:t>We have taken the help of </a:t>
            </a:r>
            <a:r>
              <a:rPr lang="en-GB" sz="1400" dirty="0" err="1" smtClean="0">
                <a:solidFill>
                  <a:srgbClr val="000000"/>
                </a:solidFill>
                <a:highlight>
                  <a:srgbClr val="FFFFFF"/>
                </a:highlight>
                <a:latin typeface="Arial"/>
                <a:ea typeface="Arial"/>
                <a:cs typeface="Arial"/>
                <a:sym typeface="Arial"/>
              </a:rPr>
              <a:t>pyspark</a:t>
            </a:r>
            <a:r>
              <a:rPr lang="en-GB" sz="1400" dirty="0" smtClean="0">
                <a:solidFill>
                  <a:srgbClr val="000000"/>
                </a:solidFill>
                <a:highlight>
                  <a:srgbClr val="FFFFFF"/>
                </a:highlight>
                <a:latin typeface="Arial"/>
                <a:ea typeface="Arial"/>
                <a:cs typeface="Arial"/>
                <a:sym typeface="Arial"/>
              </a:rPr>
              <a:t> to load, wrangle and clean the data</a:t>
            </a:r>
          </a:p>
          <a:p>
            <a:pPr lvl="0" indent="-317500">
              <a:lnSpc>
                <a:spcPct val="150000"/>
              </a:lnSpc>
              <a:buSzPts val="1400"/>
            </a:pPr>
            <a:r>
              <a:rPr lang="en-GB" sz="1400" dirty="0" smtClean="0">
                <a:solidFill>
                  <a:srgbClr val="000000"/>
                </a:solidFill>
                <a:highlight>
                  <a:srgbClr val="FFFFFF"/>
                </a:highlight>
                <a:latin typeface="Arial"/>
                <a:ea typeface="Arial"/>
                <a:cs typeface="Arial"/>
                <a:sym typeface="Arial"/>
              </a:rPr>
              <a:t>Pandas have been used for time series analysis and data compression as well as feature building</a:t>
            </a:r>
            <a:endParaRPr sz="140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Models and Model Evaluation</a:t>
            </a:r>
            <a:endParaRPr/>
          </a:p>
        </p:txBody>
      </p:sp>
      <p:sp>
        <p:nvSpPr>
          <p:cNvPr id="315" name="Google Shape;315;p19"/>
          <p:cNvSpPr txBox="1">
            <a:spLocks noGrp="1"/>
          </p:cNvSpPr>
          <p:nvPr>
            <p:ph type="body" idx="1"/>
          </p:nvPr>
        </p:nvSpPr>
        <p:spPr>
          <a:xfrm>
            <a:off x="1303800" y="1485900"/>
            <a:ext cx="7030500" cy="30456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GB" dirty="0" err="1"/>
              <a:t>kNN</a:t>
            </a:r>
            <a:r>
              <a:rPr lang="en-GB" dirty="0"/>
              <a:t> (k Nearest Neighbours)</a:t>
            </a:r>
            <a:endParaRPr dirty="0"/>
          </a:p>
          <a:p>
            <a:pPr marL="457200" lvl="0" indent="-311150" rtl="0">
              <a:spcBef>
                <a:spcPts val="0"/>
              </a:spcBef>
              <a:spcAft>
                <a:spcPts val="0"/>
              </a:spcAft>
              <a:buSzPts val="1300"/>
              <a:buChar char="●"/>
            </a:pPr>
            <a:r>
              <a:rPr lang="en-GB" dirty="0" smtClean="0"/>
              <a:t>Decision </a:t>
            </a:r>
            <a:r>
              <a:rPr lang="en-GB" dirty="0"/>
              <a:t>Tree Classification</a:t>
            </a:r>
            <a:endParaRPr dirty="0"/>
          </a:p>
          <a:p>
            <a:pPr marL="457200" lvl="0" indent="-311150" rtl="0">
              <a:spcBef>
                <a:spcPts val="0"/>
              </a:spcBef>
              <a:spcAft>
                <a:spcPts val="0"/>
              </a:spcAft>
              <a:buSzPts val="1300"/>
              <a:buChar char="●"/>
            </a:pPr>
            <a:r>
              <a:rPr lang="en-GB" dirty="0"/>
              <a:t>Random Forests</a:t>
            </a:r>
            <a:endParaRPr dirty="0"/>
          </a:p>
          <a:p>
            <a:pPr marL="0" lvl="0" indent="0" rtl="0">
              <a:spcBef>
                <a:spcPts val="1600"/>
              </a:spcBef>
              <a:spcAft>
                <a:spcPts val="0"/>
              </a:spcAft>
              <a:buNone/>
            </a:pPr>
            <a:r>
              <a:rPr lang="en-GB" dirty="0"/>
              <a:t>Model Evaluation has been done on the basis of the following</a:t>
            </a:r>
            <a:endParaRPr dirty="0"/>
          </a:p>
          <a:p>
            <a:pPr marL="457200" marR="0" lvl="0" indent="-311150" algn="l" rtl="0">
              <a:lnSpc>
                <a:spcPct val="115000"/>
              </a:lnSpc>
              <a:spcBef>
                <a:spcPts val="1600"/>
              </a:spcBef>
              <a:spcAft>
                <a:spcPts val="0"/>
              </a:spcAft>
              <a:buSzPts val="1300"/>
              <a:buChar char="●"/>
            </a:pPr>
            <a:r>
              <a:rPr lang="en-GB" dirty="0"/>
              <a:t>Accuracy</a:t>
            </a:r>
            <a:endParaRPr dirty="0"/>
          </a:p>
          <a:p>
            <a:pPr marL="457200" marR="0" lvl="0" indent="-311150" algn="l" rtl="0">
              <a:lnSpc>
                <a:spcPct val="115000"/>
              </a:lnSpc>
              <a:spcBef>
                <a:spcPts val="0"/>
              </a:spcBef>
              <a:spcAft>
                <a:spcPts val="0"/>
              </a:spcAft>
              <a:buSzPts val="1300"/>
              <a:buChar char="●"/>
            </a:pPr>
            <a:r>
              <a:rPr lang="en-GB" dirty="0"/>
              <a:t>Confusion Matrix</a:t>
            </a:r>
            <a:endParaRPr dirty="0"/>
          </a:p>
          <a:p>
            <a:pPr marL="457200" marR="0" lvl="0" indent="-311150" algn="l" rtl="0">
              <a:lnSpc>
                <a:spcPct val="115000"/>
              </a:lnSpc>
              <a:spcBef>
                <a:spcPts val="0"/>
              </a:spcBef>
              <a:spcAft>
                <a:spcPts val="0"/>
              </a:spcAft>
              <a:buSzPts val="1300"/>
              <a:buChar char="●"/>
            </a:pPr>
            <a:r>
              <a:rPr lang="en-GB" dirty="0"/>
              <a:t>ROC Curve</a:t>
            </a:r>
            <a:endParaRPr dirty="0"/>
          </a:p>
          <a:p>
            <a:pPr marL="457200" marR="0" lvl="0" indent="-311150" algn="l" rtl="0">
              <a:lnSpc>
                <a:spcPct val="115000"/>
              </a:lnSpc>
              <a:spcBef>
                <a:spcPts val="0"/>
              </a:spcBef>
              <a:spcAft>
                <a:spcPts val="0"/>
              </a:spcAft>
              <a:buSzPts val="1300"/>
              <a:buChar char="●"/>
            </a:pPr>
            <a:r>
              <a:rPr lang="en-GB" dirty="0"/>
              <a:t>Precision and recall</a:t>
            </a:r>
            <a:endParaRPr dirty="0"/>
          </a:p>
          <a:p>
            <a:pPr marL="0" lvl="0" indent="0" rtl="0">
              <a:spcBef>
                <a:spcPts val="1600"/>
              </a:spcBef>
              <a:spcAft>
                <a:spcPts val="0"/>
              </a:spcAft>
              <a:buNone/>
            </a:pPr>
            <a:endParaRPr dirty="0"/>
          </a:p>
          <a:p>
            <a:pPr marL="0" lvl="0" indent="0">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70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Results</a:t>
            </a:r>
            <a:endParaRPr/>
          </a:p>
        </p:txBody>
      </p:sp>
      <p:pic>
        <p:nvPicPr>
          <p:cNvPr id="2" name="Picture 1"/>
          <p:cNvPicPr>
            <a:picLocks noChangeAspect="1"/>
          </p:cNvPicPr>
          <p:nvPr/>
        </p:nvPicPr>
        <p:blipFill>
          <a:blip r:embed="rId3"/>
          <a:stretch>
            <a:fillRect/>
          </a:stretch>
        </p:blipFill>
        <p:spPr>
          <a:xfrm>
            <a:off x="882746" y="1301775"/>
            <a:ext cx="3801088" cy="3665528"/>
          </a:xfrm>
          <a:prstGeom prst="rect">
            <a:avLst/>
          </a:prstGeom>
        </p:spPr>
      </p:pic>
      <p:pic>
        <p:nvPicPr>
          <p:cNvPr id="3" name="Picture 2"/>
          <p:cNvPicPr>
            <a:picLocks noChangeAspect="1"/>
          </p:cNvPicPr>
          <p:nvPr/>
        </p:nvPicPr>
        <p:blipFill>
          <a:blip r:embed="rId4"/>
          <a:stretch>
            <a:fillRect/>
          </a:stretch>
        </p:blipFill>
        <p:spPr>
          <a:xfrm>
            <a:off x="4683834" y="1301775"/>
            <a:ext cx="3996758" cy="36655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Results and Conclusion</a:t>
            </a:r>
            <a:endParaRPr/>
          </a:p>
        </p:txBody>
      </p:sp>
      <p:sp>
        <p:nvSpPr>
          <p:cNvPr id="329" name="Google Shape;329;p21"/>
          <p:cNvSpPr txBox="1">
            <a:spLocks noGrp="1"/>
          </p:cNvSpPr>
          <p:nvPr>
            <p:ph type="body" idx="2"/>
          </p:nvPr>
        </p:nvSpPr>
        <p:spPr>
          <a:xfrm>
            <a:off x="1505128" y="1255797"/>
            <a:ext cx="3849703" cy="333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dirty="0"/>
              <a:t>The model which uses Random Forest for prediction gives us the maximum revenue. </a:t>
            </a:r>
            <a:endParaRPr dirty="0"/>
          </a:p>
          <a:p>
            <a:pPr marL="0" lvl="0" indent="0" rtl="0">
              <a:spcBef>
                <a:spcPts val="1600"/>
              </a:spcBef>
              <a:spcAft>
                <a:spcPts val="0"/>
              </a:spcAft>
              <a:buNone/>
            </a:pPr>
            <a:r>
              <a:rPr lang="en-GB" b="1" dirty="0"/>
              <a:t>Minimizing the number of false positives</a:t>
            </a:r>
            <a:r>
              <a:rPr lang="en-GB" dirty="0"/>
              <a:t> and </a:t>
            </a:r>
            <a:r>
              <a:rPr lang="en-GB" b="1" dirty="0" smtClean="0"/>
              <a:t>false negatives</a:t>
            </a:r>
            <a:r>
              <a:rPr lang="en-GB" dirty="0" smtClean="0"/>
              <a:t> </a:t>
            </a:r>
            <a:r>
              <a:rPr lang="en-GB" dirty="0"/>
              <a:t>was important for us in this scenario, as we try to </a:t>
            </a:r>
            <a:r>
              <a:rPr lang="en-GB" b="1" dirty="0" smtClean="0"/>
              <a:t>accurately predict when </a:t>
            </a:r>
            <a:r>
              <a:rPr lang="en-GB" b="1" dirty="0" smtClean="0"/>
              <a:t>the station will require additional bicycles</a:t>
            </a:r>
            <a:r>
              <a:rPr lang="en-GB" dirty="0" smtClean="0"/>
              <a:t>.</a:t>
            </a:r>
          </a:p>
          <a:p>
            <a:pPr marL="0" lvl="0" indent="0" rtl="0">
              <a:spcBef>
                <a:spcPts val="1600"/>
              </a:spcBef>
              <a:spcAft>
                <a:spcPts val="0"/>
              </a:spcAft>
              <a:buNone/>
            </a:pPr>
            <a:r>
              <a:rPr lang="en-GB" dirty="0" smtClean="0"/>
              <a:t>This will enable us to retain customers who may use services of other companies if they find the docking station does not have bikes.</a:t>
            </a:r>
          </a:p>
          <a:p>
            <a:pPr marL="0" lvl="0" indent="0" rtl="0">
              <a:spcBef>
                <a:spcPts val="1600"/>
              </a:spcBef>
              <a:spcAft>
                <a:spcPts val="0"/>
              </a:spcAft>
              <a:buNone/>
            </a:pPr>
            <a:endParaRPr dirty="0"/>
          </a:p>
          <a:p>
            <a:pPr marL="0" lvl="0" indent="0" rtl="0">
              <a:spcBef>
                <a:spcPts val="1600"/>
              </a:spcBef>
              <a:spcAft>
                <a:spcPts val="0"/>
              </a:spcAft>
              <a:buNone/>
            </a:pPr>
            <a:endParaRPr dirty="0"/>
          </a:p>
          <a:p>
            <a:pPr marL="0" lvl="0" indent="0" rtl="0">
              <a:spcBef>
                <a:spcPts val="1600"/>
              </a:spcBef>
              <a:spcAft>
                <a:spcPts val="0"/>
              </a:spcAft>
              <a:buNone/>
            </a:pPr>
            <a:endParaRPr dirty="0"/>
          </a:p>
          <a:p>
            <a:pPr marL="0" lvl="0" indent="0" rtl="0">
              <a:spcBef>
                <a:spcPts val="1600"/>
              </a:spcBef>
              <a:spcAft>
                <a:spcPts val="0"/>
              </a:spcAft>
              <a:buNone/>
            </a:pPr>
            <a:endParaRPr dirty="0"/>
          </a:p>
          <a:p>
            <a:pPr marL="0" lvl="0" indent="0" rtl="0">
              <a:spcBef>
                <a:spcPts val="1600"/>
              </a:spcBef>
              <a:spcAft>
                <a:spcPts val="0"/>
              </a:spcAft>
              <a:buNone/>
            </a:pPr>
            <a:endParaRPr dirty="0"/>
          </a:p>
          <a:p>
            <a:pPr marL="0" lvl="0" indent="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561</Words>
  <Application>Microsoft Office PowerPoint</Application>
  <PresentationFormat>On-screen Show (16:9)</PresentationFormat>
  <Paragraphs>44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Nunito</vt:lpstr>
      <vt:lpstr>Arial</vt:lpstr>
      <vt:lpstr>Maven Pro</vt:lpstr>
      <vt:lpstr>Momentum</vt:lpstr>
      <vt:lpstr>Predicting Bike Replenishment on Bike Sharing Station  </vt:lpstr>
      <vt:lpstr>Objective</vt:lpstr>
      <vt:lpstr>Methodology</vt:lpstr>
      <vt:lpstr>Assumptions and Limitations</vt:lpstr>
      <vt:lpstr>Data Set Description</vt:lpstr>
      <vt:lpstr>Models and Model Evaluation</vt:lpstr>
      <vt:lpstr>Results</vt:lpstr>
      <vt:lpstr>Results and 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Bike Replenishment on Bike Sharing Station</dc:title>
  <dc:creator>ASUS</dc:creator>
  <cp:lastModifiedBy>Shantanu Rathore</cp:lastModifiedBy>
  <cp:revision>4</cp:revision>
  <dcterms:modified xsi:type="dcterms:W3CDTF">2019-01-07T00:20:29Z</dcterms:modified>
</cp:coreProperties>
</file>