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e8097253f_0_2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Google Shape;281;g3e8097253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01a27a210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Google Shape;287;g401a27a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01a27a210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Google Shape;293;g401a27a2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01a27a210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Google Shape;300;g401a27a2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01a27a210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Google Shape;306;g401a27a2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01a27a210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Google Shape;312;g401a27a2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01a27a210_0_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Google Shape;318;g401a27a21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01a27a210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Google Shape;325;g401a27a21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chive.ics.uci.edu/ml/datasets/default+of+credit+card+cli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Payment Default Prediction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Shantanu Rathore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5.4%</a:t>
            </a:r>
            <a:endParaRPr/>
          </a:p>
        </p:txBody>
      </p:sp>
      <p:sp>
        <p:nvSpPr>
          <p:cNvPr id="284" name="Google Shape;284;p14"/>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sz="1800"/>
              <a:t>The rate of credit card </a:t>
            </a:r>
            <a:r>
              <a:rPr lang="en-GB" sz="1800"/>
              <a:t>delinquencies</a:t>
            </a:r>
            <a:r>
              <a:rPr lang="en-GB" sz="1800"/>
              <a:t> for small banks this year - the highest since the financial crisis of 2008-09 and this number is expected to grow</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Objective</a:t>
            </a:r>
            <a:endParaRPr/>
          </a:p>
        </p:txBody>
      </p:sp>
      <p:sp>
        <p:nvSpPr>
          <p:cNvPr id="290" name="Google Shape;290;p15"/>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17500" lvl="0" marL="457200" rtl="0">
              <a:spcBef>
                <a:spcPts val="1100"/>
              </a:spcBef>
              <a:spcAft>
                <a:spcPts val="0"/>
              </a:spcAft>
              <a:buClr>
                <a:srgbClr val="000000"/>
              </a:buClr>
              <a:buSzPts val="1400"/>
              <a:buFont typeface="Arial"/>
              <a:buChar char="-"/>
            </a:pPr>
            <a:r>
              <a:rPr lang="en-GB" sz="1400">
                <a:solidFill>
                  <a:srgbClr val="000000"/>
                </a:solidFill>
                <a:latin typeface="Arial"/>
                <a:ea typeface="Arial"/>
                <a:cs typeface="Arial"/>
                <a:sym typeface="Arial"/>
              </a:rPr>
              <a:t>The objective,is to build a model which is able to identify clients who can potentially default on their credit card payment based on their payment details for the last six months. </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Following the analysis as well as deciding on a model to use for the prediction, the bank can then take a number of measures to ensure or increase the chances of payments or prepare for delays. Considering the fact that any such measure will incur a cost to the bank, the model which will have the highest return for the bank will be chosen.</a:t>
            </a:r>
            <a:endParaRPr sz="14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Methodology</a:t>
            </a:r>
            <a:endParaRPr/>
          </a:p>
        </p:txBody>
      </p:sp>
      <p:sp>
        <p:nvSpPr>
          <p:cNvPr id="296" name="Google Shape;296;p16"/>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400">
                <a:solidFill>
                  <a:srgbClr val="000000"/>
                </a:solidFill>
                <a:highlight>
                  <a:srgbClr val="FFFFFF"/>
                </a:highlight>
                <a:latin typeface="Arial"/>
                <a:ea typeface="Arial"/>
                <a:cs typeface="Arial"/>
                <a:sym typeface="Arial"/>
              </a:rPr>
              <a:t>In this classification problem, 1 ~ the customer will default and 0 ~ the customer will not default. Assuming the average cost for running the default prevention campaign is </a:t>
            </a:r>
            <a:r>
              <a:rPr b="1" lang="en-GB" sz="1400">
                <a:solidFill>
                  <a:srgbClr val="000000"/>
                </a:solidFill>
                <a:highlight>
                  <a:srgbClr val="FFFFFF"/>
                </a:highlight>
                <a:latin typeface="Arial"/>
                <a:ea typeface="Arial"/>
                <a:cs typeface="Arial"/>
                <a:sym typeface="Arial"/>
              </a:rPr>
              <a:t>C</a:t>
            </a:r>
            <a:r>
              <a:rPr lang="en-GB" sz="1400">
                <a:solidFill>
                  <a:srgbClr val="000000"/>
                </a:solidFill>
                <a:highlight>
                  <a:srgbClr val="FFFFFF"/>
                </a:highlight>
                <a:latin typeface="Arial"/>
                <a:ea typeface="Arial"/>
                <a:cs typeface="Arial"/>
                <a:sym typeface="Arial"/>
              </a:rPr>
              <a:t> and the average revenue recovered from each customer is </a:t>
            </a:r>
            <a:r>
              <a:rPr b="1" lang="en-GB" sz="1400">
                <a:solidFill>
                  <a:srgbClr val="000000"/>
                </a:solidFill>
                <a:highlight>
                  <a:srgbClr val="FFFFFF"/>
                </a:highlight>
                <a:latin typeface="Arial"/>
                <a:ea typeface="Arial"/>
                <a:cs typeface="Arial"/>
                <a:sym typeface="Arial"/>
              </a:rPr>
              <a:t>R</a:t>
            </a:r>
            <a:r>
              <a:rPr lang="en-GB" sz="1400">
                <a:solidFill>
                  <a:srgbClr val="000000"/>
                </a:solidFill>
                <a:highlight>
                  <a:srgbClr val="FFFFFF"/>
                </a:highlight>
                <a:latin typeface="Arial"/>
                <a:ea typeface="Arial"/>
                <a:cs typeface="Arial"/>
                <a:sym typeface="Arial"/>
              </a:rPr>
              <a:t>, the bank has to minimize </a:t>
            </a:r>
            <a:r>
              <a:rPr b="1" lang="en-GB" sz="1400">
                <a:solidFill>
                  <a:srgbClr val="000000"/>
                </a:solidFill>
                <a:highlight>
                  <a:srgbClr val="FFFFFF"/>
                </a:highlight>
                <a:latin typeface="Arial"/>
                <a:ea typeface="Arial"/>
                <a:cs typeface="Arial"/>
                <a:sym typeface="Arial"/>
              </a:rPr>
              <a:t>C</a:t>
            </a:r>
            <a:r>
              <a:rPr lang="en-GB" sz="1400">
                <a:solidFill>
                  <a:srgbClr val="000000"/>
                </a:solidFill>
                <a:highlight>
                  <a:srgbClr val="FFFFFF"/>
                </a:highlight>
                <a:latin typeface="Arial"/>
                <a:ea typeface="Arial"/>
                <a:cs typeface="Arial"/>
                <a:sym typeface="Arial"/>
              </a:rPr>
              <a:t> and maximize </a:t>
            </a:r>
            <a:r>
              <a:rPr b="1" lang="en-GB" sz="1400">
                <a:solidFill>
                  <a:srgbClr val="000000"/>
                </a:solidFill>
                <a:highlight>
                  <a:srgbClr val="FFFFFF"/>
                </a:highlight>
                <a:latin typeface="Arial"/>
                <a:ea typeface="Arial"/>
                <a:cs typeface="Arial"/>
                <a:sym typeface="Arial"/>
              </a:rPr>
              <a:t>R</a:t>
            </a:r>
            <a:r>
              <a:rPr lang="en-GB"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a:spcBef>
                <a:spcPts val="1600"/>
              </a:spcBef>
              <a:spcAft>
                <a:spcPts val="1600"/>
              </a:spcAft>
              <a:buNone/>
            </a:pPr>
            <a:r>
              <a:t/>
            </a:r>
            <a:endParaRPr sz="1400">
              <a:solidFill>
                <a:srgbClr val="000000"/>
              </a:solidFill>
              <a:highlight>
                <a:srgbClr val="FFFFFF"/>
              </a:highlight>
              <a:latin typeface="Arial"/>
              <a:ea typeface="Arial"/>
              <a:cs typeface="Arial"/>
              <a:sym typeface="Arial"/>
            </a:endParaRPr>
          </a:p>
        </p:txBody>
      </p:sp>
      <p:pic>
        <p:nvPicPr>
          <p:cNvPr id="297" name="Google Shape;297;p16"/>
          <p:cNvPicPr preferRelativeResize="0"/>
          <p:nvPr/>
        </p:nvPicPr>
        <p:blipFill>
          <a:blip r:embed="rId3">
            <a:alphaModFix/>
          </a:blip>
          <a:stretch>
            <a:fillRect/>
          </a:stretch>
        </p:blipFill>
        <p:spPr>
          <a:xfrm>
            <a:off x="1628250" y="2463625"/>
            <a:ext cx="6232575" cy="235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Assumptions and Limitations</a:t>
            </a:r>
            <a:endParaRPr/>
          </a:p>
        </p:txBody>
      </p:sp>
      <p:sp>
        <p:nvSpPr>
          <p:cNvPr id="303" name="Google Shape;303;p17"/>
          <p:cNvSpPr txBox="1"/>
          <p:nvPr>
            <p:ph idx="1" type="body"/>
          </p:nvPr>
        </p:nvSpPr>
        <p:spPr>
          <a:xfrm>
            <a:off x="1303800" y="1367275"/>
            <a:ext cx="7030500" cy="316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sz="1800"/>
              <a:t>Assumptions</a:t>
            </a:r>
            <a:endParaRPr b="1" sz="1800"/>
          </a:p>
          <a:p>
            <a:pPr indent="-304800" lvl="0" marL="457200" rtl="0">
              <a:spcBef>
                <a:spcPts val="1600"/>
              </a:spcBef>
              <a:spcAft>
                <a:spcPts val="0"/>
              </a:spcAft>
              <a:buSzPts val="1200"/>
              <a:buChar char="-"/>
            </a:pPr>
            <a:r>
              <a:rPr lang="en-GB" sz="1200"/>
              <a:t>The success rate of the default prevention campaign is assumed to be 100% for the sake of simplicity i.e. every customer who is reached out to, will not default on his or her payment.</a:t>
            </a:r>
            <a:endParaRPr sz="1200"/>
          </a:p>
          <a:p>
            <a:pPr indent="0" lvl="0" marL="0" rtl="0">
              <a:spcBef>
                <a:spcPts val="1600"/>
              </a:spcBef>
              <a:spcAft>
                <a:spcPts val="0"/>
              </a:spcAft>
              <a:buNone/>
            </a:pPr>
            <a:r>
              <a:rPr b="1" lang="en-GB" sz="1800"/>
              <a:t>Limitations</a:t>
            </a:r>
            <a:endParaRPr b="1" sz="1800"/>
          </a:p>
          <a:p>
            <a:pPr indent="-304800" lvl="0" marL="457200" rtl="0">
              <a:spcBef>
                <a:spcPts val="1600"/>
              </a:spcBef>
              <a:spcAft>
                <a:spcPts val="0"/>
              </a:spcAft>
              <a:buSzPts val="1200"/>
              <a:buChar char="-"/>
            </a:pPr>
            <a:r>
              <a:rPr lang="en-GB" sz="1200"/>
              <a:t>The features are limited in their variety. Additional features like customer credit scores, credit history, region, annual income, number of dependents etc. can have a significant impact on the model</a:t>
            </a:r>
            <a:endParaRPr sz="1200"/>
          </a:p>
          <a:p>
            <a:pPr indent="0" lvl="0" marL="0" rtl="0">
              <a:spcBef>
                <a:spcPts val="1600"/>
              </a:spcBef>
              <a:spcAft>
                <a:spcPts val="0"/>
              </a:spcAft>
              <a:buNone/>
            </a:pPr>
            <a:r>
              <a:rPr lang="en-GB" sz="1200"/>
              <a:t> - The data set is small - Ideally, credit card data sets are very large with millions of customers</a:t>
            </a:r>
            <a:endParaRPr sz="1200"/>
          </a:p>
          <a:p>
            <a:pPr indent="0" lvl="0" marL="0" rtl="0">
              <a:spcBef>
                <a:spcPts val="1600"/>
              </a:spcBef>
              <a:spcAft>
                <a:spcPts val="0"/>
              </a:spcAft>
              <a:buNone/>
            </a:pPr>
            <a:r>
              <a:rPr lang="en-GB" sz="1200"/>
              <a:t> - This kind of data would not be useful for new customers coming to the bank as the bank would possibly not have the person past financial data. (another reason to obtain a richer feature set)</a:t>
            </a:r>
            <a:endParaRPr sz="1200"/>
          </a:p>
          <a:p>
            <a:pPr indent="0" lvl="0" marL="0" rtl="0">
              <a:spcBef>
                <a:spcPts val="1600"/>
              </a:spcBef>
              <a:spcAft>
                <a:spcPts val="0"/>
              </a:spcAft>
              <a:buNone/>
            </a:pPr>
            <a:r>
              <a:t/>
            </a:r>
            <a:endParaRPr b="1" sz="1800"/>
          </a:p>
          <a:p>
            <a:pPr indent="0" lvl="0" marL="0" rtl="0">
              <a:spcBef>
                <a:spcPts val="1600"/>
              </a:spcBef>
              <a:spcAft>
                <a:spcPts val="0"/>
              </a:spcAft>
              <a:buNone/>
            </a:pPr>
            <a:r>
              <a:t/>
            </a:r>
            <a:endParaRPr b="1" sz="1800"/>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69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Data Set Description</a:t>
            </a:r>
            <a:endParaRPr/>
          </a:p>
        </p:txBody>
      </p:sp>
      <p:sp>
        <p:nvSpPr>
          <p:cNvPr id="309" name="Google Shape;309;p18"/>
          <p:cNvSpPr txBox="1"/>
          <p:nvPr>
            <p:ph idx="1" type="body"/>
          </p:nvPr>
        </p:nvSpPr>
        <p:spPr>
          <a:xfrm>
            <a:off x="1303800" y="1388850"/>
            <a:ext cx="7030500" cy="31428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GB" sz="1400">
                <a:solidFill>
                  <a:srgbClr val="000000"/>
                </a:solidFill>
                <a:highlight>
                  <a:srgbClr val="FFFFFF"/>
                </a:highlight>
                <a:latin typeface="Arial"/>
                <a:ea typeface="Arial"/>
                <a:cs typeface="Arial"/>
                <a:sym typeface="Arial"/>
              </a:rPr>
              <a:t>The data set was obtained from the location : [</a:t>
            </a:r>
            <a:r>
              <a:rPr lang="en-GB" sz="1400" u="sng">
                <a:solidFill>
                  <a:srgbClr val="337AB7"/>
                </a:solidFill>
                <a:highlight>
                  <a:srgbClr val="FFFFFF"/>
                </a:highlight>
                <a:latin typeface="Arial"/>
                <a:ea typeface="Arial"/>
                <a:cs typeface="Arial"/>
                <a:sym typeface="Arial"/>
                <a:hlinkClick r:id="rId3"/>
              </a:rPr>
              <a:t>https://archive.ics.uci.edu/ml/datasets/default+of+credit+card+clients</a:t>
            </a:r>
            <a:r>
              <a:rPr lang="en-GB"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317500" lvl="0" marL="457200" rtl="0">
              <a:lnSpc>
                <a:spcPct val="150000"/>
              </a:lnSpc>
              <a:spcBef>
                <a:spcPts val="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The total number of </a:t>
            </a:r>
            <a:r>
              <a:rPr lang="en-GB" sz="1400">
                <a:solidFill>
                  <a:srgbClr val="000000"/>
                </a:solidFill>
                <a:highlight>
                  <a:srgbClr val="FFFFFF"/>
                </a:highlight>
                <a:latin typeface="Arial"/>
                <a:ea typeface="Arial"/>
                <a:cs typeface="Arial"/>
                <a:sym typeface="Arial"/>
              </a:rPr>
              <a:t>observations</a:t>
            </a:r>
            <a:r>
              <a:rPr lang="en-GB" sz="1400">
                <a:solidFill>
                  <a:srgbClr val="000000"/>
                </a:solidFill>
                <a:highlight>
                  <a:srgbClr val="FFFFFF"/>
                </a:highlight>
                <a:latin typeface="Arial"/>
                <a:ea typeface="Arial"/>
                <a:cs typeface="Arial"/>
                <a:sym typeface="Arial"/>
              </a:rPr>
              <a:t> is 30000 rows and 25 features (including the target feature)</a:t>
            </a:r>
            <a:endParaRPr sz="1400">
              <a:solidFill>
                <a:srgbClr val="000000"/>
              </a:solidFill>
              <a:highlight>
                <a:srgbClr val="FFFFFF"/>
              </a:highlight>
              <a:latin typeface="Arial"/>
              <a:ea typeface="Arial"/>
              <a:cs typeface="Arial"/>
              <a:sym typeface="Arial"/>
            </a:endParaRPr>
          </a:p>
          <a:p>
            <a:pPr indent="-317500" lvl="0" marL="457200" rtl="0">
              <a:lnSpc>
                <a:spcPct val="150000"/>
              </a:lnSpc>
              <a:spcBef>
                <a:spcPts val="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The data set is highly unbalanced  - only 22% of the observations are customers who default (1)</a:t>
            </a:r>
            <a:endParaRPr sz="1400">
              <a:solidFill>
                <a:srgbClr val="000000"/>
              </a:solidFill>
              <a:highlight>
                <a:srgbClr val="FFFFFF"/>
              </a:highlight>
              <a:latin typeface="Arial"/>
              <a:ea typeface="Arial"/>
              <a:cs typeface="Arial"/>
              <a:sym typeface="Arial"/>
            </a:endParaRPr>
          </a:p>
          <a:p>
            <a:pPr indent="-317500" lvl="0" marL="457200">
              <a:lnSpc>
                <a:spcPct val="150000"/>
              </a:lnSpc>
              <a:spcBef>
                <a:spcPts val="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The 25 columns or features are a mix of numerical and categorical data types</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Models and Model Evaluation</a:t>
            </a:r>
            <a:endParaRPr/>
          </a:p>
        </p:txBody>
      </p:sp>
      <p:sp>
        <p:nvSpPr>
          <p:cNvPr id="315" name="Google Shape;315;p19"/>
          <p:cNvSpPr txBox="1"/>
          <p:nvPr>
            <p:ph idx="1" type="body"/>
          </p:nvPr>
        </p:nvSpPr>
        <p:spPr>
          <a:xfrm>
            <a:off x="1303800" y="1485900"/>
            <a:ext cx="7030500" cy="3045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kNN (k Nearest Neighbours)</a:t>
            </a:r>
            <a:endParaRPr/>
          </a:p>
          <a:p>
            <a:pPr indent="-311150" lvl="0" marL="457200" rtl="0">
              <a:spcBef>
                <a:spcPts val="0"/>
              </a:spcBef>
              <a:spcAft>
                <a:spcPts val="0"/>
              </a:spcAft>
              <a:buSzPts val="1300"/>
              <a:buChar char="●"/>
            </a:pPr>
            <a:r>
              <a:rPr lang="en-GB"/>
              <a:t>Logistic Regression</a:t>
            </a:r>
            <a:endParaRPr/>
          </a:p>
          <a:p>
            <a:pPr indent="-311150" lvl="0" marL="457200" rtl="0">
              <a:spcBef>
                <a:spcPts val="0"/>
              </a:spcBef>
              <a:spcAft>
                <a:spcPts val="0"/>
              </a:spcAft>
              <a:buSzPts val="1300"/>
              <a:buChar char="●"/>
            </a:pPr>
            <a:r>
              <a:rPr lang="en-GB"/>
              <a:t>Decision Tree Classification</a:t>
            </a:r>
            <a:endParaRPr/>
          </a:p>
          <a:p>
            <a:pPr indent="-311150" lvl="0" marL="457200" rtl="0">
              <a:spcBef>
                <a:spcPts val="0"/>
              </a:spcBef>
              <a:spcAft>
                <a:spcPts val="0"/>
              </a:spcAft>
              <a:buSzPts val="1300"/>
              <a:buChar char="●"/>
            </a:pPr>
            <a:r>
              <a:rPr lang="en-GB"/>
              <a:t>Random Forests</a:t>
            </a:r>
            <a:endParaRPr/>
          </a:p>
          <a:p>
            <a:pPr indent="0" lvl="0" marL="0" rtl="0">
              <a:spcBef>
                <a:spcPts val="1600"/>
              </a:spcBef>
              <a:spcAft>
                <a:spcPts val="0"/>
              </a:spcAft>
              <a:buNone/>
            </a:pPr>
            <a:r>
              <a:rPr lang="en-GB"/>
              <a:t>Model Evaluation has been done on the basis of the following</a:t>
            </a:r>
            <a:endParaRPr/>
          </a:p>
          <a:p>
            <a:pPr indent="-311150" lvl="0" marL="457200" marR="0" rtl="0" algn="l">
              <a:lnSpc>
                <a:spcPct val="115000"/>
              </a:lnSpc>
              <a:spcBef>
                <a:spcPts val="1600"/>
              </a:spcBef>
              <a:spcAft>
                <a:spcPts val="0"/>
              </a:spcAft>
              <a:buSzPts val="1300"/>
              <a:buChar char="●"/>
            </a:pPr>
            <a:r>
              <a:rPr lang="en-GB"/>
              <a:t>Accuracy</a:t>
            </a:r>
            <a:endParaRPr/>
          </a:p>
          <a:p>
            <a:pPr indent="-311150" lvl="0" marL="457200" marR="0" rtl="0" algn="l">
              <a:lnSpc>
                <a:spcPct val="115000"/>
              </a:lnSpc>
              <a:spcBef>
                <a:spcPts val="0"/>
              </a:spcBef>
              <a:spcAft>
                <a:spcPts val="0"/>
              </a:spcAft>
              <a:buSzPts val="1300"/>
              <a:buChar char="●"/>
            </a:pPr>
            <a:r>
              <a:rPr lang="en-GB"/>
              <a:t>Confusion Matrix</a:t>
            </a:r>
            <a:endParaRPr/>
          </a:p>
          <a:p>
            <a:pPr indent="-311150" lvl="0" marL="457200" marR="0" rtl="0" algn="l">
              <a:lnSpc>
                <a:spcPct val="115000"/>
              </a:lnSpc>
              <a:spcBef>
                <a:spcPts val="0"/>
              </a:spcBef>
              <a:spcAft>
                <a:spcPts val="0"/>
              </a:spcAft>
              <a:buSzPts val="1300"/>
              <a:buChar char="●"/>
            </a:pPr>
            <a:r>
              <a:rPr lang="en-GB"/>
              <a:t>ROC Curve</a:t>
            </a:r>
            <a:endParaRPr/>
          </a:p>
          <a:p>
            <a:pPr indent="-311150" lvl="0" marL="457200" marR="0" rtl="0" algn="l">
              <a:lnSpc>
                <a:spcPct val="115000"/>
              </a:lnSpc>
              <a:spcBef>
                <a:spcPts val="0"/>
              </a:spcBef>
              <a:spcAft>
                <a:spcPts val="0"/>
              </a:spcAft>
              <a:buSzPts val="1300"/>
              <a:buChar char="●"/>
            </a:pPr>
            <a:r>
              <a:rPr lang="en-GB"/>
              <a:t>Precision and recall</a:t>
            </a:r>
            <a:endParaRPr/>
          </a:p>
          <a:p>
            <a:pPr indent="-311150" lvl="0" marL="457200" marR="0" rtl="0" algn="l">
              <a:lnSpc>
                <a:spcPct val="115000"/>
              </a:lnSpc>
              <a:spcBef>
                <a:spcPts val="0"/>
              </a:spcBef>
              <a:spcAft>
                <a:spcPts val="0"/>
              </a:spcAft>
              <a:buSzPts val="1300"/>
              <a:buChar char="●"/>
            </a:pPr>
            <a:r>
              <a:rPr lang="en-GB"/>
              <a:t>Cost benefit analysis</a:t>
            </a:r>
            <a:endParaRPr b="1" sz="1050">
              <a:solidFill>
                <a:srgbClr val="000000"/>
              </a:solidFill>
              <a:latin typeface="Arial"/>
              <a:ea typeface="Arial"/>
              <a:cs typeface="Arial"/>
              <a:sym typeface="Arial"/>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70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Results</a:t>
            </a:r>
            <a:endParaRPr/>
          </a:p>
        </p:txBody>
      </p:sp>
      <p:pic>
        <p:nvPicPr>
          <p:cNvPr id="321" name="Google Shape;321;p20"/>
          <p:cNvPicPr preferRelativeResize="0"/>
          <p:nvPr/>
        </p:nvPicPr>
        <p:blipFill>
          <a:blip r:embed="rId3">
            <a:alphaModFix/>
          </a:blip>
          <a:stretch>
            <a:fillRect/>
          </a:stretch>
        </p:blipFill>
        <p:spPr>
          <a:xfrm>
            <a:off x="845375" y="1525725"/>
            <a:ext cx="3807450" cy="3431575"/>
          </a:xfrm>
          <a:prstGeom prst="rect">
            <a:avLst/>
          </a:prstGeom>
          <a:noFill/>
          <a:ln>
            <a:noFill/>
          </a:ln>
        </p:spPr>
      </p:pic>
      <p:pic>
        <p:nvPicPr>
          <p:cNvPr id="322" name="Google Shape;322;p20"/>
          <p:cNvPicPr preferRelativeResize="0"/>
          <p:nvPr/>
        </p:nvPicPr>
        <p:blipFill>
          <a:blip r:embed="rId4">
            <a:alphaModFix/>
          </a:blip>
          <a:stretch>
            <a:fillRect/>
          </a:stretch>
        </p:blipFill>
        <p:spPr>
          <a:xfrm>
            <a:off x="4805225" y="1454175"/>
            <a:ext cx="3816909" cy="3536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Results and Conclusion</a:t>
            </a:r>
            <a:endParaRPr/>
          </a:p>
        </p:txBody>
      </p:sp>
      <p:pic>
        <p:nvPicPr>
          <p:cNvPr id="328" name="Google Shape;328;p21"/>
          <p:cNvPicPr preferRelativeResize="0"/>
          <p:nvPr/>
        </p:nvPicPr>
        <p:blipFill>
          <a:blip r:embed="rId3">
            <a:alphaModFix/>
          </a:blip>
          <a:stretch>
            <a:fillRect/>
          </a:stretch>
        </p:blipFill>
        <p:spPr>
          <a:xfrm>
            <a:off x="1133212" y="1597875"/>
            <a:ext cx="3982237" cy="2769600"/>
          </a:xfrm>
          <a:prstGeom prst="rect">
            <a:avLst/>
          </a:prstGeom>
          <a:noFill/>
          <a:ln>
            <a:noFill/>
          </a:ln>
        </p:spPr>
      </p:pic>
      <p:sp>
        <p:nvSpPr>
          <p:cNvPr id="329" name="Google Shape;329;p21"/>
          <p:cNvSpPr txBox="1"/>
          <p:nvPr>
            <p:ph idx="2" type="body"/>
          </p:nvPr>
        </p:nvSpPr>
        <p:spPr>
          <a:xfrm>
            <a:off x="5300875" y="1597875"/>
            <a:ext cx="3430500" cy="333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model which uses Random Forest for prediction</a:t>
            </a:r>
            <a:r>
              <a:rPr lang="en-GB"/>
              <a:t> gives us the maximum revenue. </a:t>
            </a:r>
            <a:endParaRPr/>
          </a:p>
          <a:p>
            <a:pPr indent="0" lvl="0" marL="0" rtl="0">
              <a:spcBef>
                <a:spcPts val="1600"/>
              </a:spcBef>
              <a:spcAft>
                <a:spcPts val="0"/>
              </a:spcAft>
              <a:buNone/>
            </a:pPr>
            <a:r>
              <a:rPr b="1" lang="en-GB"/>
              <a:t>Minimizing the number of false positives</a:t>
            </a:r>
            <a:r>
              <a:rPr lang="en-GB"/>
              <a:t> and </a:t>
            </a:r>
            <a:r>
              <a:rPr b="1" lang="en-GB"/>
              <a:t>maximizing the number of true negatives</a:t>
            </a:r>
            <a:r>
              <a:rPr lang="en-GB"/>
              <a:t> was important for us in this scenario, as we try to </a:t>
            </a:r>
            <a:r>
              <a:rPr b="1" lang="en-GB"/>
              <a:t>correctly target the people who will default</a:t>
            </a:r>
            <a:r>
              <a:rPr lang="en-GB"/>
              <a:t> which in turn saves money spent towards any program to maximize the potential of a payment.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