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Muller" charset="1" panose="00000500000000000000"/>
      <p:regular r:id="rId10"/>
    </p:embeddedFont>
    <p:embeddedFont>
      <p:font typeface="Muller Bold" charset="1" panose="00000800000000000000"/>
      <p:regular r:id="rId11"/>
    </p:embeddedFont>
    <p:embeddedFont>
      <p:font typeface="Muller Italics" charset="1" panose="00000500000000000000"/>
      <p:regular r:id="rId12"/>
    </p:embeddedFont>
    <p:embeddedFont>
      <p:font typeface="Muller Bold Italics" charset="1" panose="00000800000000000000"/>
      <p:regular r:id="rId13"/>
    </p:embeddedFont>
    <p:embeddedFont>
      <p:font typeface="Open Sans Light" charset="1" panose="020B0306030504020204"/>
      <p:regular r:id="rId14"/>
    </p:embeddedFont>
    <p:embeddedFont>
      <p:font typeface="Open Sans Light Bold" charset="1" panose="020B0806030504020204"/>
      <p:regular r:id="rId15"/>
    </p:embeddedFont>
    <p:embeddedFont>
      <p:font typeface="Open Sans Light Italics" charset="1" panose="020B0306030504020204"/>
      <p:regular r:id="rId16"/>
    </p:embeddedFont>
    <p:embeddedFont>
      <p:font typeface="Open Sans Light Bold Italics" charset="1" panose="020B0806030504020204"/>
      <p:regular r:id="rId17"/>
    </p:embeddedFont>
    <p:embeddedFont>
      <p:font typeface="Codec Pro ExtraBold" charset="1" panose="00000700000000000000"/>
      <p:regular r:id="rId18"/>
    </p:embeddedFont>
    <p:embeddedFont>
      <p:font typeface="Codec Pro ExtraBold Bold" charset="1" panose="00000900000000000000"/>
      <p:regular r:id="rId19"/>
    </p:embeddedFont>
    <p:embeddedFont>
      <p:font typeface="Canva Sans" charset="1" panose="020B0503030501040103"/>
      <p:regular r:id="rId20"/>
    </p:embeddedFont>
    <p:embeddedFont>
      <p:font typeface="Canva Sans Bold" charset="1" panose="020B0803030501040103"/>
      <p:regular r:id="rId21"/>
    </p:embeddedFont>
    <p:embeddedFont>
      <p:font typeface="Canva Sans Italics" charset="1" panose="020B0503030501040103"/>
      <p:regular r:id="rId22"/>
    </p:embeddedFont>
    <p:embeddedFont>
      <p:font typeface="Canva Sans Bold Italics" charset="1" panose="020B08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36" Target="slides/slide13.xml" Type="http://schemas.openxmlformats.org/officeDocument/2006/relationships/slide"/><Relationship Id="rId37" Target="slides/slide14.xml" Type="http://schemas.openxmlformats.org/officeDocument/2006/relationships/slide"/><Relationship Id="rId38" Target="slides/slide15.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553A"/>
        </a:solidFill>
      </p:bgPr>
    </p:bg>
    <p:spTree>
      <p:nvGrpSpPr>
        <p:cNvPr id="1" name=""/>
        <p:cNvGrpSpPr/>
        <p:nvPr/>
      </p:nvGrpSpPr>
      <p:grpSpPr>
        <a:xfrm>
          <a:off x="0" y="0"/>
          <a:ext cx="0" cy="0"/>
          <a:chOff x="0" y="0"/>
          <a:chExt cx="0" cy="0"/>
        </a:xfrm>
      </p:grpSpPr>
      <p:grpSp>
        <p:nvGrpSpPr>
          <p:cNvPr name="Group 2" id="2"/>
          <p:cNvGrpSpPr/>
          <p:nvPr/>
        </p:nvGrpSpPr>
        <p:grpSpPr>
          <a:xfrm rot="0">
            <a:off x="3141245" y="-37581"/>
            <a:ext cx="3148654" cy="10362163"/>
            <a:chOff x="0" y="0"/>
            <a:chExt cx="829275" cy="2729129"/>
          </a:xfrm>
        </p:grpSpPr>
        <p:sp>
          <p:nvSpPr>
            <p:cNvPr name="Freeform 3" id="3"/>
            <p:cNvSpPr/>
            <p:nvPr/>
          </p:nvSpPr>
          <p:spPr>
            <a:xfrm flipH="false" flipV="false" rot="0">
              <a:off x="0" y="0"/>
              <a:ext cx="829275" cy="2729129"/>
            </a:xfrm>
            <a:custGeom>
              <a:avLst/>
              <a:gdLst/>
              <a:ahLst/>
              <a:cxnLst/>
              <a:rect r="r" b="b" t="t" l="l"/>
              <a:pathLst>
                <a:path h="2729129" w="829275">
                  <a:moveTo>
                    <a:pt x="0" y="0"/>
                  </a:moveTo>
                  <a:lnTo>
                    <a:pt x="829275" y="0"/>
                  </a:lnTo>
                  <a:lnTo>
                    <a:pt x="829275" y="2729129"/>
                  </a:lnTo>
                  <a:lnTo>
                    <a:pt x="0" y="2729129"/>
                  </a:lnTo>
                  <a:close/>
                </a:path>
              </a:pathLst>
            </a:custGeom>
            <a:solidFill>
              <a:srgbClr val="1B52AD"/>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631649" y="3086100"/>
            <a:ext cx="4167845" cy="4114800"/>
          </a:xfrm>
          <a:custGeom>
            <a:avLst/>
            <a:gdLst/>
            <a:ahLst/>
            <a:cxnLst/>
            <a:rect r="r" b="b" t="t" l="l"/>
            <a:pathLst>
              <a:path h="4114800" w="4167845">
                <a:moveTo>
                  <a:pt x="0" y="0"/>
                </a:moveTo>
                <a:lnTo>
                  <a:pt x="4167846" y="0"/>
                </a:lnTo>
                <a:lnTo>
                  <a:pt x="416784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7580218" y="8906637"/>
            <a:ext cx="5564282" cy="351663"/>
          </a:xfrm>
          <a:prstGeom prst="rect">
            <a:avLst/>
          </a:prstGeom>
        </p:spPr>
        <p:txBody>
          <a:bodyPr anchor="t" rtlCol="false" tIns="0" lIns="0" bIns="0" rIns="0">
            <a:spAutoFit/>
          </a:bodyPr>
          <a:lstStyle/>
          <a:p>
            <a:pPr>
              <a:lnSpc>
                <a:spcPts val="2226"/>
              </a:lnSpc>
            </a:pPr>
            <a:r>
              <a:rPr lang="en-US" sz="2100">
                <a:solidFill>
                  <a:srgbClr val="FFFFFF"/>
                </a:solidFill>
                <a:latin typeface="Muller"/>
              </a:rPr>
              <a:t>By: Shantanu Mukund Satpute (121CS0234</a:t>
            </a:r>
          </a:p>
        </p:txBody>
      </p:sp>
      <p:sp>
        <p:nvSpPr>
          <p:cNvPr name="TextBox 7" id="7"/>
          <p:cNvSpPr txBox="true"/>
          <p:nvPr/>
        </p:nvSpPr>
        <p:spPr>
          <a:xfrm rot="0">
            <a:off x="7580218" y="3821118"/>
            <a:ext cx="10466721" cy="2050298"/>
          </a:xfrm>
          <a:prstGeom prst="rect">
            <a:avLst/>
          </a:prstGeom>
        </p:spPr>
        <p:txBody>
          <a:bodyPr anchor="t" rtlCol="false" tIns="0" lIns="0" bIns="0" rIns="0">
            <a:spAutoFit/>
          </a:bodyPr>
          <a:lstStyle/>
          <a:p>
            <a:pPr>
              <a:lnSpc>
                <a:spcPts val="7526"/>
              </a:lnSpc>
            </a:pPr>
            <a:r>
              <a:rPr lang="en-US" sz="7100">
                <a:solidFill>
                  <a:srgbClr val="FFFFFF"/>
                </a:solidFill>
                <a:latin typeface="Codec Pro ExtraBold"/>
              </a:rPr>
              <a:t>Library Management</a:t>
            </a:r>
          </a:p>
          <a:p>
            <a:pPr>
              <a:lnSpc>
                <a:spcPts val="7526"/>
              </a:lnSpc>
            </a:pPr>
            <a:r>
              <a:rPr lang="en-US" sz="7100">
                <a:solidFill>
                  <a:srgbClr val="FFFFFF"/>
                </a:solidFill>
                <a:latin typeface="Codec Pro ExtraBold"/>
              </a:rPr>
              <a:t>System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794610" y="230963"/>
            <a:ext cx="16230600" cy="1141222"/>
          </a:xfrm>
          <a:prstGeom prst="rect">
            <a:avLst/>
          </a:prstGeom>
        </p:spPr>
        <p:txBody>
          <a:bodyPr anchor="t" rtlCol="false" tIns="0" lIns="0" bIns="0" rIns="0">
            <a:spAutoFit/>
          </a:bodyPr>
          <a:lstStyle/>
          <a:p>
            <a:pPr algn="ctr">
              <a:lnSpc>
                <a:spcPts val="7843"/>
              </a:lnSpc>
            </a:pPr>
            <a:r>
              <a:rPr lang="en-US" sz="7399">
                <a:solidFill>
                  <a:srgbClr val="1B52AD"/>
                </a:solidFill>
                <a:latin typeface="Codec Pro ExtraBold"/>
              </a:rPr>
              <a:t>Data Structures used</a:t>
            </a:r>
          </a:p>
        </p:txBody>
      </p:sp>
      <p:sp>
        <p:nvSpPr>
          <p:cNvPr name="TextBox 3" id="3"/>
          <p:cNvSpPr txBox="true"/>
          <p:nvPr/>
        </p:nvSpPr>
        <p:spPr>
          <a:xfrm rot="0">
            <a:off x="152859" y="1882646"/>
            <a:ext cx="17449380" cy="9183091"/>
          </a:xfrm>
          <a:prstGeom prst="rect">
            <a:avLst/>
          </a:prstGeom>
        </p:spPr>
        <p:txBody>
          <a:bodyPr anchor="t" rtlCol="false" tIns="0" lIns="0" bIns="0" rIns="0">
            <a:spAutoFit/>
          </a:bodyPr>
          <a:lstStyle/>
          <a:p>
            <a:pPr algn="just" marL="801203" indent="-400602" lvl="1">
              <a:lnSpc>
                <a:spcPts val="5195"/>
              </a:lnSpc>
              <a:buFont typeface="Arial"/>
              <a:buChar char="•"/>
            </a:pPr>
            <a:r>
              <a:rPr lang="en-US" sz="3710">
                <a:solidFill>
                  <a:srgbClr val="1B52AD"/>
                </a:solidFill>
                <a:latin typeface="Canva Sans Bold"/>
              </a:rPr>
              <a:t>Data Structure: Binary Tree</a:t>
            </a:r>
          </a:p>
          <a:p>
            <a:pPr algn="just">
              <a:lnSpc>
                <a:spcPts val="5195"/>
              </a:lnSpc>
            </a:pPr>
          </a:p>
          <a:p>
            <a:pPr algn="just" marL="1602407" indent="-534136" lvl="2">
              <a:lnSpc>
                <a:spcPts val="5195"/>
              </a:lnSpc>
              <a:buFont typeface="Arial"/>
              <a:buChar char="⚬"/>
            </a:pPr>
            <a:r>
              <a:rPr lang="en-US" sz="3710">
                <a:solidFill>
                  <a:srgbClr val="1B52AD"/>
                </a:solidFill>
                <a:latin typeface="Canva Sans"/>
              </a:rPr>
              <a:t>Purpose: Organises the student records in a hierarchical structure.</a:t>
            </a:r>
          </a:p>
          <a:p>
            <a:pPr algn="just">
              <a:lnSpc>
                <a:spcPts val="5195"/>
              </a:lnSpc>
            </a:pPr>
          </a:p>
          <a:p>
            <a:pPr algn="just" marL="1602407" indent="-534136" lvl="2">
              <a:lnSpc>
                <a:spcPts val="5195"/>
              </a:lnSpc>
              <a:buFont typeface="Arial"/>
              <a:buChar char="⚬"/>
            </a:pPr>
            <a:r>
              <a:rPr lang="en-US" sz="3710">
                <a:solidFill>
                  <a:srgbClr val="1B52AD"/>
                </a:solidFill>
                <a:latin typeface="Canva Sans"/>
              </a:rPr>
              <a:t>Description: The library management system utilizes a binary tree data structure to organize the student records. The root node represents the main student in the library, and additional students cannot be added in this version.</a:t>
            </a:r>
          </a:p>
          <a:p>
            <a:pPr algn="just">
              <a:lnSpc>
                <a:spcPts val="5195"/>
              </a:lnSpc>
            </a:pPr>
          </a:p>
          <a:p>
            <a:pPr algn="just">
              <a:lnSpc>
                <a:spcPts val="5195"/>
              </a:lnSpc>
            </a:pPr>
          </a:p>
          <a:p>
            <a:pPr algn="just">
              <a:lnSpc>
                <a:spcPts val="5195"/>
              </a:lnSpc>
            </a:pPr>
          </a:p>
          <a:p>
            <a:pPr algn="just">
              <a:lnSpc>
                <a:spcPts val="5195"/>
              </a:lnSpc>
            </a:pPr>
          </a:p>
          <a:p>
            <a:pPr algn="just">
              <a:lnSpc>
                <a:spcPts val="5195"/>
              </a:lnSpc>
            </a:pPr>
          </a:p>
          <a:p>
            <a:pPr algn="just">
              <a:lnSpc>
                <a:spcPts val="5195"/>
              </a:lnSpc>
            </a:pPr>
          </a:p>
        </p:txBody>
      </p:sp>
      <p:grpSp>
        <p:nvGrpSpPr>
          <p:cNvPr name="Group 4" id="4"/>
          <p:cNvGrpSpPr/>
          <p:nvPr/>
        </p:nvGrpSpPr>
        <p:grpSpPr>
          <a:xfrm rot="0">
            <a:off x="-981903" y="9609148"/>
            <a:ext cx="10858602" cy="677852"/>
            <a:chOff x="0" y="0"/>
            <a:chExt cx="2859879" cy="178529"/>
          </a:xfrm>
        </p:grpSpPr>
        <p:sp>
          <p:nvSpPr>
            <p:cNvPr name="Freeform 5" id="5"/>
            <p:cNvSpPr/>
            <p:nvPr/>
          </p:nvSpPr>
          <p:spPr>
            <a:xfrm flipH="false" flipV="false" rot="0">
              <a:off x="0" y="0"/>
              <a:ext cx="2859879" cy="178529"/>
            </a:xfrm>
            <a:custGeom>
              <a:avLst/>
              <a:gdLst/>
              <a:ahLst/>
              <a:cxnLst/>
              <a:rect r="r" b="b" t="t" l="l"/>
              <a:pathLst>
                <a:path h="178529" w="2859879">
                  <a:moveTo>
                    <a:pt x="0" y="0"/>
                  </a:moveTo>
                  <a:lnTo>
                    <a:pt x="2859879" y="0"/>
                  </a:lnTo>
                  <a:lnTo>
                    <a:pt x="2859879" y="178529"/>
                  </a:lnTo>
                  <a:lnTo>
                    <a:pt x="0" y="178529"/>
                  </a:lnTo>
                  <a:close/>
                </a:path>
              </a:pathLst>
            </a:custGeom>
            <a:solidFill>
              <a:srgbClr val="1B52AD"/>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667902" y="256440"/>
            <a:ext cx="16230600" cy="1141222"/>
          </a:xfrm>
          <a:prstGeom prst="rect">
            <a:avLst/>
          </a:prstGeom>
        </p:spPr>
        <p:txBody>
          <a:bodyPr anchor="t" rtlCol="false" tIns="0" lIns="0" bIns="0" rIns="0">
            <a:spAutoFit/>
          </a:bodyPr>
          <a:lstStyle/>
          <a:p>
            <a:pPr algn="ctr">
              <a:lnSpc>
                <a:spcPts val="7843"/>
              </a:lnSpc>
            </a:pPr>
            <a:r>
              <a:rPr lang="en-US" sz="7399">
                <a:solidFill>
                  <a:srgbClr val="1B52AD"/>
                </a:solidFill>
                <a:latin typeface="Codec Pro ExtraBold"/>
              </a:rPr>
              <a:t>Why Binary Tree?</a:t>
            </a:r>
          </a:p>
        </p:txBody>
      </p:sp>
      <p:sp>
        <p:nvSpPr>
          <p:cNvPr name="TextBox 3" id="3"/>
          <p:cNvSpPr txBox="true"/>
          <p:nvPr/>
        </p:nvSpPr>
        <p:spPr>
          <a:xfrm rot="0">
            <a:off x="152859" y="1892171"/>
            <a:ext cx="17449380" cy="6954901"/>
          </a:xfrm>
          <a:prstGeom prst="rect">
            <a:avLst/>
          </a:prstGeom>
        </p:spPr>
        <p:txBody>
          <a:bodyPr anchor="t" rtlCol="false" tIns="0" lIns="0" bIns="0" rIns="0">
            <a:spAutoFit/>
          </a:bodyPr>
          <a:lstStyle/>
          <a:p>
            <a:pPr algn="just" marL="714628" indent="-357314" lvl="1">
              <a:lnSpc>
                <a:spcPts val="4633"/>
              </a:lnSpc>
              <a:buFont typeface="Arial"/>
              <a:buChar char="•"/>
            </a:pPr>
            <a:r>
              <a:rPr lang="en-US" sz="3309">
                <a:solidFill>
                  <a:srgbClr val="1B52AD"/>
                </a:solidFill>
                <a:latin typeface="Canva Sans Bold"/>
              </a:rPr>
              <a:t>Simplicity:</a:t>
            </a:r>
            <a:r>
              <a:rPr lang="en-US" sz="3309">
                <a:solidFill>
                  <a:srgbClr val="1B52AD"/>
                </a:solidFill>
                <a:latin typeface="Canva Sans"/>
              </a:rPr>
              <a:t> A binary tree is a relatively simple data structure to implement and understand. It provides a hierarchical structure for organizing data.</a:t>
            </a:r>
          </a:p>
          <a:p>
            <a:pPr algn="just" marL="714628" indent="-357314" lvl="1">
              <a:lnSpc>
                <a:spcPts val="4633"/>
              </a:lnSpc>
              <a:buFont typeface="Arial"/>
              <a:buChar char="•"/>
            </a:pPr>
            <a:r>
              <a:rPr lang="en-US" sz="3309">
                <a:solidFill>
                  <a:srgbClr val="1B52AD"/>
                </a:solidFill>
                <a:latin typeface="Canva Sans Bold"/>
              </a:rPr>
              <a:t>Basic functionality:</a:t>
            </a:r>
            <a:r>
              <a:rPr lang="en-US" sz="3309">
                <a:solidFill>
                  <a:srgbClr val="1B52AD"/>
                </a:solidFill>
                <a:latin typeface="Canva Sans"/>
              </a:rPr>
              <a:t> The code focuses on basic functionalities such as adding a single student, searching for a student, displaying student information, and issuing/returning a book. For these simple operations, a binary tree can be used as a straightforward container.</a:t>
            </a:r>
          </a:p>
          <a:p>
            <a:pPr algn="just" marL="714628" indent="-357314" lvl="1">
              <a:lnSpc>
                <a:spcPts val="4633"/>
              </a:lnSpc>
              <a:buFont typeface="Arial"/>
              <a:buChar char="•"/>
            </a:pPr>
            <a:r>
              <a:rPr lang="en-US" sz="3309">
                <a:solidFill>
                  <a:srgbClr val="1B52AD"/>
                </a:solidFill>
                <a:latin typeface="Canva Sans Bold"/>
              </a:rPr>
              <a:t>Future expansion:</a:t>
            </a:r>
            <a:r>
              <a:rPr lang="en-US" sz="3309">
                <a:solidFill>
                  <a:srgbClr val="1B52AD"/>
                </a:solidFill>
                <a:latin typeface="Canva Sans"/>
              </a:rPr>
              <a:t> Although the current code manages only one student, the choice of using a binary tree might suggest the intention to expand the system in the future to handle multiple students. The binary tree structure could be extended to support more advanced operations like searching, inserting, and deleting multiple student records efficiently.</a:t>
            </a:r>
          </a:p>
          <a:p>
            <a:pPr algn="just">
              <a:lnSpc>
                <a:spcPts val="4633"/>
              </a:lnSpc>
            </a:pPr>
          </a:p>
        </p:txBody>
      </p:sp>
      <p:grpSp>
        <p:nvGrpSpPr>
          <p:cNvPr name="Group 4" id="4"/>
          <p:cNvGrpSpPr/>
          <p:nvPr/>
        </p:nvGrpSpPr>
        <p:grpSpPr>
          <a:xfrm rot="0">
            <a:off x="-981903" y="9609148"/>
            <a:ext cx="10858602" cy="677852"/>
            <a:chOff x="0" y="0"/>
            <a:chExt cx="2859879" cy="178529"/>
          </a:xfrm>
        </p:grpSpPr>
        <p:sp>
          <p:nvSpPr>
            <p:cNvPr name="Freeform 5" id="5"/>
            <p:cNvSpPr/>
            <p:nvPr/>
          </p:nvSpPr>
          <p:spPr>
            <a:xfrm flipH="false" flipV="false" rot="0">
              <a:off x="0" y="0"/>
              <a:ext cx="2859879" cy="178529"/>
            </a:xfrm>
            <a:custGeom>
              <a:avLst/>
              <a:gdLst/>
              <a:ahLst/>
              <a:cxnLst/>
              <a:rect r="r" b="b" t="t" l="l"/>
              <a:pathLst>
                <a:path h="178529" w="2859879">
                  <a:moveTo>
                    <a:pt x="0" y="0"/>
                  </a:moveTo>
                  <a:lnTo>
                    <a:pt x="2859879" y="0"/>
                  </a:lnTo>
                  <a:lnTo>
                    <a:pt x="2859879" y="178529"/>
                  </a:lnTo>
                  <a:lnTo>
                    <a:pt x="0" y="178529"/>
                  </a:lnTo>
                  <a:close/>
                </a:path>
              </a:pathLst>
            </a:custGeom>
            <a:solidFill>
              <a:srgbClr val="1B52AD"/>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578823" y="256440"/>
            <a:ext cx="16230600" cy="1141222"/>
          </a:xfrm>
          <a:prstGeom prst="rect">
            <a:avLst/>
          </a:prstGeom>
        </p:spPr>
        <p:txBody>
          <a:bodyPr anchor="t" rtlCol="false" tIns="0" lIns="0" bIns="0" rIns="0">
            <a:spAutoFit/>
          </a:bodyPr>
          <a:lstStyle/>
          <a:p>
            <a:pPr algn="ctr">
              <a:lnSpc>
                <a:spcPts val="7843"/>
              </a:lnSpc>
            </a:pPr>
            <a:r>
              <a:rPr lang="en-US" sz="7399">
                <a:solidFill>
                  <a:srgbClr val="1B52AD"/>
                </a:solidFill>
                <a:latin typeface="Codec Pro ExtraBold"/>
              </a:rPr>
              <a:t>Alternatives to Binary Tree</a:t>
            </a:r>
          </a:p>
        </p:txBody>
      </p:sp>
      <p:grpSp>
        <p:nvGrpSpPr>
          <p:cNvPr name="Group 3" id="3"/>
          <p:cNvGrpSpPr/>
          <p:nvPr/>
        </p:nvGrpSpPr>
        <p:grpSpPr>
          <a:xfrm rot="0">
            <a:off x="-981903" y="9609148"/>
            <a:ext cx="10858602" cy="677852"/>
            <a:chOff x="0" y="0"/>
            <a:chExt cx="2859879" cy="178529"/>
          </a:xfrm>
        </p:grpSpPr>
        <p:sp>
          <p:nvSpPr>
            <p:cNvPr name="Freeform 4" id="4"/>
            <p:cNvSpPr/>
            <p:nvPr/>
          </p:nvSpPr>
          <p:spPr>
            <a:xfrm flipH="false" flipV="false" rot="0">
              <a:off x="0" y="0"/>
              <a:ext cx="2859879" cy="178529"/>
            </a:xfrm>
            <a:custGeom>
              <a:avLst/>
              <a:gdLst/>
              <a:ahLst/>
              <a:cxnLst/>
              <a:rect r="r" b="b" t="t" l="l"/>
              <a:pathLst>
                <a:path h="178529" w="2859879">
                  <a:moveTo>
                    <a:pt x="0" y="0"/>
                  </a:moveTo>
                  <a:lnTo>
                    <a:pt x="2859879" y="0"/>
                  </a:lnTo>
                  <a:lnTo>
                    <a:pt x="2859879" y="178529"/>
                  </a:lnTo>
                  <a:lnTo>
                    <a:pt x="0" y="178529"/>
                  </a:lnTo>
                  <a:close/>
                </a:path>
              </a:pathLst>
            </a:custGeom>
            <a:solidFill>
              <a:srgbClr val="1B52AD"/>
            </a:solidFill>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377612" y="1624230"/>
            <a:ext cx="17532776" cy="8461121"/>
          </a:xfrm>
          <a:prstGeom prst="rect">
            <a:avLst/>
          </a:prstGeom>
        </p:spPr>
        <p:txBody>
          <a:bodyPr anchor="t" rtlCol="false" tIns="0" lIns="0" bIns="0" rIns="0">
            <a:spAutoFit/>
          </a:bodyPr>
          <a:lstStyle/>
          <a:p>
            <a:pPr algn="just" marL="693036" indent="-346518" lvl="1">
              <a:lnSpc>
                <a:spcPts val="4493"/>
              </a:lnSpc>
              <a:buFont typeface="Arial"/>
              <a:buChar char="•"/>
            </a:pPr>
            <a:r>
              <a:rPr lang="en-US" sz="3209">
                <a:solidFill>
                  <a:srgbClr val="1B52AD"/>
                </a:solidFill>
                <a:latin typeface="Canva Sans Bold"/>
              </a:rPr>
              <a:t>Linked Lists</a:t>
            </a:r>
          </a:p>
          <a:p>
            <a:pPr algn="just" marL="1386072" indent="-462024" lvl="2">
              <a:lnSpc>
                <a:spcPts val="4493"/>
              </a:lnSpc>
              <a:buFont typeface="Arial"/>
              <a:buChar char="⚬"/>
            </a:pPr>
            <a:r>
              <a:rPr lang="en-US" sz="3209">
                <a:solidFill>
                  <a:srgbClr val="1B52AD"/>
                </a:solidFill>
                <a:latin typeface="Canva Sans"/>
              </a:rPr>
              <a:t>Each node of the linked list can represent a student record.</a:t>
            </a:r>
          </a:p>
          <a:p>
            <a:pPr algn="just" marL="1386072" indent="-462024" lvl="2">
              <a:lnSpc>
                <a:spcPts val="4493"/>
              </a:lnSpc>
              <a:buFont typeface="Arial"/>
              <a:buChar char="⚬"/>
            </a:pPr>
            <a:r>
              <a:rPr lang="en-US" sz="3209">
                <a:solidFill>
                  <a:srgbClr val="1B52AD"/>
                </a:solidFill>
                <a:latin typeface="Canva Sans"/>
              </a:rPr>
              <a:t>The linked list can be used to store and manage a collection of student records.</a:t>
            </a:r>
          </a:p>
          <a:p>
            <a:pPr algn="just" marL="1386072" indent="-462024" lvl="2">
              <a:lnSpc>
                <a:spcPts val="4493"/>
              </a:lnSpc>
              <a:buFont typeface="Arial"/>
              <a:buChar char="⚬"/>
            </a:pPr>
            <a:r>
              <a:rPr lang="en-US" sz="3209">
                <a:solidFill>
                  <a:srgbClr val="1B52AD"/>
                </a:solidFill>
                <a:latin typeface="Canva Sans"/>
              </a:rPr>
              <a:t>Insertion, deletion, and traversal operations can be performed efficiently.</a:t>
            </a:r>
          </a:p>
          <a:p>
            <a:pPr algn="just" marL="1386072" indent="-462024" lvl="2">
              <a:lnSpc>
                <a:spcPts val="4493"/>
              </a:lnSpc>
              <a:buFont typeface="Arial"/>
              <a:buChar char="⚬"/>
            </a:pPr>
            <a:r>
              <a:rPr lang="en-US" sz="3209">
                <a:solidFill>
                  <a:srgbClr val="1B52AD"/>
                </a:solidFill>
                <a:latin typeface="Canva Sans"/>
              </a:rPr>
              <a:t>Searching for a specific student may require traversing the linked list linearly.</a:t>
            </a:r>
          </a:p>
          <a:p>
            <a:pPr algn="just">
              <a:lnSpc>
                <a:spcPts val="4493"/>
              </a:lnSpc>
            </a:pPr>
          </a:p>
          <a:p>
            <a:pPr algn="just" marL="693036" indent="-346518" lvl="1">
              <a:lnSpc>
                <a:spcPts val="4493"/>
              </a:lnSpc>
              <a:buFont typeface="Arial"/>
              <a:buChar char="•"/>
            </a:pPr>
            <a:r>
              <a:rPr lang="en-US" sz="3209">
                <a:solidFill>
                  <a:srgbClr val="1B52AD"/>
                </a:solidFill>
                <a:latin typeface="Canva Sans Bold"/>
              </a:rPr>
              <a:t>Arrays</a:t>
            </a:r>
          </a:p>
          <a:p>
            <a:pPr algn="just" marL="1386072" indent="-462024" lvl="2">
              <a:lnSpc>
                <a:spcPts val="4493"/>
              </a:lnSpc>
              <a:buFont typeface="Arial"/>
              <a:buChar char="⚬"/>
            </a:pPr>
            <a:r>
              <a:rPr lang="en-US" sz="3209">
                <a:solidFill>
                  <a:srgbClr val="1B52AD"/>
                </a:solidFill>
                <a:latin typeface="Canva Sans"/>
              </a:rPr>
              <a:t>An array can be used to store a fixed-size collection of student records.</a:t>
            </a:r>
          </a:p>
          <a:p>
            <a:pPr algn="just" marL="1386072" indent="-462024" lvl="2">
              <a:lnSpc>
                <a:spcPts val="4493"/>
              </a:lnSpc>
              <a:buFont typeface="Arial"/>
              <a:buChar char="⚬"/>
            </a:pPr>
            <a:r>
              <a:rPr lang="en-US" sz="3209">
                <a:solidFill>
                  <a:srgbClr val="1B52AD"/>
                </a:solidFill>
                <a:latin typeface="Canva Sans"/>
              </a:rPr>
              <a:t>Each element of the array can represent a student record.</a:t>
            </a:r>
          </a:p>
          <a:p>
            <a:pPr algn="just" marL="1429250" indent="-476417" lvl="2">
              <a:lnSpc>
                <a:spcPts val="4633"/>
              </a:lnSpc>
              <a:buFont typeface="Arial"/>
              <a:buChar char="⚬"/>
            </a:pPr>
            <a:r>
              <a:rPr lang="en-US" sz="3309">
                <a:solidFill>
                  <a:srgbClr val="1B52AD"/>
                </a:solidFill>
                <a:latin typeface="Canva Sans"/>
              </a:rPr>
              <a:t>Random access to elements allows for efficient retrieval of student information.</a:t>
            </a:r>
          </a:p>
          <a:p>
            <a:pPr algn="just" marL="1386072" indent="-462024" lvl="2">
              <a:lnSpc>
                <a:spcPts val="4493"/>
              </a:lnSpc>
              <a:buFont typeface="Arial"/>
              <a:buChar char="⚬"/>
            </a:pPr>
            <a:r>
              <a:rPr lang="en-US" sz="3209">
                <a:solidFill>
                  <a:srgbClr val="1B52AD"/>
                </a:solidFill>
                <a:latin typeface="Canva Sans"/>
              </a:rPr>
              <a:t>Insertion and deletion operations may require shifting elements, resulting in potential inefficiencies.</a:t>
            </a:r>
          </a:p>
          <a:p>
            <a:pPr algn="just">
              <a:lnSpc>
                <a:spcPts val="4493"/>
              </a:lnSpc>
            </a:pPr>
          </a:p>
          <a:p>
            <a:pPr algn="just">
              <a:lnSpc>
                <a:spcPts val="4633"/>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08595" y="-385597"/>
            <a:ext cx="19659013" cy="11058195"/>
          </a:xfrm>
          <a:custGeom>
            <a:avLst/>
            <a:gdLst/>
            <a:ahLst/>
            <a:cxnLst/>
            <a:rect r="r" b="b" t="t" l="l"/>
            <a:pathLst>
              <a:path h="11058195" w="19659013">
                <a:moveTo>
                  <a:pt x="0" y="0"/>
                </a:moveTo>
                <a:lnTo>
                  <a:pt x="19659013" y="0"/>
                </a:lnTo>
                <a:lnTo>
                  <a:pt x="19659013" y="11058194"/>
                </a:lnTo>
                <a:lnTo>
                  <a:pt x="0" y="11058194"/>
                </a:lnTo>
                <a:lnTo>
                  <a:pt x="0" y="0"/>
                </a:lnTo>
                <a:close/>
              </a:path>
            </a:pathLst>
          </a:custGeom>
          <a:blipFill>
            <a:blip r:embed="rId2"/>
            <a:stretch>
              <a:fillRect l="0" t="0" r="0" b="0"/>
            </a:stretch>
          </a:blipFill>
        </p:spPr>
      </p:sp>
      <p:sp>
        <p:nvSpPr>
          <p:cNvPr name="TextBox 3" id="3"/>
          <p:cNvSpPr txBox="true"/>
          <p:nvPr/>
        </p:nvSpPr>
        <p:spPr>
          <a:xfrm rot="0">
            <a:off x="-5375444" y="171051"/>
            <a:ext cx="16230600" cy="1141222"/>
          </a:xfrm>
          <a:prstGeom prst="rect">
            <a:avLst/>
          </a:prstGeom>
        </p:spPr>
        <p:txBody>
          <a:bodyPr anchor="t" rtlCol="false" tIns="0" lIns="0" bIns="0" rIns="0">
            <a:spAutoFit/>
          </a:bodyPr>
          <a:lstStyle/>
          <a:p>
            <a:pPr algn="ctr">
              <a:lnSpc>
                <a:spcPts val="7843"/>
              </a:lnSpc>
            </a:pPr>
            <a:r>
              <a:rPr lang="en-US" sz="7399">
                <a:solidFill>
                  <a:srgbClr val="1B52AD"/>
                </a:solidFill>
                <a:latin typeface="Codec Pro ExtraBold"/>
              </a:rPr>
              <a:t>Flowchart</a:t>
            </a:r>
          </a:p>
        </p:txBody>
      </p:sp>
      <p:grpSp>
        <p:nvGrpSpPr>
          <p:cNvPr name="Group 4" id="4"/>
          <p:cNvGrpSpPr/>
          <p:nvPr/>
        </p:nvGrpSpPr>
        <p:grpSpPr>
          <a:xfrm rot="0">
            <a:off x="-981903" y="9609148"/>
            <a:ext cx="7419265" cy="779758"/>
            <a:chOff x="0" y="0"/>
            <a:chExt cx="1954045" cy="205368"/>
          </a:xfrm>
        </p:grpSpPr>
        <p:sp>
          <p:nvSpPr>
            <p:cNvPr name="Freeform 5" id="5"/>
            <p:cNvSpPr/>
            <p:nvPr/>
          </p:nvSpPr>
          <p:spPr>
            <a:xfrm flipH="false" flipV="false" rot="0">
              <a:off x="0" y="0"/>
              <a:ext cx="1954045" cy="205368"/>
            </a:xfrm>
            <a:custGeom>
              <a:avLst/>
              <a:gdLst/>
              <a:ahLst/>
              <a:cxnLst/>
              <a:rect r="r" b="b" t="t" l="l"/>
              <a:pathLst>
                <a:path h="205368" w="1954045">
                  <a:moveTo>
                    <a:pt x="0" y="0"/>
                  </a:moveTo>
                  <a:lnTo>
                    <a:pt x="1954045" y="0"/>
                  </a:lnTo>
                  <a:lnTo>
                    <a:pt x="1954045" y="205368"/>
                  </a:lnTo>
                  <a:lnTo>
                    <a:pt x="0" y="205368"/>
                  </a:lnTo>
                  <a:close/>
                </a:path>
              </a:pathLst>
            </a:custGeom>
            <a:solidFill>
              <a:srgbClr val="1B52AD"/>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555013" y="0"/>
            <a:ext cx="8732987" cy="10287000"/>
            <a:chOff x="0" y="0"/>
            <a:chExt cx="2300046" cy="2709333"/>
          </a:xfrm>
        </p:grpSpPr>
        <p:sp>
          <p:nvSpPr>
            <p:cNvPr name="Freeform 3" id="3"/>
            <p:cNvSpPr/>
            <p:nvPr/>
          </p:nvSpPr>
          <p:spPr>
            <a:xfrm flipH="false" flipV="false" rot="0">
              <a:off x="0" y="0"/>
              <a:ext cx="2300046" cy="2709333"/>
            </a:xfrm>
            <a:custGeom>
              <a:avLst/>
              <a:gdLst/>
              <a:ahLst/>
              <a:cxnLst/>
              <a:rect r="r" b="b" t="t" l="l"/>
              <a:pathLst>
                <a:path h="2709333" w="2300046">
                  <a:moveTo>
                    <a:pt x="0" y="0"/>
                  </a:moveTo>
                  <a:lnTo>
                    <a:pt x="2300046" y="0"/>
                  </a:lnTo>
                  <a:lnTo>
                    <a:pt x="2300046" y="2709333"/>
                  </a:lnTo>
                  <a:lnTo>
                    <a:pt x="0" y="2709333"/>
                  </a:lnTo>
                  <a:close/>
                </a:path>
              </a:pathLst>
            </a:custGeom>
            <a:solidFill>
              <a:srgbClr val="F4553A"/>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242689" y="1980501"/>
            <a:ext cx="11016611" cy="6325998"/>
            <a:chOff x="0" y="0"/>
            <a:chExt cx="1258887" cy="722883"/>
          </a:xfrm>
        </p:grpSpPr>
        <p:sp>
          <p:nvSpPr>
            <p:cNvPr name="Freeform 6" id="6"/>
            <p:cNvSpPr/>
            <p:nvPr/>
          </p:nvSpPr>
          <p:spPr>
            <a:xfrm flipH="false" flipV="false" rot="0">
              <a:off x="0" y="0"/>
              <a:ext cx="1258899" cy="722883"/>
            </a:xfrm>
            <a:custGeom>
              <a:avLst/>
              <a:gdLst/>
              <a:ahLst/>
              <a:cxnLst/>
              <a:rect r="r" b="b" t="t" l="l"/>
              <a:pathLst>
                <a:path h="722883" w="1258899">
                  <a:moveTo>
                    <a:pt x="968859" y="0"/>
                  </a:moveTo>
                  <a:lnTo>
                    <a:pt x="282407" y="0"/>
                  </a:lnTo>
                  <a:cubicBezTo>
                    <a:pt x="126426" y="0"/>
                    <a:pt x="0" y="123512"/>
                    <a:pt x="0" y="282231"/>
                  </a:cubicBezTo>
                  <a:cubicBezTo>
                    <a:pt x="0" y="397852"/>
                    <a:pt x="66279" y="492993"/>
                    <a:pt x="162037" y="537134"/>
                  </a:cubicBezTo>
                  <a:lnTo>
                    <a:pt x="162037" y="722883"/>
                  </a:lnTo>
                  <a:lnTo>
                    <a:pt x="353844" y="563415"/>
                  </a:lnTo>
                  <a:lnTo>
                    <a:pt x="968859" y="563415"/>
                  </a:lnTo>
                  <a:cubicBezTo>
                    <a:pt x="1132450" y="563415"/>
                    <a:pt x="1258888" y="439903"/>
                    <a:pt x="1258888" y="282219"/>
                  </a:cubicBezTo>
                  <a:cubicBezTo>
                    <a:pt x="1258899" y="123512"/>
                    <a:pt x="1132450" y="0"/>
                    <a:pt x="968859" y="0"/>
                  </a:cubicBezTo>
                  <a:close/>
                </a:path>
              </a:pathLst>
            </a:custGeom>
            <a:solidFill>
              <a:srgbClr val="1B52AD"/>
            </a:solidFill>
          </p:spPr>
        </p:sp>
        <p:sp>
          <p:nvSpPr>
            <p:cNvPr name="TextBox 7" id="7"/>
            <p:cNvSpPr txBox="true"/>
            <p:nvPr/>
          </p:nvSpPr>
          <p:spPr>
            <a:xfrm>
              <a:off x="0" y="0"/>
              <a:ext cx="812800" cy="5207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028700" y="3171825"/>
            <a:ext cx="8115300" cy="6086475"/>
          </a:xfrm>
          <a:custGeom>
            <a:avLst/>
            <a:gdLst/>
            <a:ahLst/>
            <a:cxnLst/>
            <a:rect r="r" b="b" t="t" l="l"/>
            <a:pathLst>
              <a:path h="6086475" w="8115300">
                <a:moveTo>
                  <a:pt x="8115300" y="0"/>
                </a:moveTo>
                <a:lnTo>
                  <a:pt x="0" y="0"/>
                </a:lnTo>
                <a:lnTo>
                  <a:pt x="0" y="6086475"/>
                </a:lnTo>
                <a:lnTo>
                  <a:pt x="8115300" y="6086475"/>
                </a:lnTo>
                <a:lnTo>
                  <a:pt x="81153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431849" y="1130442"/>
            <a:ext cx="1648564" cy="886519"/>
            <a:chOff x="0" y="0"/>
            <a:chExt cx="434190" cy="233487"/>
          </a:xfrm>
        </p:grpSpPr>
        <p:sp>
          <p:nvSpPr>
            <p:cNvPr name="Freeform 10" id="10"/>
            <p:cNvSpPr/>
            <p:nvPr/>
          </p:nvSpPr>
          <p:spPr>
            <a:xfrm flipH="false" flipV="false" rot="0">
              <a:off x="0" y="0"/>
              <a:ext cx="434190" cy="233487"/>
            </a:xfrm>
            <a:custGeom>
              <a:avLst/>
              <a:gdLst/>
              <a:ahLst/>
              <a:cxnLst/>
              <a:rect r="r" b="b" t="t" l="l"/>
              <a:pathLst>
                <a:path h="233487" w="434190">
                  <a:moveTo>
                    <a:pt x="0" y="0"/>
                  </a:moveTo>
                  <a:lnTo>
                    <a:pt x="434190" y="0"/>
                  </a:lnTo>
                  <a:lnTo>
                    <a:pt x="434190" y="233487"/>
                  </a:lnTo>
                  <a:lnTo>
                    <a:pt x="0" y="233487"/>
                  </a:lnTo>
                  <a:close/>
                </a:path>
              </a:pathLst>
            </a:custGeom>
            <a:solidFill>
              <a:srgbClr val="F4553A"/>
            </a:solidFill>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1028700" y="1009631"/>
            <a:ext cx="8115300" cy="1109091"/>
          </a:xfrm>
          <a:prstGeom prst="rect">
            <a:avLst/>
          </a:prstGeom>
        </p:spPr>
        <p:txBody>
          <a:bodyPr anchor="t" rtlCol="false" tIns="0" lIns="0" bIns="0" rIns="0">
            <a:spAutoFit/>
          </a:bodyPr>
          <a:lstStyle/>
          <a:p>
            <a:pPr>
              <a:lnSpc>
                <a:spcPts val="7632"/>
              </a:lnSpc>
            </a:pPr>
            <a:r>
              <a:rPr lang="en-US" sz="7200">
                <a:solidFill>
                  <a:srgbClr val="1B52AD"/>
                </a:solidFill>
                <a:latin typeface="Codec Pro ExtraBold"/>
              </a:rPr>
              <a:t>Conclusion</a:t>
            </a:r>
          </a:p>
        </p:txBody>
      </p:sp>
      <p:sp>
        <p:nvSpPr>
          <p:cNvPr name="TextBox 13" id="13"/>
          <p:cNvSpPr txBox="true"/>
          <p:nvPr/>
        </p:nvSpPr>
        <p:spPr>
          <a:xfrm rot="0">
            <a:off x="7289899" y="2848292"/>
            <a:ext cx="8625181" cy="418084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I would like to conclude this project by stating that it was through this project that I learned how to effectively apply theoretical data structures in practical real-life scenarios.</a:t>
            </a:r>
          </a:p>
          <a:p>
            <a:pPr algn="ctr">
              <a:lnSpc>
                <a:spcPts val="4759"/>
              </a:lnSpc>
            </a:pPr>
          </a:p>
          <a:p>
            <a:pPr algn="ctr">
              <a:lnSpc>
                <a:spcPts val="4759"/>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4553A"/>
        </a:solidFill>
      </p:bgPr>
    </p:bg>
    <p:spTree>
      <p:nvGrpSpPr>
        <p:cNvPr id="1" name=""/>
        <p:cNvGrpSpPr/>
        <p:nvPr/>
      </p:nvGrpSpPr>
      <p:grpSpPr>
        <a:xfrm>
          <a:off x="0" y="0"/>
          <a:ext cx="0" cy="0"/>
          <a:chOff x="0" y="0"/>
          <a:chExt cx="0" cy="0"/>
        </a:xfrm>
      </p:grpSpPr>
      <p:grpSp>
        <p:nvGrpSpPr>
          <p:cNvPr name="Group 2" id="2"/>
          <p:cNvGrpSpPr/>
          <p:nvPr/>
        </p:nvGrpSpPr>
        <p:grpSpPr>
          <a:xfrm rot="0">
            <a:off x="8591333" y="-6934035"/>
            <a:ext cx="1105333" cy="9602166"/>
            <a:chOff x="0" y="0"/>
            <a:chExt cx="291117" cy="2528966"/>
          </a:xfrm>
        </p:grpSpPr>
        <p:sp>
          <p:nvSpPr>
            <p:cNvPr name="Freeform 3" id="3"/>
            <p:cNvSpPr/>
            <p:nvPr/>
          </p:nvSpPr>
          <p:spPr>
            <a:xfrm flipH="false" flipV="false" rot="0">
              <a:off x="0" y="0"/>
              <a:ext cx="291117" cy="2528966"/>
            </a:xfrm>
            <a:custGeom>
              <a:avLst/>
              <a:gdLst/>
              <a:ahLst/>
              <a:cxnLst/>
              <a:rect r="r" b="b" t="t" l="l"/>
              <a:pathLst>
                <a:path h="2528966" w="291117">
                  <a:moveTo>
                    <a:pt x="0" y="0"/>
                  </a:moveTo>
                  <a:lnTo>
                    <a:pt x="291117" y="0"/>
                  </a:lnTo>
                  <a:lnTo>
                    <a:pt x="291117" y="2528966"/>
                  </a:lnTo>
                  <a:lnTo>
                    <a:pt x="0" y="2528966"/>
                  </a:lnTo>
                  <a:close/>
                </a:path>
              </a:pathLst>
            </a:custGeom>
            <a:solidFill>
              <a:srgbClr val="1B52AD"/>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493218" y="4173547"/>
            <a:ext cx="9301564" cy="2218070"/>
          </a:xfrm>
          <a:prstGeom prst="rect">
            <a:avLst/>
          </a:prstGeom>
        </p:spPr>
        <p:txBody>
          <a:bodyPr anchor="t" rtlCol="false" tIns="0" lIns="0" bIns="0" rIns="0">
            <a:spAutoFit/>
          </a:bodyPr>
          <a:lstStyle/>
          <a:p>
            <a:pPr algn="ctr">
              <a:lnSpc>
                <a:spcPts val="15264"/>
              </a:lnSpc>
            </a:pPr>
            <a:r>
              <a:rPr lang="en-US" sz="14400">
                <a:solidFill>
                  <a:srgbClr val="FFFFFF"/>
                </a:solidFill>
                <a:latin typeface="Codec Pro ExtraBold"/>
              </a:rPr>
              <a:t>Thanks</a:t>
            </a:r>
          </a:p>
        </p:txBody>
      </p:sp>
      <p:grpSp>
        <p:nvGrpSpPr>
          <p:cNvPr name="Group 6" id="6"/>
          <p:cNvGrpSpPr/>
          <p:nvPr/>
        </p:nvGrpSpPr>
        <p:grpSpPr>
          <a:xfrm rot="-10800000">
            <a:off x="6859810" y="6391618"/>
            <a:ext cx="4568381" cy="1048318"/>
            <a:chOff x="0" y="0"/>
            <a:chExt cx="3099280" cy="711200"/>
          </a:xfrm>
        </p:grpSpPr>
        <p:sp>
          <p:nvSpPr>
            <p:cNvPr name="Freeform 7" id="7"/>
            <p:cNvSpPr/>
            <p:nvPr/>
          </p:nvSpPr>
          <p:spPr>
            <a:xfrm flipH="false" flipV="false" rot="0">
              <a:off x="0" y="0"/>
              <a:ext cx="3099292" cy="711200"/>
            </a:xfrm>
            <a:custGeom>
              <a:avLst/>
              <a:gdLst/>
              <a:ahLst/>
              <a:cxnLst/>
              <a:rect r="r" b="b" t="t" l="l"/>
              <a:pathLst>
                <a:path h="711200" w="3099292">
                  <a:moveTo>
                    <a:pt x="2777900" y="0"/>
                  </a:moveTo>
                  <a:lnTo>
                    <a:pt x="282407" y="0"/>
                  </a:lnTo>
                  <a:cubicBezTo>
                    <a:pt x="126426" y="0"/>
                    <a:pt x="0" y="123512"/>
                    <a:pt x="0" y="275871"/>
                  </a:cubicBezTo>
                  <a:cubicBezTo>
                    <a:pt x="0" y="386169"/>
                    <a:pt x="66279" y="481310"/>
                    <a:pt x="162037" y="525451"/>
                  </a:cubicBezTo>
                  <a:lnTo>
                    <a:pt x="162037" y="711200"/>
                  </a:lnTo>
                  <a:lnTo>
                    <a:pt x="353844" y="551732"/>
                  </a:lnTo>
                  <a:lnTo>
                    <a:pt x="2777900" y="551732"/>
                  </a:lnTo>
                  <a:cubicBezTo>
                    <a:pt x="2972843" y="551732"/>
                    <a:pt x="3099280" y="428220"/>
                    <a:pt x="3099280" y="275861"/>
                  </a:cubicBezTo>
                  <a:cubicBezTo>
                    <a:pt x="3099292" y="123512"/>
                    <a:pt x="2972843" y="0"/>
                    <a:pt x="2777900" y="0"/>
                  </a:cubicBezTo>
                  <a:close/>
                </a:path>
              </a:pathLst>
            </a:custGeom>
            <a:solidFill>
              <a:srgbClr val="1B52AD"/>
            </a:solidFill>
          </p:spPr>
        </p:sp>
        <p:sp>
          <p:nvSpPr>
            <p:cNvPr name="TextBox 8" id="8"/>
            <p:cNvSpPr txBox="true"/>
            <p:nvPr/>
          </p:nvSpPr>
          <p:spPr>
            <a:xfrm>
              <a:off x="0" y="0"/>
              <a:ext cx="812800" cy="5207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6859810" y="6801745"/>
            <a:ext cx="4568381" cy="404622"/>
          </a:xfrm>
          <a:prstGeom prst="rect">
            <a:avLst/>
          </a:prstGeom>
        </p:spPr>
        <p:txBody>
          <a:bodyPr anchor="t" rtlCol="false" tIns="0" lIns="0" bIns="0" rIns="0">
            <a:spAutoFit/>
          </a:bodyPr>
          <a:lstStyle/>
          <a:p>
            <a:pPr algn="ctr">
              <a:lnSpc>
                <a:spcPts val="2544"/>
              </a:lnSpc>
            </a:pPr>
            <a:r>
              <a:rPr lang="en-US" sz="2400">
                <a:solidFill>
                  <a:srgbClr val="FFFFFF"/>
                </a:solidFill>
                <a:latin typeface="Muller"/>
              </a:rPr>
              <a:t>By: Shantanu Satpute</a:t>
            </a:r>
          </a:p>
        </p:txBody>
      </p:sp>
      <p:sp>
        <p:nvSpPr>
          <p:cNvPr name="Freeform 10" id="10"/>
          <p:cNvSpPr/>
          <p:nvPr/>
        </p:nvSpPr>
        <p:spPr>
          <a:xfrm flipH="false" flipV="false" rot="0">
            <a:off x="8102765" y="1640148"/>
            <a:ext cx="2082470" cy="2055966"/>
          </a:xfrm>
          <a:custGeom>
            <a:avLst/>
            <a:gdLst/>
            <a:ahLst/>
            <a:cxnLst/>
            <a:rect r="r" b="b" t="t" l="l"/>
            <a:pathLst>
              <a:path h="2055966" w="2082470">
                <a:moveTo>
                  <a:pt x="0" y="0"/>
                </a:moveTo>
                <a:lnTo>
                  <a:pt x="2082470" y="0"/>
                </a:lnTo>
                <a:lnTo>
                  <a:pt x="2082470" y="2055966"/>
                </a:lnTo>
                <a:lnTo>
                  <a:pt x="0" y="20559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429409" y="9440752"/>
            <a:ext cx="6837536" cy="431799"/>
          </a:xfrm>
          <a:prstGeom prst="rect">
            <a:avLst/>
          </a:prstGeom>
        </p:spPr>
        <p:txBody>
          <a:bodyPr anchor="t" rtlCol="false" tIns="0" lIns="0" bIns="0" rIns="0">
            <a:spAutoFit/>
          </a:bodyPr>
          <a:lstStyle/>
          <a:p>
            <a:pPr algn="ctr">
              <a:lnSpc>
                <a:spcPts val="3500"/>
              </a:lnSpc>
            </a:pPr>
            <a:r>
              <a:rPr lang="en-US" sz="2500">
                <a:solidFill>
                  <a:srgbClr val="FFFFFF"/>
                </a:solidFill>
                <a:latin typeface="Canva Sans"/>
              </a:rPr>
              <a:t>https://github.com/shantanusatpute/Project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590959" y="0"/>
            <a:ext cx="2044222" cy="9258300"/>
            <a:chOff x="0" y="0"/>
            <a:chExt cx="538396" cy="2438400"/>
          </a:xfrm>
        </p:grpSpPr>
        <p:sp>
          <p:nvSpPr>
            <p:cNvPr name="Freeform 3" id="3"/>
            <p:cNvSpPr/>
            <p:nvPr/>
          </p:nvSpPr>
          <p:spPr>
            <a:xfrm flipH="false" flipV="false" rot="0">
              <a:off x="0" y="0"/>
              <a:ext cx="538396" cy="2438400"/>
            </a:xfrm>
            <a:custGeom>
              <a:avLst/>
              <a:gdLst/>
              <a:ahLst/>
              <a:cxnLst/>
              <a:rect r="r" b="b" t="t" l="l"/>
              <a:pathLst>
                <a:path h="2438400" w="538396">
                  <a:moveTo>
                    <a:pt x="0" y="0"/>
                  </a:moveTo>
                  <a:lnTo>
                    <a:pt x="538396" y="0"/>
                  </a:lnTo>
                  <a:lnTo>
                    <a:pt x="538396" y="2438400"/>
                  </a:lnTo>
                  <a:lnTo>
                    <a:pt x="0" y="2438400"/>
                  </a:lnTo>
                  <a:close/>
                </a:path>
              </a:pathLst>
            </a:custGeom>
            <a:solidFill>
              <a:srgbClr val="F4553A"/>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193040" y="3274384"/>
            <a:ext cx="3164133" cy="404622"/>
          </a:xfrm>
          <a:prstGeom prst="rect">
            <a:avLst/>
          </a:prstGeom>
        </p:spPr>
        <p:txBody>
          <a:bodyPr anchor="t" rtlCol="false" tIns="0" lIns="0" bIns="0" rIns="0">
            <a:spAutoFit/>
          </a:bodyPr>
          <a:lstStyle/>
          <a:p>
            <a:pPr>
              <a:lnSpc>
                <a:spcPts val="2544"/>
              </a:lnSpc>
            </a:pPr>
            <a:r>
              <a:rPr lang="en-US" sz="2400">
                <a:solidFill>
                  <a:srgbClr val="1B52AD"/>
                </a:solidFill>
                <a:latin typeface="Muller Bold"/>
              </a:rPr>
              <a:t>About Myself</a:t>
            </a:r>
          </a:p>
        </p:txBody>
      </p:sp>
      <p:sp>
        <p:nvSpPr>
          <p:cNvPr name="TextBox 6" id="6"/>
          <p:cNvSpPr txBox="true"/>
          <p:nvPr/>
        </p:nvSpPr>
        <p:spPr>
          <a:xfrm rot="0">
            <a:off x="2193040" y="4372846"/>
            <a:ext cx="3164133" cy="404622"/>
          </a:xfrm>
          <a:prstGeom prst="rect">
            <a:avLst/>
          </a:prstGeom>
        </p:spPr>
        <p:txBody>
          <a:bodyPr anchor="t" rtlCol="false" tIns="0" lIns="0" bIns="0" rIns="0">
            <a:spAutoFit/>
          </a:bodyPr>
          <a:lstStyle/>
          <a:p>
            <a:pPr>
              <a:lnSpc>
                <a:spcPts val="2544"/>
              </a:lnSpc>
            </a:pPr>
            <a:r>
              <a:rPr lang="en-US" sz="2400">
                <a:solidFill>
                  <a:srgbClr val="1B52AD"/>
                </a:solidFill>
                <a:latin typeface="Muller Bold"/>
              </a:rPr>
              <a:t>Project Description</a:t>
            </a:r>
          </a:p>
        </p:txBody>
      </p:sp>
      <p:sp>
        <p:nvSpPr>
          <p:cNvPr name="TextBox 7" id="7"/>
          <p:cNvSpPr txBox="true"/>
          <p:nvPr/>
        </p:nvSpPr>
        <p:spPr>
          <a:xfrm rot="0">
            <a:off x="2193040" y="5466608"/>
            <a:ext cx="3164133" cy="404622"/>
          </a:xfrm>
          <a:prstGeom prst="rect">
            <a:avLst/>
          </a:prstGeom>
        </p:spPr>
        <p:txBody>
          <a:bodyPr anchor="t" rtlCol="false" tIns="0" lIns="0" bIns="0" rIns="0">
            <a:spAutoFit/>
          </a:bodyPr>
          <a:lstStyle/>
          <a:p>
            <a:pPr>
              <a:lnSpc>
                <a:spcPts val="2544"/>
              </a:lnSpc>
            </a:pPr>
            <a:r>
              <a:rPr lang="en-US" sz="2400">
                <a:solidFill>
                  <a:srgbClr val="1B52AD"/>
                </a:solidFill>
                <a:latin typeface="Muller Bold"/>
              </a:rPr>
              <a:t>Key Features</a:t>
            </a:r>
          </a:p>
        </p:txBody>
      </p:sp>
      <p:sp>
        <p:nvSpPr>
          <p:cNvPr name="TextBox 8" id="8"/>
          <p:cNvSpPr txBox="true"/>
          <p:nvPr/>
        </p:nvSpPr>
        <p:spPr>
          <a:xfrm rot="0">
            <a:off x="2193040" y="6560369"/>
            <a:ext cx="3164133" cy="404622"/>
          </a:xfrm>
          <a:prstGeom prst="rect">
            <a:avLst/>
          </a:prstGeom>
        </p:spPr>
        <p:txBody>
          <a:bodyPr anchor="t" rtlCol="false" tIns="0" lIns="0" bIns="0" rIns="0">
            <a:spAutoFit/>
          </a:bodyPr>
          <a:lstStyle/>
          <a:p>
            <a:pPr>
              <a:lnSpc>
                <a:spcPts val="2544"/>
              </a:lnSpc>
            </a:pPr>
            <a:r>
              <a:rPr lang="en-US" sz="2400">
                <a:solidFill>
                  <a:srgbClr val="1B52AD"/>
                </a:solidFill>
                <a:latin typeface="Muller Bold"/>
              </a:rPr>
              <a:t>Classes Used</a:t>
            </a:r>
          </a:p>
        </p:txBody>
      </p:sp>
      <p:sp>
        <p:nvSpPr>
          <p:cNvPr name="TextBox 9" id="9"/>
          <p:cNvSpPr txBox="true"/>
          <p:nvPr/>
        </p:nvSpPr>
        <p:spPr>
          <a:xfrm rot="0">
            <a:off x="1028700" y="8815959"/>
            <a:ext cx="8656946" cy="422910"/>
          </a:xfrm>
          <a:prstGeom prst="rect">
            <a:avLst/>
          </a:prstGeom>
        </p:spPr>
        <p:txBody>
          <a:bodyPr anchor="t" rtlCol="false" tIns="0" lIns="0" bIns="0" rIns="0">
            <a:spAutoFit/>
          </a:bodyPr>
          <a:lstStyle/>
          <a:p>
            <a:pPr>
              <a:lnSpc>
                <a:spcPts val="2940"/>
              </a:lnSpc>
            </a:pPr>
            <a:r>
              <a:rPr lang="en-US" sz="2100" spc="252">
                <a:solidFill>
                  <a:srgbClr val="1B52AD"/>
                </a:solidFill>
                <a:latin typeface="Muller"/>
              </a:rPr>
              <a:t>https://github.com/shantanusatpute/Project</a:t>
            </a:r>
          </a:p>
        </p:txBody>
      </p:sp>
      <p:sp>
        <p:nvSpPr>
          <p:cNvPr name="Freeform 10" id="10"/>
          <p:cNvSpPr/>
          <p:nvPr/>
        </p:nvSpPr>
        <p:spPr>
          <a:xfrm flipH="false" flipV="false" rot="0">
            <a:off x="1028700" y="3207456"/>
            <a:ext cx="693239" cy="586102"/>
          </a:xfrm>
          <a:custGeom>
            <a:avLst/>
            <a:gdLst/>
            <a:ahLst/>
            <a:cxnLst/>
            <a:rect r="r" b="b" t="t" l="l"/>
            <a:pathLst>
              <a:path h="586102" w="693239">
                <a:moveTo>
                  <a:pt x="0" y="0"/>
                </a:moveTo>
                <a:lnTo>
                  <a:pt x="693239" y="0"/>
                </a:lnTo>
                <a:lnTo>
                  <a:pt x="693239" y="586102"/>
                </a:lnTo>
                <a:lnTo>
                  <a:pt x="0" y="5861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5707453" y="3207456"/>
            <a:ext cx="693239" cy="586102"/>
          </a:xfrm>
          <a:custGeom>
            <a:avLst/>
            <a:gdLst/>
            <a:ahLst/>
            <a:cxnLst/>
            <a:rect r="r" b="b" t="t" l="l"/>
            <a:pathLst>
              <a:path h="586102" w="693239">
                <a:moveTo>
                  <a:pt x="0" y="0"/>
                </a:moveTo>
                <a:lnTo>
                  <a:pt x="693240" y="0"/>
                </a:lnTo>
                <a:lnTo>
                  <a:pt x="693240" y="586102"/>
                </a:lnTo>
                <a:lnTo>
                  <a:pt x="0" y="5861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028700" y="4305918"/>
            <a:ext cx="693239" cy="586102"/>
          </a:xfrm>
          <a:custGeom>
            <a:avLst/>
            <a:gdLst/>
            <a:ahLst/>
            <a:cxnLst/>
            <a:rect r="r" b="b" t="t" l="l"/>
            <a:pathLst>
              <a:path h="586102" w="693239">
                <a:moveTo>
                  <a:pt x="0" y="0"/>
                </a:moveTo>
                <a:lnTo>
                  <a:pt x="693239" y="0"/>
                </a:lnTo>
                <a:lnTo>
                  <a:pt x="693239" y="586102"/>
                </a:lnTo>
                <a:lnTo>
                  <a:pt x="0" y="5861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5707453" y="4305918"/>
            <a:ext cx="693239" cy="586102"/>
          </a:xfrm>
          <a:custGeom>
            <a:avLst/>
            <a:gdLst/>
            <a:ahLst/>
            <a:cxnLst/>
            <a:rect r="r" b="b" t="t" l="l"/>
            <a:pathLst>
              <a:path h="586102" w="693239">
                <a:moveTo>
                  <a:pt x="0" y="0"/>
                </a:moveTo>
                <a:lnTo>
                  <a:pt x="693240" y="0"/>
                </a:lnTo>
                <a:lnTo>
                  <a:pt x="693240" y="586102"/>
                </a:lnTo>
                <a:lnTo>
                  <a:pt x="0" y="5861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28700" y="5399680"/>
            <a:ext cx="693239" cy="586102"/>
          </a:xfrm>
          <a:custGeom>
            <a:avLst/>
            <a:gdLst/>
            <a:ahLst/>
            <a:cxnLst/>
            <a:rect r="r" b="b" t="t" l="l"/>
            <a:pathLst>
              <a:path h="586102" w="693239">
                <a:moveTo>
                  <a:pt x="0" y="0"/>
                </a:moveTo>
                <a:lnTo>
                  <a:pt x="693239" y="0"/>
                </a:lnTo>
                <a:lnTo>
                  <a:pt x="693239" y="586102"/>
                </a:lnTo>
                <a:lnTo>
                  <a:pt x="0" y="5861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5707453" y="5399680"/>
            <a:ext cx="693239" cy="586102"/>
          </a:xfrm>
          <a:custGeom>
            <a:avLst/>
            <a:gdLst/>
            <a:ahLst/>
            <a:cxnLst/>
            <a:rect r="r" b="b" t="t" l="l"/>
            <a:pathLst>
              <a:path h="586102" w="693239">
                <a:moveTo>
                  <a:pt x="0" y="0"/>
                </a:moveTo>
                <a:lnTo>
                  <a:pt x="693240" y="0"/>
                </a:lnTo>
                <a:lnTo>
                  <a:pt x="693240" y="586102"/>
                </a:lnTo>
                <a:lnTo>
                  <a:pt x="0" y="5861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028700" y="6493442"/>
            <a:ext cx="693239" cy="586102"/>
          </a:xfrm>
          <a:custGeom>
            <a:avLst/>
            <a:gdLst/>
            <a:ahLst/>
            <a:cxnLst/>
            <a:rect r="r" b="b" t="t" l="l"/>
            <a:pathLst>
              <a:path h="586102" w="693239">
                <a:moveTo>
                  <a:pt x="0" y="0"/>
                </a:moveTo>
                <a:lnTo>
                  <a:pt x="693239" y="0"/>
                </a:lnTo>
                <a:lnTo>
                  <a:pt x="693239" y="586102"/>
                </a:lnTo>
                <a:lnTo>
                  <a:pt x="0" y="5861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1028700" y="1009650"/>
            <a:ext cx="10347035" cy="1109054"/>
          </a:xfrm>
          <a:prstGeom prst="rect">
            <a:avLst/>
          </a:prstGeom>
        </p:spPr>
        <p:txBody>
          <a:bodyPr anchor="t" rtlCol="false" tIns="0" lIns="0" bIns="0" rIns="0">
            <a:spAutoFit/>
          </a:bodyPr>
          <a:lstStyle/>
          <a:p>
            <a:pPr>
              <a:lnSpc>
                <a:spcPts val="7632"/>
              </a:lnSpc>
            </a:pPr>
            <a:r>
              <a:rPr lang="en-US" sz="7200">
                <a:solidFill>
                  <a:srgbClr val="1B52AD"/>
                </a:solidFill>
                <a:latin typeface="Codec Pro ExtraBold"/>
              </a:rPr>
              <a:t>Table Of Content</a:t>
            </a:r>
          </a:p>
        </p:txBody>
      </p:sp>
      <p:sp>
        <p:nvSpPr>
          <p:cNvPr name="TextBox 18" id="18"/>
          <p:cNvSpPr txBox="true"/>
          <p:nvPr/>
        </p:nvSpPr>
        <p:spPr>
          <a:xfrm rot="0">
            <a:off x="6871793" y="3274384"/>
            <a:ext cx="4009178" cy="404622"/>
          </a:xfrm>
          <a:prstGeom prst="rect">
            <a:avLst/>
          </a:prstGeom>
        </p:spPr>
        <p:txBody>
          <a:bodyPr anchor="t" rtlCol="false" tIns="0" lIns="0" bIns="0" rIns="0">
            <a:spAutoFit/>
          </a:bodyPr>
          <a:lstStyle/>
          <a:p>
            <a:pPr>
              <a:lnSpc>
                <a:spcPts val="2544"/>
              </a:lnSpc>
            </a:pPr>
            <a:r>
              <a:rPr lang="en-US" sz="2400">
                <a:solidFill>
                  <a:srgbClr val="1B52AD"/>
                </a:solidFill>
                <a:latin typeface="Muller Bold"/>
              </a:rPr>
              <a:t>Functions used</a:t>
            </a:r>
          </a:p>
        </p:txBody>
      </p:sp>
      <p:sp>
        <p:nvSpPr>
          <p:cNvPr name="TextBox 19" id="19"/>
          <p:cNvSpPr txBox="true"/>
          <p:nvPr/>
        </p:nvSpPr>
        <p:spPr>
          <a:xfrm rot="0">
            <a:off x="6871793" y="4372846"/>
            <a:ext cx="4009178" cy="404622"/>
          </a:xfrm>
          <a:prstGeom prst="rect">
            <a:avLst/>
          </a:prstGeom>
        </p:spPr>
        <p:txBody>
          <a:bodyPr anchor="t" rtlCol="false" tIns="0" lIns="0" bIns="0" rIns="0">
            <a:spAutoFit/>
          </a:bodyPr>
          <a:lstStyle/>
          <a:p>
            <a:pPr>
              <a:lnSpc>
                <a:spcPts val="2544"/>
              </a:lnSpc>
            </a:pPr>
            <a:r>
              <a:rPr lang="en-US" sz="2400">
                <a:solidFill>
                  <a:srgbClr val="1B52AD"/>
                </a:solidFill>
                <a:latin typeface="Muller Bold"/>
              </a:rPr>
              <a:t>Data Structures used</a:t>
            </a:r>
          </a:p>
        </p:txBody>
      </p:sp>
      <p:sp>
        <p:nvSpPr>
          <p:cNvPr name="Freeform 20" id="20"/>
          <p:cNvSpPr/>
          <p:nvPr/>
        </p:nvSpPr>
        <p:spPr>
          <a:xfrm flipH="false" flipV="false" rot="0">
            <a:off x="12176591" y="3207456"/>
            <a:ext cx="5082709" cy="6050844"/>
          </a:xfrm>
          <a:custGeom>
            <a:avLst/>
            <a:gdLst/>
            <a:ahLst/>
            <a:cxnLst/>
            <a:rect r="r" b="b" t="t" l="l"/>
            <a:pathLst>
              <a:path h="6050844" w="5082709">
                <a:moveTo>
                  <a:pt x="0" y="0"/>
                </a:moveTo>
                <a:lnTo>
                  <a:pt x="5082709" y="0"/>
                </a:lnTo>
                <a:lnTo>
                  <a:pt x="5082709" y="6050844"/>
                </a:lnTo>
                <a:lnTo>
                  <a:pt x="0" y="60508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0">
            <a:off x="5707453" y="6493442"/>
            <a:ext cx="693239" cy="586102"/>
          </a:xfrm>
          <a:custGeom>
            <a:avLst/>
            <a:gdLst/>
            <a:ahLst/>
            <a:cxnLst/>
            <a:rect r="r" b="b" t="t" l="l"/>
            <a:pathLst>
              <a:path h="586102" w="693239">
                <a:moveTo>
                  <a:pt x="0" y="0"/>
                </a:moveTo>
                <a:lnTo>
                  <a:pt x="693240" y="0"/>
                </a:lnTo>
                <a:lnTo>
                  <a:pt x="693240" y="586102"/>
                </a:lnTo>
                <a:lnTo>
                  <a:pt x="0" y="5861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2" id="22"/>
          <p:cNvSpPr txBox="true"/>
          <p:nvPr/>
        </p:nvSpPr>
        <p:spPr>
          <a:xfrm rot="0">
            <a:off x="6867418" y="6560369"/>
            <a:ext cx="4009178" cy="404622"/>
          </a:xfrm>
          <a:prstGeom prst="rect">
            <a:avLst/>
          </a:prstGeom>
        </p:spPr>
        <p:txBody>
          <a:bodyPr anchor="t" rtlCol="false" tIns="0" lIns="0" bIns="0" rIns="0">
            <a:spAutoFit/>
          </a:bodyPr>
          <a:lstStyle/>
          <a:p>
            <a:pPr>
              <a:lnSpc>
                <a:spcPts val="2544"/>
              </a:lnSpc>
            </a:pPr>
            <a:r>
              <a:rPr lang="en-US" sz="2400">
                <a:solidFill>
                  <a:srgbClr val="1B52AD"/>
                </a:solidFill>
                <a:latin typeface="Muller Bold"/>
              </a:rPr>
              <a:t>Conclusion</a:t>
            </a:r>
          </a:p>
        </p:txBody>
      </p:sp>
      <p:sp>
        <p:nvSpPr>
          <p:cNvPr name="TextBox 23" id="23"/>
          <p:cNvSpPr txBox="true"/>
          <p:nvPr/>
        </p:nvSpPr>
        <p:spPr>
          <a:xfrm rot="0">
            <a:off x="6871793" y="5472793"/>
            <a:ext cx="4009178" cy="404622"/>
          </a:xfrm>
          <a:prstGeom prst="rect">
            <a:avLst/>
          </a:prstGeom>
        </p:spPr>
        <p:txBody>
          <a:bodyPr anchor="t" rtlCol="false" tIns="0" lIns="0" bIns="0" rIns="0">
            <a:spAutoFit/>
          </a:bodyPr>
          <a:lstStyle/>
          <a:p>
            <a:pPr>
              <a:lnSpc>
                <a:spcPts val="2544"/>
              </a:lnSpc>
            </a:pPr>
            <a:r>
              <a:rPr lang="en-US" sz="2400">
                <a:solidFill>
                  <a:srgbClr val="1B52AD"/>
                </a:solidFill>
                <a:latin typeface="Muller Bold"/>
              </a:rPr>
              <a:t>Flowchart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1903" y="6932445"/>
            <a:ext cx="19269903" cy="2325855"/>
            <a:chOff x="0" y="0"/>
            <a:chExt cx="5075201" cy="612571"/>
          </a:xfrm>
        </p:grpSpPr>
        <p:sp>
          <p:nvSpPr>
            <p:cNvPr name="Freeform 3" id="3"/>
            <p:cNvSpPr/>
            <p:nvPr/>
          </p:nvSpPr>
          <p:spPr>
            <a:xfrm flipH="false" flipV="false" rot="0">
              <a:off x="0" y="0"/>
              <a:ext cx="5075201" cy="612571"/>
            </a:xfrm>
            <a:custGeom>
              <a:avLst/>
              <a:gdLst/>
              <a:ahLst/>
              <a:cxnLst/>
              <a:rect r="r" b="b" t="t" l="l"/>
              <a:pathLst>
                <a:path h="612571" w="5075201">
                  <a:moveTo>
                    <a:pt x="0" y="0"/>
                  </a:moveTo>
                  <a:lnTo>
                    <a:pt x="5075201" y="0"/>
                  </a:lnTo>
                  <a:lnTo>
                    <a:pt x="5075201" y="612571"/>
                  </a:lnTo>
                  <a:lnTo>
                    <a:pt x="0" y="612571"/>
                  </a:lnTo>
                  <a:close/>
                </a:path>
              </a:pathLst>
            </a:custGeom>
            <a:solidFill>
              <a:srgbClr val="1B52AD"/>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1028700" y="6085676"/>
            <a:ext cx="7331694" cy="3172624"/>
          </a:xfrm>
          <a:custGeom>
            <a:avLst/>
            <a:gdLst/>
            <a:ahLst/>
            <a:cxnLst/>
            <a:rect r="r" b="b" t="t" l="l"/>
            <a:pathLst>
              <a:path h="3172624" w="7331694">
                <a:moveTo>
                  <a:pt x="7331694" y="0"/>
                </a:moveTo>
                <a:lnTo>
                  <a:pt x="0" y="0"/>
                </a:lnTo>
                <a:lnTo>
                  <a:pt x="0" y="3172624"/>
                </a:lnTo>
                <a:lnTo>
                  <a:pt x="7331694" y="3172624"/>
                </a:lnTo>
                <a:lnTo>
                  <a:pt x="733169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1009631"/>
            <a:ext cx="8847999" cy="1109091"/>
          </a:xfrm>
          <a:prstGeom prst="rect">
            <a:avLst/>
          </a:prstGeom>
        </p:spPr>
        <p:txBody>
          <a:bodyPr anchor="t" rtlCol="false" tIns="0" lIns="0" bIns="0" rIns="0">
            <a:spAutoFit/>
          </a:bodyPr>
          <a:lstStyle/>
          <a:p>
            <a:pPr>
              <a:lnSpc>
                <a:spcPts val="7632"/>
              </a:lnSpc>
            </a:pPr>
            <a:r>
              <a:rPr lang="en-US" sz="7200">
                <a:solidFill>
                  <a:srgbClr val="1B52AD"/>
                </a:solidFill>
                <a:latin typeface="Codec Pro ExtraBold"/>
              </a:rPr>
              <a:t>About Myself</a:t>
            </a:r>
          </a:p>
        </p:txBody>
      </p:sp>
      <p:sp>
        <p:nvSpPr>
          <p:cNvPr name="TextBox 7" id="7"/>
          <p:cNvSpPr txBox="true"/>
          <p:nvPr/>
        </p:nvSpPr>
        <p:spPr>
          <a:xfrm rot="0">
            <a:off x="1028700" y="2532479"/>
            <a:ext cx="11320004" cy="2922270"/>
          </a:xfrm>
          <a:prstGeom prst="rect">
            <a:avLst/>
          </a:prstGeom>
        </p:spPr>
        <p:txBody>
          <a:bodyPr anchor="t" rtlCol="false" tIns="0" lIns="0" bIns="0" rIns="0">
            <a:spAutoFit/>
          </a:bodyPr>
          <a:lstStyle/>
          <a:p>
            <a:pPr>
              <a:lnSpc>
                <a:spcPts val="3779"/>
              </a:lnSpc>
            </a:pPr>
            <a:r>
              <a:rPr lang="en-US" sz="2699">
                <a:solidFill>
                  <a:srgbClr val="1B52AD"/>
                </a:solidFill>
                <a:latin typeface="Muller"/>
              </a:rPr>
              <a:t>I am Shantanu Satpute, a student currently in the pre-final year of my Bachelor's degree in Computer Science and Engineering at NIT Rourkela. Coming from Pune, Maharashtra, I have a deep interest in the intersection of technology and exploration. My expertise lies in areas such as Data Structures, Algorithms, and Database Management Systems. I strive to constantly enhance my skills in these domains.</a:t>
            </a:r>
          </a:p>
        </p:txBody>
      </p:sp>
      <p:grpSp>
        <p:nvGrpSpPr>
          <p:cNvPr name="Group 8" id="8"/>
          <p:cNvGrpSpPr/>
          <p:nvPr/>
        </p:nvGrpSpPr>
        <p:grpSpPr>
          <a:xfrm rot="0">
            <a:off x="-1431849" y="1130442"/>
            <a:ext cx="1648564" cy="886519"/>
            <a:chOff x="0" y="0"/>
            <a:chExt cx="434190" cy="233487"/>
          </a:xfrm>
        </p:grpSpPr>
        <p:sp>
          <p:nvSpPr>
            <p:cNvPr name="Freeform 9" id="9"/>
            <p:cNvSpPr/>
            <p:nvPr/>
          </p:nvSpPr>
          <p:spPr>
            <a:xfrm flipH="false" flipV="false" rot="0">
              <a:off x="0" y="0"/>
              <a:ext cx="434190" cy="233487"/>
            </a:xfrm>
            <a:custGeom>
              <a:avLst/>
              <a:gdLst/>
              <a:ahLst/>
              <a:cxnLst/>
              <a:rect r="r" b="b" t="t" l="l"/>
              <a:pathLst>
                <a:path h="233487" w="434190">
                  <a:moveTo>
                    <a:pt x="0" y="0"/>
                  </a:moveTo>
                  <a:lnTo>
                    <a:pt x="434190" y="0"/>
                  </a:lnTo>
                  <a:lnTo>
                    <a:pt x="434190" y="233487"/>
                  </a:lnTo>
                  <a:lnTo>
                    <a:pt x="0" y="233487"/>
                  </a:lnTo>
                  <a:close/>
                </a:path>
              </a:pathLst>
            </a:custGeom>
            <a:solidFill>
              <a:srgbClr val="F4553A"/>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014809"/>
            <a:ext cx="8115300" cy="2071116"/>
          </a:xfrm>
          <a:prstGeom prst="rect">
            <a:avLst/>
          </a:prstGeom>
        </p:spPr>
        <p:txBody>
          <a:bodyPr anchor="t" rtlCol="false" tIns="0" lIns="0" bIns="0" rIns="0">
            <a:spAutoFit/>
          </a:bodyPr>
          <a:lstStyle/>
          <a:p>
            <a:pPr>
              <a:lnSpc>
                <a:spcPts val="7632"/>
              </a:lnSpc>
            </a:pPr>
            <a:r>
              <a:rPr lang="en-US" sz="7200">
                <a:solidFill>
                  <a:srgbClr val="1B52AD"/>
                </a:solidFill>
                <a:latin typeface="Codec Pro ExtraBold"/>
              </a:rPr>
              <a:t>Project Description</a:t>
            </a:r>
          </a:p>
        </p:txBody>
      </p:sp>
      <p:grpSp>
        <p:nvGrpSpPr>
          <p:cNvPr name="Group 3" id="3"/>
          <p:cNvGrpSpPr/>
          <p:nvPr/>
        </p:nvGrpSpPr>
        <p:grpSpPr>
          <a:xfrm rot="0">
            <a:off x="10682668" y="0"/>
            <a:ext cx="5037963" cy="10287000"/>
            <a:chOff x="0" y="0"/>
            <a:chExt cx="1326871" cy="2709333"/>
          </a:xfrm>
        </p:grpSpPr>
        <p:sp>
          <p:nvSpPr>
            <p:cNvPr name="Freeform 4" id="4"/>
            <p:cNvSpPr/>
            <p:nvPr/>
          </p:nvSpPr>
          <p:spPr>
            <a:xfrm flipH="false" flipV="false" rot="0">
              <a:off x="0" y="0"/>
              <a:ext cx="1326871" cy="2709333"/>
            </a:xfrm>
            <a:custGeom>
              <a:avLst/>
              <a:gdLst/>
              <a:ahLst/>
              <a:cxnLst/>
              <a:rect r="r" b="b" t="t" l="l"/>
              <a:pathLst>
                <a:path h="2709333" w="1326871">
                  <a:moveTo>
                    <a:pt x="0" y="0"/>
                  </a:moveTo>
                  <a:lnTo>
                    <a:pt x="1326871" y="0"/>
                  </a:lnTo>
                  <a:lnTo>
                    <a:pt x="1326871" y="2709333"/>
                  </a:lnTo>
                  <a:lnTo>
                    <a:pt x="0" y="2709333"/>
                  </a:lnTo>
                  <a:close/>
                </a:path>
              </a:pathLst>
            </a:custGeom>
            <a:solidFill>
              <a:srgbClr val="1B52AD"/>
            </a:solidFill>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9144000" y="1028700"/>
            <a:ext cx="8115300" cy="8229600"/>
            <a:chOff x="0" y="0"/>
            <a:chExt cx="2137363" cy="2167467"/>
          </a:xfrm>
        </p:grpSpPr>
        <p:sp>
          <p:nvSpPr>
            <p:cNvPr name="Freeform 7" id="7"/>
            <p:cNvSpPr/>
            <p:nvPr/>
          </p:nvSpPr>
          <p:spPr>
            <a:xfrm flipH="false" flipV="false" rot="0">
              <a:off x="0" y="0"/>
              <a:ext cx="2137363" cy="2167467"/>
            </a:xfrm>
            <a:custGeom>
              <a:avLst/>
              <a:gdLst/>
              <a:ahLst/>
              <a:cxnLst/>
              <a:rect r="r" b="b" t="t" l="l"/>
              <a:pathLst>
                <a:path h="2167467" w="2137363">
                  <a:moveTo>
                    <a:pt x="0" y="0"/>
                  </a:moveTo>
                  <a:lnTo>
                    <a:pt x="2137363" y="0"/>
                  </a:lnTo>
                  <a:lnTo>
                    <a:pt x="2137363" y="2167467"/>
                  </a:lnTo>
                  <a:lnTo>
                    <a:pt x="0" y="2167467"/>
                  </a:lnTo>
                  <a:close/>
                </a:path>
              </a:pathLst>
            </a:custGeom>
            <a:solidFill>
              <a:srgbClr val="F4553A"/>
            </a:solidFill>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9832737" y="1690907"/>
            <a:ext cx="6737826" cy="542671"/>
          </a:xfrm>
          <a:prstGeom prst="rect">
            <a:avLst/>
          </a:prstGeom>
        </p:spPr>
        <p:txBody>
          <a:bodyPr anchor="t" rtlCol="false" tIns="0" lIns="0" bIns="0" rIns="0">
            <a:spAutoFit/>
          </a:bodyPr>
          <a:lstStyle/>
          <a:p>
            <a:pPr>
              <a:lnSpc>
                <a:spcPts val="3391"/>
              </a:lnSpc>
            </a:pPr>
            <a:r>
              <a:rPr lang="en-US" sz="3199">
                <a:solidFill>
                  <a:srgbClr val="FFFFFF"/>
                </a:solidFill>
                <a:latin typeface="Muller Bold"/>
              </a:rPr>
              <a:t>Description</a:t>
            </a:r>
          </a:p>
        </p:txBody>
      </p:sp>
      <p:sp>
        <p:nvSpPr>
          <p:cNvPr name="TextBox 10" id="10"/>
          <p:cNvSpPr txBox="true"/>
          <p:nvPr/>
        </p:nvSpPr>
        <p:spPr>
          <a:xfrm rot="0">
            <a:off x="9832737" y="2293428"/>
            <a:ext cx="6737826" cy="6055361"/>
          </a:xfrm>
          <a:prstGeom prst="rect">
            <a:avLst/>
          </a:prstGeom>
        </p:spPr>
        <p:txBody>
          <a:bodyPr anchor="t" rtlCol="false" tIns="0" lIns="0" bIns="0" rIns="0">
            <a:spAutoFit/>
          </a:bodyPr>
          <a:lstStyle/>
          <a:p>
            <a:pPr>
              <a:lnSpc>
                <a:spcPts val="4339"/>
              </a:lnSpc>
            </a:pPr>
            <a:r>
              <a:rPr lang="en-US" sz="3099">
                <a:solidFill>
                  <a:srgbClr val="FFFFFF"/>
                </a:solidFill>
                <a:latin typeface="Muller"/>
              </a:rPr>
              <a:t>The Library Management System is a software application designed to simplify the management of a library's operations and resources. It provides a digital platform for librarians to efficiently handle tasks such as adding new students, managing student records, tracking issued and returned books, and performing searches for student information.</a:t>
            </a:r>
          </a:p>
        </p:txBody>
      </p:sp>
      <p:sp>
        <p:nvSpPr>
          <p:cNvPr name="Freeform 11" id="11"/>
          <p:cNvSpPr/>
          <p:nvPr/>
        </p:nvSpPr>
        <p:spPr>
          <a:xfrm flipH="false" flipV="false" rot="0">
            <a:off x="1028700" y="4445604"/>
            <a:ext cx="6100976" cy="4812696"/>
          </a:xfrm>
          <a:custGeom>
            <a:avLst/>
            <a:gdLst/>
            <a:ahLst/>
            <a:cxnLst/>
            <a:rect r="r" b="b" t="t" l="l"/>
            <a:pathLst>
              <a:path h="4812696" w="6100976">
                <a:moveTo>
                  <a:pt x="0" y="0"/>
                </a:moveTo>
                <a:lnTo>
                  <a:pt x="6100976" y="0"/>
                </a:lnTo>
                <a:lnTo>
                  <a:pt x="6100976" y="4812696"/>
                </a:lnTo>
                <a:lnTo>
                  <a:pt x="0" y="48126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431849" y="1130442"/>
            <a:ext cx="1648564" cy="886519"/>
            <a:chOff x="0" y="0"/>
            <a:chExt cx="434190" cy="233487"/>
          </a:xfrm>
        </p:grpSpPr>
        <p:sp>
          <p:nvSpPr>
            <p:cNvPr name="Freeform 13" id="13"/>
            <p:cNvSpPr/>
            <p:nvPr/>
          </p:nvSpPr>
          <p:spPr>
            <a:xfrm flipH="false" flipV="false" rot="0">
              <a:off x="0" y="0"/>
              <a:ext cx="434190" cy="233487"/>
            </a:xfrm>
            <a:custGeom>
              <a:avLst/>
              <a:gdLst/>
              <a:ahLst/>
              <a:cxnLst/>
              <a:rect r="r" b="b" t="t" l="l"/>
              <a:pathLst>
                <a:path h="233487" w="434190">
                  <a:moveTo>
                    <a:pt x="0" y="0"/>
                  </a:moveTo>
                  <a:lnTo>
                    <a:pt x="434190" y="0"/>
                  </a:lnTo>
                  <a:lnTo>
                    <a:pt x="434190" y="233487"/>
                  </a:lnTo>
                  <a:lnTo>
                    <a:pt x="0" y="233487"/>
                  </a:lnTo>
                  <a:close/>
                </a:path>
              </a:pathLst>
            </a:custGeom>
            <a:solidFill>
              <a:srgbClr val="F4553A"/>
            </a:solidFill>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981903" y="9609148"/>
            <a:ext cx="10858602" cy="677852"/>
            <a:chOff x="0" y="0"/>
            <a:chExt cx="2859879" cy="178529"/>
          </a:xfrm>
        </p:grpSpPr>
        <p:sp>
          <p:nvSpPr>
            <p:cNvPr name="Freeform 3" id="3"/>
            <p:cNvSpPr/>
            <p:nvPr/>
          </p:nvSpPr>
          <p:spPr>
            <a:xfrm flipH="false" flipV="false" rot="0">
              <a:off x="0" y="0"/>
              <a:ext cx="2859879" cy="178529"/>
            </a:xfrm>
            <a:custGeom>
              <a:avLst/>
              <a:gdLst/>
              <a:ahLst/>
              <a:cxnLst/>
              <a:rect r="r" b="b" t="t" l="l"/>
              <a:pathLst>
                <a:path h="178529" w="2859879">
                  <a:moveTo>
                    <a:pt x="0" y="0"/>
                  </a:moveTo>
                  <a:lnTo>
                    <a:pt x="2859879" y="0"/>
                  </a:lnTo>
                  <a:lnTo>
                    <a:pt x="2859879" y="178529"/>
                  </a:lnTo>
                  <a:lnTo>
                    <a:pt x="0" y="178529"/>
                  </a:lnTo>
                  <a:close/>
                </a:path>
              </a:pathLst>
            </a:custGeom>
            <a:solidFill>
              <a:srgbClr val="1B52AD"/>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770342" y="464611"/>
            <a:ext cx="8847999" cy="1109091"/>
          </a:xfrm>
          <a:prstGeom prst="rect">
            <a:avLst/>
          </a:prstGeom>
        </p:spPr>
        <p:txBody>
          <a:bodyPr anchor="t" rtlCol="false" tIns="0" lIns="0" bIns="0" rIns="0">
            <a:spAutoFit/>
          </a:bodyPr>
          <a:lstStyle/>
          <a:p>
            <a:pPr>
              <a:lnSpc>
                <a:spcPts val="7632"/>
              </a:lnSpc>
            </a:pPr>
            <a:r>
              <a:rPr lang="en-US" sz="7200">
                <a:solidFill>
                  <a:srgbClr val="1B52AD"/>
                </a:solidFill>
                <a:latin typeface="Codec Pro ExtraBold"/>
              </a:rPr>
              <a:t>Key Features</a:t>
            </a:r>
          </a:p>
        </p:txBody>
      </p:sp>
      <p:grpSp>
        <p:nvGrpSpPr>
          <p:cNvPr name="Group 6" id="6"/>
          <p:cNvGrpSpPr/>
          <p:nvPr/>
        </p:nvGrpSpPr>
        <p:grpSpPr>
          <a:xfrm rot="0">
            <a:off x="-1444152" y="585422"/>
            <a:ext cx="1648564" cy="886519"/>
            <a:chOff x="0" y="0"/>
            <a:chExt cx="434190" cy="233487"/>
          </a:xfrm>
        </p:grpSpPr>
        <p:sp>
          <p:nvSpPr>
            <p:cNvPr name="Freeform 7" id="7"/>
            <p:cNvSpPr/>
            <p:nvPr/>
          </p:nvSpPr>
          <p:spPr>
            <a:xfrm flipH="false" flipV="false" rot="0">
              <a:off x="0" y="0"/>
              <a:ext cx="434190" cy="233487"/>
            </a:xfrm>
            <a:custGeom>
              <a:avLst/>
              <a:gdLst/>
              <a:ahLst/>
              <a:cxnLst/>
              <a:rect r="r" b="b" t="t" l="l"/>
              <a:pathLst>
                <a:path h="233487" w="434190">
                  <a:moveTo>
                    <a:pt x="0" y="0"/>
                  </a:moveTo>
                  <a:lnTo>
                    <a:pt x="434190" y="0"/>
                  </a:lnTo>
                  <a:lnTo>
                    <a:pt x="434190" y="233487"/>
                  </a:lnTo>
                  <a:lnTo>
                    <a:pt x="0" y="233487"/>
                  </a:lnTo>
                  <a:close/>
                </a:path>
              </a:pathLst>
            </a:custGeom>
            <a:solidFill>
              <a:srgbClr val="F4553A"/>
            </a:solidFill>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616556" y="1709755"/>
            <a:ext cx="17054888" cy="7715715"/>
          </a:xfrm>
          <a:prstGeom prst="rect">
            <a:avLst/>
          </a:prstGeom>
        </p:spPr>
        <p:txBody>
          <a:bodyPr anchor="t" rtlCol="false" tIns="0" lIns="0" bIns="0" rIns="0">
            <a:spAutoFit/>
          </a:bodyPr>
          <a:lstStyle/>
          <a:p>
            <a:pPr marL="549380" indent="-274690" lvl="1">
              <a:lnSpc>
                <a:spcPts val="3562"/>
              </a:lnSpc>
              <a:buFont typeface="Arial"/>
              <a:buChar char="•"/>
            </a:pPr>
            <a:r>
              <a:rPr lang="en-US" sz="2544">
                <a:solidFill>
                  <a:srgbClr val="1B52AD"/>
                </a:solidFill>
                <a:latin typeface="Canva Sans Bold"/>
              </a:rPr>
              <a:t> Stu</a:t>
            </a:r>
            <a:r>
              <a:rPr lang="en-US" sz="2544">
                <a:solidFill>
                  <a:srgbClr val="1B52AD"/>
                </a:solidFill>
                <a:latin typeface="Canva Sans Bold"/>
              </a:rPr>
              <a:t>dent Management:</a:t>
            </a:r>
            <a:r>
              <a:rPr lang="en-US" sz="2544">
                <a:solidFill>
                  <a:srgbClr val="1B52AD"/>
                </a:solidFill>
                <a:latin typeface="Canva Sans"/>
              </a:rPr>
              <a:t> </a:t>
            </a:r>
            <a:r>
              <a:rPr lang="en-US" sz="2544">
                <a:solidFill>
                  <a:srgbClr val="1B52AD"/>
                </a:solidFill>
                <a:latin typeface="Canva Sans"/>
              </a:rPr>
              <a:t> The system allows librarians to add new students to the library database. Each student record typically includes details such as name, ID number, and stream. The system provides functionalities for adding, removing, and searching for student records.</a:t>
            </a:r>
          </a:p>
          <a:p>
            <a:pPr>
              <a:lnSpc>
                <a:spcPts val="3562"/>
              </a:lnSpc>
            </a:pPr>
          </a:p>
          <a:p>
            <a:pPr marL="549380" indent="-274690" lvl="1">
              <a:lnSpc>
                <a:spcPts val="3562"/>
              </a:lnSpc>
              <a:buFont typeface="Arial"/>
              <a:buChar char="•"/>
            </a:pPr>
            <a:r>
              <a:rPr lang="en-US" sz="2544">
                <a:solidFill>
                  <a:srgbClr val="1B52AD"/>
                </a:solidFill>
                <a:latin typeface="Canva Sans"/>
              </a:rPr>
              <a:t>     </a:t>
            </a:r>
            <a:r>
              <a:rPr lang="en-US" sz="2544">
                <a:solidFill>
                  <a:srgbClr val="1B52AD"/>
                </a:solidFill>
                <a:latin typeface="Canva Sans Bold"/>
              </a:rPr>
              <a:t>Book Management:</a:t>
            </a:r>
            <a:r>
              <a:rPr lang="en-US" sz="2544">
                <a:solidFill>
                  <a:srgbClr val="1B52AD"/>
                </a:solidFill>
                <a:latin typeface="Canva Sans"/>
              </a:rPr>
              <a:t> </a:t>
            </a:r>
            <a:r>
              <a:rPr lang="en-US" sz="2544">
                <a:solidFill>
                  <a:srgbClr val="1B52AD"/>
                </a:solidFill>
                <a:latin typeface="Canva Sans"/>
              </a:rPr>
              <a:t> Librarians can maintain a catalog of available books in the library. Book details, such as title, author, and genre, can be stored in the system. Additionally, the system keeps track of the number of copies available and the number of copies issued to students.</a:t>
            </a:r>
          </a:p>
          <a:p>
            <a:pPr>
              <a:lnSpc>
                <a:spcPts val="3562"/>
              </a:lnSpc>
            </a:pPr>
          </a:p>
          <a:p>
            <a:pPr marL="549380" indent="-274690" lvl="1">
              <a:lnSpc>
                <a:spcPts val="3562"/>
              </a:lnSpc>
              <a:buFont typeface="Arial"/>
              <a:buChar char="•"/>
            </a:pPr>
            <a:r>
              <a:rPr lang="en-US" sz="2544">
                <a:solidFill>
                  <a:srgbClr val="1B52AD"/>
                </a:solidFill>
                <a:latin typeface="Canva Sans"/>
              </a:rPr>
              <a:t>     </a:t>
            </a:r>
            <a:r>
              <a:rPr lang="en-US" sz="2544">
                <a:solidFill>
                  <a:srgbClr val="1B52AD"/>
                </a:solidFill>
                <a:latin typeface="Canva Sans Bold"/>
              </a:rPr>
              <a:t>Book Issuance and Return</a:t>
            </a:r>
            <a:r>
              <a:rPr lang="en-US" sz="2544">
                <a:solidFill>
                  <a:srgbClr val="1B52AD"/>
                </a:solidFill>
                <a:latin typeface="Canva Sans"/>
              </a:rPr>
              <a:t>:  The system facilitates the issuance and return of books to students.       Librarians can search for a student, check if the student is eligible to borrow a book, and update the book's status accordingly. Similarly, when a student returns a book, the system updates the availability status.</a:t>
            </a:r>
          </a:p>
          <a:p>
            <a:pPr>
              <a:lnSpc>
                <a:spcPts val="3562"/>
              </a:lnSpc>
            </a:pPr>
          </a:p>
          <a:p>
            <a:pPr marL="549380" indent="-274690" lvl="1">
              <a:lnSpc>
                <a:spcPts val="3562"/>
              </a:lnSpc>
              <a:buFont typeface="Arial"/>
              <a:buChar char="•"/>
            </a:pPr>
            <a:r>
              <a:rPr lang="en-US" sz="2544">
                <a:solidFill>
                  <a:srgbClr val="1B52AD"/>
                </a:solidFill>
                <a:latin typeface="Canva Sans"/>
              </a:rPr>
              <a:t>   </a:t>
            </a:r>
            <a:r>
              <a:rPr lang="en-US" sz="2544">
                <a:solidFill>
                  <a:srgbClr val="1B52AD"/>
                </a:solidFill>
                <a:latin typeface="Canva Sans Bold"/>
              </a:rPr>
              <a:t>Display and Search:</a:t>
            </a:r>
            <a:r>
              <a:rPr lang="en-US" sz="2544">
                <a:solidFill>
                  <a:srgbClr val="1B52AD"/>
                </a:solidFill>
                <a:latin typeface="Canva Sans"/>
              </a:rPr>
              <a:t> The system allows librarians to display a list of students in the library along with     their details. Librarians can search for specific students based on their name, ID, or other attributes. This functionality helps in quickly retrieving student information.</a:t>
            </a:r>
          </a:p>
          <a:p>
            <a:pPr>
              <a:lnSpc>
                <a:spcPts val="3562"/>
              </a:lnSpc>
            </a:pPr>
          </a:p>
          <a:p>
            <a:pPr marL="20404" indent="-10202" lvl="1">
              <a:lnSpc>
                <a:spcPts val="132"/>
              </a:lnSpc>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796553"/>
            <a:ext cx="5189249" cy="6461747"/>
            <a:chOff x="0" y="0"/>
            <a:chExt cx="1992121" cy="2480626"/>
          </a:xfrm>
        </p:grpSpPr>
        <p:sp>
          <p:nvSpPr>
            <p:cNvPr name="Freeform 3" id="3"/>
            <p:cNvSpPr/>
            <p:nvPr/>
          </p:nvSpPr>
          <p:spPr>
            <a:xfrm flipH="false" flipV="false" rot="0">
              <a:off x="0" y="0"/>
              <a:ext cx="1992121" cy="2480626"/>
            </a:xfrm>
            <a:custGeom>
              <a:avLst/>
              <a:gdLst/>
              <a:ahLst/>
              <a:cxnLst/>
              <a:rect r="r" b="b" t="t" l="l"/>
              <a:pathLst>
                <a:path h="2480626" w="1992121">
                  <a:moveTo>
                    <a:pt x="0" y="0"/>
                  </a:moveTo>
                  <a:lnTo>
                    <a:pt x="1992121" y="0"/>
                  </a:lnTo>
                  <a:lnTo>
                    <a:pt x="1992121" y="2480626"/>
                  </a:lnTo>
                  <a:lnTo>
                    <a:pt x="0" y="2480626"/>
                  </a:lnTo>
                  <a:close/>
                </a:path>
              </a:pathLst>
            </a:custGeom>
            <a:solidFill>
              <a:srgbClr val="F4553A"/>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549376" y="2796553"/>
            <a:ext cx="5189249" cy="6461747"/>
            <a:chOff x="0" y="0"/>
            <a:chExt cx="1992121" cy="2480626"/>
          </a:xfrm>
        </p:grpSpPr>
        <p:sp>
          <p:nvSpPr>
            <p:cNvPr name="Freeform 6" id="6"/>
            <p:cNvSpPr/>
            <p:nvPr/>
          </p:nvSpPr>
          <p:spPr>
            <a:xfrm flipH="false" flipV="false" rot="0">
              <a:off x="0" y="0"/>
              <a:ext cx="1992121" cy="2480626"/>
            </a:xfrm>
            <a:custGeom>
              <a:avLst/>
              <a:gdLst/>
              <a:ahLst/>
              <a:cxnLst/>
              <a:rect r="r" b="b" t="t" l="l"/>
              <a:pathLst>
                <a:path h="2480626" w="1992121">
                  <a:moveTo>
                    <a:pt x="0" y="0"/>
                  </a:moveTo>
                  <a:lnTo>
                    <a:pt x="1992121" y="0"/>
                  </a:lnTo>
                  <a:lnTo>
                    <a:pt x="1992121" y="2480626"/>
                  </a:lnTo>
                  <a:lnTo>
                    <a:pt x="0" y="2480626"/>
                  </a:lnTo>
                  <a:close/>
                </a:path>
              </a:pathLst>
            </a:custGeom>
            <a:solidFill>
              <a:srgbClr val="F4553A"/>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070051" y="2796553"/>
            <a:ext cx="5189249" cy="6461747"/>
            <a:chOff x="0" y="0"/>
            <a:chExt cx="1992121" cy="2480626"/>
          </a:xfrm>
        </p:grpSpPr>
        <p:sp>
          <p:nvSpPr>
            <p:cNvPr name="Freeform 9" id="9"/>
            <p:cNvSpPr/>
            <p:nvPr/>
          </p:nvSpPr>
          <p:spPr>
            <a:xfrm flipH="false" flipV="false" rot="0">
              <a:off x="0" y="0"/>
              <a:ext cx="1992121" cy="2480626"/>
            </a:xfrm>
            <a:custGeom>
              <a:avLst/>
              <a:gdLst/>
              <a:ahLst/>
              <a:cxnLst/>
              <a:rect r="r" b="b" t="t" l="l"/>
              <a:pathLst>
                <a:path h="2480626" w="1992121">
                  <a:moveTo>
                    <a:pt x="0" y="0"/>
                  </a:moveTo>
                  <a:lnTo>
                    <a:pt x="1992121" y="0"/>
                  </a:lnTo>
                  <a:lnTo>
                    <a:pt x="1992121" y="2480626"/>
                  </a:lnTo>
                  <a:lnTo>
                    <a:pt x="0" y="2480626"/>
                  </a:lnTo>
                  <a:close/>
                </a:path>
              </a:pathLst>
            </a:custGeom>
            <a:solidFill>
              <a:srgbClr val="F4553A"/>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028700" y="993566"/>
            <a:ext cx="16230600" cy="1141222"/>
          </a:xfrm>
          <a:prstGeom prst="rect">
            <a:avLst/>
          </a:prstGeom>
        </p:spPr>
        <p:txBody>
          <a:bodyPr anchor="t" rtlCol="false" tIns="0" lIns="0" bIns="0" rIns="0">
            <a:spAutoFit/>
          </a:bodyPr>
          <a:lstStyle/>
          <a:p>
            <a:pPr algn="ctr">
              <a:lnSpc>
                <a:spcPts val="7843"/>
              </a:lnSpc>
            </a:pPr>
            <a:r>
              <a:rPr lang="en-US" sz="7399">
                <a:solidFill>
                  <a:srgbClr val="1B52AD"/>
                </a:solidFill>
                <a:latin typeface="Codec Pro ExtraBold"/>
              </a:rPr>
              <a:t>Classes Used</a:t>
            </a:r>
          </a:p>
        </p:txBody>
      </p:sp>
      <p:sp>
        <p:nvSpPr>
          <p:cNvPr name="TextBox 12" id="12"/>
          <p:cNvSpPr txBox="true"/>
          <p:nvPr/>
        </p:nvSpPr>
        <p:spPr>
          <a:xfrm rot="0">
            <a:off x="1032286" y="3127704"/>
            <a:ext cx="5189249" cy="398653"/>
          </a:xfrm>
          <a:prstGeom prst="rect">
            <a:avLst/>
          </a:prstGeom>
        </p:spPr>
        <p:txBody>
          <a:bodyPr anchor="t" rtlCol="false" tIns="0" lIns="0" bIns="0" rIns="0">
            <a:spAutoFit/>
          </a:bodyPr>
          <a:lstStyle/>
          <a:p>
            <a:pPr algn="ctr">
              <a:lnSpc>
                <a:spcPts val="2755"/>
              </a:lnSpc>
            </a:pPr>
            <a:r>
              <a:rPr lang="en-US" sz="2599">
                <a:solidFill>
                  <a:srgbClr val="FFFFFF"/>
                </a:solidFill>
                <a:latin typeface="Codec Pro ExtraBold"/>
              </a:rPr>
              <a:t>Class: Node</a:t>
            </a:r>
          </a:p>
        </p:txBody>
      </p:sp>
      <p:sp>
        <p:nvSpPr>
          <p:cNvPr name="TextBox 13" id="13"/>
          <p:cNvSpPr txBox="true"/>
          <p:nvPr/>
        </p:nvSpPr>
        <p:spPr>
          <a:xfrm rot="0">
            <a:off x="1670552" y="3778357"/>
            <a:ext cx="3897748" cy="5429885"/>
          </a:xfrm>
          <a:prstGeom prst="rect">
            <a:avLst/>
          </a:prstGeom>
        </p:spPr>
        <p:txBody>
          <a:bodyPr anchor="t" rtlCol="false" tIns="0" lIns="0" bIns="0" rIns="0">
            <a:spAutoFit/>
          </a:bodyPr>
          <a:lstStyle/>
          <a:p>
            <a:pPr marL="496569" indent="-248284" lvl="1">
              <a:lnSpc>
                <a:spcPts val="2529"/>
              </a:lnSpc>
              <a:buFont typeface="Arial"/>
              <a:buChar char="•"/>
            </a:pPr>
            <a:r>
              <a:rPr lang="en-US" sz="2299">
                <a:solidFill>
                  <a:srgbClr val="FFFFFF"/>
                </a:solidFill>
                <a:latin typeface="Muller Bold"/>
              </a:rPr>
              <a:t>Purpose</a:t>
            </a:r>
            <a:r>
              <a:rPr lang="en-US" sz="2299">
                <a:solidFill>
                  <a:srgbClr val="FFFFFF"/>
                </a:solidFill>
                <a:latin typeface="Muller"/>
              </a:rPr>
              <a:t>: Represents a generic node in the library management system</a:t>
            </a:r>
          </a:p>
          <a:p>
            <a:pPr>
              <a:lnSpc>
                <a:spcPts val="2529"/>
              </a:lnSpc>
            </a:pPr>
          </a:p>
          <a:p>
            <a:pPr marL="496569" indent="-248284" lvl="1">
              <a:lnSpc>
                <a:spcPts val="2529"/>
              </a:lnSpc>
              <a:spcBef>
                <a:spcPct val="0"/>
              </a:spcBef>
              <a:buFont typeface="Arial"/>
              <a:buChar char="•"/>
            </a:pPr>
            <a:r>
              <a:rPr lang="en-US" sz="2299">
                <a:solidFill>
                  <a:srgbClr val="FFFFFF"/>
                </a:solidFill>
                <a:latin typeface="Muller Bold"/>
              </a:rPr>
              <a:t>Description</a:t>
            </a:r>
            <a:r>
              <a:rPr lang="en-US" sz="2299">
                <a:solidFill>
                  <a:srgbClr val="FFFFFF"/>
                </a:solidFill>
                <a:latin typeface="Muller"/>
              </a:rPr>
              <a:t>: The Node class serves as the base class for other node types in the library management system. It is designed to be a generic node that can hold different types of data. It includes a default constructor and destructor.</a:t>
            </a:r>
          </a:p>
          <a:p>
            <a:pPr>
              <a:lnSpc>
                <a:spcPts val="2529"/>
              </a:lnSpc>
              <a:spcBef>
                <a:spcPct val="0"/>
              </a:spcBef>
            </a:pPr>
          </a:p>
        </p:txBody>
      </p:sp>
      <p:sp>
        <p:nvSpPr>
          <p:cNvPr name="TextBox 14" id="14"/>
          <p:cNvSpPr txBox="true"/>
          <p:nvPr/>
        </p:nvSpPr>
        <p:spPr>
          <a:xfrm rot="0">
            <a:off x="6870302" y="3778357"/>
            <a:ext cx="4367386" cy="5429885"/>
          </a:xfrm>
          <a:prstGeom prst="rect">
            <a:avLst/>
          </a:prstGeom>
        </p:spPr>
        <p:txBody>
          <a:bodyPr anchor="t" rtlCol="false" tIns="0" lIns="0" bIns="0" rIns="0">
            <a:spAutoFit/>
          </a:bodyPr>
          <a:lstStyle/>
          <a:p>
            <a:pPr marL="496569" indent="-248284" lvl="1">
              <a:lnSpc>
                <a:spcPts val="2529"/>
              </a:lnSpc>
              <a:buFont typeface="Arial"/>
              <a:buChar char="•"/>
            </a:pPr>
            <a:r>
              <a:rPr lang="en-US" sz="2299">
                <a:solidFill>
                  <a:srgbClr val="FFFFFF"/>
                </a:solidFill>
                <a:latin typeface="Muller Bold"/>
              </a:rPr>
              <a:t>Purpose</a:t>
            </a:r>
            <a:r>
              <a:rPr lang="en-US" sz="2299">
                <a:solidFill>
                  <a:srgbClr val="FFFFFF"/>
                </a:solidFill>
                <a:latin typeface="Muller"/>
              </a:rPr>
              <a:t>: Represents a student in the library management system.</a:t>
            </a:r>
          </a:p>
          <a:p>
            <a:pPr>
              <a:lnSpc>
                <a:spcPts val="2529"/>
              </a:lnSpc>
            </a:pPr>
          </a:p>
          <a:p>
            <a:pPr marL="496569" indent="-248284" lvl="1">
              <a:lnSpc>
                <a:spcPts val="2529"/>
              </a:lnSpc>
              <a:spcBef>
                <a:spcPct val="0"/>
              </a:spcBef>
              <a:buFont typeface="Arial"/>
              <a:buChar char="•"/>
            </a:pPr>
            <a:r>
              <a:rPr lang="en-US" sz="2299">
                <a:solidFill>
                  <a:srgbClr val="FFFFFF"/>
                </a:solidFill>
                <a:latin typeface="Muller Bold"/>
              </a:rPr>
              <a:t>Description</a:t>
            </a:r>
            <a:r>
              <a:rPr lang="en-US" sz="2299">
                <a:solidFill>
                  <a:srgbClr val="FFFFFF"/>
                </a:solidFill>
                <a:latin typeface="Muller"/>
              </a:rPr>
              <a:t>: The Student class represents a student and their information in the library management system. It includes member variables to store the student's name, ID number, stream, and book information. The constructor initializes the student object with the provided name, ID number, and stream.</a:t>
            </a:r>
          </a:p>
          <a:p>
            <a:pPr>
              <a:lnSpc>
                <a:spcPts val="2529"/>
              </a:lnSpc>
              <a:spcBef>
                <a:spcPct val="0"/>
              </a:spcBef>
            </a:pPr>
          </a:p>
        </p:txBody>
      </p:sp>
      <p:sp>
        <p:nvSpPr>
          <p:cNvPr name="TextBox 15" id="15"/>
          <p:cNvSpPr txBox="true"/>
          <p:nvPr/>
        </p:nvSpPr>
        <p:spPr>
          <a:xfrm rot="0">
            <a:off x="12386324" y="3778357"/>
            <a:ext cx="3897748" cy="4172585"/>
          </a:xfrm>
          <a:prstGeom prst="rect">
            <a:avLst/>
          </a:prstGeom>
        </p:spPr>
        <p:txBody>
          <a:bodyPr anchor="t" rtlCol="false" tIns="0" lIns="0" bIns="0" rIns="0">
            <a:spAutoFit/>
          </a:bodyPr>
          <a:lstStyle/>
          <a:p>
            <a:pPr marL="496569" indent="-248284" lvl="1">
              <a:lnSpc>
                <a:spcPts val="2529"/>
              </a:lnSpc>
              <a:buFont typeface="Arial"/>
              <a:buChar char="•"/>
            </a:pPr>
            <a:r>
              <a:rPr lang="en-US" sz="2299">
                <a:solidFill>
                  <a:srgbClr val="FFFFFF"/>
                </a:solidFill>
                <a:latin typeface="Muller Bold"/>
              </a:rPr>
              <a:t>Purpose</a:t>
            </a:r>
            <a:r>
              <a:rPr lang="en-US" sz="2299">
                <a:solidFill>
                  <a:srgbClr val="FFFFFF"/>
                </a:solidFill>
                <a:latin typeface="Muller"/>
              </a:rPr>
              <a:t>: Manages the library operations.</a:t>
            </a:r>
          </a:p>
          <a:p>
            <a:pPr>
              <a:lnSpc>
                <a:spcPts val="2529"/>
              </a:lnSpc>
            </a:pPr>
          </a:p>
          <a:p>
            <a:pPr>
              <a:lnSpc>
                <a:spcPts val="2529"/>
              </a:lnSpc>
            </a:pPr>
          </a:p>
          <a:p>
            <a:pPr marL="496569" indent="-248284" lvl="1">
              <a:lnSpc>
                <a:spcPts val="2529"/>
              </a:lnSpc>
              <a:spcBef>
                <a:spcPct val="0"/>
              </a:spcBef>
              <a:buFont typeface="Arial"/>
              <a:buChar char="•"/>
            </a:pPr>
            <a:r>
              <a:rPr lang="en-US" sz="2299">
                <a:solidFill>
                  <a:srgbClr val="FFFFFF"/>
                </a:solidFill>
                <a:latin typeface="Muller Bold"/>
              </a:rPr>
              <a:t>Description</a:t>
            </a:r>
            <a:r>
              <a:rPr lang="en-US" sz="2299">
                <a:solidFill>
                  <a:srgbClr val="FFFFFF"/>
                </a:solidFill>
                <a:latin typeface="Muller"/>
              </a:rPr>
              <a:t>: The library_management class is responsible for managing the library operations. It includes a root node pointer to maintain the student data structure.</a:t>
            </a:r>
          </a:p>
          <a:p>
            <a:pPr>
              <a:lnSpc>
                <a:spcPts val="2529"/>
              </a:lnSpc>
              <a:spcBef>
                <a:spcPct val="0"/>
              </a:spcBef>
            </a:pPr>
          </a:p>
        </p:txBody>
      </p:sp>
      <p:sp>
        <p:nvSpPr>
          <p:cNvPr name="TextBox 16" id="16"/>
          <p:cNvSpPr txBox="true"/>
          <p:nvPr/>
        </p:nvSpPr>
        <p:spPr>
          <a:xfrm rot="0">
            <a:off x="6551169" y="3127704"/>
            <a:ext cx="5189249" cy="398653"/>
          </a:xfrm>
          <a:prstGeom prst="rect">
            <a:avLst/>
          </a:prstGeom>
        </p:spPr>
        <p:txBody>
          <a:bodyPr anchor="t" rtlCol="false" tIns="0" lIns="0" bIns="0" rIns="0">
            <a:spAutoFit/>
          </a:bodyPr>
          <a:lstStyle/>
          <a:p>
            <a:pPr algn="ctr">
              <a:lnSpc>
                <a:spcPts val="2755"/>
              </a:lnSpc>
            </a:pPr>
            <a:r>
              <a:rPr lang="en-US" sz="2599">
                <a:solidFill>
                  <a:srgbClr val="FFFFFF"/>
                </a:solidFill>
                <a:latin typeface="Codec Pro ExtraBold"/>
              </a:rPr>
              <a:t>Class: Student</a:t>
            </a:r>
          </a:p>
        </p:txBody>
      </p:sp>
      <p:sp>
        <p:nvSpPr>
          <p:cNvPr name="TextBox 17" id="17"/>
          <p:cNvSpPr txBox="true"/>
          <p:nvPr/>
        </p:nvSpPr>
        <p:spPr>
          <a:xfrm rot="0">
            <a:off x="12073949" y="3127614"/>
            <a:ext cx="5189249" cy="398653"/>
          </a:xfrm>
          <a:prstGeom prst="rect">
            <a:avLst/>
          </a:prstGeom>
        </p:spPr>
        <p:txBody>
          <a:bodyPr anchor="t" rtlCol="false" tIns="0" lIns="0" bIns="0" rIns="0">
            <a:spAutoFit/>
          </a:bodyPr>
          <a:lstStyle/>
          <a:p>
            <a:pPr algn="ctr">
              <a:lnSpc>
                <a:spcPts val="2755"/>
              </a:lnSpc>
            </a:pPr>
            <a:r>
              <a:rPr lang="en-US" sz="2599">
                <a:solidFill>
                  <a:srgbClr val="FFFFFF"/>
                </a:solidFill>
                <a:latin typeface="Codec Pro ExtraBold"/>
              </a:rPr>
              <a:t>Class: library_management</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966532" y="256440"/>
            <a:ext cx="16230600" cy="1141222"/>
          </a:xfrm>
          <a:prstGeom prst="rect">
            <a:avLst/>
          </a:prstGeom>
        </p:spPr>
        <p:txBody>
          <a:bodyPr anchor="t" rtlCol="false" tIns="0" lIns="0" bIns="0" rIns="0">
            <a:spAutoFit/>
          </a:bodyPr>
          <a:lstStyle/>
          <a:p>
            <a:pPr algn="ctr">
              <a:lnSpc>
                <a:spcPts val="7843"/>
              </a:lnSpc>
            </a:pPr>
            <a:r>
              <a:rPr lang="en-US" sz="7399">
                <a:solidFill>
                  <a:srgbClr val="1B52AD"/>
                </a:solidFill>
                <a:latin typeface="Codec Pro ExtraBold"/>
              </a:rPr>
              <a:t>Functions Used</a:t>
            </a:r>
          </a:p>
        </p:txBody>
      </p:sp>
      <p:sp>
        <p:nvSpPr>
          <p:cNvPr name="TextBox 3" id="3"/>
          <p:cNvSpPr txBox="true"/>
          <p:nvPr/>
        </p:nvSpPr>
        <p:spPr>
          <a:xfrm rot="0">
            <a:off x="377612" y="1624230"/>
            <a:ext cx="17532776" cy="7441946"/>
          </a:xfrm>
          <a:prstGeom prst="rect">
            <a:avLst/>
          </a:prstGeom>
        </p:spPr>
        <p:txBody>
          <a:bodyPr anchor="t" rtlCol="false" tIns="0" lIns="0" bIns="0" rIns="0">
            <a:spAutoFit/>
          </a:bodyPr>
          <a:lstStyle/>
          <a:p>
            <a:pPr algn="just" marL="541910" indent="-270955" lvl="1">
              <a:lnSpc>
                <a:spcPts val="3514"/>
              </a:lnSpc>
              <a:buFont typeface="Arial"/>
              <a:buChar char="•"/>
            </a:pPr>
            <a:r>
              <a:rPr lang="en-US" sz="2510">
                <a:solidFill>
                  <a:srgbClr val="1B52AD"/>
                </a:solidFill>
                <a:latin typeface="Canva Sans Bold"/>
              </a:rPr>
              <a:t>voi</a:t>
            </a:r>
            <a:r>
              <a:rPr lang="en-US" sz="2510">
                <a:solidFill>
                  <a:srgbClr val="1B52AD"/>
                </a:solidFill>
                <a:latin typeface="Canva Sans Bold"/>
              </a:rPr>
              <a:t>d insert(Node* newNode)</a:t>
            </a:r>
          </a:p>
          <a:p>
            <a:pPr algn="just" marL="1083819" indent="-361273" lvl="2">
              <a:lnSpc>
                <a:spcPts val="3514"/>
              </a:lnSpc>
              <a:buFont typeface="Arial"/>
              <a:buChar char="⚬"/>
            </a:pPr>
            <a:r>
              <a:rPr lang="en-US" sz="2510">
                <a:solidFill>
                  <a:srgbClr val="1B52AD"/>
                </a:solidFill>
                <a:latin typeface="Canva Sans"/>
              </a:rPr>
              <a:t>Purpose: Inserts a student into the library system.</a:t>
            </a:r>
          </a:p>
          <a:p>
            <a:pPr algn="just" marL="1083819" indent="-361273" lvl="2">
              <a:lnSpc>
                <a:spcPts val="3514"/>
              </a:lnSpc>
              <a:buFont typeface="Arial"/>
              <a:buChar char="⚬"/>
            </a:pPr>
            <a:r>
              <a:rPr lang="en-US" sz="2510">
                <a:solidFill>
                  <a:srgbClr val="1B52AD"/>
                </a:solidFill>
                <a:latin typeface="Canva Sans"/>
              </a:rPr>
              <a:t>Description: This function takes a pointer to a Node object representing a student and inserts it into the library. If the library is empty, the student is added as the root. However, if there is already a student in the library, it displays an error message indicating that only one student can be inserted in this version.</a:t>
            </a:r>
          </a:p>
          <a:p>
            <a:pPr algn="just" marL="541910" indent="-270955" lvl="1">
              <a:lnSpc>
                <a:spcPts val="3514"/>
              </a:lnSpc>
              <a:buFont typeface="Arial"/>
              <a:buChar char="•"/>
            </a:pPr>
            <a:r>
              <a:rPr lang="en-US" sz="2510">
                <a:solidFill>
                  <a:srgbClr val="1B52AD"/>
                </a:solidFill>
                <a:latin typeface="Canva Sans Bold"/>
              </a:rPr>
              <a:t>bool containsNode(const string&amp; name)</a:t>
            </a:r>
          </a:p>
          <a:p>
            <a:pPr algn="just" marL="1083819" indent="-361273" lvl="2">
              <a:lnSpc>
                <a:spcPts val="3514"/>
              </a:lnSpc>
              <a:buFont typeface="Arial"/>
              <a:buChar char="⚬"/>
            </a:pPr>
            <a:r>
              <a:rPr lang="en-US" sz="2510">
                <a:solidFill>
                  <a:srgbClr val="1B52AD"/>
                </a:solidFill>
                <a:latin typeface="Canva Sans"/>
              </a:rPr>
              <a:t>Purpose: Checks if a student with a given name exists in the library system.</a:t>
            </a:r>
          </a:p>
          <a:p>
            <a:pPr algn="just" marL="1083819" indent="-361273" lvl="2">
              <a:lnSpc>
                <a:spcPts val="3514"/>
              </a:lnSpc>
              <a:buFont typeface="Arial"/>
              <a:buChar char="⚬"/>
            </a:pPr>
            <a:r>
              <a:rPr lang="en-US" sz="2510">
                <a:solidFill>
                  <a:srgbClr val="1B52AD"/>
                </a:solidFill>
                <a:latin typeface="Canva Sans"/>
              </a:rPr>
              <a:t>Description: This function checks if a student with the specified name exists in the library. It utilizes the searchStudent function to perform the search operation. If a matching student is found, it returns true; otherwise, it returns false.</a:t>
            </a:r>
          </a:p>
          <a:p>
            <a:pPr algn="just" marL="541910" indent="-270955" lvl="1">
              <a:lnSpc>
                <a:spcPts val="3514"/>
              </a:lnSpc>
              <a:buFont typeface="Arial"/>
              <a:buChar char="•"/>
            </a:pPr>
            <a:r>
              <a:rPr lang="en-US" sz="2510">
                <a:solidFill>
                  <a:srgbClr val="1B52AD"/>
                </a:solidFill>
                <a:latin typeface="Canva Sans Bold"/>
              </a:rPr>
              <a:t>Node* searchStudent(Node* current, const string&amp; name)</a:t>
            </a:r>
          </a:p>
          <a:p>
            <a:pPr algn="just" marL="1083819" indent="-361273" lvl="2">
              <a:lnSpc>
                <a:spcPts val="3514"/>
              </a:lnSpc>
              <a:buFont typeface="Arial"/>
              <a:buChar char="⚬"/>
            </a:pPr>
            <a:r>
              <a:rPr lang="en-US" sz="2510">
                <a:solidFill>
                  <a:srgbClr val="1B52AD"/>
                </a:solidFill>
                <a:latin typeface="Canva Sans"/>
              </a:rPr>
              <a:t>Purpose: Searches for a student with a given name in the library system.</a:t>
            </a:r>
          </a:p>
          <a:p>
            <a:pPr algn="just" marL="1083819" indent="-361273" lvl="2">
              <a:lnSpc>
                <a:spcPts val="3514"/>
              </a:lnSpc>
              <a:buFont typeface="Arial"/>
              <a:buChar char="⚬"/>
            </a:pPr>
            <a:r>
              <a:rPr lang="en-US" sz="2510">
                <a:solidFill>
                  <a:srgbClr val="1B52AD"/>
                </a:solidFill>
                <a:latin typeface="Canva Sans"/>
              </a:rPr>
              <a:t>Description: This function recursively searches for a student with the specified name in the library system. It takes a pointer to the current node and the name to search for. If the current node is a Student type and its name matches the given name, it returns the student node. If the current node is not a Student type or the names don't match, it continues the search recursively. If no match is found, it returns nullptr.</a:t>
            </a:r>
          </a:p>
          <a:p>
            <a:pPr algn="just">
              <a:lnSpc>
                <a:spcPts val="3514"/>
              </a:lnSpc>
            </a:pPr>
          </a:p>
        </p:txBody>
      </p:sp>
      <p:grpSp>
        <p:nvGrpSpPr>
          <p:cNvPr name="Group 4" id="4"/>
          <p:cNvGrpSpPr/>
          <p:nvPr/>
        </p:nvGrpSpPr>
        <p:grpSpPr>
          <a:xfrm rot="0">
            <a:off x="-981903" y="9609148"/>
            <a:ext cx="10858602" cy="677852"/>
            <a:chOff x="0" y="0"/>
            <a:chExt cx="2859879" cy="178529"/>
          </a:xfrm>
        </p:grpSpPr>
        <p:sp>
          <p:nvSpPr>
            <p:cNvPr name="Freeform 5" id="5"/>
            <p:cNvSpPr/>
            <p:nvPr/>
          </p:nvSpPr>
          <p:spPr>
            <a:xfrm flipH="false" flipV="false" rot="0">
              <a:off x="0" y="0"/>
              <a:ext cx="2859879" cy="178529"/>
            </a:xfrm>
            <a:custGeom>
              <a:avLst/>
              <a:gdLst/>
              <a:ahLst/>
              <a:cxnLst/>
              <a:rect r="r" b="b" t="t" l="l"/>
              <a:pathLst>
                <a:path h="178529" w="2859879">
                  <a:moveTo>
                    <a:pt x="0" y="0"/>
                  </a:moveTo>
                  <a:lnTo>
                    <a:pt x="2859879" y="0"/>
                  </a:lnTo>
                  <a:lnTo>
                    <a:pt x="2859879" y="178529"/>
                  </a:lnTo>
                  <a:lnTo>
                    <a:pt x="0" y="178529"/>
                  </a:lnTo>
                  <a:close/>
                </a:path>
              </a:pathLst>
            </a:custGeom>
            <a:solidFill>
              <a:srgbClr val="1B52AD"/>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966532" y="256440"/>
            <a:ext cx="16230600" cy="1141222"/>
          </a:xfrm>
          <a:prstGeom prst="rect">
            <a:avLst/>
          </a:prstGeom>
        </p:spPr>
        <p:txBody>
          <a:bodyPr anchor="t" rtlCol="false" tIns="0" lIns="0" bIns="0" rIns="0">
            <a:spAutoFit/>
          </a:bodyPr>
          <a:lstStyle/>
          <a:p>
            <a:pPr algn="ctr">
              <a:lnSpc>
                <a:spcPts val="7843"/>
              </a:lnSpc>
            </a:pPr>
            <a:r>
              <a:rPr lang="en-US" sz="7399">
                <a:solidFill>
                  <a:srgbClr val="1B52AD"/>
                </a:solidFill>
                <a:latin typeface="Codec Pro ExtraBold"/>
              </a:rPr>
              <a:t>Functions Used</a:t>
            </a:r>
          </a:p>
        </p:txBody>
      </p:sp>
      <p:sp>
        <p:nvSpPr>
          <p:cNvPr name="TextBox 3" id="3"/>
          <p:cNvSpPr txBox="true"/>
          <p:nvPr/>
        </p:nvSpPr>
        <p:spPr>
          <a:xfrm rot="0">
            <a:off x="377612" y="1468595"/>
            <a:ext cx="17449380" cy="8318220"/>
          </a:xfrm>
          <a:prstGeom prst="rect">
            <a:avLst/>
          </a:prstGeom>
        </p:spPr>
        <p:txBody>
          <a:bodyPr anchor="t" rtlCol="false" tIns="0" lIns="0" bIns="0" rIns="0">
            <a:spAutoFit/>
          </a:bodyPr>
          <a:lstStyle/>
          <a:p>
            <a:pPr algn="just" marL="542130" indent="-271065" lvl="1">
              <a:lnSpc>
                <a:spcPts val="3515"/>
              </a:lnSpc>
              <a:buFont typeface="Arial"/>
              <a:buChar char="•"/>
            </a:pPr>
            <a:r>
              <a:rPr lang="en-US" sz="2511">
                <a:solidFill>
                  <a:srgbClr val="1B52AD"/>
                </a:solidFill>
                <a:latin typeface="Canva Sans Bold"/>
              </a:rPr>
              <a:t>void remove(const string&amp; name)</a:t>
            </a:r>
          </a:p>
          <a:p>
            <a:pPr algn="just" marL="1084260" indent="-361420" lvl="2">
              <a:lnSpc>
                <a:spcPts val="3515"/>
              </a:lnSpc>
              <a:buFont typeface="Arial"/>
              <a:buChar char="⚬"/>
            </a:pPr>
            <a:r>
              <a:rPr lang="en-US" sz="2511">
                <a:solidFill>
                  <a:srgbClr val="1B52AD"/>
                </a:solidFill>
                <a:latin typeface="Canva Sans"/>
              </a:rPr>
              <a:t>Purpose: Removes a student with a given name from the library system.</a:t>
            </a:r>
          </a:p>
          <a:p>
            <a:pPr algn="just" marL="1084260" indent="-361420" lvl="2">
              <a:lnSpc>
                <a:spcPts val="3515"/>
              </a:lnSpc>
              <a:buFont typeface="Arial"/>
              <a:buChar char="⚬"/>
            </a:pPr>
            <a:r>
              <a:rPr lang="en-US" sz="2511">
                <a:solidFill>
                  <a:srgbClr val="1B52AD"/>
                </a:solidFill>
                <a:latin typeface="Canva Sans"/>
              </a:rPr>
              <a:t>Description: This function removes a student with the specified name from the library. If the student is found (using the containsNode function), it deletes the root node and sets it to nullptr. If the student is not found, it displays an error message indicating that the student was not found in the library.</a:t>
            </a:r>
          </a:p>
          <a:p>
            <a:pPr algn="just" marL="542130" indent="-271065" lvl="1">
              <a:lnSpc>
                <a:spcPts val="3515"/>
              </a:lnSpc>
              <a:buFont typeface="Arial"/>
              <a:buChar char="•"/>
            </a:pPr>
            <a:r>
              <a:rPr lang="en-US" sz="2511">
                <a:solidFill>
                  <a:srgbClr val="1B52AD"/>
                </a:solidFill>
                <a:latin typeface="Canva Sans Bold"/>
              </a:rPr>
              <a:t>void display(Student* students, int&amp; count)</a:t>
            </a:r>
          </a:p>
          <a:p>
            <a:pPr algn="just" marL="1084260" indent="-361420" lvl="2">
              <a:lnSpc>
                <a:spcPts val="3515"/>
              </a:lnSpc>
              <a:buFont typeface="Arial"/>
              <a:buChar char="⚬"/>
            </a:pPr>
            <a:r>
              <a:rPr lang="en-US" sz="2511">
                <a:solidFill>
                  <a:srgbClr val="1B52AD"/>
                </a:solidFill>
                <a:latin typeface="Canva Sans"/>
              </a:rPr>
              <a:t>Purpose: Displays the information of all students in the library system.</a:t>
            </a:r>
          </a:p>
          <a:p>
            <a:pPr algn="just" marL="1084260" indent="-361420" lvl="2">
              <a:lnSpc>
                <a:spcPts val="3515"/>
              </a:lnSpc>
              <a:buFont typeface="Arial"/>
              <a:buChar char="⚬"/>
            </a:pPr>
            <a:r>
              <a:rPr lang="en-US" sz="2511">
                <a:solidFill>
                  <a:srgbClr val="1B52AD"/>
                </a:solidFill>
                <a:latin typeface="Canva Sans"/>
              </a:rPr>
              <a:t>Description: This function displays the information of all students in the library. It takes an array of Student objects and a reference to an integer count. The function retrieves the details of the student in the root node and stores them in the students array. It increments the count to keep track of the number of students. Note that in this version, only one student can be added, so the count will be either 0 (if no student is added) or 1 (if a student is added).</a:t>
            </a:r>
          </a:p>
          <a:p>
            <a:pPr algn="just" marL="542130" indent="-271065" lvl="1">
              <a:lnSpc>
                <a:spcPts val="3515"/>
              </a:lnSpc>
              <a:buFont typeface="Arial"/>
              <a:buChar char="•"/>
            </a:pPr>
            <a:r>
              <a:rPr lang="en-US" sz="2511">
                <a:solidFill>
                  <a:srgbClr val="1B52AD"/>
                </a:solidFill>
                <a:latin typeface="Canva Sans Bold"/>
              </a:rPr>
              <a:t>void issueBook()</a:t>
            </a:r>
          </a:p>
          <a:p>
            <a:pPr algn="just" marL="1084260" indent="-361420" lvl="2">
              <a:lnSpc>
                <a:spcPts val="3515"/>
              </a:lnSpc>
              <a:buFont typeface="Arial"/>
              <a:buChar char="⚬"/>
            </a:pPr>
            <a:r>
              <a:rPr lang="en-US" sz="2511">
                <a:solidFill>
                  <a:srgbClr val="1B52AD"/>
                </a:solidFill>
                <a:latin typeface="Canva Sans"/>
              </a:rPr>
              <a:t>Purpose: Searches for a student with a given name in the library system.</a:t>
            </a:r>
          </a:p>
          <a:p>
            <a:pPr algn="just" marL="1084260" indent="-361420" lvl="2">
              <a:lnSpc>
                <a:spcPts val="3515"/>
              </a:lnSpc>
              <a:buFont typeface="Arial"/>
              <a:buChar char="⚬"/>
            </a:pPr>
            <a:r>
              <a:rPr lang="en-US" sz="2511">
                <a:solidFill>
                  <a:srgbClr val="1B52AD"/>
                </a:solidFill>
                <a:latin typeface="Canva Sans"/>
              </a:rPr>
              <a:t>Description: This function recursively searches for a student with the specified name in the library system. It takes a pointer to the current node and the name to search for. If the current node is a Student type and its name matches the given name, it returns the student node. If the current node is not a Student type or the names don't match, it continues the search recursively. If no match is found, it returns nullptr.</a:t>
            </a:r>
          </a:p>
          <a:p>
            <a:pPr algn="just">
              <a:lnSpc>
                <a:spcPts val="3515"/>
              </a:lnSpc>
            </a:pPr>
          </a:p>
        </p:txBody>
      </p:sp>
      <p:grpSp>
        <p:nvGrpSpPr>
          <p:cNvPr name="Group 4" id="4"/>
          <p:cNvGrpSpPr/>
          <p:nvPr/>
        </p:nvGrpSpPr>
        <p:grpSpPr>
          <a:xfrm rot="0">
            <a:off x="-981903" y="9609148"/>
            <a:ext cx="10858602" cy="677852"/>
            <a:chOff x="0" y="0"/>
            <a:chExt cx="2859879" cy="178529"/>
          </a:xfrm>
        </p:grpSpPr>
        <p:sp>
          <p:nvSpPr>
            <p:cNvPr name="Freeform 5" id="5"/>
            <p:cNvSpPr/>
            <p:nvPr/>
          </p:nvSpPr>
          <p:spPr>
            <a:xfrm flipH="false" flipV="false" rot="0">
              <a:off x="0" y="0"/>
              <a:ext cx="2859879" cy="178529"/>
            </a:xfrm>
            <a:custGeom>
              <a:avLst/>
              <a:gdLst/>
              <a:ahLst/>
              <a:cxnLst/>
              <a:rect r="r" b="b" t="t" l="l"/>
              <a:pathLst>
                <a:path h="178529" w="2859879">
                  <a:moveTo>
                    <a:pt x="0" y="0"/>
                  </a:moveTo>
                  <a:lnTo>
                    <a:pt x="2859879" y="0"/>
                  </a:lnTo>
                  <a:lnTo>
                    <a:pt x="2859879" y="178529"/>
                  </a:lnTo>
                  <a:lnTo>
                    <a:pt x="0" y="178529"/>
                  </a:lnTo>
                  <a:close/>
                </a:path>
              </a:pathLst>
            </a:custGeom>
            <a:solidFill>
              <a:srgbClr val="1B52AD"/>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966532" y="256440"/>
            <a:ext cx="16230600" cy="1141222"/>
          </a:xfrm>
          <a:prstGeom prst="rect">
            <a:avLst/>
          </a:prstGeom>
        </p:spPr>
        <p:txBody>
          <a:bodyPr anchor="t" rtlCol="false" tIns="0" lIns="0" bIns="0" rIns="0">
            <a:spAutoFit/>
          </a:bodyPr>
          <a:lstStyle/>
          <a:p>
            <a:pPr algn="ctr">
              <a:lnSpc>
                <a:spcPts val="7843"/>
              </a:lnSpc>
            </a:pPr>
            <a:r>
              <a:rPr lang="en-US" sz="7399">
                <a:solidFill>
                  <a:srgbClr val="1B52AD"/>
                </a:solidFill>
                <a:latin typeface="Codec Pro ExtraBold"/>
              </a:rPr>
              <a:t>Functions Used</a:t>
            </a:r>
          </a:p>
        </p:txBody>
      </p:sp>
      <p:sp>
        <p:nvSpPr>
          <p:cNvPr name="TextBox 3" id="3"/>
          <p:cNvSpPr txBox="true"/>
          <p:nvPr/>
        </p:nvSpPr>
        <p:spPr>
          <a:xfrm rot="0">
            <a:off x="377612" y="1468595"/>
            <a:ext cx="17449380" cy="4781270"/>
          </a:xfrm>
          <a:prstGeom prst="rect">
            <a:avLst/>
          </a:prstGeom>
        </p:spPr>
        <p:txBody>
          <a:bodyPr anchor="t" rtlCol="false" tIns="0" lIns="0" bIns="0" rIns="0">
            <a:spAutoFit/>
          </a:bodyPr>
          <a:lstStyle/>
          <a:p>
            <a:pPr algn="just" marL="650077" indent="-325039" lvl="1">
              <a:lnSpc>
                <a:spcPts val="4215"/>
              </a:lnSpc>
              <a:buFont typeface="Arial"/>
              <a:buChar char="•"/>
            </a:pPr>
            <a:r>
              <a:rPr lang="en-US" sz="3011">
                <a:solidFill>
                  <a:srgbClr val="1B52AD"/>
                </a:solidFill>
                <a:latin typeface="Canva Sans Bold"/>
              </a:rPr>
              <a:t>void returnBook()</a:t>
            </a:r>
          </a:p>
          <a:p>
            <a:pPr algn="just" marL="1300154" indent="-433385" lvl="2">
              <a:lnSpc>
                <a:spcPts val="4215"/>
              </a:lnSpc>
              <a:buFont typeface="Arial"/>
              <a:buChar char="⚬"/>
            </a:pPr>
            <a:r>
              <a:rPr lang="en-US" sz="3011">
                <a:solidFill>
                  <a:srgbClr val="1B52AD"/>
                </a:solidFill>
                <a:latin typeface="Canva Sans"/>
              </a:rPr>
              <a:t>Purpose: Simulates returning a book by a student.</a:t>
            </a:r>
          </a:p>
          <a:p>
            <a:pPr algn="just" marL="1300154" indent="-433385" lvl="2">
              <a:lnSpc>
                <a:spcPts val="4215"/>
              </a:lnSpc>
              <a:buFont typeface="Arial"/>
              <a:buChar char="⚬"/>
            </a:pPr>
            <a:r>
              <a:rPr lang="en-US" sz="3011">
                <a:solidFill>
                  <a:srgbClr val="1B52AD"/>
                </a:solidFill>
                <a:latin typeface="Canva Sans"/>
              </a:rPr>
              <a:t>Description: This function simulates the process of a student returning a book to the library. It prompts the user to enter the name of the student. It then searches for a student with the given name using the searchStudent function. If a matching student is found, it displays a message indicating that the book has been returned by the student. If no match is found, it displays an error message indicating that the</a:t>
            </a:r>
          </a:p>
          <a:p>
            <a:pPr algn="just">
              <a:lnSpc>
                <a:spcPts val="4215"/>
              </a:lnSpc>
            </a:pPr>
          </a:p>
          <a:p>
            <a:pPr algn="just">
              <a:lnSpc>
                <a:spcPts val="4215"/>
              </a:lnSpc>
            </a:pPr>
          </a:p>
        </p:txBody>
      </p:sp>
      <p:grpSp>
        <p:nvGrpSpPr>
          <p:cNvPr name="Group 4" id="4"/>
          <p:cNvGrpSpPr/>
          <p:nvPr/>
        </p:nvGrpSpPr>
        <p:grpSpPr>
          <a:xfrm rot="0">
            <a:off x="-981903" y="9609148"/>
            <a:ext cx="10858602" cy="677852"/>
            <a:chOff x="0" y="0"/>
            <a:chExt cx="2859879" cy="178529"/>
          </a:xfrm>
        </p:grpSpPr>
        <p:sp>
          <p:nvSpPr>
            <p:cNvPr name="Freeform 5" id="5"/>
            <p:cNvSpPr/>
            <p:nvPr/>
          </p:nvSpPr>
          <p:spPr>
            <a:xfrm flipH="false" flipV="false" rot="0">
              <a:off x="0" y="0"/>
              <a:ext cx="2859879" cy="178529"/>
            </a:xfrm>
            <a:custGeom>
              <a:avLst/>
              <a:gdLst/>
              <a:ahLst/>
              <a:cxnLst/>
              <a:rect r="r" b="b" t="t" l="l"/>
              <a:pathLst>
                <a:path h="178529" w="2859879">
                  <a:moveTo>
                    <a:pt x="0" y="0"/>
                  </a:moveTo>
                  <a:lnTo>
                    <a:pt x="2859879" y="0"/>
                  </a:lnTo>
                  <a:lnTo>
                    <a:pt x="2859879" y="178529"/>
                  </a:lnTo>
                  <a:lnTo>
                    <a:pt x="0" y="178529"/>
                  </a:lnTo>
                  <a:close/>
                </a:path>
              </a:pathLst>
            </a:custGeom>
            <a:solidFill>
              <a:srgbClr val="1B52AD"/>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DAFmerAfAZg</dc:identifier>
  <dcterms:modified xsi:type="dcterms:W3CDTF">2011-08-01T06:04:30Z</dcterms:modified>
  <cp:revision>1</cp:revision>
  <dc:title>Library Management</dc:title>
</cp:coreProperties>
</file>