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77" r:id="rId4"/>
    <p:sldId id="392" r:id="rId6"/>
    <p:sldId id="378" r:id="rId7"/>
    <p:sldId id="379" r:id="rId8"/>
    <p:sldId id="393" r:id="rId9"/>
    <p:sldId id="396" r:id="rId10"/>
    <p:sldId id="394" r:id="rId11"/>
    <p:sldId id="380" r:id="rId12"/>
    <p:sldId id="381" r:id="rId13"/>
    <p:sldId id="399" r:id="rId14"/>
    <p:sldId id="400" r:id="rId15"/>
    <p:sldId id="401" r:id="rId16"/>
    <p:sldId id="402" r:id="rId17"/>
    <p:sldId id="403" r:id="rId18"/>
    <p:sldId id="397" r:id="rId19"/>
    <p:sldId id="39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77957" autoAdjust="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9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C90E-EE88-4D0B-85BA-C2E8034366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5935-B6A5-4D56-89C3-80B56AA345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65935-B6A5-4D56-89C3-80B56AA3452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65935-B6A5-4D56-89C3-80B56AA3452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IN" dirty="0" smtClean="0"/>
              <a:t>Objective </a:t>
            </a:r>
            <a:r>
              <a:rPr lang="en-US" altLang="en-IN" dirty="0" smtClean="0"/>
              <a:t>of the class</a:t>
            </a:r>
            <a:endParaRPr lang="en-US" altLang="en-IN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762000" y="2057400"/>
            <a:ext cx="7736783" cy="4343400"/>
          </a:xfrm>
          <a:prstGeom prst="rect">
            <a:avLst/>
          </a:prstGeom>
          <a:ln>
            <a:solidFill>
              <a:srgbClr val="14503C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numpy?</a:t>
            </a:r>
            <a:endParaRPr lang="en-US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numpy performance test</a:t>
            </a:r>
            <a:endParaRPr lang="en-US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numpy arrays</a:t>
            </a:r>
            <a:endParaRPr lang="en-US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numpy function</a:t>
            </a:r>
            <a:endParaRPr lang="en-US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Dealing with Flat files using numpy</a:t>
            </a:r>
            <a:endParaRPr lang="en-US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Mathematical functions</a:t>
            </a:r>
            <a:endParaRPr lang="en-US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Statisticals function</a:t>
            </a:r>
            <a:endParaRPr lang="en-US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Operations with arrays</a:t>
            </a:r>
            <a:endParaRPr lang="en-US" sz="1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295400"/>
            <a:ext cx="47244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Introduction to Numpy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9" y="914399"/>
            <a:ext cx="8175172" cy="466153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([[1,2,3], [4,5,6]], int)        # Accept two arguments list and type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b = </a:t>
            </a:r>
            <a:r>
              <a:rPr lang="en-US" dirty="0" err="1" smtClean="0"/>
              <a:t>a.reshape</a:t>
            </a:r>
            <a:r>
              <a:rPr lang="en-US" dirty="0" smtClean="0"/>
              <a:t>(3,2)                          # Return the new shape of array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</a:t>
            </a:r>
            <a:r>
              <a:rPr lang="en-US" dirty="0" err="1" smtClean="0"/>
              <a:t>b.shape</a:t>
            </a:r>
            <a:r>
              <a:rPr lang="en-US" dirty="0" smtClean="0"/>
              <a:t>                                            # Return (3,2)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(a)                                               # Return length of 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2 in a                                                # Check if 2 is available in 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</a:t>
            </a:r>
            <a:r>
              <a:rPr lang="en-US" dirty="0" err="1" smtClean="0"/>
              <a:t>b.tolist</a:t>
            </a:r>
            <a:r>
              <a:rPr lang="en-US" dirty="0" smtClean="0"/>
              <a:t>()                                           # Return [[1, 2], [3, 4], [5, 6]]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list(b)                                                # Return [array([1, 2]), array([3, 4]), array([5, 6])]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c = b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b[0][0] = 10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c                                                        # Return array([[10,  2], [ 3,  4], [ 5,  6]])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7200" y="152400"/>
            <a:ext cx="6248400" cy="153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Reshaping array</a:t>
            </a:r>
            <a:endParaRPr lang="en-US" sz="3200" dirty="0" smtClean="0"/>
          </a:p>
          <a:p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10540" y="159385"/>
            <a:ext cx="51339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3200" dirty="0" smtClean="0"/>
              <a:t>Slices Are References</a:t>
            </a:r>
            <a:endParaRPr lang="en-US" sz="3200" dirty="0" smtClean="0"/>
          </a:p>
        </p:txBody>
      </p:sp>
      <p:sp>
        <p:nvSpPr>
          <p:cNvPr id="4" name="Text Box 3"/>
          <p:cNvSpPr txBox="1"/>
          <p:nvPr/>
        </p:nvSpPr>
        <p:spPr>
          <a:xfrm>
            <a:off x="510540" y="1257300"/>
            <a:ext cx="8037195" cy="3692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&gt;&gt;&gt; a = array((0,1,2,3,4))</a:t>
            </a:r>
            <a:endParaRPr lang="en-US"/>
          </a:p>
          <a:p>
            <a:r>
              <a:rPr lang="en-US"/>
              <a:t># create a slice containing only the</a:t>
            </a:r>
            <a:endParaRPr lang="en-US"/>
          </a:p>
          <a:p>
            <a:r>
              <a:rPr lang="en-US"/>
              <a:t># last element of a</a:t>
            </a:r>
            <a:endParaRPr lang="en-US"/>
          </a:p>
          <a:p>
            <a:endParaRPr lang="en-US"/>
          </a:p>
          <a:p>
            <a:r>
              <a:rPr lang="en-US"/>
              <a:t>&gt;&gt;&gt; b = a[2:4]</a:t>
            </a:r>
            <a:endParaRPr lang="en-US"/>
          </a:p>
          <a:p>
            <a:r>
              <a:rPr lang="en-US"/>
              <a:t>&gt;&gt;&gt; b</a:t>
            </a:r>
            <a:endParaRPr lang="en-US"/>
          </a:p>
          <a:p>
            <a:r>
              <a:rPr lang="en-US"/>
              <a:t>array([2, 3])</a:t>
            </a:r>
            <a:endParaRPr lang="en-US"/>
          </a:p>
          <a:p>
            <a:endParaRPr lang="en-US"/>
          </a:p>
          <a:p>
            <a:r>
              <a:rPr lang="en-US"/>
              <a:t>&gt;&gt;&gt; b[0] = 10</a:t>
            </a:r>
            <a:endParaRPr lang="en-US"/>
          </a:p>
          <a:p>
            <a:r>
              <a:rPr lang="en-US"/>
              <a:t># changing b changed a!</a:t>
            </a:r>
            <a:endParaRPr lang="en-US"/>
          </a:p>
          <a:p>
            <a:endParaRPr lang="en-US"/>
          </a:p>
          <a:p>
            <a:r>
              <a:rPr lang="en-US"/>
              <a:t>&gt;&gt;&gt; a</a:t>
            </a:r>
            <a:endParaRPr lang="en-US"/>
          </a:p>
          <a:p>
            <a:r>
              <a:rPr lang="en-US"/>
              <a:t>array([ 0, 1, 10, 3, 4])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97205" y="117475"/>
            <a:ext cx="53168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dirty="0" smtClean="0"/>
              <a:t>arange function and slicing</a:t>
            </a:r>
            <a:endParaRPr lang="en-US" sz="3200" dirty="0" smtClean="0"/>
          </a:p>
        </p:txBody>
      </p:sp>
      <p:sp>
        <p:nvSpPr>
          <p:cNvPr id="6" name="Text Box 5"/>
          <p:cNvSpPr txBox="1"/>
          <p:nvPr/>
        </p:nvSpPr>
        <p:spPr>
          <a:xfrm>
            <a:off x="245110" y="1162050"/>
            <a:ext cx="8176895" cy="4523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&gt;&gt;&gt;  a = np.arange(1,80, 2)</a:t>
            </a:r>
            <a:endParaRPr lang="en-US"/>
          </a:p>
          <a:p>
            <a:r>
              <a:rPr lang="en-US"/>
              <a:t>array([ 1,  3,  5,  7,  9, 11, 13, 15, 17, 19, 21, 23, 25, 27, 29, 31, 33,</a:t>
            </a:r>
            <a:endParaRPr lang="en-US"/>
          </a:p>
          <a:p>
            <a:r>
              <a:rPr lang="en-US"/>
              <a:t>       35, 37, 39, 41, 43, 45, 47, 49, 51, 53, 55, 57, 59, 61, 63, 65, 67,</a:t>
            </a:r>
            <a:endParaRPr lang="en-US"/>
          </a:p>
          <a:p>
            <a:r>
              <a:rPr lang="en-US"/>
              <a:t>       69, 71, 73, 75, 77, 79])</a:t>
            </a:r>
            <a:endParaRPr lang="en-US"/>
          </a:p>
          <a:p>
            <a:endParaRPr lang="en-US"/>
          </a:p>
          <a:p>
            <a:r>
              <a:rPr lang="en-US"/>
              <a:t>&gt;&gt;&gt; a[[1,5,10]]                                       # Return values at index 1,5 and 10</a:t>
            </a:r>
            <a:endParaRPr lang="en-US"/>
          </a:p>
          <a:p>
            <a:endParaRPr lang="en-US"/>
          </a:p>
          <a:p>
            <a:r>
              <a:rPr lang="en-US"/>
              <a:t>&gt;&gt;&gt; myIndexes = [4,5,6]</a:t>
            </a:r>
            <a:endParaRPr lang="en-US"/>
          </a:p>
          <a:p>
            <a:endParaRPr lang="en-US"/>
          </a:p>
          <a:p>
            <a:r>
              <a:rPr lang="en-US"/>
              <a:t>&gt;&gt;&gt; a[myIndexes]                                   # Return values at indexes 4,5,6..</a:t>
            </a:r>
            <a:endParaRPr lang="en-US"/>
          </a:p>
          <a:p>
            <a:endParaRPr lang="en-US"/>
          </a:p>
          <a:p>
            <a:r>
              <a:rPr lang="en-US"/>
              <a:t>&gt;&gt;&gt; mask = a % 5 == 0                          # Return boolean value at those indexes</a:t>
            </a:r>
            <a:endParaRPr lang="en-US"/>
          </a:p>
          <a:p>
            <a:endParaRPr lang="en-US"/>
          </a:p>
          <a:p>
            <a:r>
              <a:rPr lang="en-US"/>
              <a:t>&gt;&gt;&gt;  a[mask]</a:t>
            </a:r>
            <a:endParaRPr lang="en-US"/>
          </a:p>
          <a:p>
            <a:r>
              <a:rPr lang="en-US"/>
              <a:t>Out[46]: array([ 5, 15, 25, 35, 45, 55, 65, 75])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7675" y="145415"/>
            <a:ext cx="27692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200" dirty="0" smtClean="0">
                <a:sym typeface="+mn-ea"/>
              </a:rPr>
              <a:t>Where function</a:t>
            </a:r>
            <a:endParaRPr lang="en-US" sz="3200" dirty="0" smtClean="0"/>
          </a:p>
        </p:txBody>
      </p:sp>
      <p:sp>
        <p:nvSpPr>
          <p:cNvPr id="4" name="Text Box 3"/>
          <p:cNvSpPr txBox="1"/>
          <p:nvPr/>
        </p:nvSpPr>
        <p:spPr>
          <a:xfrm>
            <a:off x="447675" y="1200785"/>
            <a:ext cx="8129270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&gt;&gt;&gt; where (a % 5 == 0)</a:t>
            </a:r>
            <a:endParaRPr lang="en-US"/>
          </a:p>
          <a:p>
            <a:r>
              <a:rPr lang="en-US"/>
              <a:t># Returns - (array([ 2,  7, 12, 17, 22, 27, 32, 37], dtype=int64),)</a:t>
            </a:r>
            <a:endParaRPr lang="en-US"/>
          </a:p>
          <a:p>
            <a:endParaRPr lang="en-US"/>
          </a:p>
          <a:p>
            <a:r>
              <a:rPr lang="en-US"/>
              <a:t>&gt;&gt;&gt; loc = where(a % 5 == 0)</a:t>
            </a:r>
            <a:endParaRPr lang="en-US"/>
          </a:p>
          <a:p>
            <a:endParaRPr lang="en-US"/>
          </a:p>
          <a:p>
            <a:r>
              <a:rPr lang="en-US"/>
              <a:t>&gt;&gt;&gt; print a[loc]</a:t>
            </a:r>
            <a:endParaRPr lang="en-US"/>
          </a:p>
          <a:p>
            <a:r>
              <a:rPr lang="en-US"/>
              <a:t>[ 5 15 25 35 45 55 65 75]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8630" y="75565"/>
            <a:ext cx="44049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3200" dirty="0" smtClean="0"/>
              <a:t>Flatten Arrays</a:t>
            </a:r>
            <a:endParaRPr lang="en-US" sz="3200" dirty="0" smtClean="0"/>
          </a:p>
        </p:txBody>
      </p:sp>
      <p:sp>
        <p:nvSpPr>
          <p:cNvPr id="3" name="Text Box 2"/>
          <p:cNvSpPr txBox="1"/>
          <p:nvPr/>
        </p:nvSpPr>
        <p:spPr>
          <a:xfrm>
            <a:off x="469265" y="1167130"/>
            <a:ext cx="8009255" cy="4799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# Create a 2D array</a:t>
            </a:r>
            <a:endParaRPr lang="en-US"/>
          </a:p>
          <a:p>
            <a:r>
              <a:rPr lang="en-US"/>
              <a:t>&gt;&gt;&gt; a = array([[0,1],</a:t>
            </a:r>
            <a:endParaRPr lang="en-US"/>
          </a:p>
          <a:p>
            <a:r>
              <a:rPr lang="en-US"/>
              <a:t>[2,3]])</a:t>
            </a:r>
            <a:endParaRPr lang="en-US"/>
          </a:p>
          <a:p>
            <a:endParaRPr lang="en-US"/>
          </a:p>
          <a:p>
            <a:r>
              <a:rPr lang="en-US"/>
              <a:t># Flatten out elements to 1D</a:t>
            </a:r>
            <a:endParaRPr lang="en-US"/>
          </a:p>
          <a:p>
            <a:r>
              <a:rPr lang="en-US"/>
              <a:t>&gt;&gt;&gt; b = a.flatten()</a:t>
            </a:r>
            <a:endParaRPr lang="en-US"/>
          </a:p>
          <a:p>
            <a:r>
              <a:rPr lang="en-US"/>
              <a:t>&gt;&gt;&gt; b</a:t>
            </a:r>
            <a:endParaRPr lang="en-US"/>
          </a:p>
          <a:p>
            <a:r>
              <a:rPr lang="en-US"/>
              <a:t>array([0,1,2,3])</a:t>
            </a:r>
            <a:endParaRPr lang="en-US"/>
          </a:p>
          <a:p>
            <a:endParaRPr lang="en-US"/>
          </a:p>
          <a:p>
            <a:r>
              <a:rPr lang="en-US"/>
              <a:t># Changing b does not change a</a:t>
            </a:r>
            <a:endParaRPr lang="en-US"/>
          </a:p>
          <a:p>
            <a:r>
              <a:rPr lang="en-US"/>
              <a:t>&gt;&gt;&gt; b[0] = 10</a:t>
            </a:r>
            <a:endParaRPr lang="en-US"/>
          </a:p>
          <a:p>
            <a:r>
              <a:rPr lang="en-US"/>
              <a:t>&gt;&gt;&gt; b</a:t>
            </a:r>
            <a:endParaRPr lang="en-US"/>
          </a:p>
          <a:p>
            <a:r>
              <a:rPr lang="en-US"/>
              <a:t>array([10,1,2,3])</a:t>
            </a:r>
            <a:endParaRPr lang="en-US"/>
          </a:p>
          <a:p>
            <a:endParaRPr lang="en-US"/>
          </a:p>
          <a:p>
            <a:r>
              <a:rPr lang="en-US"/>
              <a:t>&gt;&gt;&gt; a</a:t>
            </a:r>
            <a:endParaRPr lang="en-US"/>
          </a:p>
          <a:p>
            <a:r>
              <a:rPr lang="en-US"/>
              <a:t>array([[0, 1],</a:t>
            </a:r>
            <a:endParaRPr lang="en-US"/>
          </a:p>
          <a:p>
            <a:r>
              <a:rPr lang="en-US"/>
              <a:t>[2, 3]])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5780" y="1029335"/>
            <a:ext cx="7954010" cy="396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&gt;&gt;&gt; a = array([[0,1,2],</a:t>
            </a:r>
            <a:endParaRPr lang="en-US"/>
          </a:p>
          <a:p>
            <a:r>
              <a:rPr lang="en-US"/>
              <a:t>... [3,4,5]])</a:t>
            </a:r>
            <a:endParaRPr lang="en-US"/>
          </a:p>
          <a:p>
            <a:r>
              <a:rPr lang="en-US"/>
              <a:t>&gt;&gt;&gt; a.shape</a:t>
            </a:r>
            <a:endParaRPr lang="en-US"/>
          </a:p>
          <a:p>
            <a:r>
              <a:rPr lang="en-US"/>
              <a:t>(2,3)</a:t>
            </a:r>
            <a:endParaRPr lang="en-US"/>
          </a:p>
          <a:p>
            <a:endParaRPr lang="en-US"/>
          </a:p>
          <a:p>
            <a:r>
              <a:rPr lang="en-US"/>
              <a:t># Transpose swaps the order # of axes. For 2-D this # swaps rows and columns.</a:t>
            </a:r>
            <a:endParaRPr lang="en-US"/>
          </a:p>
          <a:p>
            <a:r>
              <a:rPr lang="en-US"/>
              <a:t>&gt;&gt;&gt; a.transpose()</a:t>
            </a:r>
            <a:endParaRPr lang="en-US"/>
          </a:p>
          <a:p>
            <a:r>
              <a:rPr lang="en-US"/>
              <a:t>array([[0, 3], [1, 4],[2, 5]])</a:t>
            </a:r>
            <a:endParaRPr lang="en-US"/>
          </a:p>
          <a:p>
            <a:endParaRPr lang="en-US"/>
          </a:p>
          <a:p>
            <a:r>
              <a:rPr lang="en-US"/>
              <a:t># The .T attribute is # equivalent to transpose().</a:t>
            </a:r>
            <a:endParaRPr lang="en-US"/>
          </a:p>
          <a:p>
            <a:r>
              <a:rPr lang="en-US"/>
              <a:t>&gt;&gt;&gt; a.T</a:t>
            </a:r>
            <a:endParaRPr lang="en-US"/>
          </a:p>
          <a:p>
            <a:r>
              <a:rPr lang="en-US"/>
              <a:t>array([[0, 3],</a:t>
            </a:r>
            <a:endParaRPr lang="en-US"/>
          </a:p>
          <a:p>
            <a:r>
              <a:rPr lang="en-US"/>
              <a:t>[1, 4],</a:t>
            </a:r>
            <a:endParaRPr lang="en-US"/>
          </a:p>
          <a:p>
            <a:r>
              <a:rPr lang="en-US"/>
              <a:t>[2, 5]])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68630" y="75565"/>
            <a:ext cx="44049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3200" dirty="0" smtClean="0"/>
              <a:t>Transpose Arrays</a:t>
            </a:r>
            <a:endParaRPr lang="en-US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8625" y="1102360"/>
            <a:ext cx="807847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csv = np.loadtxt(r'A:\UPDATE Python\Module 11\Programs\constituents-financials.csv', skiprows=1, dtype=str, delimiter=",", usecols = (3,4,5))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67055" y="173355"/>
            <a:ext cx="53168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dirty="0" smtClean="0"/>
              <a:t>Arrays from/to ASCII files</a:t>
            </a:r>
            <a:endParaRPr lang="en-US" sz="3200" dirty="0" smtClean="0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36245" y="2025650"/>
          <a:ext cx="7200900" cy="14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714875" imgH="1485900" progId="Paint.Picture">
                  <p:embed/>
                </p:oleObj>
              </mc:Choice>
              <mc:Fallback>
                <p:oleObj name="" r:id="rId1" imgW="4714875" imgH="1485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245" y="2025650"/>
                        <a:ext cx="7200900" cy="148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Other format supported by other similar package</a:t>
            </a:r>
            <a:endParaRPr lang="en-US"/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608871" y="1081405"/>
          <a:ext cx="686072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277100" imgH="4800600" progId="Paint.Picture">
                  <p:embed/>
                </p:oleObj>
              </mc:Choice>
              <mc:Fallback>
                <p:oleObj name="" r:id="rId1" imgW="7277100" imgH="48006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871" y="1081405"/>
                        <a:ext cx="6860728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NumPy</a:t>
            </a: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" y="1151255"/>
            <a:ext cx="82296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 err="1" smtClean="0"/>
              <a:t>NumPy</a:t>
            </a:r>
            <a:r>
              <a:rPr lang="en-IN" dirty="0" smtClean="0"/>
              <a:t> is an extension to the Python programming language, adding support for large, multi-dimensional arrays and matrices, along with a large library of high-level mathematical functions to operate on these arrays</a:t>
            </a:r>
            <a:endParaRPr lang="en-IN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71500" y="2503170"/>
            <a:ext cx="7391400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/>
              <a:t>To install </a:t>
            </a:r>
            <a:r>
              <a:rPr lang="en-US" dirty="0" err="1" smtClean="0"/>
              <a:t>NumPy</a:t>
            </a:r>
            <a:r>
              <a:rPr lang="en-US" dirty="0" smtClean="0"/>
              <a:t> run: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i="1" dirty="0" smtClean="0"/>
              <a:t>python setup.py install</a:t>
            </a:r>
            <a:r>
              <a:rPr lang="en-US" dirty="0" smtClean="0"/>
              <a:t> 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/>
              <a:t>To perform an in-place build that can be run from the source folder run: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i="1" dirty="0" smtClean="0"/>
              <a:t>python setup.py </a:t>
            </a:r>
            <a:r>
              <a:rPr lang="en-US" i="1" dirty="0" err="1" smtClean="0"/>
              <a:t>build_ext</a:t>
            </a:r>
            <a:r>
              <a:rPr lang="en-US" i="1" dirty="0" smtClean="0"/>
              <a:t> --</a:t>
            </a:r>
            <a:r>
              <a:rPr lang="en-US" i="1" dirty="0" err="1" smtClean="0"/>
              <a:t>inplace</a:t>
            </a:r>
            <a:r>
              <a:rPr lang="en-US" i="1" dirty="0" smtClean="0"/>
              <a:t> </a:t>
            </a:r>
            <a:endParaRPr lang="en-US" i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NumPy</a:t>
            </a:r>
            <a:r>
              <a:rPr lang="en-US" dirty="0" smtClean="0"/>
              <a:t> build system uses </a:t>
            </a:r>
            <a:r>
              <a:rPr lang="en-US" dirty="0" err="1" smtClean="0"/>
              <a:t>distutils</a:t>
            </a:r>
            <a:r>
              <a:rPr lang="en-US" dirty="0" smtClean="0"/>
              <a:t> and </a:t>
            </a:r>
            <a:r>
              <a:rPr lang="en-US" dirty="0" err="1" smtClean="0"/>
              <a:t>numpy.distutils</a:t>
            </a:r>
            <a:r>
              <a:rPr lang="en-US" dirty="0" smtClean="0"/>
              <a:t>. </a:t>
            </a:r>
            <a:r>
              <a:rPr lang="en-US" dirty="0" err="1" smtClean="0"/>
              <a:t>setuptools</a:t>
            </a:r>
            <a:r>
              <a:rPr lang="en-US" dirty="0" smtClean="0"/>
              <a:t> is only used when building via pip or with python setupegg.py.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91465" y="1108710"/>
            <a:ext cx="8256905" cy="2861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r>
              <a:rPr lang="en-US" altLang="en-IN" b="1" dirty="0" err="1" smtClean="0"/>
              <a:t>Official Website: </a:t>
            </a:r>
            <a:r>
              <a:rPr lang="en-US" altLang="en-IN" dirty="0"/>
              <a:t>http://www.numpy.org</a:t>
            </a:r>
            <a:endParaRPr lang="en-US" altLang="en-IN" dirty="0"/>
          </a:p>
          <a:p>
            <a:endParaRPr lang="en-US" altLang="en-IN" dirty="0"/>
          </a:p>
          <a:p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>
                <a:sym typeface="+mn-ea"/>
              </a:rPr>
              <a:t>NumPy is licensed under the BSD license, enabling reuse with few restrictions.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NumPy replaces Numeric and Numarray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Numpy was initially developed by Travis Oliphant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There are 225+ Contributors to the project (github.com)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NumPy 1.0 released October, 2006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Numpy 1.14.0 is the lastest version of numpy</a:t>
            </a:r>
            <a:endParaRPr lang="en-US" alt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There are more than 200K downloads/month from PyPI </a:t>
            </a:r>
            <a:endParaRPr lang="en-US" altLang="en-IN" dirty="0"/>
          </a:p>
        </p:txBody>
      </p:sp>
      <p:sp>
        <p:nvSpPr>
          <p:cNvPr id="2" name="Rectangle 1"/>
          <p:cNvSpPr/>
          <p:nvPr/>
        </p:nvSpPr>
        <p:spPr>
          <a:xfrm>
            <a:off x="291465" y="95885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3200" dirty="0" err="1" smtClean="0"/>
              <a:t>NumPy</a:t>
            </a: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NumPy</a:t>
            </a:r>
            <a:r>
              <a:rPr lang="en-US" sz="3200" dirty="0" smtClean="0"/>
              <a:t> performance Test</a:t>
            </a:r>
            <a:endParaRPr lang="en-US" sz="3200" dirty="0" smtClean="0"/>
          </a:p>
          <a:p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143001"/>
            <a:ext cx="7086600" cy="38099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181600"/>
            <a:ext cx="4810125" cy="1009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Getting Started with </a:t>
            </a:r>
            <a:r>
              <a:rPr lang="en-US" sz="3200" dirty="0" err="1" smtClean="0"/>
              <a:t>Numpy</a:t>
            </a:r>
            <a:endParaRPr lang="en-US" sz="3200" dirty="0" smtClean="0"/>
          </a:p>
          <a:p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5659241" cy="9233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&gt;&gt;&gt; </a:t>
            </a:r>
            <a:r>
              <a:rPr lang="en-US" dirty="0" smtClean="0"/>
              <a:t># Importing </a:t>
            </a:r>
            <a:r>
              <a:rPr lang="en-US" dirty="0" err="1" smtClean="0"/>
              <a:t>Numpy</a:t>
            </a:r>
            <a:r>
              <a:rPr lang="en-US" dirty="0" smtClean="0"/>
              <a:t> module</a:t>
            </a:r>
            <a:endParaRPr lang="en-US" dirty="0" smtClean="0"/>
          </a:p>
          <a:p>
            <a:pPr algn="just"/>
            <a:r>
              <a:rPr lang="en-US" dirty="0" smtClean="0"/>
              <a:t>&gt;&gt;&gt; 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endParaRPr lang="en-US" dirty="0"/>
          </a:p>
          <a:p>
            <a:pPr algn="just"/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533083" y="2271554"/>
          <a:ext cx="6939915" cy="116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934200" imgH="1162050" progId="Paint.Picture">
                  <p:embed/>
                </p:oleObj>
              </mc:Choice>
              <mc:Fallback>
                <p:oleObj name="" r:id="rId1" imgW="6934200" imgH="11620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083" y="2271554"/>
                        <a:ext cx="6939915" cy="116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533400" y="3681095"/>
            <a:ext cx="746188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IPython has a ‘pylab’ mode where it imports all of NumPy, Matplotlib,</a:t>
            </a:r>
            <a:endParaRPr lang="en-US"/>
          </a:p>
          <a:p>
            <a:r>
              <a:rPr lang="en-US"/>
              <a:t>and SciPy into the namespace for you as a convenience. It also enables</a:t>
            </a:r>
            <a:endParaRPr lang="en-US"/>
          </a:p>
          <a:p>
            <a:r>
              <a:rPr lang="en-US"/>
              <a:t>threading for showing plots</a:t>
            </a:r>
            <a:endParaRPr lang="en-US"/>
          </a:p>
        </p:txBody>
      </p:sp>
      <p:graphicFrame>
        <p:nvGraphicFramePr>
          <p:cNvPr id="10" name="Object 9"/>
          <p:cNvGraphicFramePr/>
          <p:nvPr/>
        </p:nvGraphicFramePr>
        <p:xfrm>
          <a:off x="533400" y="4771390"/>
          <a:ext cx="7496810" cy="179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0601325" imgH="1943100" progId="Paint.Picture">
                  <p:embed/>
                </p:oleObj>
              </mc:Choice>
              <mc:Fallback>
                <p:oleObj name="" r:id="rId3" imgW="10601325" imgH="19431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4771390"/>
                        <a:ext cx="7496810" cy="179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4990" y="138430"/>
            <a:ext cx="82810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Getting Started with </a:t>
            </a:r>
            <a:r>
              <a:rPr lang="en-US" sz="3200" dirty="0" err="1" smtClean="0"/>
              <a:t>Numpy</a:t>
            </a: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82700"/>
            <a:ext cx="8229600" cy="9233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Arrays are the central feature of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Arrays in Python are similar to lists in Python, the only difference being the array elements should be of the same type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87625"/>
            <a:ext cx="8260773" cy="3830955"/>
          </a:xfrm>
          <a:prstGeom prst="rect">
            <a:avLst/>
          </a:prstGeom>
          <a:noFill/>
          <a:ln>
            <a:solidFill>
              <a:srgbClr val="4AAF8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([1,2,3], float)       # Accept two arguments list and type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print a                                         # Return array([ 1.,  2.,  3.])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print type(a)                              # Return &lt;type '</a:t>
            </a:r>
            <a:r>
              <a:rPr lang="en-US" dirty="0" err="1" smtClean="0"/>
              <a:t>numpy.ndarray</a:t>
            </a:r>
            <a:r>
              <a:rPr lang="en-US" dirty="0" smtClean="0"/>
              <a:t>'&gt;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print a[2]                                    # 3.0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print a.dtype                             # Print the element type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print a.itemsize                        # print bytes per element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print a.shape                            # print the shape of an array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print a.size                                # print the size of an array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6570" y="1239520"/>
            <a:ext cx="7658100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/>
              <a:t>a.nbytes                                  # return the total bytes used by an array</a:t>
            </a:r>
            <a:endParaRPr lang="en-US"/>
          </a:p>
          <a:p>
            <a:r>
              <a:rPr lang="en-US"/>
              <a:t>a.ndim                                     # provide the dimension of an array</a:t>
            </a:r>
            <a:endParaRPr lang="en-US"/>
          </a:p>
          <a:p>
            <a:r>
              <a:rPr lang="en-US"/>
              <a:t>a[0] = 10.5                              # Modify array first index important decimal will come if the array is float type else it will be hold only 10</a:t>
            </a:r>
            <a:endParaRPr lang="en-US"/>
          </a:p>
          <a:p>
            <a:r>
              <a:rPr lang="en-US"/>
              <a:t>a.fill(20)                                  # Fill all the values by 20</a:t>
            </a:r>
            <a:endParaRPr lang="en-US"/>
          </a:p>
          <a:p>
            <a:r>
              <a:rPr lang="en-US"/>
              <a:t>a[1:3]                                      # Slice the array</a:t>
            </a:r>
            <a:endParaRPr lang="en-US"/>
          </a:p>
          <a:p>
            <a:r>
              <a:rPr lang="en-US"/>
              <a:t>a[-2:]                                       # Last two elements of an array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4990" y="138430"/>
            <a:ext cx="828103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3200" dirty="0" smtClean="0"/>
              <a:t>Getting Started with </a:t>
            </a:r>
            <a:r>
              <a:rPr lang="en-US" sz="3200" dirty="0" err="1" smtClean="0"/>
              <a:t>Numpy</a:t>
            </a: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Airthmatic Operation with numpy</a:t>
            </a:r>
            <a:endParaRPr lang="en-US" sz="3200" dirty="0" smtClean="0"/>
          </a:p>
          <a:p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572770" y="1053465"/>
          <a:ext cx="7395210" cy="510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743700" imgH="4667250" progId="Paint.Picture">
                  <p:embed/>
                </p:oleObj>
              </mc:Choice>
              <mc:Fallback>
                <p:oleObj name="" r:id="rId1" imgW="6743700" imgH="4667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770" y="1053465"/>
                        <a:ext cx="7395210" cy="510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87564"/>
            <a:ext cx="7336972" cy="54927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([[1,2,3], [4,5,6]], int) # Accept two arguments list and type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a.shape # Return (2, 3)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a.ndim # return 2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a[0][0]   # Return 1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a[0,0]    # Return 1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a[1,2]    # Return 6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a[1:]     # Return array([[4, 5, 6]])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a[1,:]    # Return array([4, 5, 6])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a[:2]     # Return array([[1, 2, 3],[4, 5, 6]])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a[:,2]    # Return array([3, 6])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a[:,1]    # Return array([2, 5])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a[:,0]    # Return array([1, 4])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52400"/>
            <a:ext cx="6248400" cy="153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Multi-Dimensional Arrays</a:t>
            </a:r>
            <a:endParaRPr lang="en-US" sz="3200" dirty="0" smtClean="0"/>
          </a:p>
          <a:p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5640</Words>
  <Application>WPS Presentation</Application>
  <PresentationFormat>On-screen Show (4:3)</PresentationFormat>
  <Paragraphs>199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Tahoma</vt:lpstr>
      <vt:lpstr>Calibri</vt:lpstr>
      <vt:lpstr>Microsoft YaHei</vt:lpstr>
      <vt:lpstr/>
      <vt:lpstr>Arial Unicode MS</vt:lpstr>
      <vt:lpstr>Courier New</vt:lpstr>
      <vt:lpstr>Segoe Print</vt:lpstr>
      <vt:lpstr>Office Theme</vt:lpstr>
      <vt:lpstr>Paint.Picture</vt:lpstr>
      <vt:lpstr>Paint.Picture</vt:lpstr>
      <vt:lpstr>Paint.Picture</vt:lpstr>
      <vt:lpstr>Paint.Picture</vt:lpstr>
      <vt:lpstr>Paint.Picture</vt:lpstr>
      <vt:lpstr>Objective – Module 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jatin</dc:creator>
  <cp:lastModifiedBy>Jatin Sir</cp:lastModifiedBy>
  <cp:revision>498</cp:revision>
  <dcterms:created xsi:type="dcterms:W3CDTF">2006-08-16T00:00:00Z</dcterms:created>
  <dcterms:modified xsi:type="dcterms:W3CDTF">2018-01-30T11:24:24Z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