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1" r:id="rId3"/>
    <p:sldId id="264" r:id="rId4"/>
    <p:sldId id="265" r:id="rId5"/>
    <p:sldId id="269" r:id="rId6"/>
    <p:sldId id="267" r:id="rId7"/>
    <p:sldId id="270" r:id="rId8"/>
    <p:sldId id="271" r:id="rId9"/>
    <p:sldId id="272" r:id="rId10"/>
    <p:sldId id="273" r:id="rId11"/>
    <p:sldId id="275" r:id="rId12"/>
    <p:sldId id="27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529" autoAdjust="0"/>
  </p:normalViewPr>
  <p:slideViewPr>
    <p:cSldViewPr snapToGrid="0">
      <p:cViewPr>
        <p:scale>
          <a:sx n="64" d="100"/>
          <a:sy n="64" d="100"/>
        </p:scale>
        <p:origin x="1411" y="5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What?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Why?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Types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Examples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What?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Why?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Types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Examples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hyperlink" Target="youtube.com/watch?v=iqOTT7_7qX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hegeekstuff.com/2016/01/load-balancer-intro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resources/wiki/" TargetMode="External"/><Relationship Id="rId2" Type="http://schemas.openxmlformats.org/officeDocument/2006/relationships/hyperlink" Target="http://www.haproxy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thegeekstuff.com/2016/01/load-balancer-intro" TargetMode="External"/><Relationship Id="rId5" Type="http://schemas.openxmlformats.org/officeDocument/2006/relationships/hyperlink" Target="https://f5.com/products/platforms/appliances" TargetMode="External"/><Relationship Id="rId4" Type="http://schemas.openxmlformats.org/officeDocument/2006/relationships/hyperlink" Target="http://ath.sourceforge.net/mod_athena_doc/html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ad_balancing_(computing)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youtube.com/watch?v=iqOTT7_7qX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youtube.com/watch?v=iqOTT7_7qX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youtube.com/watch?v=iqOTT7_7qX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youtube.com/watch?v=iqOTT7_7qX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6078070" cy="2560320"/>
          </a:xfrm>
        </p:spPr>
        <p:txBody>
          <a:bodyPr/>
          <a:lstStyle/>
          <a:p>
            <a:r>
              <a:rPr lang="en-US" dirty="0"/>
              <a:t>Distributed Applications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Load Balancer</a:t>
            </a:r>
          </a:p>
        </p:txBody>
      </p:sp>
      <p:pic>
        <p:nvPicPr>
          <p:cNvPr id="1026" name="Picture 2" descr="Image result for load balancer">
            <a:extLst>
              <a:ext uri="{FF2B5EF4-FFF2-40B4-BE49-F238E27FC236}">
                <a16:creationId xmlns:a16="http://schemas.microsoft.com/office/drawing/2014/main" id="{FA9D2E2B-742B-4826-A102-51B4907E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0477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3877235" cy="4343400"/>
          </a:xfrm>
        </p:spPr>
        <p:txBody>
          <a:bodyPr>
            <a:normAutofit/>
          </a:bodyPr>
          <a:lstStyle/>
          <a:p>
            <a:r>
              <a:rPr lang="en-US" sz="2800" dirty="0"/>
              <a:t>Random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Random number generator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Similar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31CA1-FDB0-4794-9F1F-25B5FD62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548" y="2185147"/>
            <a:ext cx="6418059" cy="3630706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CCDD39-4DFA-4AAD-99A6-C2B5E4BFD72E}"/>
              </a:ext>
            </a:extLst>
          </p:cNvPr>
          <p:cNvSpPr txBox="1"/>
          <p:nvPr/>
        </p:nvSpPr>
        <p:spPr>
          <a:xfrm>
            <a:off x="5172634" y="5815853"/>
            <a:ext cx="597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Image credit: </a:t>
            </a:r>
            <a:r>
              <a:rPr lang="en-US" sz="1600" dirty="0">
                <a:latin typeface="Agency FB" panose="020B0503020202020204" pitchFamily="34" charset="0"/>
                <a:hlinkClick r:id="rId4"/>
              </a:rPr>
              <a:t>youtube.com/</a:t>
            </a:r>
            <a:r>
              <a:rPr lang="en-US" sz="1600" dirty="0" err="1">
                <a:latin typeface="Agency FB" panose="020B0503020202020204" pitchFamily="34" charset="0"/>
                <a:hlinkClick r:id="rId4"/>
              </a:rPr>
              <a:t>watch?v</a:t>
            </a:r>
            <a:r>
              <a:rPr lang="en-US" sz="1600" dirty="0">
                <a:latin typeface="Agency FB" panose="020B0503020202020204" pitchFamily="34" charset="0"/>
                <a:hlinkClick r:id="rId4"/>
              </a:rPr>
              <a:t>=iqOTT7_7qXY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BD6E3-F780-4B98-9DC5-8679E9DD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71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3877235" cy="4343400"/>
          </a:xfrm>
        </p:spPr>
        <p:txBody>
          <a:bodyPr>
            <a:normAutofit/>
          </a:bodyPr>
          <a:lstStyle/>
          <a:p>
            <a:r>
              <a:rPr lang="en-US" sz="2800" dirty="0"/>
              <a:t>Layer 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ADN (Application Delivery Network)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Type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CDD39-4DFA-4AAD-99A6-C2B5E4BFD72E}"/>
              </a:ext>
            </a:extLst>
          </p:cNvPr>
          <p:cNvSpPr txBox="1"/>
          <p:nvPr/>
        </p:nvSpPr>
        <p:spPr>
          <a:xfrm>
            <a:off x="5227623" y="5890886"/>
            <a:ext cx="597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Image credit: </a:t>
            </a:r>
            <a:r>
              <a:rPr lang="en-US" sz="1600" dirty="0">
                <a:latin typeface="Agency FB" panose="020B0503020202020204" pitchFamily="34" charset="0"/>
                <a:hlinkClick r:id="rId3"/>
              </a:rPr>
              <a:t>thegeekstuff.com/2016/01/load-balancer-intro</a:t>
            </a:r>
            <a:endParaRPr lang="en-US" sz="1600" dirty="0">
              <a:latin typeface="Agency FB" panose="020B0503020202020204" pitchFamily="34" charset="0"/>
            </a:endParaRPr>
          </a:p>
        </p:txBody>
      </p:sp>
      <p:pic>
        <p:nvPicPr>
          <p:cNvPr id="3074" name="Picture 2" descr="Layer 7 Load Balancer">
            <a:extLst>
              <a:ext uri="{FF2B5EF4-FFF2-40B4-BE49-F238E27FC236}">
                <a16:creationId xmlns:a16="http://schemas.microsoft.com/office/drawing/2014/main" id="{2F4FF69A-6A47-451C-AC8D-E9B40B51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612" y="2110115"/>
            <a:ext cx="5860516" cy="3780771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D007-FDD7-44FA-9DF9-04E50547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6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Load Balancers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213F9-3E8C-4B8C-9D4F-A9BDAB922953}"/>
              </a:ext>
            </a:extLst>
          </p:cNvPr>
          <p:cNvSpPr txBox="1"/>
          <p:nvPr/>
        </p:nvSpPr>
        <p:spPr>
          <a:xfrm>
            <a:off x="944282" y="1767540"/>
            <a:ext cx="104035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Software Based Load Balancers</a:t>
            </a:r>
            <a:endParaRPr lang="en-US" sz="2400" dirty="0">
              <a:hlinkClick r:id="rId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hlinkClick r:id="rId2"/>
              </a:rPr>
              <a:t>HAProxy</a:t>
            </a:r>
            <a:r>
              <a:rPr lang="en-US" sz="2400" dirty="0"/>
              <a:t> – A TCP load balancer.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hlinkClick r:id="rId3"/>
              </a:rPr>
              <a:t>NGINX</a:t>
            </a:r>
            <a:r>
              <a:rPr lang="en-US" sz="2400" dirty="0"/>
              <a:t> – A http load balancer with SSL termination support.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hlinkClick r:id="rId4"/>
              </a:rPr>
              <a:t>mod_athena</a:t>
            </a:r>
            <a:r>
              <a:rPr lang="en-US" sz="2400" dirty="0"/>
              <a:t> – Apache based http load balancer.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Varnish – A reverse proxy based load balancer.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Hardware Based Load Balancers</a:t>
            </a:r>
            <a:endParaRPr lang="en-US" sz="2400" dirty="0">
              <a:hlinkClick r:id="rId5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hlinkClick r:id="rId5"/>
              </a:rPr>
              <a:t>F5 BIG-IP load balancer</a:t>
            </a:r>
            <a:r>
              <a:rPr lang="en-US" sz="2400" dirty="0"/>
              <a:t> 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CISCO system catalyst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Barracuda 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A7DCD-B8F0-44DD-AEE3-0F532EA96607}"/>
              </a:ext>
            </a:extLst>
          </p:cNvPr>
          <p:cNvSpPr txBox="1"/>
          <p:nvPr/>
        </p:nvSpPr>
        <p:spPr>
          <a:xfrm>
            <a:off x="7911353" y="1484711"/>
            <a:ext cx="597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Example’s credit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: </a:t>
            </a:r>
            <a:r>
              <a:rPr lang="en-US" sz="1600" dirty="0">
                <a:latin typeface="Agency FB" panose="020B0503020202020204" pitchFamily="34" charset="0"/>
                <a:hlinkClick r:id="rId6"/>
              </a:rPr>
              <a:t>thegeekstuff.com/2016/01/load-balancer-intro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4E98A-F584-40A8-ABA2-E93FAF5B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4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857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214793"/>
            <a:ext cx="9601200" cy="1036850"/>
          </a:xfrm>
        </p:spPr>
        <p:txBody>
          <a:bodyPr/>
          <a:lstStyle/>
          <a:p>
            <a:r>
              <a:rPr lang="en-US" dirty="0"/>
              <a:t>Slide Contents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7AD13D-80EC-4792-A8FF-1B39B2FC63AA}"/>
              </a:ext>
            </a:extLst>
          </p:cNvPr>
          <p:cNvSpPr txBox="1">
            <a:spLocks/>
          </p:cNvSpPr>
          <p:nvPr/>
        </p:nvSpPr>
        <p:spPr>
          <a:xfrm>
            <a:off x="1134036" y="2749176"/>
            <a:ext cx="512064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Load Balancer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73ADAA-E462-40F4-9CB3-2A9A9485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Load Balancing?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010985" y="3339678"/>
            <a:ext cx="4572000" cy="685706"/>
          </a:xfrm>
        </p:spPr>
        <p:txBody>
          <a:bodyPr/>
          <a:lstStyle/>
          <a:p>
            <a:r>
              <a:rPr lang="en-US" dirty="0"/>
              <a:t>Maximize	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2010985" y="4137770"/>
            <a:ext cx="4572000" cy="3467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Throughput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Resource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Response time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789464" y="3290045"/>
            <a:ext cx="4572000" cy="847725"/>
          </a:xfrm>
        </p:spPr>
        <p:txBody>
          <a:bodyPr/>
          <a:lstStyle/>
          <a:p>
            <a:r>
              <a:rPr lang="en-US" dirty="0"/>
              <a:t>Minimize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6789464" y="4193240"/>
            <a:ext cx="4572000" cy="3467100"/>
          </a:xfrm>
        </p:spPr>
        <p:txBody>
          <a:bodyPr/>
          <a:lstStyle/>
          <a:p>
            <a:pPr>
              <a:buFont typeface="Book Antiqua" panose="02040602050305030304" pitchFamily="18" charset="0"/>
              <a:buChar char="×"/>
            </a:pPr>
            <a:r>
              <a:rPr lang="en-US" dirty="0"/>
              <a:t>Server load</a:t>
            </a:r>
          </a:p>
          <a:p>
            <a:pPr>
              <a:buFont typeface="Book Antiqua" panose="02040602050305030304" pitchFamily="18" charset="0"/>
              <a:buChar char="×"/>
            </a:pPr>
            <a:r>
              <a:rPr lang="en-US" dirty="0"/>
              <a:t>Down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FF617-BF81-47D7-B363-D77A22141B55}"/>
              </a:ext>
            </a:extLst>
          </p:cNvPr>
          <p:cNvSpPr txBox="1"/>
          <p:nvPr/>
        </p:nvSpPr>
        <p:spPr>
          <a:xfrm>
            <a:off x="1048871" y="2191871"/>
            <a:ext cx="100960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Improving distribution of workload across computing resources	</a:t>
            </a:r>
          </a:p>
          <a:p>
            <a:r>
              <a:rPr lang="en-US" sz="2400" dirty="0"/>
              <a:t>									- </a:t>
            </a:r>
            <a:r>
              <a:rPr lang="en-US" sz="2400" dirty="0">
                <a:hlinkClick r:id="rId2"/>
              </a:rPr>
              <a:t>Wikipedia</a:t>
            </a:r>
            <a:endParaRPr lang="en-US" sz="2400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6320E0-1EAB-406C-85D1-ECB230BD264A}"/>
              </a:ext>
            </a:extLst>
          </p:cNvPr>
          <p:cNvCxnSpPr>
            <a:cxnSpLocks/>
          </p:cNvCxnSpPr>
          <p:nvPr/>
        </p:nvCxnSpPr>
        <p:spPr>
          <a:xfrm>
            <a:off x="5553635" y="3464859"/>
            <a:ext cx="0" cy="217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3412FF-5310-42D1-A149-221C1247BFFF}"/>
              </a:ext>
            </a:extLst>
          </p:cNvPr>
          <p:cNvCxnSpPr/>
          <p:nvPr/>
        </p:nvCxnSpPr>
        <p:spPr>
          <a:xfrm flipV="1">
            <a:off x="1855694" y="3989294"/>
            <a:ext cx="7198659" cy="3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7B289-7A3A-412F-83E6-8F09E88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Load Balancing?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213F9-3E8C-4B8C-9D4F-A9BDAB922953}"/>
              </a:ext>
            </a:extLst>
          </p:cNvPr>
          <p:cNvSpPr txBox="1"/>
          <p:nvPr/>
        </p:nvSpPr>
        <p:spPr>
          <a:xfrm>
            <a:off x="968188" y="1833282"/>
            <a:ext cx="10403540" cy="388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Advantages of a load balancer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No single point of failure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Scalable architecture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Efficient use of resources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Concurrency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Improved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73F54-29B7-40A3-828C-0D443960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Load Balancers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Software Load Balancer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14"/>
          </p:nvPr>
        </p:nvSpPr>
        <p:spPr>
          <a:xfrm>
            <a:off x="6324600" y="5310098"/>
            <a:ext cx="4420252" cy="839102"/>
          </a:xfrm>
        </p:spPr>
        <p:txBody>
          <a:bodyPr/>
          <a:lstStyle/>
          <a:p>
            <a:r>
              <a:rPr lang="en-US" dirty="0"/>
              <a:t>Hardware Load Balancer</a:t>
            </a:r>
          </a:p>
        </p:txBody>
      </p:sp>
      <p:pic>
        <p:nvPicPr>
          <p:cNvPr id="2050" name="Picture 2" descr="OSI Layer - Load Balancer">
            <a:extLst>
              <a:ext uri="{FF2B5EF4-FFF2-40B4-BE49-F238E27FC236}">
                <a16:creationId xmlns:a16="http://schemas.microsoft.com/office/drawing/2014/main" id="{BF8B7EC1-7F33-4DC9-AF13-9757011C5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6" t="526" r="1726" b="38172"/>
          <a:stretch/>
        </p:blipFill>
        <p:spPr bwMode="auto">
          <a:xfrm>
            <a:off x="6264840" y="1775013"/>
            <a:ext cx="4631760" cy="348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tic.thegeekstuff.com/wp-content/uploads/2016/01/2-round-robin-load-balancer.png">
            <a:extLst>
              <a:ext uri="{FF2B5EF4-FFF2-40B4-BE49-F238E27FC236}">
                <a16:creationId xmlns:a16="http://schemas.microsoft.com/office/drawing/2014/main" id="{2C82BF4C-0086-4585-9D06-604C7ADAD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/>
          <a:stretch/>
        </p:blipFill>
        <p:spPr bwMode="auto">
          <a:xfrm>
            <a:off x="1295400" y="1746671"/>
            <a:ext cx="4575048" cy="35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EFF3B-AD0B-4662-BE8E-877F0441232E}"/>
              </a:ext>
            </a:extLst>
          </p:cNvPr>
          <p:cNvSpPr txBox="1"/>
          <p:nvPr/>
        </p:nvSpPr>
        <p:spPr>
          <a:xfrm>
            <a:off x="1421178" y="3215340"/>
            <a:ext cx="45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C4368-05EC-4018-8C47-0A0C5D337CF8}"/>
              </a:ext>
            </a:extLst>
          </p:cNvPr>
          <p:cNvSpPr/>
          <p:nvPr/>
        </p:nvSpPr>
        <p:spPr>
          <a:xfrm>
            <a:off x="1301376" y="2188543"/>
            <a:ext cx="593165" cy="375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FAA6FE-B2E8-4DCB-AACB-47576280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Round Robin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Identical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Easy to implement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896D8C-3D7E-48F4-95E2-509F9EE7A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575" y="2333838"/>
            <a:ext cx="6127750" cy="3333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AAD758-003A-47DC-AD60-9D70DDADF71B}"/>
              </a:ext>
            </a:extLst>
          </p:cNvPr>
          <p:cNvSpPr txBox="1"/>
          <p:nvPr/>
        </p:nvSpPr>
        <p:spPr>
          <a:xfrm>
            <a:off x="4630269" y="5667162"/>
            <a:ext cx="597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Image credit: </a:t>
            </a:r>
            <a:r>
              <a:rPr lang="en-US" sz="1600" dirty="0">
                <a:latin typeface="Agency FB" panose="020B0503020202020204" pitchFamily="34" charset="0"/>
                <a:hlinkClick r:id="rId3"/>
              </a:rPr>
              <a:t>youtube.com/</a:t>
            </a:r>
            <a:r>
              <a:rPr lang="en-US" sz="1600" dirty="0" err="1">
                <a:latin typeface="Agency FB" panose="020B0503020202020204" pitchFamily="34" charset="0"/>
                <a:hlinkClick r:id="rId3"/>
              </a:rPr>
              <a:t>watch?v</a:t>
            </a:r>
            <a:r>
              <a:rPr lang="en-US" sz="1600" dirty="0">
                <a:latin typeface="Agency FB" panose="020B0503020202020204" pitchFamily="34" charset="0"/>
                <a:hlinkClick r:id="rId3"/>
              </a:rPr>
              <a:t>=iqOTT7_7qXY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E8A6C-2A6B-4EBC-8C4B-9332C98B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BEC31-B3E5-4483-98EE-DB8E5742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74" y="2333838"/>
            <a:ext cx="6127751" cy="3637140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3267635" cy="4343400"/>
          </a:xfrm>
        </p:spPr>
        <p:txBody>
          <a:bodyPr>
            <a:normAutofit/>
          </a:bodyPr>
          <a:lstStyle/>
          <a:p>
            <a:r>
              <a:rPr lang="en-US" sz="2800" dirty="0"/>
              <a:t>Weighted Round Robin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Non similar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Business critical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092D0-758A-49C9-AC70-B10CE25F5CAD}"/>
              </a:ext>
            </a:extLst>
          </p:cNvPr>
          <p:cNvSpPr txBox="1"/>
          <p:nvPr/>
        </p:nvSpPr>
        <p:spPr>
          <a:xfrm>
            <a:off x="4727574" y="5936877"/>
            <a:ext cx="597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Image credit: </a:t>
            </a:r>
            <a:r>
              <a:rPr lang="en-US" sz="1600" dirty="0">
                <a:latin typeface="Agency FB" panose="020B0503020202020204" pitchFamily="34" charset="0"/>
                <a:hlinkClick r:id="rId3"/>
              </a:rPr>
              <a:t>youtube.com/</a:t>
            </a:r>
            <a:r>
              <a:rPr lang="en-US" sz="1600" dirty="0" err="1">
                <a:latin typeface="Agency FB" panose="020B0503020202020204" pitchFamily="34" charset="0"/>
                <a:hlinkClick r:id="rId3"/>
              </a:rPr>
              <a:t>watch?v</a:t>
            </a:r>
            <a:r>
              <a:rPr lang="en-US" sz="1600" dirty="0">
                <a:latin typeface="Agency FB" panose="020B0503020202020204" pitchFamily="34" charset="0"/>
                <a:hlinkClick r:id="rId3"/>
              </a:rPr>
              <a:t>=iqOTT7_7qXY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6CC17-D150-4DCD-84F7-6F6BCD82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EC9803-8C31-4037-9C24-58A9493A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75" y="2169274"/>
            <a:ext cx="6346699" cy="3582186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92824" cy="4343400"/>
          </a:xfrm>
        </p:spPr>
        <p:txBody>
          <a:bodyPr>
            <a:normAutofit/>
          </a:bodyPr>
          <a:lstStyle/>
          <a:p>
            <a:r>
              <a:rPr lang="en-US" sz="2800" dirty="0"/>
              <a:t>Least Connections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User pattern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Effective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Stable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68F3B-0C21-4A9A-8C7D-6BF639B344CC}"/>
              </a:ext>
            </a:extLst>
          </p:cNvPr>
          <p:cNvSpPr txBox="1"/>
          <p:nvPr/>
        </p:nvSpPr>
        <p:spPr>
          <a:xfrm>
            <a:off x="4643717" y="5751460"/>
            <a:ext cx="597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Image credit: </a:t>
            </a:r>
            <a:r>
              <a:rPr lang="en-US" sz="1600" dirty="0">
                <a:latin typeface="Agency FB" panose="020B0503020202020204" pitchFamily="34" charset="0"/>
                <a:hlinkClick r:id="rId3"/>
              </a:rPr>
              <a:t>youtube.com/</a:t>
            </a:r>
            <a:r>
              <a:rPr lang="en-US" sz="1600" dirty="0" err="1">
                <a:latin typeface="Agency FB" panose="020B0503020202020204" pitchFamily="34" charset="0"/>
                <a:hlinkClick r:id="rId3"/>
              </a:rPr>
              <a:t>watch?v</a:t>
            </a:r>
            <a:r>
              <a:rPr lang="en-US" sz="1600" dirty="0">
                <a:latin typeface="Agency FB" panose="020B0503020202020204" pitchFamily="34" charset="0"/>
                <a:hlinkClick r:id="rId3"/>
              </a:rPr>
              <a:t>=iqOTT7_7qXY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1CE84-CDC2-40AA-B502-377C8B73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3877235" cy="4343400"/>
          </a:xfrm>
        </p:spPr>
        <p:txBody>
          <a:bodyPr>
            <a:normAutofit/>
          </a:bodyPr>
          <a:lstStyle/>
          <a:p>
            <a:r>
              <a:rPr lang="en-US" sz="2800" dirty="0"/>
              <a:t>Weighted Least Connections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Weighted Round Robin : Round Robin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1A01B-4D78-4118-AB10-21738512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882" y="2421579"/>
            <a:ext cx="5723484" cy="3136539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2A0F48-86D6-4C4B-A8A7-218990D6CD34}"/>
              </a:ext>
            </a:extLst>
          </p:cNvPr>
          <p:cNvSpPr txBox="1"/>
          <p:nvPr/>
        </p:nvSpPr>
        <p:spPr>
          <a:xfrm>
            <a:off x="5015753" y="5558118"/>
            <a:ext cx="597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Image credit: </a:t>
            </a:r>
            <a:r>
              <a:rPr lang="en-US" sz="1600" dirty="0">
                <a:latin typeface="Agency FB" panose="020B0503020202020204" pitchFamily="34" charset="0"/>
                <a:hlinkClick r:id="rId3"/>
              </a:rPr>
              <a:t>youtube.com/</a:t>
            </a:r>
            <a:r>
              <a:rPr lang="en-US" sz="1600" dirty="0" err="1">
                <a:latin typeface="Agency FB" panose="020B0503020202020204" pitchFamily="34" charset="0"/>
                <a:hlinkClick r:id="rId3"/>
              </a:rPr>
              <a:t>watch?v</a:t>
            </a:r>
            <a:r>
              <a:rPr lang="en-US" sz="1600" dirty="0">
                <a:latin typeface="Agency FB" panose="020B0503020202020204" pitchFamily="34" charset="0"/>
                <a:hlinkClick r:id="rId3"/>
              </a:rPr>
              <a:t>=iqOTT7_7qXY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50CAC-8255-4375-B009-85F980B4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lesDirection">
    <a:dk1>
      <a:srgbClr val="595959"/>
    </a:dk1>
    <a:lt1>
      <a:sysClr val="window" lastClr="FFFFFF"/>
    </a:lt1>
    <a:dk2>
      <a:srgbClr val="000000"/>
    </a:dk2>
    <a:lt2>
      <a:srgbClr val="F2F2F2"/>
    </a:lt2>
    <a:accent1>
      <a:srgbClr val="1EB8C1"/>
    </a:accent1>
    <a:accent2>
      <a:srgbClr val="EF7920"/>
    </a:accent2>
    <a:accent3>
      <a:srgbClr val="EFC119"/>
    </a:accent3>
    <a:accent4>
      <a:srgbClr val="969890"/>
    </a:accent4>
    <a:accent5>
      <a:srgbClr val="50B4F2"/>
    </a:accent5>
    <a:accent6>
      <a:srgbClr val="C05A3A"/>
    </a:accent6>
    <a:hlink>
      <a:srgbClr val="EFC119"/>
    </a:hlink>
    <a:folHlink>
      <a:srgbClr val="969890"/>
    </a:folHlink>
  </a:clrScheme>
</a:themeOverride>
</file>

<file path=ppt/theme/themeOverride2.xml><?xml version="1.0" encoding="utf-8"?>
<a:themeOverride xmlns:a="http://schemas.openxmlformats.org/drawingml/2006/main">
  <a:clrScheme name="SalesDirection">
    <a:dk1>
      <a:srgbClr val="595959"/>
    </a:dk1>
    <a:lt1>
      <a:sysClr val="window" lastClr="FFFFFF"/>
    </a:lt1>
    <a:dk2>
      <a:srgbClr val="000000"/>
    </a:dk2>
    <a:lt2>
      <a:srgbClr val="F2F2F2"/>
    </a:lt2>
    <a:accent1>
      <a:srgbClr val="1EB8C1"/>
    </a:accent1>
    <a:accent2>
      <a:srgbClr val="EF7920"/>
    </a:accent2>
    <a:accent3>
      <a:srgbClr val="EFC119"/>
    </a:accent3>
    <a:accent4>
      <a:srgbClr val="969890"/>
    </a:accent4>
    <a:accent5>
      <a:srgbClr val="50B4F2"/>
    </a:accent5>
    <a:accent6>
      <a:srgbClr val="C05A3A"/>
    </a:accent6>
    <a:hlink>
      <a:srgbClr val="EFC119"/>
    </a:hlink>
    <a:folHlink>
      <a:srgbClr val="96989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274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Book Antiqua</vt:lpstr>
      <vt:lpstr>Wingdings</vt:lpstr>
      <vt:lpstr>Sales Direction 16X9</vt:lpstr>
      <vt:lpstr>Distributed Applications</vt:lpstr>
      <vt:lpstr>Slide Contents</vt:lpstr>
      <vt:lpstr>What is Load Balancing?</vt:lpstr>
      <vt:lpstr>Why Load Balancing?</vt:lpstr>
      <vt:lpstr>Types of Load Balancers</vt:lpstr>
      <vt:lpstr>Load Balancing Algorithms</vt:lpstr>
      <vt:lpstr>Load Balancing Algorithms</vt:lpstr>
      <vt:lpstr>Load Balancing Algorithms</vt:lpstr>
      <vt:lpstr>Load Balancing Algorithms</vt:lpstr>
      <vt:lpstr>Load Balancing Algorithms</vt:lpstr>
      <vt:lpstr>Load Balancing Algorithms</vt:lpstr>
      <vt:lpstr>Examples of Load Balancers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Applications</dc:title>
  <dc:creator>Shantanu Deshmukh</dc:creator>
  <cp:lastModifiedBy>Shantanu Deshmukh</cp:lastModifiedBy>
  <cp:revision>11</cp:revision>
  <dcterms:created xsi:type="dcterms:W3CDTF">2017-11-03T00:15:26Z</dcterms:created>
  <dcterms:modified xsi:type="dcterms:W3CDTF">2017-11-03T02:18:53Z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