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2" r:id="rId2"/>
    <p:sldId id="265" r:id="rId3"/>
    <p:sldId id="266" r:id="rId4"/>
    <p:sldId id="267" r:id="rId5"/>
    <p:sldId id="263" r:id="rId6"/>
    <p:sldId id="259" r:id="rId7"/>
    <p:sldId id="260" r:id="rId8"/>
    <p:sldId id="268" r:id="rId9"/>
    <p:sldId id="261" r:id="rId10"/>
    <p:sldId id="264"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700"/>
  </p:normalViewPr>
  <p:slideViewPr>
    <p:cSldViewPr snapToGrid="0" snapToObjects="1">
      <p:cViewPr varScale="1">
        <p:scale>
          <a:sx n="81" d="100"/>
          <a:sy n="81" d="100"/>
        </p:scale>
        <p:origin x="53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0BCCB-2567-314C-A477-47570117548B}" type="datetimeFigureOut">
              <a:rPr lang="en-US" smtClean="0"/>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03D79-AC30-2B41-92F4-37B34D99F626}" type="slidenum">
              <a:rPr lang="en-US" smtClean="0"/>
              <a:t>‹#›</a:t>
            </a:fld>
            <a:endParaRPr lang="en-US"/>
          </a:p>
        </p:txBody>
      </p:sp>
    </p:spTree>
    <p:extLst>
      <p:ext uri="{BB962C8B-B14F-4D97-AF65-F5344CB8AC3E}">
        <p14:creationId xmlns:p14="http://schemas.microsoft.com/office/powerpoint/2010/main" val="88443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7B2963-F06B-DC41-B16A-D32C9F56DE6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63259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7B2963-F06B-DC41-B16A-D32C9F56DE6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110496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7B2963-F06B-DC41-B16A-D32C9F56DE6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187330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7B2963-F06B-DC41-B16A-D32C9F56DE6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195659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B2963-F06B-DC41-B16A-D32C9F56DE6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14830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7B2963-F06B-DC41-B16A-D32C9F56DE6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150779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7B2963-F06B-DC41-B16A-D32C9F56DE6B}"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118665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7B2963-F06B-DC41-B16A-D32C9F56DE6B}"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44965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B2963-F06B-DC41-B16A-D32C9F56DE6B}"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32495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7B2963-F06B-DC41-B16A-D32C9F56DE6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38393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7B2963-F06B-DC41-B16A-D32C9F56DE6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BB639-AB5D-304A-AC97-71A5ECB7E325}" type="slidenum">
              <a:rPr lang="en-US" smtClean="0"/>
              <a:t>‹#›</a:t>
            </a:fld>
            <a:endParaRPr lang="en-US"/>
          </a:p>
        </p:txBody>
      </p:sp>
    </p:spTree>
    <p:extLst>
      <p:ext uri="{BB962C8B-B14F-4D97-AF65-F5344CB8AC3E}">
        <p14:creationId xmlns:p14="http://schemas.microsoft.com/office/powerpoint/2010/main" val="179438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B2963-F06B-DC41-B16A-D32C9F56DE6B}"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BB639-AB5D-304A-AC97-71A5ECB7E325}" type="slidenum">
              <a:rPr lang="en-US" smtClean="0"/>
              <a:t>‹#›</a:t>
            </a:fld>
            <a:endParaRPr lang="en-US"/>
          </a:p>
        </p:txBody>
      </p:sp>
    </p:spTree>
    <p:extLst>
      <p:ext uri="{BB962C8B-B14F-4D97-AF65-F5344CB8AC3E}">
        <p14:creationId xmlns:p14="http://schemas.microsoft.com/office/powerpoint/2010/main" val="64541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5604"/>
            <a:ext cx="10515600" cy="4351338"/>
          </a:xfrm>
        </p:spPr>
        <p:txBody>
          <a:bodyPr>
            <a:normAutofit/>
          </a:bodyPr>
          <a:lstStyle/>
          <a:p>
            <a:pPr marL="0" indent="0" algn="ctr">
              <a:buNone/>
            </a:pPr>
            <a:br>
              <a:rPr lang="en-US" dirty="0"/>
            </a:br>
            <a:r>
              <a:rPr lang="en-US" sz="3600" dirty="0"/>
              <a:t>Monolithic</a:t>
            </a:r>
          </a:p>
          <a:p>
            <a:pPr marL="0" indent="0" algn="ctr">
              <a:buNone/>
            </a:pPr>
            <a:r>
              <a:rPr lang="en-US" sz="3600" dirty="0"/>
              <a:t>SOA</a:t>
            </a:r>
          </a:p>
          <a:p>
            <a:pPr marL="0" indent="0" algn="ctr">
              <a:buNone/>
            </a:pPr>
            <a:r>
              <a:rPr lang="en-US" sz="3600" dirty="0"/>
              <a:t>Micro services</a:t>
            </a:r>
          </a:p>
          <a:p>
            <a:pPr marL="0" indent="0" algn="ctr">
              <a:buNone/>
            </a:pPr>
            <a:endParaRPr lang="en-US" dirty="0"/>
          </a:p>
          <a:p>
            <a:pPr marL="0" indent="0" algn="ctr">
              <a:buNone/>
            </a:pPr>
            <a:endParaRPr lang="en-US" dirty="0"/>
          </a:p>
          <a:p>
            <a:pPr marL="0" indent="0" algn="ctr">
              <a:buNone/>
            </a:pPr>
            <a:r>
              <a:rPr lang="en-US" sz="4400" dirty="0">
                <a:solidFill>
                  <a:srgbClr val="FF0000"/>
                </a:solidFill>
              </a:rPr>
              <a:t>What are all these?</a:t>
            </a:r>
          </a:p>
        </p:txBody>
      </p:sp>
    </p:spTree>
    <p:extLst>
      <p:ext uri="{BB962C8B-B14F-4D97-AF65-F5344CB8AC3E}">
        <p14:creationId xmlns:p14="http://schemas.microsoft.com/office/powerpoint/2010/main" val="76057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Micro services communication - Asynchronous</a:t>
            </a:r>
          </a:p>
        </p:txBody>
      </p:sp>
      <p:sp>
        <p:nvSpPr>
          <p:cNvPr id="3" name="Content Placeholder 2"/>
          <p:cNvSpPr>
            <a:spLocks noGrp="1"/>
          </p:cNvSpPr>
          <p:nvPr>
            <p:ph idx="1"/>
          </p:nvPr>
        </p:nvSpPr>
        <p:spPr/>
        <p:txBody>
          <a:bodyPr/>
          <a:lstStyle/>
          <a:p>
            <a:r>
              <a:rPr lang="en-US" dirty="0"/>
              <a:t>The service does not wait for the result and moves on to the next task assuming the result would eventually get processed.</a:t>
            </a:r>
          </a:p>
          <a:p>
            <a:r>
              <a:rPr lang="en-US" dirty="0"/>
              <a:t>Results in highly scalable models.</a:t>
            </a:r>
          </a:p>
          <a:p>
            <a:r>
              <a:rPr lang="en-US" dirty="0"/>
              <a:t>The service is not blocked in case of a delayed/lost response and would be available for other tasks.</a:t>
            </a:r>
          </a:p>
          <a:p>
            <a:r>
              <a:rPr lang="en-US" dirty="0"/>
              <a:t>A failed service would not affect a healthy running service.</a:t>
            </a:r>
          </a:p>
          <a:p>
            <a:r>
              <a:rPr lang="en-US" dirty="0"/>
              <a:t>Heavily used in operating systems where multiple services send messages to each other for program execution.</a:t>
            </a:r>
          </a:p>
        </p:txBody>
      </p:sp>
    </p:spTree>
    <p:extLst>
      <p:ext uri="{BB962C8B-B14F-4D97-AF65-F5344CB8AC3E}">
        <p14:creationId xmlns:p14="http://schemas.microsoft.com/office/powerpoint/2010/main" val="79116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326E-D2C3-4664-80E9-E20260CE8767}"/>
              </a:ext>
            </a:extLst>
          </p:cNvPr>
          <p:cNvSpPr>
            <a:spLocks noGrp="1"/>
          </p:cNvSpPr>
          <p:nvPr>
            <p:ph type="title"/>
          </p:nvPr>
        </p:nvSpPr>
        <p:spPr/>
        <p:txBody>
          <a:bodyPr/>
          <a:lstStyle/>
          <a:p>
            <a:r>
              <a:rPr lang="en-US" dirty="0">
                <a:solidFill>
                  <a:srgbClr val="FF0000"/>
                </a:solidFill>
              </a:rPr>
              <a:t>Command Pattern</a:t>
            </a:r>
          </a:p>
        </p:txBody>
      </p:sp>
      <p:pic>
        <p:nvPicPr>
          <p:cNvPr id="1026" name="Picture 2" descr="https://upload.wikimedia.org/wikipedia/commons/c/c8/W3sDesign_Command_Design_Pattern_UML.jpg">
            <a:extLst>
              <a:ext uri="{FF2B5EF4-FFF2-40B4-BE49-F238E27FC236}">
                <a16:creationId xmlns:a16="http://schemas.microsoft.com/office/drawing/2014/main" id="{F4445156-9ADF-484C-92E4-9F799D40DE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0030" y="2462658"/>
            <a:ext cx="838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DE99F3-2E52-482E-BF55-AF91770EA758}"/>
              </a:ext>
            </a:extLst>
          </p:cNvPr>
          <p:cNvSpPr txBox="1"/>
          <p:nvPr/>
        </p:nvSpPr>
        <p:spPr>
          <a:xfrm>
            <a:off x="966248" y="1522429"/>
            <a:ext cx="10025406"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Invoker doesn’t implement request directly</a:t>
            </a:r>
          </a:p>
          <a:p>
            <a:pPr marL="285750" indent="-285750">
              <a:buFont typeface="Arial" panose="020B0604020202020204" pitchFamily="34" charset="0"/>
              <a:buChar char="•"/>
            </a:pPr>
            <a:r>
              <a:rPr lang="en-US" dirty="0"/>
              <a:t>Refers to a command interface to perform a request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9404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1888958"/>
            <a:ext cx="5080000" cy="3924300"/>
          </a:xfrm>
        </p:spPr>
      </p:pic>
      <p:sp>
        <p:nvSpPr>
          <p:cNvPr id="5" name="TextBox 4"/>
          <p:cNvSpPr txBox="1"/>
          <p:nvPr/>
        </p:nvSpPr>
        <p:spPr>
          <a:xfrm>
            <a:off x="838200" y="1888958"/>
            <a:ext cx="6273800" cy="4524315"/>
          </a:xfrm>
          <a:prstGeom prst="rect">
            <a:avLst/>
          </a:prstGeom>
          <a:noFill/>
        </p:spPr>
        <p:txBody>
          <a:bodyPr wrap="square" rtlCol="0">
            <a:spAutoFit/>
          </a:bodyPr>
          <a:lstStyle/>
          <a:p>
            <a:pPr algn="ctr"/>
            <a:r>
              <a:rPr lang="en-US" sz="3600" dirty="0"/>
              <a:t>Service-Oriented Architectures are a way to evolve from </a:t>
            </a:r>
          </a:p>
          <a:p>
            <a:pPr algn="ctr"/>
            <a:r>
              <a:rPr lang="en-US" sz="3600" dirty="0"/>
              <a:t>semi-monoliths to a more diversified architecture and usually incorporate functions into small/mid-sized applications.</a:t>
            </a:r>
          </a:p>
          <a:p>
            <a:pPr algn="ctr"/>
            <a:endParaRPr lang="en-US" sz="3600" dirty="0"/>
          </a:p>
        </p:txBody>
      </p:sp>
    </p:spTree>
    <p:extLst>
      <p:ext uri="{BB962C8B-B14F-4D97-AF65-F5344CB8AC3E}">
        <p14:creationId xmlns:p14="http://schemas.microsoft.com/office/powerpoint/2010/main" val="8620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Monolithic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6264" y="1690687"/>
            <a:ext cx="1809915" cy="4351338"/>
          </a:xfrm>
        </p:spPr>
      </p:pic>
      <p:sp>
        <p:nvSpPr>
          <p:cNvPr id="5" name="TextBox 4"/>
          <p:cNvSpPr txBox="1"/>
          <p:nvPr/>
        </p:nvSpPr>
        <p:spPr>
          <a:xfrm>
            <a:off x="950495" y="1690687"/>
            <a:ext cx="6737684" cy="3416320"/>
          </a:xfrm>
          <a:prstGeom prst="rect">
            <a:avLst/>
          </a:prstGeom>
          <a:noFill/>
        </p:spPr>
        <p:txBody>
          <a:bodyPr wrap="square" rtlCol="0">
            <a:spAutoFit/>
          </a:bodyPr>
          <a:lstStyle/>
          <a:p>
            <a:pPr algn="ctr" fontAlgn="base"/>
            <a:r>
              <a:rPr lang="en-US" sz="3600" dirty="0"/>
              <a:t>Monolithic architectures are the ones running on a single application layer that tends to bundle together all the functionalities needed by the architecture.</a:t>
            </a:r>
          </a:p>
        </p:txBody>
      </p:sp>
    </p:spTree>
    <p:extLst>
      <p:ext uri="{BB962C8B-B14F-4D97-AF65-F5344CB8AC3E}">
        <p14:creationId xmlns:p14="http://schemas.microsoft.com/office/powerpoint/2010/main" val="50976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Micro services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073434"/>
            <a:ext cx="5080000" cy="3429000"/>
          </a:xfrm>
          <a:prstGeom prst="rect">
            <a:avLst/>
          </a:prstGeom>
        </p:spPr>
      </p:pic>
      <p:sp>
        <p:nvSpPr>
          <p:cNvPr id="5" name="TextBox 4"/>
          <p:cNvSpPr txBox="1"/>
          <p:nvPr/>
        </p:nvSpPr>
        <p:spPr>
          <a:xfrm>
            <a:off x="838199" y="1470260"/>
            <a:ext cx="6104021" cy="5078313"/>
          </a:xfrm>
          <a:prstGeom prst="rect">
            <a:avLst/>
          </a:prstGeom>
          <a:noFill/>
        </p:spPr>
        <p:txBody>
          <a:bodyPr wrap="square" rtlCol="0">
            <a:spAutoFit/>
          </a:bodyPr>
          <a:lstStyle/>
          <a:p>
            <a:pPr algn="ctr"/>
            <a:r>
              <a:rPr lang="en-US" sz="3600" dirty="0"/>
              <a:t>Micro services can be seen as an implementation of SOAs, but it requires very small, Unix-inspired services which do one thing, and do it well. The services are made isolated, independent and can only communicate through simple interfaces (APIs).</a:t>
            </a:r>
          </a:p>
        </p:txBody>
      </p:sp>
    </p:spTree>
    <p:extLst>
      <p:ext uri="{BB962C8B-B14F-4D97-AF65-F5344CB8AC3E}">
        <p14:creationId xmlns:p14="http://schemas.microsoft.com/office/powerpoint/2010/main" val="46101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If we already have SOA and Monolith, why do we need Micro services?</a:t>
            </a:r>
          </a:p>
        </p:txBody>
      </p:sp>
      <p:sp>
        <p:nvSpPr>
          <p:cNvPr id="3" name="Content Placeholder 2"/>
          <p:cNvSpPr>
            <a:spLocks noGrp="1"/>
          </p:cNvSpPr>
          <p:nvPr>
            <p:ph idx="1"/>
          </p:nvPr>
        </p:nvSpPr>
        <p:spPr/>
        <p:txBody>
          <a:bodyPr/>
          <a:lstStyle/>
          <a:p>
            <a:r>
              <a:rPr lang="en-US" dirty="0"/>
              <a:t>In micro service architecture, services are small, independent, and loosely coupled. So it is easier to deploy new versions of services frequently or scale a service independently. </a:t>
            </a:r>
          </a:p>
          <a:p>
            <a:r>
              <a:rPr lang="en-US" dirty="0"/>
              <a:t>On the other hand, monolithic architecture has services bundled together, and SOA has larger sized services which makes it difficult to scale and deploy them independently.</a:t>
            </a:r>
          </a:p>
          <a:p>
            <a:r>
              <a:rPr lang="en-US" dirty="0"/>
              <a:t>Monolith and SOA are usually tightly coupled which makes it difficult to manage and upgrade the services individually, without affecting the sanity of other services.</a:t>
            </a:r>
          </a:p>
        </p:txBody>
      </p:sp>
    </p:spTree>
    <p:extLst>
      <p:ext uri="{BB962C8B-B14F-4D97-AF65-F5344CB8AC3E}">
        <p14:creationId xmlns:p14="http://schemas.microsoft.com/office/powerpoint/2010/main" val="176638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6317"/>
          </a:xfrm>
        </p:spPr>
        <p:txBody>
          <a:bodyPr>
            <a:normAutofit fontScale="90000"/>
          </a:bodyPr>
          <a:lstStyle/>
          <a:p>
            <a:r>
              <a:rPr lang="en-US" dirty="0">
                <a:solidFill>
                  <a:srgbClr val="FF0000"/>
                </a:solidFill>
              </a:rPr>
              <a:t>Scaling Micro services</a:t>
            </a:r>
            <a:br>
              <a:rPr lang="en-US" dirty="0"/>
            </a:br>
            <a:endParaRPr lang="en-US" dirty="0"/>
          </a:p>
        </p:txBody>
      </p:sp>
      <p:sp>
        <p:nvSpPr>
          <p:cNvPr id="3" name="Content Placeholder 2"/>
          <p:cNvSpPr>
            <a:spLocks noGrp="1"/>
          </p:cNvSpPr>
          <p:nvPr>
            <p:ph idx="1"/>
          </p:nvPr>
        </p:nvSpPr>
        <p:spPr>
          <a:xfrm>
            <a:off x="838200" y="1099595"/>
            <a:ext cx="10515600" cy="5077368"/>
          </a:xfrm>
        </p:spPr>
        <p:txBody>
          <a:bodyPr>
            <a:normAutofit fontScale="92500"/>
          </a:bodyPr>
          <a:lstStyle/>
          <a:p>
            <a:r>
              <a:rPr lang="en-US" dirty="0"/>
              <a:t>Instead of dealing with a single application running on a single server—or load-balanced across a few servers—you might have elements of an application written in different programming languages, loaded on different hardware, running on different virtualization hypervisors, and deployed across disparate cloud.</a:t>
            </a:r>
          </a:p>
          <a:p>
            <a:r>
              <a:rPr lang="en-US" dirty="0"/>
              <a:t>When demand increases for the app, all the underlying components have to be coordinated to scale, or you have to be able to identify which individual elements need to scale to address the surge in demand.</a:t>
            </a:r>
          </a:p>
          <a:p>
            <a:r>
              <a:rPr lang="en-US" dirty="0"/>
              <a:t>Segregate data across different servers based on routing criteria. </a:t>
            </a:r>
          </a:p>
          <a:p>
            <a:r>
              <a:rPr lang="en-US" dirty="0"/>
              <a:t>Route requests based on the primary key of the data being accessed, or based on customer type—sending paying or premium customers to servers with more bandwidth and capacity to deliver better performance.</a:t>
            </a:r>
          </a:p>
        </p:txBody>
      </p:sp>
    </p:spTree>
    <p:extLst>
      <p:ext uri="{BB962C8B-B14F-4D97-AF65-F5344CB8AC3E}">
        <p14:creationId xmlns:p14="http://schemas.microsoft.com/office/powerpoint/2010/main" val="100175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8349"/>
          </a:xfrm>
        </p:spPr>
        <p:txBody>
          <a:bodyPr/>
          <a:lstStyle/>
          <a:p>
            <a:r>
              <a:rPr lang="en-US" dirty="0">
                <a:solidFill>
                  <a:srgbClr val="FF0000"/>
                </a:solidFill>
              </a:rPr>
              <a:t>Scaling Micro services</a:t>
            </a:r>
          </a:p>
        </p:txBody>
      </p:sp>
      <p:sp>
        <p:nvSpPr>
          <p:cNvPr id="3" name="Content Placeholder 2"/>
          <p:cNvSpPr>
            <a:spLocks noGrp="1"/>
          </p:cNvSpPr>
          <p:nvPr>
            <p:ph idx="1"/>
          </p:nvPr>
        </p:nvSpPr>
        <p:spPr>
          <a:xfrm>
            <a:off x="838200" y="1574157"/>
            <a:ext cx="10515600" cy="4602806"/>
          </a:xfrm>
        </p:spPr>
        <p:txBody>
          <a:bodyPr/>
          <a:lstStyle/>
          <a:p>
            <a:r>
              <a:rPr lang="en-US" dirty="0"/>
              <a:t>Demand may surge for one component of an app or a certain subset of data, and a </a:t>
            </a:r>
            <a:r>
              <a:rPr lang="en-US" dirty="0" err="1"/>
              <a:t>microservices</a:t>
            </a:r>
            <a:r>
              <a:rPr lang="en-US" dirty="0"/>
              <a:t> architecture enables you to scale only the app components impacted, rather than the entire application and underlying infrastructure.</a:t>
            </a:r>
          </a:p>
        </p:txBody>
      </p:sp>
    </p:spTree>
    <p:extLst>
      <p:ext uri="{BB962C8B-B14F-4D97-AF65-F5344CB8AC3E}">
        <p14:creationId xmlns:p14="http://schemas.microsoft.com/office/powerpoint/2010/main" val="185329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A96E-EB68-4566-AB64-63D6C95C7908}"/>
              </a:ext>
            </a:extLst>
          </p:cNvPr>
          <p:cNvSpPr>
            <a:spLocks noGrp="1"/>
          </p:cNvSpPr>
          <p:nvPr>
            <p:ph type="title"/>
          </p:nvPr>
        </p:nvSpPr>
        <p:spPr/>
        <p:txBody>
          <a:bodyPr/>
          <a:lstStyle/>
          <a:p>
            <a:r>
              <a:rPr lang="en-US" dirty="0">
                <a:solidFill>
                  <a:srgbClr val="FF0000"/>
                </a:solidFill>
              </a:rPr>
              <a:t>Communication Methods</a:t>
            </a:r>
            <a:r>
              <a:rPr lang="en-US" dirty="0"/>
              <a:t>	</a:t>
            </a:r>
          </a:p>
        </p:txBody>
      </p:sp>
      <p:sp>
        <p:nvSpPr>
          <p:cNvPr id="3" name="Content Placeholder 2">
            <a:extLst>
              <a:ext uri="{FF2B5EF4-FFF2-40B4-BE49-F238E27FC236}">
                <a16:creationId xmlns:a16="http://schemas.microsoft.com/office/drawing/2014/main" id="{5099C023-97E8-4019-B411-9CDB4EF9C226}"/>
              </a:ext>
            </a:extLst>
          </p:cNvPr>
          <p:cNvSpPr>
            <a:spLocks noGrp="1"/>
          </p:cNvSpPr>
          <p:nvPr>
            <p:ph idx="1"/>
          </p:nvPr>
        </p:nvSpPr>
        <p:spPr/>
        <p:txBody>
          <a:bodyPr/>
          <a:lstStyle/>
          <a:p>
            <a:r>
              <a:rPr lang="en-US" dirty="0"/>
              <a:t>“Smart endpoints and dumb pipes”</a:t>
            </a:r>
          </a:p>
          <a:p>
            <a:r>
              <a:rPr lang="en-US" dirty="0"/>
              <a:t>First Axis:</a:t>
            </a:r>
          </a:p>
          <a:p>
            <a:pPr lvl="1"/>
            <a:r>
              <a:rPr lang="en-US" dirty="0"/>
              <a:t>Synchronous protocol (HTTP)</a:t>
            </a:r>
          </a:p>
          <a:p>
            <a:pPr lvl="1"/>
            <a:r>
              <a:rPr lang="en-US" dirty="0"/>
              <a:t>Asynchronous protocol (AMQP)</a:t>
            </a:r>
          </a:p>
          <a:p>
            <a:r>
              <a:rPr lang="en-US" dirty="0"/>
              <a:t>Second Axis:</a:t>
            </a:r>
          </a:p>
          <a:p>
            <a:pPr lvl="1"/>
            <a:r>
              <a:rPr lang="en-US" dirty="0"/>
              <a:t>Single receiver(Command Pattern)</a:t>
            </a:r>
          </a:p>
          <a:p>
            <a:pPr lvl="1"/>
            <a:r>
              <a:rPr lang="en-US" dirty="0"/>
              <a:t>Multiple receiver(Publish/Subscribe)</a:t>
            </a:r>
          </a:p>
          <a:p>
            <a:pPr marL="0" indent="0">
              <a:buNone/>
            </a:pP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154481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Micro services communication - Synchronous</a:t>
            </a:r>
          </a:p>
        </p:txBody>
      </p:sp>
      <p:sp>
        <p:nvSpPr>
          <p:cNvPr id="3" name="Content Placeholder 2"/>
          <p:cNvSpPr>
            <a:spLocks noGrp="1"/>
          </p:cNvSpPr>
          <p:nvPr>
            <p:ph idx="1"/>
          </p:nvPr>
        </p:nvSpPr>
        <p:spPr/>
        <p:txBody>
          <a:bodyPr>
            <a:normAutofit lnSpcReduction="10000"/>
          </a:bodyPr>
          <a:lstStyle/>
          <a:p>
            <a:r>
              <a:rPr lang="en-US" dirty="0"/>
              <a:t>This means that a service needs to wait on another service to finish it’s task. The system, in effect, acts like a monolith.</a:t>
            </a:r>
          </a:p>
          <a:p>
            <a:r>
              <a:rPr lang="en-US" dirty="0"/>
              <a:t>Can be used in simple implementations and response routing need not be handled.</a:t>
            </a:r>
          </a:p>
          <a:p>
            <a:r>
              <a:rPr lang="en-US" dirty="0"/>
              <a:t>HTTP(S) is synchronous and it is a good idea since you can continue the tasks on web page only after getting the response (web content) from the server.</a:t>
            </a:r>
          </a:p>
          <a:p>
            <a:r>
              <a:rPr lang="en-US" dirty="0"/>
              <a:t>Works best in one-to-one communication.</a:t>
            </a:r>
          </a:p>
          <a:p>
            <a:r>
              <a:rPr lang="en-US" dirty="0"/>
              <a:t>Financial transactions are synchronous as we require the response before making further decisions.</a:t>
            </a:r>
          </a:p>
        </p:txBody>
      </p:sp>
    </p:spTree>
    <p:extLst>
      <p:ext uri="{BB962C8B-B14F-4D97-AF65-F5344CB8AC3E}">
        <p14:creationId xmlns:p14="http://schemas.microsoft.com/office/powerpoint/2010/main" val="67846764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263</TotalTime>
  <Words>581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SOA</vt:lpstr>
      <vt:lpstr>Monolithic Architecture</vt:lpstr>
      <vt:lpstr>Micro services architecture</vt:lpstr>
      <vt:lpstr>If we already have SOA and Monolith, why do we need Micro services?</vt:lpstr>
      <vt:lpstr>Scaling Micro services </vt:lpstr>
      <vt:lpstr>Scaling Micro services</vt:lpstr>
      <vt:lpstr>Communication Methods </vt:lpstr>
      <vt:lpstr>Micro services communication - Synchronous</vt:lpstr>
      <vt:lpstr>Micro services communication - Asynchronous</vt:lpstr>
      <vt:lpstr>Command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Swikar Patel</dc:creator>
  <cp:lastModifiedBy>Shantanu Deshmukh</cp:lastModifiedBy>
  <cp:revision>15</cp:revision>
  <dcterms:created xsi:type="dcterms:W3CDTF">2017-11-06T00:14:28Z</dcterms:created>
  <dcterms:modified xsi:type="dcterms:W3CDTF">2017-11-06T07:17:16Z</dcterms:modified>
</cp:coreProperties>
</file>