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Lora"/>
      <p:regular r:id="rId25"/>
      <p:bold r:id="rId26"/>
      <p:italic r:id="rId27"/>
      <p:boldItalic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ora-bold.fntdata"/><Relationship Id="rId25" Type="http://schemas.openxmlformats.org/officeDocument/2006/relationships/font" Target="fonts/Lora-regular.fntdata"/><Relationship Id="rId28" Type="http://schemas.openxmlformats.org/officeDocument/2006/relationships/font" Target="fonts/Lora-boldItalic.fntdata"/><Relationship Id="rId27" Type="http://schemas.openxmlformats.org/officeDocument/2006/relationships/font" Target="fonts/Lor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25ab7a25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b25ab7a25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ad97714769_5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ad97714769_5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d97714769_3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d97714769_3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d97714769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d97714769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d97714769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d97714769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d9771476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d9771476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d97714769_3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d97714769_3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d97714769_3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ad97714769_3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d97714769_3_9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d97714769_3_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d97714769_3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d97714769_3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push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jp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5.jpg"/><Relationship Id="rId5" Type="http://schemas.openxmlformats.org/officeDocument/2006/relationships/image" Target="../media/image4.jpg"/><Relationship Id="rId6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18.png"/><Relationship Id="rId7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pd-rnzrZn0A" TargetMode="External"/><Relationship Id="rId4" Type="http://schemas.openxmlformats.org/officeDocument/2006/relationships/image" Target="../media/image2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27.png"/><Relationship Id="rId6" Type="http://schemas.openxmlformats.org/officeDocument/2006/relationships/image" Target="../media/image26.png"/><Relationship Id="rId7" Type="http://schemas.openxmlformats.org/officeDocument/2006/relationships/image" Target="../media/image25.png"/><Relationship Id="rId8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47775" y="155697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MID-REVIEW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CS-374 PROJECT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42075" y="3711225"/>
            <a:ext cx="29232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Shantanu Tyagi - 201801015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Shivani Nandani - 201801076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Pratvi Shah - 201801407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Arkaprabha Banerjee - 201801408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1314600" y="3734175"/>
            <a:ext cx="32574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Project Guide :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Prof. Madhukant Sharma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Ms. Jhanvi Chauhan (Teaching Assistant)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/>
          <p:nvPr>
            <p:ph type="title"/>
          </p:nvPr>
        </p:nvSpPr>
        <p:spPr>
          <a:xfrm>
            <a:off x="1297500" y="228425"/>
            <a:ext cx="7038900" cy="5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Section 5: Numerical Integration</a:t>
            </a:r>
            <a:endParaRPr b="1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23" name="Google Shape;223;p22"/>
          <p:cNvSpPr txBox="1"/>
          <p:nvPr>
            <p:ph idx="1" type="body"/>
          </p:nvPr>
        </p:nvSpPr>
        <p:spPr>
          <a:xfrm>
            <a:off x="5093950" y="715075"/>
            <a:ext cx="38880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Problem: </a:t>
            </a:r>
            <a:r>
              <a:rPr lang="en"/>
              <a:t>To </a:t>
            </a:r>
            <a:r>
              <a:rPr lang="en"/>
              <a:t>evaluated integral of various mathematically and physically significant equations using various numerical methods and compared their performance with actual values.</a:t>
            </a:r>
            <a:endParaRPr/>
          </a:p>
        </p:txBody>
      </p:sp>
      <p:pic>
        <p:nvPicPr>
          <p:cNvPr id="224" name="Google Shape;2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541" y="823488"/>
            <a:ext cx="2102859" cy="53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2"/>
          <p:cNvPicPr preferRelativeResize="0"/>
          <p:nvPr/>
        </p:nvPicPr>
        <p:blipFill rotWithShape="1">
          <a:blip r:embed="rId4">
            <a:alphaModFix/>
          </a:blip>
          <a:srcRect b="3038" l="0" r="0" t="3765"/>
          <a:stretch/>
        </p:blipFill>
        <p:spPr>
          <a:xfrm>
            <a:off x="253475" y="1418550"/>
            <a:ext cx="4673525" cy="318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463" y="1418555"/>
            <a:ext cx="4673525" cy="3494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3475" y="1418550"/>
            <a:ext cx="4673525" cy="348116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2"/>
          <p:cNvSpPr txBox="1"/>
          <p:nvPr>
            <p:ph idx="1" type="body"/>
          </p:nvPr>
        </p:nvSpPr>
        <p:spPr>
          <a:xfrm>
            <a:off x="5093950" y="1310825"/>
            <a:ext cx="3888000" cy="21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Part 1: Gamma Function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used: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Simpson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Trapezoid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Rectangular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Gauss 2 point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Limits [0,100], steps = 100,1000.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29" name="Google Shape;229;p22"/>
          <p:cNvSpPr txBox="1"/>
          <p:nvPr/>
        </p:nvSpPr>
        <p:spPr>
          <a:xfrm>
            <a:off x="5093950" y="3501725"/>
            <a:ext cx="3786300" cy="14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Conclusions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All methods converge. Increasing the steps increases accuracy of all methods. Taking larger limits calls for taking many more steps and it increases accuracy by a negligible amount so 100 is a good upper bound value.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800">
                <a:latin typeface="Oswald"/>
                <a:ea typeface="Oswald"/>
                <a:cs typeface="Oswald"/>
                <a:sym typeface="Oswald"/>
              </a:rPr>
              <a:t>Fin.</a:t>
            </a:r>
            <a:endParaRPr b="1" sz="5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052550" y="173725"/>
            <a:ext cx="70389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Lora"/>
                <a:ea typeface="Lora"/>
                <a:cs typeface="Lora"/>
                <a:sym typeface="Lora"/>
              </a:rPr>
              <a:t>Section 1: Root Finding Method</a:t>
            </a:r>
            <a:endParaRPr b="1" sz="21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Lora"/>
                <a:ea typeface="Lora"/>
                <a:cs typeface="Lora"/>
                <a:sym typeface="Lora"/>
              </a:rPr>
              <a:t>Part 1: Planck’s Radiation Equation</a:t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105300" y="1072700"/>
            <a:ext cx="7738200" cy="3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</a:t>
            </a:r>
            <a:r>
              <a:rPr b="1" lang="en"/>
              <a:t>:</a:t>
            </a:r>
            <a:r>
              <a:rPr lang="en"/>
              <a:t> </a:t>
            </a:r>
            <a:r>
              <a:rPr lang="en">
                <a:solidFill>
                  <a:srgbClr val="FFFFFF"/>
                </a:solidFill>
              </a:rPr>
              <a:t>Find the wavelength for maximum energy density within an isothermal blackbody with absolute temperature=300K.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Solution: </a:t>
            </a:r>
            <a:r>
              <a:rPr lang="en">
                <a:solidFill>
                  <a:srgbClr val="FFFFFF"/>
                </a:solidFill>
              </a:rPr>
              <a:t> We used Planck’s Radiation Equation to find the iterative function for solving the given problem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Planck’s Equation:</a:t>
            </a:r>
            <a:r>
              <a:rPr lang="en">
                <a:solidFill>
                  <a:srgbClr val="FFFFFF"/>
                </a:solidFill>
              </a:rPr>
              <a:t>  𝝓(𝜆) = 8𝜋ch</a:t>
            </a:r>
            <a:r>
              <a:rPr lang="en">
                <a:solidFill>
                  <a:srgbClr val="FFFFFF"/>
                </a:solidFill>
              </a:rPr>
              <a:t>𝜆/(e</a:t>
            </a:r>
            <a:r>
              <a:rPr baseline="30000" lang="en">
                <a:solidFill>
                  <a:srgbClr val="FFFFFF"/>
                </a:solidFill>
              </a:rPr>
              <a:t>ch/kT𝜆  </a:t>
            </a:r>
            <a:r>
              <a:rPr lang="en">
                <a:solidFill>
                  <a:srgbClr val="FFFFFF"/>
                </a:solidFill>
              </a:rPr>
              <a:t>-1</a:t>
            </a:r>
            <a:r>
              <a:rPr baseline="30000"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Iterative function: </a:t>
            </a:r>
            <a:r>
              <a:rPr lang="en">
                <a:solidFill>
                  <a:srgbClr val="FFFFFF"/>
                </a:solidFill>
              </a:rPr>
              <a:t>  f(x) = e</a:t>
            </a:r>
            <a:r>
              <a:rPr baseline="30000" lang="en">
                <a:solidFill>
                  <a:srgbClr val="FFFFFF"/>
                </a:solidFill>
              </a:rPr>
              <a:t>-x</a:t>
            </a:r>
            <a:r>
              <a:rPr lang="en">
                <a:solidFill>
                  <a:srgbClr val="FFFFFF"/>
                </a:solidFill>
              </a:rPr>
              <a:t> − 1 + x /5 	where  x=ch𝜆/kT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Conclusion:</a:t>
            </a:r>
            <a:endParaRPr b="1"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Steffensen and Newton Raphson method have the highest rate of convergence amongst the 5 methods used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From all the iterative methods we can conclude that the wavelength for maximum energy density of an isolated blackbody at temperature 300K is 9.6658 e-06 m.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idx="4294967295" type="body"/>
          </p:nvPr>
        </p:nvSpPr>
        <p:spPr>
          <a:xfrm>
            <a:off x="4459400" y="1980350"/>
            <a:ext cx="39441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Following  is the table we get using our code:</a:t>
            </a:r>
            <a:endParaRPr sz="1500">
              <a:solidFill>
                <a:srgbClr val="FFFFFF"/>
              </a:solidFill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375" y="2516088"/>
            <a:ext cx="20764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8250" y="3831988"/>
            <a:ext cx="1790700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 txBox="1"/>
          <p:nvPr/>
        </p:nvSpPr>
        <p:spPr>
          <a:xfrm>
            <a:off x="541500" y="1604288"/>
            <a:ext cx="2584200" cy="11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equation which gives us the maximum </a:t>
            </a:r>
            <a:r>
              <a:rPr i="1"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x </a:t>
            </a: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for a given </a:t>
            </a:r>
            <a:r>
              <a:rPr i="1"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i="1"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</a:t>
            </a: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i="1"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 = 9.8 m/s</a:t>
            </a:r>
            <a:r>
              <a:rPr baseline="30000" i="1"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is: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541500" y="3231988"/>
            <a:ext cx="25842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then find </a:t>
            </a:r>
            <a:r>
              <a:rPr i="1"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θ</a:t>
            </a:r>
            <a:r>
              <a:rPr baseline="-25000" i="1"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r>
              <a:rPr i="1"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using the following formula: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6575" y="2506500"/>
            <a:ext cx="558165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5"/>
          <p:cNvSpPr txBox="1"/>
          <p:nvPr>
            <p:ph type="title"/>
          </p:nvPr>
        </p:nvSpPr>
        <p:spPr>
          <a:xfrm>
            <a:off x="1307550" y="579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Section 1: Root Finding Method</a:t>
            </a:r>
            <a:endParaRPr b="1" sz="21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Part 2: Projectile Motion Equation</a:t>
            </a:r>
            <a:endParaRPr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1288325" y="160625"/>
            <a:ext cx="7399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Section 2: Gaussian Elimination</a:t>
            </a:r>
            <a:endParaRPr b="1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Part 1: Time complexity of Gaussian Elimination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9" name="Google Shape;159;p16"/>
          <p:cNvSpPr txBox="1"/>
          <p:nvPr>
            <p:ph idx="2" type="body"/>
          </p:nvPr>
        </p:nvSpPr>
        <p:spPr>
          <a:xfrm>
            <a:off x="5625375" y="1101025"/>
            <a:ext cx="3319200" cy="3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Problem: </a:t>
            </a:r>
            <a:r>
              <a:rPr lang="en"/>
              <a:t>Evaluate the time complexity of solving system of linear equations using Gaussian Elimination 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Solution: </a:t>
            </a:r>
            <a:r>
              <a:rPr lang="en"/>
              <a:t>We used MATLAB functions tic and toc to calculate the time taken to solve the system of linear equations by using Basic Gauss Elimination, Partial Pivoting and Complete Pivoting methods.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Conclusion: </a:t>
            </a:r>
            <a:r>
              <a:rPr lang="en"/>
              <a:t>All the three methods used to perform Gaussian Elimination gave us the same time complexity of O(N</a:t>
            </a:r>
            <a:r>
              <a:rPr baseline="30000" lang="en"/>
              <a:t>3</a:t>
            </a:r>
            <a:r>
              <a:rPr lang="en"/>
              <a:t>).</a:t>
            </a:r>
            <a:endParaRPr/>
          </a:p>
        </p:txBody>
      </p:sp>
      <p:pic>
        <p:nvPicPr>
          <p:cNvPr id="160" name="Google Shape;160;p16"/>
          <p:cNvPicPr preferRelativeResize="0"/>
          <p:nvPr/>
        </p:nvPicPr>
        <p:blipFill rotWithShape="1">
          <a:blip r:embed="rId3">
            <a:alphaModFix/>
          </a:blip>
          <a:srcRect b="0" l="0" r="5490" t="0"/>
          <a:stretch/>
        </p:blipFill>
        <p:spPr>
          <a:xfrm>
            <a:off x="1723675" y="1074725"/>
            <a:ext cx="3497225" cy="306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 rotWithShape="1">
          <a:blip r:embed="rId4">
            <a:alphaModFix/>
          </a:blip>
          <a:srcRect b="0" l="0" r="6050" t="0"/>
          <a:stretch/>
        </p:blipFill>
        <p:spPr>
          <a:xfrm>
            <a:off x="1768602" y="1074725"/>
            <a:ext cx="3452300" cy="3018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6"/>
          <p:cNvPicPr preferRelativeResize="0"/>
          <p:nvPr/>
        </p:nvPicPr>
        <p:blipFill rotWithShape="1">
          <a:blip r:embed="rId5">
            <a:alphaModFix/>
          </a:blip>
          <a:srcRect b="0" l="0" r="5864" t="0"/>
          <a:stretch/>
        </p:blipFill>
        <p:spPr>
          <a:xfrm>
            <a:off x="1723675" y="1074725"/>
            <a:ext cx="3497225" cy="306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6"/>
          <p:cNvPicPr preferRelativeResize="0"/>
          <p:nvPr/>
        </p:nvPicPr>
        <p:blipFill rotWithShape="1">
          <a:blip r:embed="rId6">
            <a:alphaModFix/>
          </a:blip>
          <a:srcRect b="0" l="0" r="6147" t="0"/>
          <a:stretch/>
        </p:blipFill>
        <p:spPr>
          <a:xfrm>
            <a:off x="1642650" y="1101025"/>
            <a:ext cx="3578250" cy="30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idx="4294967295" type="body"/>
          </p:nvPr>
        </p:nvSpPr>
        <p:spPr>
          <a:xfrm>
            <a:off x="562575" y="1628450"/>
            <a:ext cx="2169900" cy="31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Part 2: Perturbation Effect of Pivoting</a:t>
            </a:r>
            <a:endParaRPr b="1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Here we have added noise in the parameters A and b (keeping the other same as original) </a:t>
            </a:r>
            <a:r>
              <a:rPr lang="en" sz="1100">
                <a:solidFill>
                  <a:srgbClr val="FFFFFF"/>
                </a:solidFill>
              </a:rPr>
              <a:t>observed</a:t>
            </a:r>
            <a:r>
              <a:rPr lang="en" sz="1100">
                <a:solidFill>
                  <a:srgbClr val="FFFFFF"/>
                </a:solidFill>
              </a:rPr>
              <a:t> their effect on the solution x.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It is clear from these graphs that as the percentage noise added increases, the mean of error also increases.</a:t>
            </a:r>
            <a:endParaRPr sz="1100">
              <a:solidFill>
                <a:srgbClr val="FFFFFF"/>
              </a:solidFill>
            </a:endParaRPr>
          </a:p>
        </p:txBody>
      </p:sp>
      <p:pic>
        <p:nvPicPr>
          <p:cNvPr id="169" name="Google Shape;16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0850" y="2571750"/>
            <a:ext cx="3044050" cy="222559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0" name="Google Shape;17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4900" y="346139"/>
            <a:ext cx="3044050" cy="222561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1" name="Google Shape;17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4900" y="2571750"/>
            <a:ext cx="3044050" cy="222559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2" name="Google Shape;17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30843" y="346149"/>
            <a:ext cx="3044045" cy="222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3" name="Google Shape;173;p17"/>
          <p:cNvSpPr txBox="1"/>
          <p:nvPr/>
        </p:nvSpPr>
        <p:spPr>
          <a:xfrm>
            <a:off x="1107275" y="583550"/>
            <a:ext cx="1723500" cy="10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Section 2: Gaussian Elimination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>
            <p:ph type="title"/>
          </p:nvPr>
        </p:nvSpPr>
        <p:spPr>
          <a:xfrm>
            <a:off x="1297500" y="1896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Section 2: Gaussian Elimination</a:t>
            </a:r>
            <a:endParaRPr b="1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Lora"/>
                <a:ea typeface="Lora"/>
                <a:cs typeface="Lora"/>
                <a:sym typeface="Lora"/>
              </a:rPr>
              <a:t>Part 3: </a:t>
            </a:r>
            <a:r>
              <a:rPr b="1" lang="en" sz="2000">
                <a:latin typeface="Lora"/>
                <a:ea typeface="Lora"/>
                <a:cs typeface="Lora"/>
                <a:sym typeface="Lora"/>
              </a:rPr>
              <a:t>Analysis of Vandermonde Matrices</a:t>
            </a:r>
            <a:endParaRPr sz="2000"/>
          </a:p>
        </p:txBody>
      </p:sp>
      <p:sp>
        <p:nvSpPr>
          <p:cNvPr id="179" name="Google Shape;179;p18"/>
          <p:cNvSpPr txBox="1"/>
          <p:nvPr>
            <p:ph idx="1" type="body"/>
          </p:nvPr>
        </p:nvSpPr>
        <p:spPr>
          <a:xfrm>
            <a:off x="323000" y="873300"/>
            <a:ext cx="8669100" cy="41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18"/>
          <p:cNvPicPr preferRelativeResize="0"/>
          <p:nvPr/>
        </p:nvPicPr>
        <p:blipFill rotWithShape="1">
          <a:blip r:embed="rId3">
            <a:alphaModFix/>
          </a:blip>
          <a:srcRect b="0" l="8010" r="6409" t="0"/>
          <a:stretch/>
        </p:blipFill>
        <p:spPr>
          <a:xfrm>
            <a:off x="442825" y="1066700"/>
            <a:ext cx="4021899" cy="228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8"/>
          <p:cNvPicPr preferRelativeResize="0"/>
          <p:nvPr/>
        </p:nvPicPr>
        <p:blipFill rotWithShape="1">
          <a:blip r:embed="rId4">
            <a:alphaModFix/>
          </a:blip>
          <a:srcRect b="0" l="8057" r="6676" t="0"/>
          <a:stretch/>
        </p:blipFill>
        <p:spPr>
          <a:xfrm>
            <a:off x="544600" y="1080250"/>
            <a:ext cx="4071300" cy="2081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825" y="1142901"/>
            <a:ext cx="4071310" cy="205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8"/>
          <p:cNvPicPr preferRelativeResize="0"/>
          <p:nvPr/>
        </p:nvPicPr>
        <p:blipFill rotWithShape="1">
          <a:blip r:embed="rId6">
            <a:alphaModFix/>
          </a:blip>
          <a:srcRect b="0" l="0" r="7295" t="0"/>
          <a:stretch/>
        </p:blipFill>
        <p:spPr>
          <a:xfrm>
            <a:off x="676025" y="1031350"/>
            <a:ext cx="3385200" cy="288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8"/>
          <p:cNvSpPr txBox="1"/>
          <p:nvPr/>
        </p:nvSpPr>
        <p:spPr>
          <a:xfrm>
            <a:off x="4811325" y="1103700"/>
            <a:ext cx="3954000" cy="3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Vandermonde Matrices are inherently ill-conditioned.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Experiment 1 : Varying Noise in requirement vector 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Experiment 2 : Varying Dimension of Vandermonde Matrix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Perform above two with Basic Gauss Elimination and Partial Pivoting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Analyze error vector, mean and standard deviation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Error increases significantly with increase in noise highlighting ill-conditioned behavior.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Error increases with increase in size of matrix.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Anomalies exist on account of random matrices.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/>
          <p:nvPr>
            <p:ph type="title"/>
          </p:nvPr>
        </p:nvSpPr>
        <p:spPr>
          <a:xfrm>
            <a:off x="1777775" y="173900"/>
            <a:ext cx="5859900" cy="5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Section 3: Analysis of Double Pendulum</a:t>
            </a:r>
            <a:endParaRPr b="1" sz="22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90" name="Google Shape;190;p19"/>
          <p:cNvSpPr txBox="1"/>
          <p:nvPr>
            <p:ph idx="1" type="body"/>
          </p:nvPr>
        </p:nvSpPr>
        <p:spPr>
          <a:xfrm>
            <a:off x="3688650" y="749575"/>
            <a:ext cx="5366100" cy="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Problem:</a:t>
            </a:r>
            <a:r>
              <a:rPr lang="en"/>
              <a:t> To verify that this  system can be modelled numerically and deterministically and double pendulums with near identical initial conditions diverge over time displaying the chaotic nature of the system.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19"/>
          <p:cNvPicPr preferRelativeResize="0"/>
          <p:nvPr/>
        </p:nvPicPr>
        <p:blipFill rotWithShape="1">
          <a:blip r:embed="rId3">
            <a:alphaModFix/>
          </a:blip>
          <a:srcRect b="3587" l="6431" r="6422" t="4652"/>
          <a:stretch/>
        </p:blipFill>
        <p:spPr>
          <a:xfrm>
            <a:off x="122975" y="1567246"/>
            <a:ext cx="3525675" cy="2672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9"/>
          <p:cNvPicPr preferRelativeResize="0"/>
          <p:nvPr/>
        </p:nvPicPr>
        <p:blipFill rotWithShape="1">
          <a:blip r:embed="rId4">
            <a:alphaModFix/>
          </a:blip>
          <a:srcRect b="4764" l="6072" r="6431" t="4999"/>
          <a:stretch/>
        </p:blipFill>
        <p:spPr>
          <a:xfrm>
            <a:off x="399851" y="912650"/>
            <a:ext cx="3019425" cy="213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9"/>
          <p:cNvPicPr preferRelativeResize="0"/>
          <p:nvPr/>
        </p:nvPicPr>
        <p:blipFill rotWithShape="1">
          <a:blip r:embed="rId5">
            <a:alphaModFix/>
          </a:blip>
          <a:srcRect b="3379" l="6254" r="5531" t="3528"/>
          <a:stretch/>
        </p:blipFill>
        <p:spPr>
          <a:xfrm>
            <a:off x="399850" y="3013200"/>
            <a:ext cx="3019425" cy="196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9"/>
          <p:cNvPicPr preferRelativeResize="0"/>
          <p:nvPr/>
        </p:nvPicPr>
        <p:blipFill rotWithShape="1">
          <a:blip r:embed="rId6">
            <a:alphaModFix/>
          </a:blip>
          <a:srcRect b="5421" l="6430" r="6786" t="4820"/>
          <a:stretch/>
        </p:blipFill>
        <p:spPr>
          <a:xfrm>
            <a:off x="399850" y="912650"/>
            <a:ext cx="3019425" cy="216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9"/>
          <p:cNvPicPr preferRelativeResize="0"/>
          <p:nvPr/>
        </p:nvPicPr>
        <p:blipFill rotWithShape="1">
          <a:blip r:embed="rId7">
            <a:alphaModFix/>
          </a:blip>
          <a:srcRect b="4858" l="6069" r="5716" t="4668"/>
          <a:stretch/>
        </p:blipFill>
        <p:spPr>
          <a:xfrm>
            <a:off x="399850" y="3054463"/>
            <a:ext cx="3019425" cy="187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9"/>
          <p:cNvSpPr txBox="1"/>
          <p:nvPr/>
        </p:nvSpPr>
        <p:spPr>
          <a:xfrm>
            <a:off x="3692850" y="2876335"/>
            <a:ext cx="52113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Experiment 2: 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Perturbing the time step by 0.001</a:t>
            </a: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radians and finding the error in the output for 2000 iterations and PI/2 initial angle.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19"/>
          <p:cNvSpPr txBox="1"/>
          <p:nvPr/>
        </p:nvSpPr>
        <p:spPr>
          <a:xfrm>
            <a:off x="3717300" y="1535488"/>
            <a:ext cx="5308800" cy="7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Solution: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Using Euler method to linearly approximate the solution to the coupled ordinary differential equation and varying the input conditions to analyze the error propagation in the output.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19"/>
          <p:cNvSpPr txBox="1"/>
          <p:nvPr/>
        </p:nvSpPr>
        <p:spPr>
          <a:xfrm>
            <a:off x="3717300" y="2309225"/>
            <a:ext cx="51624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Experiment 1: 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Perturbing the initial angle by 0.001</a:t>
            </a: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radians and finding the error in the output for 2000 iterations and 0.5 time step.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19"/>
          <p:cNvSpPr txBox="1"/>
          <p:nvPr/>
        </p:nvSpPr>
        <p:spPr>
          <a:xfrm>
            <a:off x="3717300" y="3379735"/>
            <a:ext cx="5162400" cy="10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Observation: 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Even a minute variation in input conditions leads to greater and greater errors in the final position. This highlights the inherent instability of the system. Thus, it exhibits rich dynamic behavior with a strong sensitivity to initial conditions.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/>
          <p:nvPr>
            <p:ph idx="1" type="body"/>
          </p:nvPr>
        </p:nvSpPr>
        <p:spPr>
          <a:xfrm>
            <a:off x="6829025" y="673175"/>
            <a:ext cx="22269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Double Pendulum motion visualization in Java</a:t>
            </a:r>
            <a:endParaRPr/>
          </a:p>
        </p:txBody>
      </p:sp>
      <p:pic>
        <p:nvPicPr>
          <p:cNvPr id="205" name="Google Shape;205;p20" title="Double Pendulum Visualization CS-37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673175"/>
            <a:ext cx="5446667" cy="40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/>
          <p:nvPr>
            <p:ph type="title"/>
          </p:nvPr>
        </p:nvSpPr>
        <p:spPr>
          <a:xfrm>
            <a:off x="1297500" y="228425"/>
            <a:ext cx="7038900" cy="5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Section 4: </a:t>
            </a:r>
            <a:r>
              <a:rPr b="1" lang="en">
                <a:latin typeface="Lora"/>
                <a:ea typeface="Lora"/>
                <a:cs typeface="Lora"/>
                <a:sym typeface="Lora"/>
              </a:rPr>
              <a:t>Lagrange Interpolation</a:t>
            </a:r>
            <a:endParaRPr b="1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11" name="Google Shape;211;p21"/>
          <p:cNvSpPr txBox="1"/>
          <p:nvPr>
            <p:ph idx="1" type="body"/>
          </p:nvPr>
        </p:nvSpPr>
        <p:spPr>
          <a:xfrm>
            <a:off x="5070300" y="764025"/>
            <a:ext cx="3888000" cy="4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Problem: </a:t>
            </a:r>
            <a:r>
              <a:rPr lang="en"/>
              <a:t>To approximate the polynomial x</a:t>
            </a:r>
            <a:r>
              <a:rPr baseline="-25000" lang="en"/>
              <a:t>1</a:t>
            </a:r>
            <a:r>
              <a:rPr lang="en"/>
              <a:t>(Θ)</a:t>
            </a:r>
            <a:r>
              <a:rPr lang="en"/>
              <a:t>and y</a:t>
            </a:r>
            <a:r>
              <a:rPr baseline="-25000" lang="en"/>
              <a:t>1</a:t>
            </a:r>
            <a:r>
              <a:rPr lang="en"/>
              <a:t>(Θ) using the data obtained from previous section.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Solution: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 of 25,50 and 100 pairs of (</a:t>
            </a:r>
            <a:r>
              <a:rPr lang="en"/>
              <a:t>Θ</a:t>
            </a:r>
            <a:r>
              <a:rPr baseline="-25000" lang="en"/>
              <a:t>1</a:t>
            </a:r>
            <a:r>
              <a:rPr lang="en"/>
              <a:t>,x</a:t>
            </a:r>
            <a:r>
              <a:rPr baseline="-25000" lang="en"/>
              <a:t>1</a:t>
            </a:r>
            <a:r>
              <a:rPr lang="en"/>
              <a:t>) and (Θ</a:t>
            </a:r>
            <a:r>
              <a:rPr baseline="-25000" lang="en"/>
              <a:t>1</a:t>
            </a:r>
            <a:r>
              <a:rPr lang="en"/>
              <a:t>,y</a:t>
            </a:r>
            <a:r>
              <a:rPr baseline="-25000" lang="en"/>
              <a:t>1</a:t>
            </a:r>
            <a:r>
              <a:rPr lang="en"/>
              <a:t>) were considered for interpolation.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 increasing the number of points, there’s a general decrease in the net error.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Furthermore, these interpolated values of x</a:t>
            </a:r>
            <a:r>
              <a:rPr baseline="-25000" lang="en"/>
              <a:t>1</a:t>
            </a:r>
            <a:r>
              <a:rPr lang="en"/>
              <a:t> and y</a:t>
            </a:r>
            <a:r>
              <a:rPr baseline="-25000" lang="en"/>
              <a:t>1</a:t>
            </a:r>
            <a:r>
              <a:rPr lang="en"/>
              <a:t> were plugged into the equations of the double pendulum system and the values of x</a:t>
            </a:r>
            <a:r>
              <a:rPr baseline="-25000" lang="en"/>
              <a:t>2</a:t>
            </a:r>
            <a:r>
              <a:rPr lang="en"/>
              <a:t> and y</a:t>
            </a:r>
            <a:r>
              <a:rPr baseline="-25000" lang="en"/>
              <a:t>2</a:t>
            </a:r>
            <a:r>
              <a:rPr lang="en"/>
              <a:t> were also calculated.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Error analysis was also performed for them.They also show the same trend as mentioned above.  </a:t>
            </a:r>
            <a:endParaRPr/>
          </a:p>
        </p:txBody>
      </p:sp>
      <p:pic>
        <p:nvPicPr>
          <p:cNvPr id="212" name="Google Shape;212;p21"/>
          <p:cNvPicPr preferRelativeResize="0"/>
          <p:nvPr/>
        </p:nvPicPr>
        <p:blipFill rotWithShape="1">
          <a:blip r:embed="rId3">
            <a:alphaModFix/>
          </a:blip>
          <a:srcRect b="0" l="7454" r="7742" t="0"/>
          <a:stretch/>
        </p:blipFill>
        <p:spPr>
          <a:xfrm>
            <a:off x="1297500" y="1000305"/>
            <a:ext cx="3732875" cy="304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1"/>
          <p:cNvPicPr preferRelativeResize="0"/>
          <p:nvPr/>
        </p:nvPicPr>
        <p:blipFill rotWithShape="1">
          <a:blip r:embed="rId4">
            <a:alphaModFix/>
          </a:blip>
          <a:srcRect b="4834" l="7263" r="6980" t="0"/>
          <a:stretch/>
        </p:blipFill>
        <p:spPr>
          <a:xfrm>
            <a:off x="998313" y="1000300"/>
            <a:ext cx="4020900" cy="333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1"/>
          <p:cNvPicPr preferRelativeResize="0"/>
          <p:nvPr/>
        </p:nvPicPr>
        <p:blipFill rotWithShape="1">
          <a:blip r:embed="rId5">
            <a:alphaModFix/>
          </a:blip>
          <a:srcRect b="0" l="6425" r="6979" t="0"/>
          <a:stretch/>
        </p:blipFill>
        <p:spPr>
          <a:xfrm>
            <a:off x="1189950" y="1197125"/>
            <a:ext cx="3637625" cy="323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1"/>
          <p:cNvPicPr preferRelativeResize="0"/>
          <p:nvPr/>
        </p:nvPicPr>
        <p:blipFill rotWithShape="1">
          <a:blip r:embed="rId6">
            <a:alphaModFix/>
          </a:blip>
          <a:srcRect b="0" l="8709" r="7298" t="0"/>
          <a:stretch/>
        </p:blipFill>
        <p:spPr>
          <a:xfrm>
            <a:off x="1064725" y="1000289"/>
            <a:ext cx="3888075" cy="3471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1"/>
          <p:cNvPicPr preferRelativeResize="0"/>
          <p:nvPr/>
        </p:nvPicPr>
        <p:blipFill rotWithShape="1">
          <a:blip r:embed="rId7">
            <a:alphaModFix/>
          </a:blip>
          <a:srcRect b="0" l="7349" r="5882" t="0"/>
          <a:stretch/>
        </p:blipFill>
        <p:spPr>
          <a:xfrm>
            <a:off x="1189951" y="1128186"/>
            <a:ext cx="3732875" cy="3216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1"/>
          <p:cNvPicPr preferRelativeResize="0"/>
          <p:nvPr/>
        </p:nvPicPr>
        <p:blipFill rotWithShape="1">
          <a:blip r:embed="rId8">
            <a:alphaModFix/>
          </a:blip>
          <a:srcRect b="4086" l="6315" r="5227" t="2621"/>
          <a:stretch/>
        </p:blipFill>
        <p:spPr>
          <a:xfrm>
            <a:off x="1122825" y="1047750"/>
            <a:ext cx="3867150" cy="323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