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Lora"/>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Lora-italic.fntdata"/><Relationship Id="rId10" Type="http://schemas.openxmlformats.org/officeDocument/2006/relationships/slide" Target="slides/slide5.xml"/><Relationship Id="rId32" Type="http://schemas.openxmlformats.org/officeDocument/2006/relationships/font" Target="fonts/Lora-bold.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Lora-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25ab7a2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25ab7a2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2b41995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2b41995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25ab7a25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25ab7a2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25ab7a25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25ab7a25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a0274c6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a0274c6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a0274c6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a0274c6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ba0f9c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ba0f9c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d97714769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d97714769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d97714769_3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d97714769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d97714769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d97714769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d97714769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d97714769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d977147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d977147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97714769_3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97714769_3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d97714769_3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d97714769_3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d97714769_3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d97714769_3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d97714769_3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d97714769_3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jpg"/><Relationship Id="rId4" Type="http://schemas.openxmlformats.org/officeDocument/2006/relationships/image" Target="../media/image36.png"/><Relationship Id="rId5" Type="http://schemas.openxmlformats.org/officeDocument/2006/relationships/image" Target="../media/image38.png"/><Relationship Id="rId6"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2.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2.png"/><Relationship Id="rId4" Type="http://schemas.openxmlformats.org/officeDocument/2006/relationships/image" Target="../media/image44.png"/><Relationship Id="rId5" Type="http://schemas.openxmlformats.org/officeDocument/2006/relationships/image" Target="../media/image41.png"/><Relationship Id="rId6"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0.png"/><Relationship Id="rId4" Type="http://schemas.openxmlformats.org/officeDocument/2006/relationships/image" Target="../media/image39.png"/><Relationship Id="rId5" Type="http://schemas.openxmlformats.org/officeDocument/2006/relationships/image" Target="../media/image47.png"/><Relationship Id="rId6"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50.png"/><Relationship Id="rId6"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9.png"/><Relationship Id="rId4" Type="http://schemas.openxmlformats.org/officeDocument/2006/relationships/image" Target="../media/image51.png"/><Relationship Id="rId5" Type="http://schemas.openxmlformats.org/officeDocument/2006/relationships/image" Target="../media/image5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30.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19.png"/><Relationship Id="rId8"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5.jpg"/><Relationship Id="rId6"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23.png"/><Relationship Id="rId7"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pd-rnzrZn0A" TargetMode="External"/><Relationship Id="rId4" Type="http://schemas.openxmlformats.org/officeDocument/2006/relationships/image" Target="../media/image16.jpg"/><Relationship Id="rId5"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32.png"/><Relationship Id="rId6" Type="http://schemas.openxmlformats.org/officeDocument/2006/relationships/image" Target="../media/image28.png"/><Relationship Id="rId7" Type="http://schemas.openxmlformats.org/officeDocument/2006/relationships/image" Target="../media/image25.png"/><Relationship Id="rId8"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47775" y="155697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MID-REVIEW</a:t>
            </a:r>
            <a:endParaRPr/>
          </a:p>
          <a:p>
            <a:pPr indent="0" lvl="0" marL="0" rtl="0" algn="l">
              <a:spcBef>
                <a:spcPts val="0"/>
              </a:spcBef>
              <a:spcAft>
                <a:spcPts val="0"/>
              </a:spcAft>
              <a:buNone/>
            </a:pPr>
            <a:r>
              <a:rPr lang="en" sz="2500"/>
              <a:t>CS-374 PROJECT</a:t>
            </a:r>
            <a:endParaRPr sz="2500"/>
          </a:p>
          <a:p>
            <a:pPr indent="0" lvl="0" marL="0" rtl="0" algn="l">
              <a:spcBef>
                <a:spcPts val="0"/>
              </a:spcBef>
              <a:spcAft>
                <a:spcPts val="0"/>
              </a:spcAft>
              <a:buNone/>
            </a:pPr>
            <a:r>
              <a:t/>
            </a:r>
            <a:endParaRPr sz="2500"/>
          </a:p>
        </p:txBody>
      </p:sp>
      <p:sp>
        <p:nvSpPr>
          <p:cNvPr id="135" name="Google Shape;135;p13"/>
          <p:cNvSpPr txBox="1"/>
          <p:nvPr>
            <p:ph idx="1" type="subTitle"/>
          </p:nvPr>
        </p:nvSpPr>
        <p:spPr>
          <a:xfrm>
            <a:off x="5042075" y="3711225"/>
            <a:ext cx="2923200" cy="1068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Shantanu Tyagi - 201801015</a:t>
            </a:r>
            <a:endParaRPr/>
          </a:p>
          <a:p>
            <a:pPr indent="0" lvl="0" marL="0" rtl="0" algn="r">
              <a:spcBef>
                <a:spcPts val="0"/>
              </a:spcBef>
              <a:spcAft>
                <a:spcPts val="0"/>
              </a:spcAft>
              <a:buNone/>
            </a:pPr>
            <a:r>
              <a:rPr lang="en"/>
              <a:t>Shivani Nandani - 201801076</a:t>
            </a:r>
            <a:endParaRPr/>
          </a:p>
          <a:p>
            <a:pPr indent="0" lvl="0" marL="0" rtl="0" algn="r">
              <a:spcBef>
                <a:spcPts val="0"/>
              </a:spcBef>
              <a:spcAft>
                <a:spcPts val="0"/>
              </a:spcAft>
              <a:buNone/>
            </a:pPr>
            <a:r>
              <a:rPr lang="en"/>
              <a:t>Pratvi Shah - 201801407</a:t>
            </a:r>
            <a:endParaRPr/>
          </a:p>
          <a:p>
            <a:pPr indent="0" lvl="0" marL="0" rtl="0" algn="r">
              <a:spcBef>
                <a:spcPts val="0"/>
              </a:spcBef>
              <a:spcAft>
                <a:spcPts val="0"/>
              </a:spcAft>
              <a:buNone/>
            </a:pPr>
            <a:r>
              <a:rPr lang="en"/>
              <a:t>Arkaprabha Banerjee - 201801408</a:t>
            </a:r>
            <a:endParaRPr/>
          </a:p>
          <a:p>
            <a:pPr indent="0" lvl="0" marL="0" rtl="0" algn="r">
              <a:spcBef>
                <a:spcPts val="0"/>
              </a:spcBef>
              <a:spcAft>
                <a:spcPts val="0"/>
              </a:spcAft>
              <a:buNone/>
            </a:pPr>
            <a:r>
              <a:t/>
            </a:r>
            <a:endParaRPr/>
          </a:p>
        </p:txBody>
      </p:sp>
      <p:sp>
        <p:nvSpPr>
          <p:cNvPr id="136" name="Google Shape;136;p13"/>
          <p:cNvSpPr txBox="1"/>
          <p:nvPr/>
        </p:nvSpPr>
        <p:spPr>
          <a:xfrm>
            <a:off x="1314600" y="3734175"/>
            <a:ext cx="3257400" cy="10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Project Guide :</a:t>
            </a:r>
            <a:endParaRPr sz="1300">
              <a:solidFill>
                <a:srgbClr val="FFFFFF"/>
              </a:solidFill>
              <a:latin typeface="Lato"/>
              <a:ea typeface="Lato"/>
              <a:cs typeface="Lato"/>
              <a:sym typeface="Lato"/>
            </a:endParaRPr>
          </a:p>
          <a:p>
            <a:pPr indent="0" lvl="0" marL="0" rtl="0" algn="l">
              <a:spcBef>
                <a:spcPts val="0"/>
              </a:spcBef>
              <a:spcAft>
                <a:spcPts val="0"/>
              </a:spcAft>
              <a:buNone/>
            </a:pPr>
            <a:r>
              <a:rPr lang="en" sz="1300">
                <a:solidFill>
                  <a:srgbClr val="FFFFFF"/>
                </a:solidFill>
                <a:latin typeface="Lato"/>
                <a:ea typeface="Lato"/>
                <a:cs typeface="Lato"/>
                <a:sym typeface="Lato"/>
              </a:rPr>
              <a:t>Prof. Madhukant Sharma</a:t>
            </a:r>
            <a:endParaRPr sz="1300">
              <a:solidFill>
                <a:srgbClr val="FFFFFF"/>
              </a:solidFill>
              <a:latin typeface="Lato"/>
              <a:ea typeface="Lato"/>
              <a:cs typeface="Lato"/>
              <a:sym typeface="Lato"/>
            </a:endParaRPr>
          </a:p>
          <a:p>
            <a:pPr indent="0" lvl="0" marL="0" rtl="0" algn="l">
              <a:spcBef>
                <a:spcPts val="0"/>
              </a:spcBef>
              <a:spcAft>
                <a:spcPts val="0"/>
              </a:spcAft>
              <a:buNone/>
            </a:pPr>
            <a:r>
              <a:rPr lang="en" sz="1300">
                <a:solidFill>
                  <a:srgbClr val="FFFFFF"/>
                </a:solidFill>
                <a:latin typeface="Lato"/>
                <a:ea typeface="Lato"/>
                <a:cs typeface="Lato"/>
                <a:sym typeface="Lato"/>
              </a:rPr>
              <a:t>Ms. Jhanvi Chauhan (Teaching Assistant)</a:t>
            </a:r>
            <a:endParaRPr sz="1300">
              <a:solidFill>
                <a:srgbClr val="FFFFFF"/>
              </a:solidFill>
              <a:latin typeface="Lato"/>
              <a:ea typeface="Lato"/>
              <a:cs typeface="Lato"/>
              <a:sym typeface="Lato"/>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1297500" y="228425"/>
            <a:ext cx="7038900" cy="5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Section 5: Numerical Integration</a:t>
            </a:r>
            <a:endParaRPr b="1">
              <a:latin typeface="Lora"/>
              <a:ea typeface="Lora"/>
              <a:cs typeface="Lora"/>
              <a:sym typeface="Lora"/>
            </a:endParaRPr>
          </a:p>
          <a:p>
            <a:pPr indent="0" lvl="0" marL="0" rtl="0" algn="ctr">
              <a:spcBef>
                <a:spcPts val="0"/>
              </a:spcBef>
              <a:spcAft>
                <a:spcPts val="0"/>
              </a:spcAft>
              <a:buNone/>
            </a:pPr>
            <a:r>
              <a:t/>
            </a:r>
            <a:endParaRPr b="1">
              <a:latin typeface="Lora"/>
              <a:ea typeface="Lora"/>
              <a:cs typeface="Lora"/>
              <a:sym typeface="Lora"/>
            </a:endParaRPr>
          </a:p>
        </p:txBody>
      </p:sp>
      <p:sp>
        <p:nvSpPr>
          <p:cNvPr id="228" name="Google Shape;228;p22"/>
          <p:cNvSpPr txBox="1"/>
          <p:nvPr>
            <p:ph idx="1" type="body"/>
          </p:nvPr>
        </p:nvSpPr>
        <p:spPr>
          <a:xfrm>
            <a:off x="5093950" y="715075"/>
            <a:ext cx="3888000" cy="1093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a:t>Problem: </a:t>
            </a:r>
            <a:r>
              <a:rPr lang="en"/>
              <a:t>To </a:t>
            </a:r>
            <a:r>
              <a:rPr lang="en"/>
              <a:t>evaluated integral of various mathematically and physically significant equations using various numerical methods and compared their performance with actual values.</a:t>
            </a:r>
            <a:endParaRPr/>
          </a:p>
        </p:txBody>
      </p:sp>
      <p:pic>
        <p:nvPicPr>
          <p:cNvPr id="229" name="Google Shape;229;p22"/>
          <p:cNvPicPr preferRelativeResize="0"/>
          <p:nvPr/>
        </p:nvPicPr>
        <p:blipFill>
          <a:blip r:embed="rId3">
            <a:alphaModFix/>
          </a:blip>
          <a:stretch>
            <a:fillRect/>
          </a:stretch>
        </p:blipFill>
        <p:spPr>
          <a:xfrm>
            <a:off x="1590541" y="823488"/>
            <a:ext cx="2102859" cy="535500"/>
          </a:xfrm>
          <a:prstGeom prst="rect">
            <a:avLst/>
          </a:prstGeom>
          <a:noFill/>
          <a:ln>
            <a:noFill/>
          </a:ln>
        </p:spPr>
      </p:pic>
      <p:pic>
        <p:nvPicPr>
          <p:cNvPr id="230" name="Google Shape;230;p22"/>
          <p:cNvPicPr preferRelativeResize="0"/>
          <p:nvPr/>
        </p:nvPicPr>
        <p:blipFill rotWithShape="1">
          <a:blip r:embed="rId4">
            <a:alphaModFix/>
          </a:blip>
          <a:srcRect b="2865" l="0" r="0" t="2874"/>
          <a:stretch/>
        </p:blipFill>
        <p:spPr>
          <a:xfrm>
            <a:off x="253475" y="1418550"/>
            <a:ext cx="4673525" cy="3185425"/>
          </a:xfrm>
          <a:prstGeom prst="rect">
            <a:avLst/>
          </a:prstGeom>
          <a:noFill/>
          <a:ln>
            <a:noFill/>
          </a:ln>
        </p:spPr>
      </p:pic>
      <p:pic>
        <p:nvPicPr>
          <p:cNvPr id="231" name="Google Shape;231;p22"/>
          <p:cNvPicPr preferRelativeResize="0"/>
          <p:nvPr/>
        </p:nvPicPr>
        <p:blipFill rotWithShape="1">
          <a:blip r:embed="rId5">
            <a:alphaModFix/>
          </a:blip>
          <a:srcRect b="139" l="0" r="0" t="149"/>
          <a:stretch/>
        </p:blipFill>
        <p:spPr>
          <a:xfrm>
            <a:off x="253475" y="1418555"/>
            <a:ext cx="4673525" cy="3494865"/>
          </a:xfrm>
          <a:prstGeom prst="rect">
            <a:avLst/>
          </a:prstGeom>
          <a:noFill/>
          <a:ln>
            <a:noFill/>
          </a:ln>
        </p:spPr>
      </p:pic>
      <p:pic>
        <p:nvPicPr>
          <p:cNvPr id="232" name="Google Shape;232;p22"/>
          <p:cNvPicPr preferRelativeResize="0"/>
          <p:nvPr/>
        </p:nvPicPr>
        <p:blipFill rotWithShape="1">
          <a:blip r:embed="rId6">
            <a:alphaModFix/>
          </a:blip>
          <a:srcRect b="347" l="0" r="0" t="337"/>
          <a:stretch/>
        </p:blipFill>
        <p:spPr>
          <a:xfrm>
            <a:off x="253475" y="1418550"/>
            <a:ext cx="4673525" cy="3481160"/>
          </a:xfrm>
          <a:prstGeom prst="rect">
            <a:avLst/>
          </a:prstGeom>
          <a:noFill/>
          <a:ln>
            <a:noFill/>
          </a:ln>
        </p:spPr>
      </p:pic>
      <p:sp>
        <p:nvSpPr>
          <p:cNvPr id="233" name="Google Shape;233;p22"/>
          <p:cNvSpPr txBox="1"/>
          <p:nvPr>
            <p:ph idx="1" type="body"/>
          </p:nvPr>
        </p:nvSpPr>
        <p:spPr>
          <a:xfrm>
            <a:off x="5093950" y="1275900"/>
            <a:ext cx="3888000" cy="21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b="1" lang="en"/>
              <a:t>Part 1: Gamma Function</a:t>
            </a:r>
            <a:endParaRPr b="1"/>
          </a:p>
          <a:p>
            <a:pPr indent="0" lvl="0" marL="0" rtl="0" algn="l">
              <a:spcBef>
                <a:spcPts val="0"/>
              </a:spcBef>
              <a:spcAft>
                <a:spcPts val="0"/>
              </a:spcAft>
              <a:buNone/>
            </a:pPr>
            <a:r>
              <a:rPr lang="en"/>
              <a:t>Methods used:</a:t>
            </a:r>
            <a:endParaRPr/>
          </a:p>
          <a:p>
            <a:pPr indent="-311150" lvl="0" marL="457200" rtl="0" algn="l">
              <a:spcBef>
                <a:spcPts val="0"/>
              </a:spcBef>
              <a:spcAft>
                <a:spcPts val="0"/>
              </a:spcAft>
              <a:buSzPts val="1300"/>
              <a:buAutoNum type="arabicPeriod"/>
            </a:pPr>
            <a:r>
              <a:rPr lang="en"/>
              <a:t>Simpson</a:t>
            </a:r>
            <a:endParaRPr/>
          </a:p>
          <a:p>
            <a:pPr indent="-311150" lvl="0" marL="457200" rtl="0" algn="l">
              <a:spcBef>
                <a:spcPts val="0"/>
              </a:spcBef>
              <a:spcAft>
                <a:spcPts val="0"/>
              </a:spcAft>
              <a:buSzPts val="1300"/>
              <a:buAutoNum type="arabicPeriod"/>
            </a:pPr>
            <a:r>
              <a:rPr lang="en"/>
              <a:t>Trapezoid</a:t>
            </a:r>
            <a:endParaRPr/>
          </a:p>
          <a:p>
            <a:pPr indent="-311150" lvl="0" marL="457200" rtl="0" algn="l">
              <a:spcBef>
                <a:spcPts val="0"/>
              </a:spcBef>
              <a:spcAft>
                <a:spcPts val="0"/>
              </a:spcAft>
              <a:buSzPts val="1300"/>
              <a:buAutoNum type="arabicPeriod"/>
            </a:pPr>
            <a:r>
              <a:rPr lang="en"/>
              <a:t>Rectangular</a:t>
            </a:r>
            <a:endParaRPr/>
          </a:p>
          <a:p>
            <a:pPr indent="-311150" lvl="0" marL="457200" rtl="0" algn="l">
              <a:spcBef>
                <a:spcPts val="0"/>
              </a:spcBef>
              <a:spcAft>
                <a:spcPts val="0"/>
              </a:spcAft>
              <a:buSzPts val="1300"/>
              <a:buAutoNum type="arabicPeriod"/>
            </a:pPr>
            <a:r>
              <a:rPr lang="en"/>
              <a:t>Mid Point</a:t>
            </a:r>
            <a:endParaRPr/>
          </a:p>
          <a:p>
            <a:pPr indent="-311150" lvl="0" marL="457200" rtl="0" algn="l">
              <a:spcBef>
                <a:spcPts val="0"/>
              </a:spcBef>
              <a:spcAft>
                <a:spcPts val="0"/>
              </a:spcAft>
              <a:buSzPts val="1300"/>
              <a:buAutoNum type="arabicPeriod"/>
            </a:pPr>
            <a:r>
              <a:rPr lang="en"/>
              <a:t>Gauss 2 point</a:t>
            </a:r>
            <a:endParaRPr/>
          </a:p>
          <a:p>
            <a:pPr indent="0" lvl="0" marL="0" rtl="0" algn="l">
              <a:spcBef>
                <a:spcPts val="0"/>
              </a:spcBef>
              <a:spcAft>
                <a:spcPts val="0"/>
              </a:spcAft>
              <a:buNone/>
            </a:pPr>
            <a:r>
              <a:rPr lang="en"/>
              <a:t>Limits [0,100], steps = 100,1000.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p:txBody>
      </p:sp>
      <p:sp>
        <p:nvSpPr>
          <p:cNvPr id="234" name="Google Shape;234;p22"/>
          <p:cNvSpPr txBox="1"/>
          <p:nvPr/>
        </p:nvSpPr>
        <p:spPr>
          <a:xfrm>
            <a:off x="5093950" y="3606525"/>
            <a:ext cx="3786300" cy="1414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300">
                <a:solidFill>
                  <a:schemeClr val="lt1"/>
                </a:solidFill>
                <a:latin typeface="Lato"/>
                <a:ea typeface="Lato"/>
                <a:cs typeface="Lato"/>
                <a:sym typeface="Lato"/>
              </a:rPr>
              <a:t>Conclusions</a:t>
            </a:r>
            <a:r>
              <a:rPr lang="en" sz="1300">
                <a:solidFill>
                  <a:schemeClr val="lt1"/>
                </a:solidFill>
                <a:latin typeface="Lato"/>
                <a:ea typeface="Lato"/>
                <a:cs typeface="Lato"/>
                <a:sym typeface="Lato"/>
              </a:rPr>
              <a:t>: All methods converge. Increasing the steps increases accuracy of all methods. Taking larger limits calls for taking many more steps and it increases accuracy by a negligible amount so 100 is a good upper bound value.</a:t>
            </a:r>
            <a:endParaRPr sz="1300">
              <a:solidFill>
                <a:schemeClr val="lt1"/>
              </a:solidFill>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idx="1" type="body"/>
          </p:nvPr>
        </p:nvSpPr>
        <p:spPr>
          <a:xfrm>
            <a:off x="5164925" y="953600"/>
            <a:ext cx="3654000" cy="3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Procedure:</a:t>
            </a:r>
            <a:endParaRPr b="1"/>
          </a:p>
          <a:p>
            <a:pPr indent="-298450" lvl="0" marL="457200" rtl="0" algn="l">
              <a:spcBef>
                <a:spcPts val="1600"/>
              </a:spcBef>
              <a:spcAft>
                <a:spcPts val="0"/>
              </a:spcAft>
              <a:buSzPts val="1100"/>
              <a:buChar char="●"/>
            </a:pPr>
            <a:r>
              <a:rPr lang="en" sz="1100"/>
              <a:t>We use Composite Midpoint Rule, Composite Rectangular Rule, Composite Trapezium Method, Gauss 2 Point Rule and Simpson's Method to calculate the definite integral value. </a:t>
            </a:r>
            <a:endParaRPr sz="1100"/>
          </a:p>
          <a:p>
            <a:pPr indent="-298450" lvl="0" marL="457200" rtl="0" algn="l">
              <a:spcBef>
                <a:spcPts val="0"/>
              </a:spcBef>
              <a:spcAft>
                <a:spcPts val="0"/>
              </a:spcAft>
              <a:buSzPts val="1100"/>
              <a:buChar char="●"/>
            </a:pPr>
            <a:r>
              <a:rPr lang="en" sz="1100"/>
              <a:t>The upper limit of the integral is varied from 0.5 to 10  in increments of 0.5 for the error plot. Step size is kept constant. For the net integral plot (ref. report), the maximum upper limit is taken as 50. This has been done for better visualization. </a:t>
            </a:r>
            <a:endParaRPr sz="1100"/>
          </a:p>
          <a:p>
            <a:pPr indent="0" lvl="0" marL="0" rtl="0" algn="l">
              <a:spcBef>
                <a:spcPts val="1600"/>
              </a:spcBef>
              <a:spcAft>
                <a:spcPts val="0"/>
              </a:spcAft>
              <a:buNone/>
            </a:pPr>
            <a:r>
              <a:rPr b="1" lang="en"/>
              <a:t>Conclusion:</a:t>
            </a:r>
            <a:endParaRPr b="1"/>
          </a:p>
          <a:p>
            <a:pPr indent="-298450" lvl="0" marL="457200" rtl="0" algn="l">
              <a:lnSpc>
                <a:spcPct val="100000"/>
              </a:lnSpc>
              <a:spcBef>
                <a:spcPts val="1600"/>
              </a:spcBef>
              <a:spcAft>
                <a:spcPts val="0"/>
              </a:spcAft>
              <a:buSzPts val="1100"/>
              <a:buChar char="●"/>
            </a:pPr>
            <a:r>
              <a:rPr lang="en" sz="1100"/>
              <a:t>All the methods give a very close approximation of the actual integral. </a:t>
            </a:r>
            <a:endParaRPr sz="1100"/>
          </a:p>
          <a:p>
            <a:pPr indent="-298450" lvl="0" marL="457200" rtl="0" algn="l">
              <a:spcBef>
                <a:spcPts val="0"/>
              </a:spcBef>
              <a:spcAft>
                <a:spcPts val="0"/>
              </a:spcAft>
              <a:buSzPts val="1100"/>
              <a:buChar char="●"/>
            </a:pPr>
            <a:r>
              <a:rPr lang="en" sz="1100"/>
              <a:t>The rectangular method gives maximum error. </a:t>
            </a:r>
            <a:endParaRPr sz="1100"/>
          </a:p>
          <a:p>
            <a:pPr indent="-298450" lvl="0" marL="457200" rtl="0" algn="l">
              <a:spcBef>
                <a:spcPts val="0"/>
              </a:spcBef>
              <a:spcAft>
                <a:spcPts val="0"/>
              </a:spcAft>
              <a:buSzPts val="1100"/>
              <a:buChar char="●"/>
            </a:pPr>
            <a:r>
              <a:rPr lang="en" sz="1100"/>
              <a:t>Gauss two point rule gave the minimum error.</a:t>
            </a:r>
            <a:endParaRPr sz="1100"/>
          </a:p>
          <a:p>
            <a:pPr indent="-298450" lvl="0" marL="457200" rtl="0" algn="l">
              <a:spcBef>
                <a:spcPts val="0"/>
              </a:spcBef>
              <a:spcAft>
                <a:spcPts val="0"/>
              </a:spcAft>
              <a:buSzPts val="1100"/>
              <a:buChar char="●"/>
            </a:pPr>
            <a:r>
              <a:rPr lang="en" sz="1100"/>
              <a:t>Rest of the methods lie between these two thresholds.</a:t>
            </a:r>
            <a:endParaRPr sz="1100"/>
          </a:p>
        </p:txBody>
      </p:sp>
      <p:sp>
        <p:nvSpPr>
          <p:cNvPr id="240" name="Google Shape;240;p23"/>
          <p:cNvSpPr txBox="1"/>
          <p:nvPr/>
        </p:nvSpPr>
        <p:spPr>
          <a:xfrm>
            <a:off x="0" y="203600"/>
            <a:ext cx="90120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Lora"/>
                <a:ea typeface="Lora"/>
                <a:cs typeface="Lora"/>
                <a:sym typeface="Lora"/>
              </a:rPr>
              <a:t>Section 5: Numerical Integration</a:t>
            </a:r>
            <a:endParaRPr b="1" sz="2400">
              <a:solidFill>
                <a:schemeClr val="lt1"/>
              </a:solidFill>
              <a:latin typeface="Lora"/>
              <a:ea typeface="Lora"/>
              <a:cs typeface="Lora"/>
              <a:sym typeface="Lora"/>
            </a:endParaRPr>
          </a:p>
          <a:p>
            <a:pPr indent="0" lvl="0" marL="0" rtl="0" algn="ctr">
              <a:spcBef>
                <a:spcPts val="0"/>
              </a:spcBef>
              <a:spcAft>
                <a:spcPts val="0"/>
              </a:spcAft>
              <a:buNone/>
            </a:pPr>
            <a:r>
              <a:rPr b="1" lang="en" sz="2000">
                <a:solidFill>
                  <a:schemeClr val="lt1"/>
                </a:solidFill>
                <a:latin typeface="Lora"/>
                <a:ea typeface="Lora"/>
                <a:cs typeface="Lora"/>
                <a:sym typeface="Lora"/>
              </a:rPr>
              <a:t>Part 2: Complex Functions </a:t>
            </a:r>
            <a:endParaRPr b="1" sz="2000">
              <a:solidFill>
                <a:schemeClr val="lt1"/>
              </a:solidFill>
              <a:latin typeface="Lora"/>
              <a:ea typeface="Lora"/>
              <a:cs typeface="Lora"/>
              <a:sym typeface="Lora"/>
            </a:endParaRPr>
          </a:p>
          <a:p>
            <a:pPr indent="0" lvl="0" marL="0" rtl="0" algn="ctr">
              <a:spcBef>
                <a:spcPts val="0"/>
              </a:spcBef>
              <a:spcAft>
                <a:spcPts val="0"/>
              </a:spcAft>
              <a:buNone/>
            </a:pPr>
            <a:r>
              <a:t/>
            </a:r>
            <a:endParaRPr b="1" sz="2400">
              <a:solidFill>
                <a:schemeClr val="lt1"/>
              </a:solidFill>
              <a:latin typeface="Lora"/>
              <a:ea typeface="Lora"/>
              <a:cs typeface="Lora"/>
              <a:sym typeface="Lora"/>
            </a:endParaRPr>
          </a:p>
        </p:txBody>
      </p:sp>
      <p:pic>
        <p:nvPicPr>
          <p:cNvPr id="241" name="Google Shape;241;p23"/>
          <p:cNvPicPr preferRelativeResize="0"/>
          <p:nvPr/>
        </p:nvPicPr>
        <p:blipFill>
          <a:blip r:embed="rId3">
            <a:alphaModFix/>
          </a:blip>
          <a:stretch>
            <a:fillRect/>
          </a:stretch>
        </p:blipFill>
        <p:spPr>
          <a:xfrm>
            <a:off x="1288250" y="1095275"/>
            <a:ext cx="2771775" cy="390525"/>
          </a:xfrm>
          <a:prstGeom prst="rect">
            <a:avLst/>
          </a:prstGeom>
          <a:noFill/>
          <a:ln>
            <a:noFill/>
          </a:ln>
        </p:spPr>
      </p:pic>
      <p:pic>
        <p:nvPicPr>
          <p:cNvPr id="242" name="Google Shape;242;p23"/>
          <p:cNvPicPr preferRelativeResize="0"/>
          <p:nvPr/>
        </p:nvPicPr>
        <p:blipFill>
          <a:blip r:embed="rId4">
            <a:alphaModFix/>
          </a:blip>
          <a:stretch>
            <a:fillRect/>
          </a:stretch>
        </p:blipFill>
        <p:spPr>
          <a:xfrm>
            <a:off x="152400" y="1638200"/>
            <a:ext cx="4658926" cy="315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idx="1" type="body"/>
          </p:nvPr>
        </p:nvSpPr>
        <p:spPr>
          <a:xfrm>
            <a:off x="723325" y="1425175"/>
            <a:ext cx="3605700" cy="3253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Char char="●"/>
            </a:pPr>
            <a:r>
              <a:rPr lang="en">
                <a:solidFill>
                  <a:srgbClr val="FFFFFF"/>
                </a:solidFill>
              </a:rPr>
              <a:t>We use Composite Midpoint Rule, Composite Rectangular Rule, Composite Trapezium Method, Gauss 2 Point Rule and Simpson's Method to calculate the value. </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The upper limit of the integral is varied from 9 to 4𝜋 in increments of 0.1.</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A</a:t>
            </a:r>
            <a:r>
              <a:rPr lang="en">
                <a:solidFill>
                  <a:srgbClr val="FFFFFF"/>
                </a:solidFill>
              </a:rPr>
              <a:t>ll the methods give a very close approximation of the actual integral. </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The rectangular method gives maximum error. </a:t>
            </a:r>
            <a:endParaRPr>
              <a:solidFill>
                <a:srgbClr val="FFFFFF"/>
              </a:solidFill>
            </a:endParaRPr>
          </a:p>
        </p:txBody>
      </p:sp>
      <p:sp>
        <p:nvSpPr>
          <p:cNvPr id="248" name="Google Shape;248;p24"/>
          <p:cNvSpPr txBox="1"/>
          <p:nvPr/>
        </p:nvSpPr>
        <p:spPr>
          <a:xfrm>
            <a:off x="1118000" y="185275"/>
            <a:ext cx="4357800" cy="10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FFFFFF"/>
                </a:solidFill>
                <a:latin typeface="Lora"/>
                <a:ea typeface="Lora"/>
                <a:cs typeface="Lora"/>
                <a:sym typeface="Lora"/>
              </a:rPr>
              <a:t>Section 5: </a:t>
            </a:r>
            <a:r>
              <a:rPr b="1" lang="en" sz="1700">
                <a:solidFill>
                  <a:srgbClr val="FFFFFF"/>
                </a:solidFill>
                <a:latin typeface="Lora"/>
                <a:ea typeface="Lora"/>
                <a:cs typeface="Lora"/>
                <a:sym typeface="Lora"/>
              </a:rPr>
              <a:t>Numerical Integration</a:t>
            </a:r>
            <a:endParaRPr b="1" sz="1700">
              <a:solidFill>
                <a:srgbClr val="FFFFFF"/>
              </a:solidFill>
              <a:latin typeface="Lora"/>
              <a:ea typeface="Lora"/>
              <a:cs typeface="Lora"/>
              <a:sym typeface="Lora"/>
            </a:endParaRPr>
          </a:p>
          <a:p>
            <a:pPr indent="0" lvl="0" marL="0" rtl="0" algn="l">
              <a:lnSpc>
                <a:spcPct val="115000"/>
              </a:lnSpc>
              <a:spcBef>
                <a:spcPts val="0"/>
              </a:spcBef>
              <a:spcAft>
                <a:spcPts val="0"/>
              </a:spcAft>
              <a:buNone/>
            </a:pPr>
            <a:r>
              <a:rPr b="1" lang="en" sz="1600">
                <a:solidFill>
                  <a:srgbClr val="FFFFFF"/>
                </a:solidFill>
                <a:latin typeface="Lora"/>
                <a:ea typeface="Lora"/>
                <a:cs typeface="Lora"/>
                <a:sym typeface="Lora"/>
              </a:rPr>
              <a:t>Part 3: Complex Functions </a:t>
            </a:r>
            <a:endParaRPr b="1" sz="1600">
              <a:solidFill>
                <a:srgbClr val="FFFFFF"/>
              </a:solidFill>
              <a:latin typeface="Lora"/>
              <a:ea typeface="Lora"/>
              <a:cs typeface="Lora"/>
              <a:sym typeface="Lora"/>
            </a:endParaRPr>
          </a:p>
        </p:txBody>
      </p:sp>
      <p:pic>
        <p:nvPicPr>
          <p:cNvPr id="249" name="Google Shape;249;p24"/>
          <p:cNvPicPr preferRelativeResize="0"/>
          <p:nvPr/>
        </p:nvPicPr>
        <p:blipFill>
          <a:blip r:embed="rId3">
            <a:alphaModFix/>
          </a:blip>
          <a:stretch>
            <a:fillRect/>
          </a:stretch>
        </p:blipFill>
        <p:spPr>
          <a:xfrm>
            <a:off x="4913588" y="1350550"/>
            <a:ext cx="3451225" cy="3328104"/>
          </a:xfrm>
          <a:prstGeom prst="rect">
            <a:avLst/>
          </a:prstGeom>
          <a:noFill/>
          <a:ln>
            <a:noFill/>
          </a:ln>
        </p:spPr>
      </p:pic>
      <p:pic>
        <p:nvPicPr>
          <p:cNvPr id="250" name="Google Shape;250;p24"/>
          <p:cNvPicPr preferRelativeResize="0"/>
          <p:nvPr/>
        </p:nvPicPr>
        <p:blipFill>
          <a:blip r:embed="rId4">
            <a:alphaModFix/>
          </a:blip>
          <a:stretch>
            <a:fillRect/>
          </a:stretch>
        </p:blipFill>
        <p:spPr>
          <a:xfrm>
            <a:off x="4913613" y="1336200"/>
            <a:ext cx="3451200" cy="3356800"/>
          </a:xfrm>
          <a:prstGeom prst="rect">
            <a:avLst/>
          </a:prstGeom>
          <a:noFill/>
          <a:ln>
            <a:noFill/>
          </a:ln>
        </p:spPr>
      </p:pic>
      <p:pic>
        <p:nvPicPr>
          <p:cNvPr id="251" name="Google Shape;251;p24"/>
          <p:cNvPicPr preferRelativeResize="0"/>
          <p:nvPr/>
        </p:nvPicPr>
        <p:blipFill>
          <a:blip r:embed="rId5">
            <a:alphaModFix/>
          </a:blip>
          <a:stretch>
            <a:fillRect/>
          </a:stretch>
        </p:blipFill>
        <p:spPr>
          <a:xfrm>
            <a:off x="4913612" y="1336200"/>
            <a:ext cx="3451221" cy="3328099"/>
          </a:xfrm>
          <a:prstGeom prst="rect">
            <a:avLst/>
          </a:prstGeom>
          <a:noFill/>
          <a:ln>
            <a:noFill/>
          </a:ln>
        </p:spPr>
      </p:pic>
      <p:pic>
        <p:nvPicPr>
          <p:cNvPr id="252" name="Google Shape;252;p24"/>
          <p:cNvPicPr preferRelativeResize="0"/>
          <p:nvPr/>
        </p:nvPicPr>
        <p:blipFill>
          <a:blip r:embed="rId6">
            <a:alphaModFix/>
          </a:blip>
          <a:stretch>
            <a:fillRect/>
          </a:stretch>
        </p:blipFill>
        <p:spPr>
          <a:xfrm>
            <a:off x="5429513" y="363400"/>
            <a:ext cx="2419350" cy="86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9"/>
                                        </p:tgtEl>
                                      </p:cBhvr>
                                    </p:animEffect>
                                    <p:set>
                                      <p:cBhvr>
                                        <p:cTn dur="1" fill="hold">
                                          <p:stCondLst>
                                            <p:cond delay="500"/>
                                          </p:stCondLst>
                                        </p:cTn>
                                        <p:tgtEl>
                                          <p:spTgt spid="2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1"/>
                                        </p:tgtEl>
                                      </p:cBhvr>
                                    </p:animEffect>
                                    <p:set>
                                      <p:cBhvr>
                                        <p:cTn dur="1" fill="hold">
                                          <p:stCondLst>
                                            <p:cond delay="500"/>
                                          </p:stCondLst>
                                        </p:cTn>
                                        <p:tgtEl>
                                          <p:spTgt spid="2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idx="1" type="body"/>
          </p:nvPr>
        </p:nvSpPr>
        <p:spPr>
          <a:xfrm>
            <a:off x="4822025" y="1178725"/>
            <a:ext cx="4007700" cy="36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Motivation: </a:t>
            </a:r>
            <a:r>
              <a:rPr lang="en"/>
              <a:t>There are various functions which cannot be evaluated using elementary integrals but it is possible to get the value using definite integral in terms of famous mathematical constants.</a:t>
            </a:r>
            <a:endParaRPr/>
          </a:p>
          <a:p>
            <a:pPr indent="0" lvl="0" marL="0" rtl="0" algn="l">
              <a:spcBef>
                <a:spcPts val="1600"/>
              </a:spcBef>
              <a:spcAft>
                <a:spcPts val="0"/>
              </a:spcAft>
              <a:buNone/>
            </a:pPr>
            <a:r>
              <a:rPr b="1" lang="en"/>
              <a:t>Solution: </a:t>
            </a:r>
            <a:r>
              <a:rPr lang="en"/>
              <a:t>5 methods were used to evaluate the integral.</a:t>
            </a:r>
            <a:endParaRPr/>
          </a:p>
          <a:p>
            <a:pPr indent="0" lvl="0" marL="0" rtl="0" algn="l">
              <a:spcBef>
                <a:spcPts val="1600"/>
              </a:spcBef>
              <a:spcAft>
                <a:spcPts val="1600"/>
              </a:spcAft>
              <a:buNone/>
            </a:pPr>
            <a:r>
              <a:rPr b="1" lang="en"/>
              <a:t>Conclusion: </a:t>
            </a:r>
            <a:r>
              <a:rPr lang="en"/>
              <a:t>All the methods converged to the given constant value of the integral as and when the upper limit was increased. At around b= 10 the value obtained was  within 10</a:t>
            </a:r>
            <a:r>
              <a:rPr baseline="30000" lang="en"/>
              <a:t>.-6 </a:t>
            </a:r>
            <a:r>
              <a:rPr lang="en"/>
              <a:t> of the actual value. Gauss 2 point method gave the best result whereas the results of rectangular method deviated a lot from the actual value but eventually it converged.</a:t>
            </a:r>
            <a:endParaRPr/>
          </a:p>
        </p:txBody>
      </p:sp>
      <p:sp>
        <p:nvSpPr>
          <p:cNvPr id="258" name="Google Shape;258;p25"/>
          <p:cNvSpPr txBox="1"/>
          <p:nvPr/>
        </p:nvSpPr>
        <p:spPr>
          <a:xfrm>
            <a:off x="0" y="203600"/>
            <a:ext cx="90120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Lora"/>
                <a:ea typeface="Lora"/>
                <a:cs typeface="Lora"/>
                <a:sym typeface="Lora"/>
              </a:rPr>
              <a:t>Section 5: Numerical Integration</a:t>
            </a:r>
            <a:endParaRPr b="1" sz="2000">
              <a:solidFill>
                <a:schemeClr val="lt1"/>
              </a:solidFill>
              <a:latin typeface="Lora"/>
              <a:ea typeface="Lora"/>
              <a:cs typeface="Lora"/>
              <a:sym typeface="Lora"/>
            </a:endParaRPr>
          </a:p>
          <a:p>
            <a:pPr indent="0" lvl="0" marL="0" rtl="0" algn="ctr">
              <a:spcBef>
                <a:spcPts val="0"/>
              </a:spcBef>
              <a:spcAft>
                <a:spcPts val="0"/>
              </a:spcAft>
              <a:buNone/>
            </a:pPr>
            <a:r>
              <a:rPr b="1" lang="en" sz="1800">
                <a:solidFill>
                  <a:schemeClr val="lt1"/>
                </a:solidFill>
                <a:latin typeface="Lora"/>
                <a:ea typeface="Lora"/>
                <a:cs typeface="Lora"/>
                <a:sym typeface="Lora"/>
              </a:rPr>
              <a:t>Part 4: Notable Exceptions with Definite Integrals</a:t>
            </a:r>
            <a:endParaRPr b="1" sz="1800">
              <a:solidFill>
                <a:schemeClr val="lt1"/>
              </a:solidFill>
              <a:latin typeface="Lora"/>
              <a:ea typeface="Lora"/>
              <a:cs typeface="Lora"/>
              <a:sym typeface="Lora"/>
            </a:endParaRPr>
          </a:p>
          <a:p>
            <a:pPr indent="0" lvl="0" marL="0" rtl="0" algn="ctr">
              <a:spcBef>
                <a:spcPts val="0"/>
              </a:spcBef>
              <a:spcAft>
                <a:spcPts val="0"/>
              </a:spcAft>
              <a:buNone/>
            </a:pPr>
            <a:r>
              <a:t/>
            </a:r>
            <a:endParaRPr b="1" sz="2400">
              <a:solidFill>
                <a:schemeClr val="lt1"/>
              </a:solidFill>
              <a:latin typeface="Lora"/>
              <a:ea typeface="Lora"/>
              <a:cs typeface="Lora"/>
              <a:sym typeface="Lora"/>
            </a:endParaRPr>
          </a:p>
        </p:txBody>
      </p:sp>
      <p:pic>
        <p:nvPicPr>
          <p:cNvPr id="259" name="Google Shape;259;p25"/>
          <p:cNvPicPr preferRelativeResize="0"/>
          <p:nvPr/>
        </p:nvPicPr>
        <p:blipFill>
          <a:blip r:embed="rId3">
            <a:alphaModFix/>
          </a:blip>
          <a:stretch>
            <a:fillRect/>
          </a:stretch>
        </p:blipFill>
        <p:spPr>
          <a:xfrm>
            <a:off x="1266825" y="1178725"/>
            <a:ext cx="3305175" cy="476250"/>
          </a:xfrm>
          <a:prstGeom prst="rect">
            <a:avLst/>
          </a:prstGeom>
          <a:noFill/>
          <a:ln>
            <a:noFill/>
          </a:ln>
        </p:spPr>
      </p:pic>
      <p:pic>
        <p:nvPicPr>
          <p:cNvPr id="260" name="Google Shape;260;p25"/>
          <p:cNvPicPr preferRelativeResize="0"/>
          <p:nvPr/>
        </p:nvPicPr>
        <p:blipFill>
          <a:blip r:embed="rId4">
            <a:alphaModFix/>
          </a:blip>
          <a:stretch>
            <a:fillRect/>
          </a:stretch>
        </p:blipFill>
        <p:spPr>
          <a:xfrm>
            <a:off x="1177525" y="1816170"/>
            <a:ext cx="3483776" cy="2917850"/>
          </a:xfrm>
          <a:prstGeom prst="rect">
            <a:avLst/>
          </a:prstGeom>
          <a:noFill/>
          <a:ln>
            <a:noFill/>
          </a:ln>
        </p:spPr>
      </p:pic>
      <p:pic>
        <p:nvPicPr>
          <p:cNvPr id="261" name="Google Shape;261;p25"/>
          <p:cNvPicPr preferRelativeResize="0"/>
          <p:nvPr/>
        </p:nvPicPr>
        <p:blipFill>
          <a:blip r:embed="rId5">
            <a:alphaModFix/>
          </a:blip>
          <a:stretch>
            <a:fillRect/>
          </a:stretch>
        </p:blipFill>
        <p:spPr>
          <a:xfrm>
            <a:off x="1215681" y="1816170"/>
            <a:ext cx="3407469" cy="2853925"/>
          </a:xfrm>
          <a:prstGeom prst="rect">
            <a:avLst/>
          </a:prstGeom>
          <a:noFill/>
          <a:ln>
            <a:noFill/>
          </a:ln>
        </p:spPr>
      </p:pic>
      <p:pic>
        <p:nvPicPr>
          <p:cNvPr id="262" name="Google Shape;262;p25"/>
          <p:cNvPicPr preferRelativeResize="0"/>
          <p:nvPr/>
        </p:nvPicPr>
        <p:blipFill>
          <a:blip r:embed="rId6">
            <a:alphaModFix/>
          </a:blip>
          <a:stretch>
            <a:fillRect/>
          </a:stretch>
        </p:blipFill>
        <p:spPr>
          <a:xfrm>
            <a:off x="1215681" y="1816182"/>
            <a:ext cx="3407469" cy="285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2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61"/>
                                        </p:tgtEl>
                                      </p:cBhvr>
                                    </p:animEffect>
                                    <p:set>
                                      <p:cBhvr>
                                        <p:cTn dur="1" fill="hold">
                                          <p:stCondLst>
                                            <p:cond delay="300"/>
                                          </p:stCondLst>
                                        </p:cTn>
                                        <p:tgtEl>
                                          <p:spTgt spid="26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3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
                                        <p:tgtEl>
                                          <p:spTgt spid="262"/>
                                        </p:tgtEl>
                                      </p:cBhvr>
                                    </p:animEffect>
                                    <p:set>
                                      <p:cBhvr>
                                        <p:cTn dur="1" fill="hold">
                                          <p:stCondLst>
                                            <p:cond delay="200"/>
                                          </p:stCondLst>
                                        </p:cTn>
                                        <p:tgtEl>
                                          <p:spTgt spid="2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3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idx="1" type="body"/>
          </p:nvPr>
        </p:nvSpPr>
        <p:spPr>
          <a:xfrm>
            <a:off x="723325" y="1425175"/>
            <a:ext cx="3605700" cy="3253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Char char="●"/>
            </a:pPr>
            <a:r>
              <a:rPr lang="en">
                <a:solidFill>
                  <a:srgbClr val="FFFFFF"/>
                </a:solidFill>
              </a:rPr>
              <a:t>We use Composite Midpoint Rule, Composite Rectangular Rule, Composite Trapezium Method, Gauss 2 Point Rule and Simpson's Method to calculate the value for m = 110 kg, k = 0.18 kg m</a:t>
            </a:r>
            <a:r>
              <a:rPr baseline="30000" lang="en">
                <a:solidFill>
                  <a:srgbClr val="FFFFFF"/>
                </a:solidFill>
              </a:rPr>
              <a:t>-1 </a:t>
            </a:r>
            <a:r>
              <a:rPr lang="en">
                <a:solidFill>
                  <a:srgbClr val="FFFFFF"/>
                </a:solidFill>
              </a:rPr>
              <a:t>, and g</a:t>
            </a:r>
            <a:r>
              <a:rPr lang="en">
                <a:solidFill>
                  <a:srgbClr val="FFFFFF"/>
                </a:solidFill>
              </a:rPr>
              <a:t> = 9.8 ms</a:t>
            </a:r>
            <a:r>
              <a:rPr baseline="30000" lang="en">
                <a:solidFill>
                  <a:srgbClr val="FFFFFF"/>
                </a:solidFill>
              </a:rPr>
              <a:t>-2</a:t>
            </a:r>
            <a:endParaRPr baseline="300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The upper limit of the integral is varied from 0.5 to 10  in increments of 0.1.</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All the methods give a very close approximation of the actual integral. </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The rectangular method gives maximum error. </a:t>
            </a:r>
            <a:endParaRPr>
              <a:solidFill>
                <a:srgbClr val="FFFFFF"/>
              </a:solidFill>
            </a:endParaRPr>
          </a:p>
        </p:txBody>
      </p:sp>
      <p:sp>
        <p:nvSpPr>
          <p:cNvPr id="268" name="Google Shape;268;p26"/>
          <p:cNvSpPr txBox="1"/>
          <p:nvPr/>
        </p:nvSpPr>
        <p:spPr>
          <a:xfrm>
            <a:off x="1118000" y="185275"/>
            <a:ext cx="4357800" cy="10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FFFFFF"/>
                </a:solidFill>
                <a:latin typeface="Lora"/>
                <a:ea typeface="Lora"/>
                <a:cs typeface="Lora"/>
                <a:sym typeface="Lora"/>
              </a:rPr>
              <a:t>Section 5: Numerical Integration</a:t>
            </a:r>
            <a:endParaRPr b="1" sz="1700">
              <a:solidFill>
                <a:srgbClr val="FFFFFF"/>
              </a:solidFill>
              <a:latin typeface="Lora"/>
              <a:ea typeface="Lora"/>
              <a:cs typeface="Lora"/>
              <a:sym typeface="Lora"/>
            </a:endParaRPr>
          </a:p>
          <a:p>
            <a:pPr indent="0" lvl="0" marL="0" rtl="0" algn="l">
              <a:lnSpc>
                <a:spcPct val="115000"/>
              </a:lnSpc>
              <a:spcBef>
                <a:spcPts val="0"/>
              </a:spcBef>
              <a:spcAft>
                <a:spcPts val="0"/>
              </a:spcAft>
              <a:buNone/>
            </a:pPr>
            <a:r>
              <a:rPr b="1" lang="en" sz="1600">
                <a:solidFill>
                  <a:srgbClr val="FFFFFF"/>
                </a:solidFill>
                <a:latin typeface="Lora"/>
                <a:ea typeface="Lora"/>
                <a:cs typeface="Lora"/>
                <a:sym typeface="Lora"/>
              </a:rPr>
              <a:t>Part 5: Velocity equation for freely falling body under influence of air resistance</a:t>
            </a:r>
            <a:endParaRPr b="1" sz="1600">
              <a:solidFill>
                <a:srgbClr val="FFFFFF"/>
              </a:solidFill>
              <a:latin typeface="Lora"/>
              <a:ea typeface="Lora"/>
              <a:cs typeface="Lora"/>
              <a:sym typeface="Lora"/>
            </a:endParaRPr>
          </a:p>
        </p:txBody>
      </p:sp>
      <p:pic>
        <p:nvPicPr>
          <p:cNvPr id="269" name="Google Shape;269;p26"/>
          <p:cNvPicPr preferRelativeResize="0"/>
          <p:nvPr/>
        </p:nvPicPr>
        <p:blipFill rotWithShape="1">
          <a:blip r:embed="rId3">
            <a:alphaModFix/>
          </a:blip>
          <a:srcRect b="0" l="8751" r="8760" t="0"/>
          <a:stretch/>
        </p:blipFill>
        <p:spPr>
          <a:xfrm>
            <a:off x="4913588" y="1350550"/>
            <a:ext cx="3451225" cy="3328104"/>
          </a:xfrm>
          <a:prstGeom prst="rect">
            <a:avLst/>
          </a:prstGeom>
          <a:noFill/>
          <a:ln>
            <a:noFill/>
          </a:ln>
        </p:spPr>
      </p:pic>
      <p:pic>
        <p:nvPicPr>
          <p:cNvPr id="270" name="Google Shape;270;p26"/>
          <p:cNvPicPr preferRelativeResize="0"/>
          <p:nvPr/>
        </p:nvPicPr>
        <p:blipFill rotWithShape="1">
          <a:blip r:embed="rId4">
            <a:alphaModFix/>
          </a:blip>
          <a:srcRect b="0" l="7250" r="7250" t="0"/>
          <a:stretch/>
        </p:blipFill>
        <p:spPr>
          <a:xfrm>
            <a:off x="4913613" y="1373525"/>
            <a:ext cx="3451200" cy="3356800"/>
          </a:xfrm>
          <a:prstGeom prst="rect">
            <a:avLst/>
          </a:prstGeom>
          <a:noFill/>
          <a:ln>
            <a:noFill/>
          </a:ln>
        </p:spPr>
      </p:pic>
      <p:pic>
        <p:nvPicPr>
          <p:cNvPr id="271" name="Google Shape;271;p26"/>
          <p:cNvPicPr preferRelativeResize="0"/>
          <p:nvPr/>
        </p:nvPicPr>
        <p:blipFill rotWithShape="1">
          <a:blip r:embed="rId5">
            <a:alphaModFix/>
          </a:blip>
          <a:srcRect b="0" l="7351" r="7360" t="0"/>
          <a:stretch/>
        </p:blipFill>
        <p:spPr>
          <a:xfrm>
            <a:off x="4913612" y="1387875"/>
            <a:ext cx="3451221" cy="3328099"/>
          </a:xfrm>
          <a:prstGeom prst="rect">
            <a:avLst/>
          </a:prstGeom>
          <a:noFill/>
          <a:ln>
            <a:noFill/>
          </a:ln>
        </p:spPr>
      </p:pic>
      <p:pic>
        <p:nvPicPr>
          <p:cNvPr id="272" name="Google Shape;272;p26"/>
          <p:cNvPicPr preferRelativeResize="0"/>
          <p:nvPr/>
        </p:nvPicPr>
        <p:blipFill>
          <a:blip r:embed="rId6">
            <a:alphaModFix/>
          </a:blip>
          <a:stretch>
            <a:fillRect/>
          </a:stretch>
        </p:blipFill>
        <p:spPr>
          <a:xfrm>
            <a:off x="5499412" y="727099"/>
            <a:ext cx="2279625" cy="401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9"/>
                                        </p:tgtEl>
                                      </p:cBhvr>
                                    </p:animEffect>
                                    <p:set>
                                      <p:cBhvr>
                                        <p:cTn dur="1" fill="hold">
                                          <p:stCondLst>
                                            <p:cond delay="500"/>
                                          </p:stCondLst>
                                        </p:cTn>
                                        <p:tgtEl>
                                          <p:spTgt spid="2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1"/>
                                        </p:tgtEl>
                                      </p:cBhvr>
                                    </p:animEffect>
                                    <p:set>
                                      <p:cBhvr>
                                        <p:cTn dur="1" fill="hold">
                                          <p:stCondLst>
                                            <p:cond delay="500"/>
                                          </p:stCondLst>
                                        </p:cTn>
                                        <p:tgtEl>
                                          <p:spTgt spid="2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idx="1" type="body"/>
          </p:nvPr>
        </p:nvSpPr>
        <p:spPr>
          <a:xfrm>
            <a:off x="723325" y="1425175"/>
            <a:ext cx="3605700" cy="3253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Char char="●"/>
            </a:pPr>
            <a:r>
              <a:rPr lang="en">
                <a:solidFill>
                  <a:srgbClr val="FFFFFF"/>
                </a:solidFill>
              </a:rPr>
              <a:t>Here we take a homogeneous differential equation and solve it using various methods - Euler method, Runge Kutta order 2 and Runge Kutta order 4.</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S</a:t>
            </a:r>
            <a:r>
              <a:rPr lang="en">
                <a:solidFill>
                  <a:srgbClr val="FFFFFF"/>
                </a:solidFill>
              </a:rPr>
              <a:t>tep size h=0.01 and total number of steps n= 100</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Euler method has the maximum error while Runge-Kutta order 2 and Runge Kutta order 4 give relatively less error</a:t>
            </a:r>
            <a:endParaRPr>
              <a:solidFill>
                <a:srgbClr val="FFFFFF"/>
              </a:solidFill>
            </a:endParaRPr>
          </a:p>
        </p:txBody>
      </p:sp>
      <p:sp>
        <p:nvSpPr>
          <p:cNvPr id="278" name="Google Shape;278;p27"/>
          <p:cNvSpPr txBox="1"/>
          <p:nvPr/>
        </p:nvSpPr>
        <p:spPr>
          <a:xfrm>
            <a:off x="1118000" y="185275"/>
            <a:ext cx="4357800" cy="10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FFFFFF"/>
                </a:solidFill>
                <a:latin typeface="Lora"/>
                <a:ea typeface="Lora"/>
                <a:cs typeface="Lora"/>
                <a:sym typeface="Lora"/>
              </a:rPr>
              <a:t>Section 6:</a:t>
            </a:r>
            <a:r>
              <a:rPr b="1" lang="en" sz="1600">
                <a:solidFill>
                  <a:srgbClr val="FFFFFF"/>
                </a:solidFill>
                <a:latin typeface="Lora"/>
                <a:ea typeface="Lora"/>
                <a:cs typeface="Lora"/>
                <a:sym typeface="Lora"/>
              </a:rPr>
              <a:t> </a:t>
            </a:r>
            <a:r>
              <a:rPr b="1" lang="en" sz="1900">
                <a:solidFill>
                  <a:schemeClr val="lt1"/>
                </a:solidFill>
                <a:latin typeface="Lora"/>
                <a:ea typeface="Lora"/>
                <a:cs typeface="Lora"/>
                <a:sym typeface="Lora"/>
              </a:rPr>
              <a:t>Solution to Ordinary Differential Equations</a:t>
            </a:r>
            <a:endParaRPr b="1" sz="1900">
              <a:solidFill>
                <a:schemeClr val="lt1"/>
              </a:solidFill>
              <a:latin typeface="Lora"/>
              <a:ea typeface="Lora"/>
              <a:cs typeface="Lora"/>
              <a:sym typeface="Lora"/>
            </a:endParaRPr>
          </a:p>
          <a:p>
            <a:pPr indent="0" lvl="0" marL="0" rtl="0" algn="l">
              <a:lnSpc>
                <a:spcPct val="115000"/>
              </a:lnSpc>
              <a:spcBef>
                <a:spcPts val="0"/>
              </a:spcBef>
              <a:spcAft>
                <a:spcPts val="0"/>
              </a:spcAft>
              <a:buNone/>
            </a:pPr>
            <a:r>
              <a:rPr b="1" lang="en" sz="1600">
                <a:solidFill>
                  <a:srgbClr val="FFFFFF"/>
                </a:solidFill>
                <a:latin typeface="Lora"/>
                <a:ea typeface="Lora"/>
                <a:cs typeface="Lora"/>
                <a:sym typeface="Lora"/>
              </a:rPr>
              <a:t>Part 1: </a:t>
            </a:r>
            <a:endParaRPr b="1" sz="1600">
              <a:solidFill>
                <a:srgbClr val="FFFFFF"/>
              </a:solidFill>
              <a:latin typeface="Lora"/>
              <a:ea typeface="Lora"/>
              <a:cs typeface="Lora"/>
              <a:sym typeface="Lora"/>
            </a:endParaRPr>
          </a:p>
        </p:txBody>
      </p:sp>
      <p:pic>
        <p:nvPicPr>
          <p:cNvPr id="279" name="Google Shape;279;p27"/>
          <p:cNvPicPr preferRelativeResize="0"/>
          <p:nvPr/>
        </p:nvPicPr>
        <p:blipFill rotWithShape="1">
          <a:blip r:embed="rId3">
            <a:alphaModFix/>
          </a:blip>
          <a:srcRect b="0" l="7000" r="6992" t="0"/>
          <a:stretch/>
        </p:blipFill>
        <p:spPr>
          <a:xfrm>
            <a:off x="4913588" y="1350550"/>
            <a:ext cx="3451225" cy="3328103"/>
          </a:xfrm>
          <a:prstGeom prst="rect">
            <a:avLst/>
          </a:prstGeom>
          <a:noFill/>
          <a:ln>
            <a:noFill/>
          </a:ln>
        </p:spPr>
      </p:pic>
      <p:pic>
        <p:nvPicPr>
          <p:cNvPr id="280" name="Google Shape;280;p27"/>
          <p:cNvPicPr preferRelativeResize="0"/>
          <p:nvPr/>
        </p:nvPicPr>
        <p:blipFill rotWithShape="1">
          <a:blip r:embed="rId4">
            <a:alphaModFix/>
          </a:blip>
          <a:srcRect b="0" l="7805" r="7805" t="0"/>
          <a:stretch/>
        </p:blipFill>
        <p:spPr>
          <a:xfrm>
            <a:off x="4913612" y="1350550"/>
            <a:ext cx="3451221" cy="3328100"/>
          </a:xfrm>
          <a:prstGeom prst="rect">
            <a:avLst/>
          </a:prstGeom>
          <a:noFill/>
          <a:ln>
            <a:noFill/>
          </a:ln>
        </p:spPr>
      </p:pic>
      <p:pic>
        <p:nvPicPr>
          <p:cNvPr id="281" name="Google Shape;281;p27"/>
          <p:cNvPicPr preferRelativeResize="0"/>
          <p:nvPr/>
        </p:nvPicPr>
        <p:blipFill>
          <a:blip r:embed="rId5">
            <a:alphaModFix/>
          </a:blip>
          <a:stretch>
            <a:fillRect/>
          </a:stretch>
        </p:blipFill>
        <p:spPr>
          <a:xfrm>
            <a:off x="5494237" y="555100"/>
            <a:ext cx="2289951" cy="675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9"/>
                                        </p:tgtEl>
                                      </p:cBhvr>
                                    </p:animEffect>
                                    <p:set>
                                      <p:cBhvr>
                                        <p:cTn dur="1" fill="hold">
                                          <p:stCondLst>
                                            <p:cond delay="500"/>
                                          </p:stCondLst>
                                        </p:cTn>
                                        <p:tgtEl>
                                          <p:spTgt spid="2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80"/>
                                        </p:tgtEl>
                                      </p:cBhvr>
                                    </p:animEffect>
                                    <p:set>
                                      <p:cBhvr>
                                        <p:cTn dur="1" fill="hold">
                                          <p:stCondLst>
                                            <p:cond delay="500"/>
                                          </p:stCondLst>
                                        </p:cTn>
                                        <p:tgtEl>
                                          <p:spTgt spid="2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idx="1" type="body"/>
          </p:nvPr>
        </p:nvSpPr>
        <p:spPr>
          <a:xfrm>
            <a:off x="4822025" y="1178725"/>
            <a:ext cx="4007700" cy="362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We used the differential equation of a unit circle with different initial values to retrieve the circle.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Solution: </a:t>
            </a:r>
            <a:r>
              <a:rPr lang="en"/>
              <a:t>3 methods were used to evaluate the integral.</a:t>
            </a:r>
            <a:endParaRPr/>
          </a:p>
          <a:p>
            <a:pPr indent="-311150" lvl="0" marL="457200" rtl="0" algn="l">
              <a:spcBef>
                <a:spcPts val="0"/>
              </a:spcBef>
              <a:spcAft>
                <a:spcPts val="0"/>
              </a:spcAft>
              <a:buSzPts val="1300"/>
              <a:buChar char="●"/>
            </a:pPr>
            <a:r>
              <a:rPr lang="en"/>
              <a:t>x</a:t>
            </a:r>
            <a:r>
              <a:rPr baseline="-25000" lang="en"/>
              <a:t>0</a:t>
            </a:r>
            <a:r>
              <a:rPr lang="en"/>
              <a:t> = 0 and </a:t>
            </a:r>
            <a:r>
              <a:rPr lang="en"/>
              <a:t>y</a:t>
            </a:r>
            <a:r>
              <a:rPr baseline="-25000" lang="en"/>
              <a:t>0</a:t>
            </a:r>
            <a:r>
              <a:rPr lang="en"/>
              <a:t>=1 for the first quadrant </a:t>
            </a:r>
            <a:endParaRPr/>
          </a:p>
          <a:p>
            <a:pPr indent="-311150" lvl="0" marL="457200" rtl="0" algn="l">
              <a:lnSpc>
                <a:spcPct val="100000"/>
              </a:lnSpc>
              <a:spcBef>
                <a:spcPts val="0"/>
              </a:spcBef>
              <a:spcAft>
                <a:spcPts val="0"/>
              </a:spcAft>
              <a:buSzPts val="1300"/>
              <a:buChar char="●"/>
            </a:pPr>
            <a:r>
              <a:rPr lang="en"/>
              <a:t>x</a:t>
            </a:r>
            <a:r>
              <a:rPr baseline="-25000" lang="en"/>
              <a:t>0</a:t>
            </a:r>
            <a:r>
              <a:rPr lang="en"/>
              <a:t> = 0 and </a:t>
            </a:r>
            <a:r>
              <a:rPr lang="en"/>
              <a:t>y</a:t>
            </a:r>
            <a:r>
              <a:rPr baseline="-25000" lang="en"/>
              <a:t>0</a:t>
            </a:r>
            <a:r>
              <a:rPr lang="en"/>
              <a:t>=-1 for the second quadrant </a:t>
            </a:r>
            <a:endParaRPr/>
          </a:p>
          <a:p>
            <a:pPr indent="-311150" lvl="0" marL="457200" rtl="0" algn="l">
              <a:lnSpc>
                <a:spcPct val="100000"/>
              </a:lnSpc>
              <a:spcBef>
                <a:spcPts val="0"/>
              </a:spcBef>
              <a:spcAft>
                <a:spcPts val="0"/>
              </a:spcAft>
              <a:buSzPts val="1300"/>
              <a:buChar char="●"/>
            </a:pPr>
            <a:r>
              <a:rPr lang="en"/>
              <a:t>x</a:t>
            </a:r>
            <a:r>
              <a:rPr baseline="-25000" lang="en"/>
              <a:t>0</a:t>
            </a:r>
            <a:r>
              <a:rPr lang="en"/>
              <a:t> = -0.99 and y</a:t>
            </a:r>
            <a:r>
              <a:rPr baseline="-25000" lang="en"/>
              <a:t>0</a:t>
            </a:r>
            <a:r>
              <a:rPr lang="en"/>
              <a:t>=(1 - x</a:t>
            </a:r>
            <a:r>
              <a:rPr baseline="-25000" lang="en"/>
              <a:t>0</a:t>
            </a:r>
            <a:r>
              <a:rPr baseline="30000" lang="en"/>
              <a:t>2</a:t>
            </a:r>
            <a:r>
              <a:rPr lang="en"/>
              <a:t> )</a:t>
            </a:r>
            <a:r>
              <a:rPr baseline="30000" lang="en"/>
              <a:t>½</a:t>
            </a:r>
            <a:r>
              <a:rPr lang="en"/>
              <a:t>  for the third quadrant </a:t>
            </a:r>
            <a:endParaRPr/>
          </a:p>
          <a:p>
            <a:pPr indent="-311150" lvl="0" marL="457200" rtl="0" algn="l">
              <a:lnSpc>
                <a:spcPct val="100000"/>
              </a:lnSpc>
              <a:spcBef>
                <a:spcPts val="0"/>
              </a:spcBef>
              <a:spcAft>
                <a:spcPts val="0"/>
              </a:spcAft>
              <a:buSzPts val="1300"/>
              <a:buChar char="●"/>
            </a:pPr>
            <a:r>
              <a:rPr lang="en"/>
              <a:t>x</a:t>
            </a:r>
            <a:r>
              <a:rPr baseline="-25000" lang="en"/>
              <a:t>0</a:t>
            </a:r>
            <a:r>
              <a:rPr lang="en"/>
              <a:t> = -0.99 and </a:t>
            </a:r>
            <a:r>
              <a:rPr lang="en"/>
              <a:t>y</a:t>
            </a:r>
            <a:r>
              <a:rPr baseline="-25000" lang="en"/>
              <a:t>0</a:t>
            </a:r>
            <a:r>
              <a:rPr lang="en"/>
              <a:t>=(1 - x</a:t>
            </a:r>
            <a:r>
              <a:rPr baseline="-25000" lang="en"/>
              <a:t>0</a:t>
            </a:r>
            <a:r>
              <a:rPr baseline="30000" lang="en"/>
              <a:t>2</a:t>
            </a:r>
            <a:r>
              <a:rPr lang="en"/>
              <a:t> )</a:t>
            </a:r>
            <a:r>
              <a:rPr baseline="30000" lang="en"/>
              <a:t>½  </a:t>
            </a:r>
            <a:r>
              <a:rPr lang="en"/>
              <a:t>for the fourth quadrant </a:t>
            </a:r>
            <a:endParaRPr/>
          </a:p>
          <a:p>
            <a:pPr indent="0" lvl="0" marL="457200" rtl="0" algn="l">
              <a:lnSpc>
                <a:spcPct val="100000"/>
              </a:lnSpc>
              <a:spcBef>
                <a:spcPts val="0"/>
              </a:spcBef>
              <a:spcAft>
                <a:spcPts val="0"/>
              </a:spcAft>
              <a:buNone/>
            </a:pPr>
            <a:r>
              <a:t/>
            </a:r>
            <a:endParaRPr/>
          </a:p>
          <a:p>
            <a:pPr indent="0" lvl="0" marL="0" rtl="0" algn="l">
              <a:spcBef>
                <a:spcPts val="0"/>
              </a:spcBef>
              <a:spcAft>
                <a:spcPts val="1600"/>
              </a:spcAft>
              <a:buNone/>
            </a:pPr>
            <a:r>
              <a:rPr b="1" lang="en"/>
              <a:t>Conclusion: </a:t>
            </a:r>
            <a:r>
              <a:rPr lang="en"/>
              <a:t>All the methods converged to form a unit circle centered at zero. Euler method gave the highest error for both the cases x&gt;0 and x&lt;0. Runge Kutta fourth order gave the best results.</a:t>
            </a:r>
            <a:endParaRPr/>
          </a:p>
        </p:txBody>
      </p:sp>
      <p:sp>
        <p:nvSpPr>
          <p:cNvPr id="287" name="Google Shape;287;p28"/>
          <p:cNvSpPr txBox="1"/>
          <p:nvPr/>
        </p:nvSpPr>
        <p:spPr>
          <a:xfrm>
            <a:off x="0" y="203600"/>
            <a:ext cx="90120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Lora"/>
                <a:ea typeface="Lora"/>
                <a:cs typeface="Lora"/>
                <a:sym typeface="Lora"/>
              </a:rPr>
              <a:t>Section 6: Solution to Ordinary Differential Equations</a:t>
            </a:r>
            <a:endParaRPr b="1" sz="2000">
              <a:solidFill>
                <a:schemeClr val="lt1"/>
              </a:solidFill>
              <a:latin typeface="Lora"/>
              <a:ea typeface="Lora"/>
              <a:cs typeface="Lora"/>
              <a:sym typeface="Lora"/>
            </a:endParaRPr>
          </a:p>
          <a:p>
            <a:pPr indent="0" lvl="0" marL="0" rtl="0" algn="ctr">
              <a:spcBef>
                <a:spcPts val="0"/>
              </a:spcBef>
              <a:spcAft>
                <a:spcPts val="0"/>
              </a:spcAft>
              <a:buNone/>
            </a:pPr>
            <a:r>
              <a:rPr b="1" lang="en" sz="1800">
                <a:solidFill>
                  <a:schemeClr val="lt1"/>
                </a:solidFill>
                <a:latin typeface="Lora"/>
                <a:ea typeface="Lora"/>
                <a:cs typeface="Lora"/>
                <a:sym typeface="Lora"/>
              </a:rPr>
              <a:t>Part 2: Equation of unit circle</a:t>
            </a:r>
            <a:endParaRPr b="1" sz="1800">
              <a:solidFill>
                <a:schemeClr val="lt1"/>
              </a:solidFill>
              <a:latin typeface="Lora"/>
              <a:ea typeface="Lora"/>
              <a:cs typeface="Lora"/>
              <a:sym typeface="Lora"/>
            </a:endParaRPr>
          </a:p>
          <a:p>
            <a:pPr indent="0" lvl="0" marL="0" rtl="0" algn="ctr">
              <a:spcBef>
                <a:spcPts val="0"/>
              </a:spcBef>
              <a:spcAft>
                <a:spcPts val="0"/>
              </a:spcAft>
              <a:buNone/>
            </a:pPr>
            <a:r>
              <a:t/>
            </a:r>
            <a:endParaRPr b="1" sz="2400">
              <a:solidFill>
                <a:schemeClr val="lt1"/>
              </a:solidFill>
              <a:latin typeface="Lora"/>
              <a:ea typeface="Lora"/>
              <a:cs typeface="Lora"/>
              <a:sym typeface="Lora"/>
            </a:endParaRPr>
          </a:p>
        </p:txBody>
      </p:sp>
      <p:pic>
        <p:nvPicPr>
          <p:cNvPr id="288" name="Google Shape;288;p28"/>
          <p:cNvPicPr preferRelativeResize="0"/>
          <p:nvPr/>
        </p:nvPicPr>
        <p:blipFill rotWithShape="1">
          <a:blip r:embed="rId3">
            <a:alphaModFix/>
          </a:blip>
          <a:srcRect b="0" l="3335" r="7243" t="0"/>
          <a:stretch/>
        </p:blipFill>
        <p:spPr>
          <a:xfrm>
            <a:off x="1323975" y="1880100"/>
            <a:ext cx="3190875" cy="2676525"/>
          </a:xfrm>
          <a:prstGeom prst="rect">
            <a:avLst/>
          </a:prstGeom>
          <a:noFill/>
          <a:ln>
            <a:noFill/>
          </a:ln>
        </p:spPr>
      </p:pic>
      <p:pic>
        <p:nvPicPr>
          <p:cNvPr id="289" name="Google Shape;289;p28"/>
          <p:cNvPicPr preferRelativeResize="0"/>
          <p:nvPr/>
        </p:nvPicPr>
        <p:blipFill rotWithShape="1">
          <a:blip r:embed="rId4">
            <a:alphaModFix/>
          </a:blip>
          <a:srcRect b="970" l="2889" r="6522" t="0"/>
          <a:stretch/>
        </p:blipFill>
        <p:spPr>
          <a:xfrm>
            <a:off x="1323975" y="1880100"/>
            <a:ext cx="3190875" cy="2617446"/>
          </a:xfrm>
          <a:prstGeom prst="rect">
            <a:avLst/>
          </a:prstGeom>
          <a:noFill/>
          <a:ln>
            <a:noFill/>
          </a:ln>
        </p:spPr>
      </p:pic>
      <p:pic>
        <p:nvPicPr>
          <p:cNvPr id="290" name="Google Shape;290;p28"/>
          <p:cNvPicPr preferRelativeResize="0"/>
          <p:nvPr/>
        </p:nvPicPr>
        <p:blipFill>
          <a:blip r:embed="rId5">
            <a:alphaModFix/>
          </a:blip>
          <a:stretch>
            <a:fillRect/>
          </a:stretch>
        </p:blipFill>
        <p:spPr>
          <a:xfrm>
            <a:off x="1914525" y="1178725"/>
            <a:ext cx="2009775" cy="447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3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88"/>
                                        </p:tgtEl>
                                      </p:cBhvr>
                                    </p:animEffect>
                                    <p:set>
                                      <p:cBhvr>
                                        <p:cTn dur="1" fill="hold">
                                          <p:stCondLst>
                                            <p:cond delay="300"/>
                                          </p:stCondLst>
                                        </p:cTn>
                                        <p:tgtEl>
                                          <p:spTgt spid="2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3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89"/>
                                        </p:tgtEl>
                                      </p:cBhvr>
                                    </p:animEffect>
                                    <p:set>
                                      <p:cBhvr>
                                        <p:cTn dur="1" fill="hold">
                                          <p:stCondLst>
                                            <p:cond delay="300"/>
                                          </p:stCondLst>
                                        </p:cTn>
                                        <p:tgtEl>
                                          <p:spTgt spid="28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800">
                <a:latin typeface="Oswald"/>
                <a:ea typeface="Oswald"/>
                <a:cs typeface="Oswald"/>
                <a:sym typeface="Oswald"/>
              </a:rPr>
              <a:t>Fin.</a:t>
            </a:r>
            <a:endParaRPr b="1" sz="58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52550" y="173725"/>
            <a:ext cx="7038900" cy="843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100">
                <a:latin typeface="Lora"/>
                <a:ea typeface="Lora"/>
                <a:cs typeface="Lora"/>
                <a:sym typeface="Lora"/>
              </a:rPr>
              <a:t>Section 1: Root Finding Method</a:t>
            </a:r>
            <a:endParaRPr b="1" sz="2100">
              <a:latin typeface="Lora"/>
              <a:ea typeface="Lora"/>
              <a:cs typeface="Lora"/>
              <a:sym typeface="Lora"/>
            </a:endParaRPr>
          </a:p>
          <a:p>
            <a:pPr indent="0" lvl="0" marL="0" rtl="0" algn="ctr">
              <a:lnSpc>
                <a:spcPct val="115000"/>
              </a:lnSpc>
              <a:spcBef>
                <a:spcPts val="0"/>
              </a:spcBef>
              <a:spcAft>
                <a:spcPts val="0"/>
              </a:spcAft>
              <a:buNone/>
            </a:pPr>
            <a:r>
              <a:rPr b="1" lang="en" sz="2100">
                <a:latin typeface="Lora"/>
                <a:ea typeface="Lora"/>
                <a:cs typeface="Lora"/>
                <a:sym typeface="Lora"/>
              </a:rPr>
              <a:t>Part 1: Planck’s Radiation Equation</a:t>
            </a:r>
            <a:endParaRPr sz="2100"/>
          </a:p>
          <a:p>
            <a:pPr indent="0" lvl="0" marL="0" rtl="0" algn="ctr">
              <a:spcBef>
                <a:spcPts val="0"/>
              </a:spcBef>
              <a:spcAft>
                <a:spcPts val="0"/>
              </a:spcAft>
              <a:buNone/>
            </a:pPr>
            <a:r>
              <a:t/>
            </a:r>
            <a:endParaRPr b="1">
              <a:latin typeface="Lora"/>
              <a:ea typeface="Lora"/>
              <a:cs typeface="Lora"/>
              <a:sym typeface="Lora"/>
            </a:endParaRPr>
          </a:p>
        </p:txBody>
      </p:sp>
      <p:sp>
        <p:nvSpPr>
          <p:cNvPr id="142" name="Google Shape;142;p14"/>
          <p:cNvSpPr txBox="1"/>
          <p:nvPr>
            <p:ph idx="1" type="body"/>
          </p:nvPr>
        </p:nvSpPr>
        <p:spPr>
          <a:xfrm>
            <a:off x="1105300" y="1072700"/>
            <a:ext cx="7738200" cy="340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Problem</a:t>
            </a:r>
            <a:r>
              <a:rPr b="1" lang="en"/>
              <a:t>:</a:t>
            </a:r>
            <a:r>
              <a:rPr lang="en"/>
              <a:t> </a:t>
            </a:r>
            <a:r>
              <a:rPr lang="en">
                <a:solidFill>
                  <a:srgbClr val="FFFFFF"/>
                </a:solidFill>
              </a:rPr>
              <a:t>Find the wavelength for maximum energy density within an isothermal blackbody with absolute temperature=300K.</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b="1" lang="en">
                <a:solidFill>
                  <a:srgbClr val="FFFFFF"/>
                </a:solidFill>
              </a:rPr>
              <a:t>Solution: </a:t>
            </a:r>
            <a:r>
              <a:rPr lang="en">
                <a:solidFill>
                  <a:srgbClr val="FFFFFF"/>
                </a:solidFill>
              </a:rPr>
              <a:t> We used Planck’s Radiation Equation to find the iterative function for solving the given problem </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b="1" lang="en">
                <a:solidFill>
                  <a:srgbClr val="FFFFFF"/>
                </a:solidFill>
              </a:rPr>
              <a:t>Planck’s Equation:</a:t>
            </a:r>
            <a:r>
              <a:rPr lang="en">
                <a:solidFill>
                  <a:srgbClr val="FFFFFF"/>
                </a:solidFill>
              </a:rPr>
              <a:t>  𝝓(𝜆) = 8𝜋ch</a:t>
            </a:r>
            <a:r>
              <a:rPr lang="en">
                <a:solidFill>
                  <a:srgbClr val="FFFFFF"/>
                </a:solidFill>
              </a:rPr>
              <a:t>𝜆/(e</a:t>
            </a:r>
            <a:r>
              <a:rPr baseline="30000" lang="en">
                <a:solidFill>
                  <a:srgbClr val="FFFFFF"/>
                </a:solidFill>
              </a:rPr>
              <a:t>ch/kT𝜆  </a:t>
            </a:r>
            <a:r>
              <a:rPr lang="en">
                <a:solidFill>
                  <a:srgbClr val="FFFFFF"/>
                </a:solidFill>
              </a:rPr>
              <a:t>-1</a:t>
            </a:r>
            <a:r>
              <a:rPr baseline="30000" lang="en">
                <a:solidFill>
                  <a:srgbClr val="FFFFFF"/>
                </a:solidFill>
              </a:rPr>
              <a:t> </a:t>
            </a:r>
            <a:r>
              <a:rPr lang="en">
                <a:solidFill>
                  <a:srgbClr val="FFFFFF"/>
                </a:solidFill>
              </a:rPr>
              <a:t>)</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b="1" lang="en">
                <a:solidFill>
                  <a:srgbClr val="FFFFFF"/>
                </a:solidFill>
              </a:rPr>
              <a:t>Iterative function: </a:t>
            </a:r>
            <a:r>
              <a:rPr lang="en">
                <a:solidFill>
                  <a:srgbClr val="FFFFFF"/>
                </a:solidFill>
              </a:rPr>
              <a:t>  f(x) = e</a:t>
            </a:r>
            <a:r>
              <a:rPr baseline="30000" lang="en">
                <a:solidFill>
                  <a:srgbClr val="FFFFFF"/>
                </a:solidFill>
              </a:rPr>
              <a:t>-x</a:t>
            </a:r>
            <a:r>
              <a:rPr lang="en">
                <a:solidFill>
                  <a:srgbClr val="FFFFFF"/>
                </a:solidFill>
              </a:rPr>
              <a:t> − 1 + x /5 	where  x=ch𝜆/kT</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b="1" lang="en">
                <a:solidFill>
                  <a:srgbClr val="FFFFFF"/>
                </a:solidFill>
              </a:rPr>
              <a:t>Conclusion:</a:t>
            </a:r>
            <a:endParaRPr b="1">
              <a:solidFill>
                <a:srgbClr val="FFFFFF"/>
              </a:solidFill>
            </a:endParaRPr>
          </a:p>
          <a:p>
            <a:pPr indent="-311150" lvl="0" marL="457200" rtl="0" algn="l">
              <a:lnSpc>
                <a:spcPct val="100000"/>
              </a:lnSpc>
              <a:spcBef>
                <a:spcPts val="0"/>
              </a:spcBef>
              <a:spcAft>
                <a:spcPts val="0"/>
              </a:spcAft>
              <a:buClr>
                <a:srgbClr val="FFFFFF"/>
              </a:buClr>
              <a:buSzPts val="1300"/>
              <a:buChar char="●"/>
            </a:pPr>
            <a:r>
              <a:rPr lang="en">
                <a:solidFill>
                  <a:srgbClr val="FFFFFF"/>
                </a:solidFill>
              </a:rPr>
              <a:t>Steffensen and Newton Raphson method have the highest rate of convergence amongst the 5 methods used</a:t>
            </a:r>
            <a:endParaRPr>
              <a:solidFill>
                <a:srgbClr val="FFFFFF"/>
              </a:solidFill>
            </a:endParaRPr>
          </a:p>
          <a:p>
            <a:pPr indent="-311150" lvl="0" marL="457200" rtl="0" algn="l">
              <a:lnSpc>
                <a:spcPct val="100000"/>
              </a:lnSpc>
              <a:spcBef>
                <a:spcPts val="0"/>
              </a:spcBef>
              <a:spcAft>
                <a:spcPts val="0"/>
              </a:spcAft>
              <a:buClr>
                <a:srgbClr val="FFFFFF"/>
              </a:buClr>
              <a:buSzPts val="1300"/>
              <a:buChar char="●"/>
            </a:pPr>
            <a:r>
              <a:rPr lang="en">
                <a:solidFill>
                  <a:srgbClr val="FFFFFF"/>
                </a:solidFill>
              </a:rPr>
              <a:t>From all the iterative methods we can conclude that the wavelength for maximum energy density of an isolated blackbody at temperature 300K is 9.6658 e-06 m.</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4294967295" type="body"/>
          </p:nvPr>
        </p:nvSpPr>
        <p:spPr>
          <a:xfrm>
            <a:off x="4459400" y="1980350"/>
            <a:ext cx="3944100" cy="38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FFFF"/>
                </a:solidFill>
              </a:rPr>
              <a:t>Following  is the table we get using our code:</a:t>
            </a:r>
            <a:endParaRPr sz="1500">
              <a:solidFill>
                <a:srgbClr val="FFFFFF"/>
              </a:solidFill>
            </a:endParaRPr>
          </a:p>
        </p:txBody>
      </p:sp>
      <p:pic>
        <p:nvPicPr>
          <p:cNvPr id="148" name="Google Shape;148;p15"/>
          <p:cNvPicPr preferRelativeResize="0"/>
          <p:nvPr/>
        </p:nvPicPr>
        <p:blipFill>
          <a:blip r:embed="rId3">
            <a:alphaModFix/>
          </a:blip>
          <a:stretch>
            <a:fillRect/>
          </a:stretch>
        </p:blipFill>
        <p:spPr>
          <a:xfrm>
            <a:off x="795375" y="2516088"/>
            <a:ext cx="2076450" cy="533400"/>
          </a:xfrm>
          <a:prstGeom prst="rect">
            <a:avLst/>
          </a:prstGeom>
          <a:noFill/>
          <a:ln>
            <a:noFill/>
          </a:ln>
        </p:spPr>
      </p:pic>
      <p:pic>
        <p:nvPicPr>
          <p:cNvPr id="149" name="Google Shape;149;p15"/>
          <p:cNvPicPr preferRelativeResize="0"/>
          <p:nvPr/>
        </p:nvPicPr>
        <p:blipFill>
          <a:blip r:embed="rId4">
            <a:alphaModFix/>
          </a:blip>
          <a:stretch>
            <a:fillRect/>
          </a:stretch>
        </p:blipFill>
        <p:spPr>
          <a:xfrm>
            <a:off x="938250" y="3831988"/>
            <a:ext cx="1790700" cy="600075"/>
          </a:xfrm>
          <a:prstGeom prst="rect">
            <a:avLst/>
          </a:prstGeom>
          <a:noFill/>
          <a:ln>
            <a:noFill/>
          </a:ln>
        </p:spPr>
      </p:pic>
      <p:sp>
        <p:nvSpPr>
          <p:cNvPr id="150" name="Google Shape;150;p15"/>
          <p:cNvSpPr txBox="1"/>
          <p:nvPr/>
        </p:nvSpPr>
        <p:spPr>
          <a:xfrm>
            <a:off x="541500" y="1604288"/>
            <a:ext cx="2584200" cy="1137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300">
                <a:solidFill>
                  <a:srgbClr val="FFFFFF"/>
                </a:solidFill>
                <a:latin typeface="Lato"/>
                <a:ea typeface="Lato"/>
                <a:cs typeface="Lato"/>
                <a:sym typeface="Lato"/>
              </a:rPr>
              <a:t>The equation which gives us the maximum </a:t>
            </a:r>
            <a:r>
              <a:rPr i="1" lang="en" sz="1300">
                <a:solidFill>
                  <a:srgbClr val="FFFFFF"/>
                </a:solidFill>
                <a:latin typeface="Lato"/>
                <a:ea typeface="Lato"/>
                <a:cs typeface="Lato"/>
                <a:sym typeface="Lato"/>
              </a:rPr>
              <a:t>x </a:t>
            </a:r>
            <a:r>
              <a:rPr lang="en" sz="1300">
                <a:solidFill>
                  <a:srgbClr val="FFFFFF"/>
                </a:solidFill>
                <a:latin typeface="Lato"/>
                <a:ea typeface="Lato"/>
                <a:cs typeface="Lato"/>
                <a:sym typeface="Lato"/>
              </a:rPr>
              <a:t>for a given </a:t>
            </a:r>
            <a:r>
              <a:rPr i="1" lang="en" sz="1300">
                <a:solidFill>
                  <a:srgbClr val="FFFFFF"/>
                </a:solidFill>
                <a:latin typeface="Lato"/>
                <a:ea typeface="Lato"/>
                <a:cs typeface="Lato"/>
                <a:sym typeface="Lato"/>
              </a:rPr>
              <a:t>h</a:t>
            </a:r>
            <a:r>
              <a:rPr lang="en" sz="1300">
                <a:solidFill>
                  <a:srgbClr val="FFFFFF"/>
                </a:solidFill>
                <a:latin typeface="Lato"/>
                <a:ea typeface="Lato"/>
                <a:cs typeface="Lato"/>
                <a:sym typeface="Lato"/>
              </a:rPr>
              <a:t>, </a:t>
            </a:r>
            <a:r>
              <a:rPr i="1" lang="en" sz="1300">
                <a:solidFill>
                  <a:srgbClr val="FFFFFF"/>
                </a:solidFill>
                <a:latin typeface="Lato"/>
                <a:ea typeface="Lato"/>
                <a:cs typeface="Lato"/>
                <a:sym typeface="Lato"/>
              </a:rPr>
              <a:t>v</a:t>
            </a:r>
            <a:r>
              <a:rPr lang="en" sz="1300">
                <a:solidFill>
                  <a:srgbClr val="FFFFFF"/>
                </a:solidFill>
                <a:latin typeface="Lato"/>
                <a:ea typeface="Lato"/>
                <a:cs typeface="Lato"/>
                <a:sym typeface="Lato"/>
              </a:rPr>
              <a:t> and </a:t>
            </a:r>
            <a:r>
              <a:rPr i="1" lang="en" sz="1300">
                <a:solidFill>
                  <a:srgbClr val="FFFFFF"/>
                </a:solidFill>
                <a:latin typeface="Lato"/>
                <a:ea typeface="Lato"/>
                <a:cs typeface="Lato"/>
                <a:sym typeface="Lato"/>
              </a:rPr>
              <a:t>g = 9.8 m/s</a:t>
            </a:r>
            <a:r>
              <a:rPr baseline="30000" i="1" lang="en" sz="1300">
                <a:solidFill>
                  <a:srgbClr val="FFFFFF"/>
                </a:solidFill>
                <a:latin typeface="Lato"/>
                <a:ea typeface="Lato"/>
                <a:cs typeface="Lato"/>
                <a:sym typeface="Lato"/>
              </a:rPr>
              <a:t>2</a:t>
            </a:r>
            <a:r>
              <a:rPr lang="en" sz="1300">
                <a:solidFill>
                  <a:srgbClr val="FFFFFF"/>
                </a:solidFill>
                <a:latin typeface="Lato"/>
                <a:ea typeface="Lato"/>
                <a:cs typeface="Lato"/>
                <a:sym typeface="Lato"/>
              </a:rPr>
              <a:t> is:</a:t>
            </a:r>
            <a:endParaRPr b="1" sz="1600">
              <a:solidFill>
                <a:srgbClr val="FFFFFF"/>
              </a:solidFill>
              <a:latin typeface="Lato"/>
              <a:ea typeface="Lato"/>
              <a:cs typeface="Lato"/>
              <a:sym typeface="Lato"/>
            </a:endParaRPr>
          </a:p>
        </p:txBody>
      </p:sp>
      <p:sp>
        <p:nvSpPr>
          <p:cNvPr id="151" name="Google Shape;151;p15"/>
          <p:cNvSpPr txBox="1"/>
          <p:nvPr/>
        </p:nvSpPr>
        <p:spPr>
          <a:xfrm>
            <a:off x="541500" y="3231988"/>
            <a:ext cx="2584200" cy="6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We then find </a:t>
            </a:r>
            <a:r>
              <a:rPr i="1" lang="en" sz="1300">
                <a:solidFill>
                  <a:srgbClr val="FFFFFF"/>
                </a:solidFill>
                <a:latin typeface="Lato"/>
                <a:ea typeface="Lato"/>
                <a:cs typeface="Lato"/>
                <a:sym typeface="Lato"/>
              </a:rPr>
              <a:t>θ</a:t>
            </a:r>
            <a:r>
              <a:rPr baseline="-25000" i="1" lang="en" sz="1300">
                <a:solidFill>
                  <a:srgbClr val="FFFFFF"/>
                </a:solidFill>
                <a:latin typeface="Lato"/>
                <a:ea typeface="Lato"/>
                <a:cs typeface="Lato"/>
                <a:sym typeface="Lato"/>
              </a:rPr>
              <a:t>m</a:t>
            </a:r>
            <a:r>
              <a:rPr i="1" lang="en" sz="1300">
                <a:solidFill>
                  <a:srgbClr val="FFFFFF"/>
                </a:solidFill>
                <a:latin typeface="Lato"/>
                <a:ea typeface="Lato"/>
                <a:cs typeface="Lato"/>
                <a:sym typeface="Lato"/>
              </a:rPr>
              <a:t> </a:t>
            </a:r>
            <a:r>
              <a:rPr lang="en" sz="1300">
                <a:solidFill>
                  <a:srgbClr val="FFFFFF"/>
                </a:solidFill>
                <a:latin typeface="Lato"/>
                <a:ea typeface="Lato"/>
                <a:cs typeface="Lato"/>
                <a:sym typeface="Lato"/>
              </a:rPr>
              <a:t>using the following formula:</a:t>
            </a:r>
            <a:endParaRPr b="1" sz="1600">
              <a:solidFill>
                <a:srgbClr val="FFFFFF"/>
              </a:solidFill>
              <a:latin typeface="Lato"/>
              <a:ea typeface="Lato"/>
              <a:cs typeface="Lato"/>
              <a:sym typeface="Lato"/>
            </a:endParaRPr>
          </a:p>
        </p:txBody>
      </p:sp>
      <p:pic>
        <p:nvPicPr>
          <p:cNvPr id="152" name="Google Shape;152;p15"/>
          <p:cNvPicPr preferRelativeResize="0"/>
          <p:nvPr/>
        </p:nvPicPr>
        <p:blipFill>
          <a:blip r:embed="rId5">
            <a:alphaModFix/>
          </a:blip>
          <a:stretch>
            <a:fillRect/>
          </a:stretch>
        </p:blipFill>
        <p:spPr>
          <a:xfrm>
            <a:off x="3306575" y="2506500"/>
            <a:ext cx="5581650" cy="1714500"/>
          </a:xfrm>
          <a:prstGeom prst="rect">
            <a:avLst/>
          </a:prstGeom>
          <a:noFill/>
          <a:ln>
            <a:noFill/>
          </a:ln>
        </p:spPr>
      </p:pic>
      <p:sp>
        <p:nvSpPr>
          <p:cNvPr id="153" name="Google Shape;153;p15"/>
          <p:cNvSpPr txBox="1"/>
          <p:nvPr>
            <p:ph type="title"/>
          </p:nvPr>
        </p:nvSpPr>
        <p:spPr>
          <a:xfrm>
            <a:off x="1307550" y="57970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100">
                <a:solidFill>
                  <a:srgbClr val="FFFFFF"/>
                </a:solidFill>
                <a:latin typeface="Lora"/>
                <a:ea typeface="Lora"/>
                <a:cs typeface="Lora"/>
                <a:sym typeface="Lora"/>
              </a:rPr>
              <a:t>Section 1: Root Finding Method</a:t>
            </a:r>
            <a:endParaRPr b="1" sz="2100">
              <a:solidFill>
                <a:srgbClr val="FFFFFF"/>
              </a:solidFill>
              <a:latin typeface="Lora"/>
              <a:ea typeface="Lora"/>
              <a:cs typeface="Lora"/>
              <a:sym typeface="Lora"/>
            </a:endParaRPr>
          </a:p>
          <a:p>
            <a:pPr indent="0" lvl="0" marL="0" rtl="0" algn="ctr">
              <a:lnSpc>
                <a:spcPct val="115000"/>
              </a:lnSpc>
              <a:spcBef>
                <a:spcPts val="0"/>
              </a:spcBef>
              <a:spcAft>
                <a:spcPts val="0"/>
              </a:spcAft>
              <a:buNone/>
            </a:pPr>
            <a:r>
              <a:rPr b="1" lang="en" sz="2100">
                <a:solidFill>
                  <a:srgbClr val="FFFFFF"/>
                </a:solidFill>
                <a:latin typeface="Lora"/>
                <a:ea typeface="Lora"/>
                <a:cs typeface="Lora"/>
                <a:sym typeface="Lora"/>
              </a:rPr>
              <a:t>Part 2: Projectile Motion Equation</a:t>
            </a:r>
            <a:endParaRPr sz="2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88325" y="160625"/>
            <a:ext cx="73992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Section 2: Gaussian Elimination</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Part 1: Time complexity of Gaussian Elimination</a:t>
            </a:r>
            <a:endParaRPr b="1">
              <a:latin typeface="Lora"/>
              <a:ea typeface="Lora"/>
              <a:cs typeface="Lora"/>
              <a:sym typeface="Lora"/>
            </a:endParaRPr>
          </a:p>
        </p:txBody>
      </p:sp>
      <p:sp>
        <p:nvSpPr>
          <p:cNvPr id="159" name="Google Shape;159;p16"/>
          <p:cNvSpPr txBox="1"/>
          <p:nvPr>
            <p:ph idx="2" type="body"/>
          </p:nvPr>
        </p:nvSpPr>
        <p:spPr>
          <a:xfrm>
            <a:off x="5492275" y="964400"/>
            <a:ext cx="3551700" cy="3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a:t>
            </a:r>
            <a:r>
              <a:rPr lang="en"/>
              <a:t>Evaluate the time complexity of solving system of linear equations using Gaussian Elimination .</a:t>
            </a:r>
            <a:endParaRPr/>
          </a:p>
          <a:p>
            <a:pPr indent="0" lvl="0" marL="0" rtl="0" algn="l">
              <a:spcBef>
                <a:spcPts val="1600"/>
              </a:spcBef>
              <a:spcAft>
                <a:spcPts val="0"/>
              </a:spcAft>
              <a:buNone/>
            </a:pPr>
            <a:r>
              <a:rPr b="1" lang="en"/>
              <a:t>Solution: </a:t>
            </a:r>
            <a:r>
              <a:rPr lang="en"/>
              <a:t>We used MATLAB functions tic and toc to calculate the time taken to solve the system of linear equations by using Basic Gauss Elimination, Partial Pivoting and Complete Pivoting methods.</a:t>
            </a:r>
            <a:endParaRPr/>
          </a:p>
          <a:p>
            <a:pPr indent="0" lvl="0" marL="0" rtl="0" algn="l">
              <a:spcBef>
                <a:spcPts val="1600"/>
              </a:spcBef>
              <a:spcAft>
                <a:spcPts val="1600"/>
              </a:spcAft>
              <a:buNone/>
            </a:pPr>
            <a:r>
              <a:rPr b="1" lang="en"/>
              <a:t>Conclusion: </a:t>
            </a:r>
            <a:r>
              <a:rPr lang="en"/>
              <a:t>All the three methods used to perform Gaussian Elimination gave us the same time complexity of O(N</a:t>
            </a:r>
            <a:r>
              <a:rPr baseline="30000" lang="en"/>
              <a:t>3</a:t>
            </a:r>
            <a:r>
              <a:rPr lang="en"/>
              <a:t>). When compared with iterative methods we saw that while richardson and Gauss-Seidel performed better Jacobi was worse off then all the Gauss Elimination techniques.</a:t>
            </a:r>
            <a:endParaRPr/>
          </a:p>
        </p:txBody>
      </p:sp>
      <p:pic>
        <p:nvPicPr>
          <p:cNvPr id="160" name="Google Shape;160;p16"/>
          <p:cNvPicPr preferRelativeResize="0"/>
          <p:nvPr/>
        </p:nvPicPr>
        <p:blipFill rotWithShape="1">
          <a:blip r:embed="rId3">
            <a:alphaModFix/>
          </a:blip>
          <a:srcRect b="0" l="0" r="5490" t="0"/>
          <a:stretch/>
        </p:blipFill>
        <p:spPr>
          <a:xfrm>
            <a:off x="1723675" y="1074725"/>
            <a:ext cx="3497225" cy="3069425"/>
          </a:xfrm>
          <a:prstGeom prst="rect">
            <a:avLst/>
          </a:prstGeom>
          <a:noFill/>
          <a:ln>
            <a:noFill/>
          </a:ln>
        </p:spPr>
      </p:pic>
      <p:pic>
        <p:nvPicPr>
          <p:cNvPr id="161" name="Google Shape;161;p16"/>
          <p:cNvPicPr preferRelativeResize="0"/>
          <p:nvPr/>
        </p:nvPicPr>
        <p:blipFill rotWithShape="1">
          <a:blip r:embed="rId4">
            <a:alphaModFix/>
          </a:blip>
          <a:srcRect b="0" l="0" r="6050" t="0"/>
          <a:stretch/>
        </p:blipFill>
        <p:spPr>
          <a:xfrm>
            <a:off x="1723677" y="1062675"/>
            <a:ext cx="3452300" cy="3018146"/>
          </a:xfrm>
          <a:prstGeom prst="rect">
            <a:avLst/>
          </a:prstGeom>
          <a:noFill/>
          <a:ln>
            <a:noFill/>
          </a:ln>
        </p:spPr>
      </p:pic>
      <p:pic>
        <p:nvPicPr>
          <p:cNvPr id="162" name="Google Shape;162;p16"/>
          <p:cNvPicPr preferRelativeResize="0"/>
          <p:nvPr/>
        </p:nvPicPr>
        <p:blipFill rotWithShape="1">
          <a:blip r:embed="rId5">
            <a:alphaModFix/>
          </a:blip>
          <a:srcRect b="0" l="0" r="5864" t="0"/>
          <a:stretch/>
        </p:blipFill>
        <p:spPr>
          <a:xfrm>
            <a:off x="1723675" y="1074725"/>
            <a:ext cx="3497225" cy="3069425"/>
          </a:xfrm>
          <a:prstGeom prst="rect">
            <a:avLst/>
          </a:prstGeom>
          <a:noFill/>
          <a:ln>
            <a:noFill/>
          </a:ln>
        </p:spPr>
      </p:pic>
      <p:pic>
        <p:nvPicPr>
          <p:cNvPr id="163" name="Google Shape;163;p16"/>
          <p:cNvPicPr preferRelativeResize="0"/>
          <p:nvPr/>
        </p:nvPicPr>
        <p:blipFill rotWithShape="1">
          <a:blip r:embed="rId6">
            <a:alphaModFix/>
          </a:blip>
          <a:srcRect b="0" l="3069" r="5313" t="0"/>
          <a:stretch/>
        </p:blipFill>
        <p:spPr>
          <a:xfrm>
            <a:off x="1723675" y="1101025"/>
            <a:ext cx="3609493" cy="2979800"/>
          </a:xfrm>
          <a:prstGeom prst="rect">
            <a:avLst/>
          </a:prstGeom>
          <a:noFill/>
          <a:ln>
            <a:noFill/>
          </a:ln>
        </p:spPr>
      </p:pic>
      <p:pic>
        <p:nvPicPr>
          <p:cNvPr id="164" name="Google Shape;164;p16"/>
          <p:cNvPicPr preferRelativeResize="0"/>
          <p:nvPr/>
        </p:nvPicPr>
        <p:blipFill rotWithShape="1">
          <a:blip r:embed="rId7">
            <a:alphaModFix/>
          </a:blip>
          <a:srcRect b="0" l="5938" r="5947" t="0"/>
          <a:stretch/>
        </p:blipFill>
        <p:spPr>
          <a:xfrm>
            <a:off x="1723675" y="1074725"/>
            <a:ext cx="3609500" cy="3061221"/>
          </a:xfrm>
          <a:prstGeom prst="rect">
            <a:avLst/>
          </a:prstGeom>
          <a:noFill/>
          <a:ln>
            <a:noFill/>
          </a:ln>
        </p:spPr>
      </p:pic>
      <p:pic>
        <p:nvPicPr>
          <p:cNvPr id="165" name="Google Shape;165;p16"/>
          <p:cNvPicPr preferRelativeResize="0"/>
          <p:nvPr/>
        </p:nvPicPr>
        <p:blipFill rotWithShape="1">
          <a:blip r:embed="rId8">
            <a:alphaModFix/>
          </a:blip>
          <a:srcRect b="0" l="3190" r="5651" t="0"/>
          <a:stretch/>
        </p:blipFill>
        <p:spPr>
          <a:xfrm>
            <a:off x="1657350" y="1101025"/>
            <a:ext cx="3723202" cy="3069425"/>
          </a:xfrm>
          <a:prstGeom prst="rect">
            <a:avLst/>
          </a:prstGeom>
          <a:noFill/>
          <a:ln>
            <a:noFill/>
          </a:ln>
        </p:spPr>
      </p:pic>
      <p:pic>
        <p:nvPicPr>
          <p:cNvPr id="166" name="Google Shape;166;p16"/>
          <p:cNvPicPr preferRelativeResize="0"/>
          <p:nvPr/>
        </p:nvPicPr>
        <p:blipFill rotWithShape="1">
          <a:blip r:embed="rId9">
            <a:alphaModFix/>
          </a:blip>
          <a:srcRect b="0" l="5622" r="5131" t="0"/>
          <a:stretch/>
        </p:blipFill>
        <p:spPr>
          <a:xfrm>
            <a:off x="1391850" y="1062675"/>
            <a:ext cx="3941325" cy="33005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3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60"/>
                                        </p:tgtEl>
                                      </p:cBhvr>
                                    </p:animEffect>
                                    <p:set>
                                      <p:cBhvr>
                                        <p:cTn dur="1" fill="hold">
                                          <p:stCondLst>
                                            <p:cond delay="300"/>
                                          </p:stCondLst>
                                        </p:cTn>
                                        <p:tgtEl>
                                          <p:spTgt spid="16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3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61"/>
                                        </p:tgtEl>
                                      </p:cBhvr>
                                    </p:animEffect>
                                    <p:set>
                                      <p:cBhvr>
                                        <p:cTn dur="1" fill="hold">
                                          <p:stCondLst>
                                            <p:cond delay="300"/>
                                          </p:stCondLst>
                                        </p:cTn>
                                        <p:tgtEl>
                                          <p:spTgt spid="1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3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62"/>
                                        </p:tgtEl>
                                      </p:cBhvr>
                                    </p:animEffect>
                                    <p:set>
                                      <p:cBhvr>
                                        <p:cTn dur="1" fill="hold">
                                          <p:stCondLst>
                                            <p:cond delay="300"/>
                                          </p:stCondLst>
                                        </p:cTn>
                                        <p:tgtEl>
                                          <p:spTgt spid="1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3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63"/>
                                        </p:tgtEl>
                                      </p:cBhvr>
                                    </p:animEffect>
                                    <p:set>
                                      <p:cBhvr>
                                        <p:cTn dur="1" fill="hold">
                                          <p:stCondLst>
                                            <p:cond delay="300"/>
                                          </p:stCondLst>
                                        </p:cTn>
                                        <p:tgtEl>
                                          <p:spTgt spid="1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3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64"/>
                                        </p:tgtEl>
                                      </p:cBhvr>
                                    </p:animEffect>
                                    <p:set>
                                      <p:cBhvr>
                                        <p:cTn dur="1" fill="hold">
                                          <p:stCondLst>
                                            <p:cond delay="300"/>
                                          </p:stCondLst>
                                        </p:cTn>
                                        <p:tgtEl>
                                          <p:spTgt spid="1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3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65"/>
                                        </p:tgtEl>
                                      </p:cBhvr>
                                    </p:animEffect>
                                    <p:set>
                                      <p:cBhvr>
                                        <p:cTn dur="1" fill="hold">
                                          <p:stCondLst>
                                            <p:cond delay="300"/>
                                          </p:stCondLst>
                                        </p:cTn>
                                        <p:tgtEl>
                                          <p:spTgt spid="1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3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66"/>
                                        </p:tgtEl>
                                      </p:cBhvr>
                                    </p:animEffect>
                                    <p:set>
                                      <p:cBhvr>
                                        <p:cTn dur="1" fill="hold">
                                          <p:stCondLst>
                                            <p:cond delay="300"/>
                                          </p:stCondLst>
                                        </p:cTn>
                                        <p:tgtEl>
                                          <p:spTgt spid="1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txBox="1"/>
          <p:nvPr>
            <p:ph idx="4294967295" type="body"/>
          </p:nvPr>
        </p:nvSpPr>
        <p:spPr>
          <a:xfrm>
            <a:off x="562575" y="1628450"/>
            <a:ext cx="2169900" cy="316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Lora"/>
                <a:ea typeface="Lora"/>
                <a:cs typeface="Lora"/>
                <a:sym typeface="Lora"/>
              </a:rPr>
              <a:t>Part 2: Perturbation Effect of Pivoting</a:t>
            </a:r>
            <a:endParaRPr b="1">
              <a:solidFill>
                <a:srgbClr val="FFFFFF"/>
              </a:solidFill>
              <a:latin typeface="Lora"/>
              <a:ea typeface="Lora"/>
              <a:cs typeface="Lora"/>
              <a:sym typeface="Lora"/>
            </a:endParaRPr>
          </a:p>
          <a:p>
            <a:pPr indent="-298450" lvl="0" marL="457200" rtl="0" algn="l">
              <a:lnSpc>
                <a:spcPct val="115000"/>
              </a:lnSpc>
              <a:spcBef>
                <a:spcPts val="1600"/>
              </a:spcBef>
              <a:spcAft>
                <a:spcPts val="0"/>
              </a:spcAft>
              <a:buClr>
                <a:srgbClr val="FFFFFF"/>
              </a:buClr>
              <a:buSzPts val="1100"/>
              <a:buChar char="●"/>
            </a:pPr>
            <a:r>
              <a:rPr lang="en" sz="1100">
                <a:solidFill>
                  <a:srgbClr val="FFFFFF"/>
                </a:solidFill>
              </a:rPr>
              <a:t>Here we have added noise in the parameters A and b (keeping the other same as original) </a:t>
            </a:r>
            <a:r>
              <a:rPr lang="en" sz="1100">
                <a:solidFill>
                  <a:srgbClr val="FFFFFF"/>
                </a:solidFill>
              </a:rPr>
              <a:t>observed</a:t>
            </a:r>
            <a:r>
              <a:rPr lang="en" sz="1100">
                <a:solidFill>
                  <a:srgbClr val="FFFFFF"/>
                </a:solidFill>
              </a:rPr>
              <a:t> their effect on the solution x.</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It is clear from these graphs that as the percentage noise added increases, the mean of error also increases.</a:t>
            </a:r>
            <a:endParaRPr sz="1100">
              <a:solidFill>
                <a:srgbClr val="FFFFFF"/>
              </a:solidFill>
            </a:endParaRPr>
          </a:p>
        </p:txBody>
      </p:sp>
      <p:pic>
        <p:nvPicPr>
          <p:cNvPr id="172" name="Google Shape;172;p17"/>
          <p:cNvPicPr preferRelativeResize="0"/>
          <p:nvPr/>
        </p:nvPicPr>
        <p:blipFill>
          <a:blip r:embed="rId3">
            <a:alphaModFix/>
          </a:blip>
          <a:stretch>
            <a:fillRect/>
          </a:stretch>
        </p:blipFill>
        <p:spPr>
          <a:xfrm>
            <a:off x="2830850" y="2571750"/>
            <a:ext cx="3044050" cy="2225594"/>
          </a:xfrm>
          <a:prstGeom prst="rect">
            <a:avLst/>
          </a:prstGeom>
          <a:noFill/>
          <a:ln cap="flat" cmpd="sng" w="9525">
            <a:solidFill>
              <a:schemeClr val="dk2"/>
            </a:solidFill>
            <a:prstDash val="solid"/>
            <a:round/>
            <a:headEnd len="sm" w="sm" type="none"/>
            <a:tailEnd len="sm" w="sm" type="none"/>
          </a:ln>
        </p:spPr>
      </p:pic>
      <p:pic>
        <p:nvPicPr>
          <p:cNvPr id="173" name="Google Shape;173;p17"/>
          <p:cNvPicPr preferRelativeResize="0"/>
          <p:nvPr/>
        </p:nvPicPr>
        <p:blipFill>
          <a:blip r:embed="rId4">
            <a:alphaModFix/>
          </a:blip>
          <a:stretch>
            <a:fillRect/>
          </a:stretch>
        </p:blipFill>
        <p:spPr>
          <a:xfrm>
            <a:off x="5874900" y="346139"/>
            <a:ext cx="3044050" cy="2225612"/>
          </a:xfrm>
          <a:prstGeom prst="rect">
            <a:avLst/>
          </a:prstGeom>
          <a:noFill/>
          <a:ln cap="flat" cmpd="sng" w="9525">
            <a:solidFill>
              <a:schemeClr val="dk2"/>
            </a:solidFill>
            <a:prstDash val="solid"/>
            <a:round/>
            <a:headEnd len="sm" w="sm" type="none"/>
            <a:tailEnd len="sm" w="sm" type="none"/>
          </a:ln>
        </p:spPr>
      </p:pic>
      <p:pic>
        <p:nvPicPr>
          <p:cNvPr id="174" name="Google Shape;174;p17"/>
          <p:cNvPicPr preferRelativeResize="0"/>
          <p:nvPr/>
        </p:nvPicPr>
        <p:blipFill>
          <a:blip r:embed="rId5">
            <a:alphaModFix/>
          </a:blip>
          <a:stretch>
            <a:fillRect/>
          </a:stretch>
        </p:blipFill>
        <p:spPr>
          <a:xfrm>
            <a:off x="5874900" y="2571750"/>
            <a:ext cx="3044050" cy="2225597"/>
          </a:xfrm>
          <a:prstGeom prst="rect">
            <a:avLst/>
          </a:prstGeom>
          <a:noFill/>
          <a:ln cap="flat" cmpd="sng" w="9525">
            <a:solidFill>
              <a:schemeClr val="dk2"/>
            </a:solidFill>
            <a:prstDash val="solid"/>
            <a:round/>
            <a:headEnd len="sm" w="sm" type="none"/>
            <a:tailEnd len="sm" w="sm" type="none"/>
          </a:ln>
        </p:spPr>
      </p:pic>
      <p:pic>
        <p:nvPicPr>
          <p:cNvPr id="175" name="Google Shape;175;p17"/>
          <p:cNvPicPr preferRelativeResize="0"/>
          <p:nvPr/>
        </p:nvPicPr>
        <p:blipFill>
          <a:blip r:embed="rId6">
            <a:alphaModFix/>
          </a:blip>
          <a:stretch>
            <a:fillRect/>
          </a:stretch>
        </p:blipFill>
        <p:spPr>
          <a:xfrm>
            <a:off x="2830843" y="346149"/>
            <a:ext cx="3044045" cy="2225600"/>
          </a:xfrm>
          <a:prstGeom prst="rect">
            <a:avLst/>
          </a:prstGeom>
          <a:noFill/>
          <a:ln cap="flat" cmpd="sng" w="9525">
            <a:solidFill>
              <a:schemeClr val="dk2"/>
            </a:solidFill>
            <a:prstDash val="solid"/>
            <a:round/>
            <a:headEnd len="sm" w="sm" type="none"/>
            <a:tailEnd len="sm" w="sm" type="none"/>
          </a:ln>
        </p:spPr>
      </p:pic>
      <p:sp>
        <p:nvSpPr>
          <p:cNvPr id="176" name="Google Shape;176;p17"/>
          <p:cNvSpPr txBox="1"/>
          <p:nvPr/>
        </p:nvSpPr>
        <p:spPr>
          <a:xfrm>
            <a:off x="1107275" y="583550"/>
            <a:ext cx="1723500" cy="10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Lora"/>
                <a:ea typeface="Lora"/>
                <a:cs typeface="Lora"/>
                <a:sym typeface="Lora"/>
              </a:rPr>
              <a:t>Section 2: Gaussian Elimination</a:t>
            </a:r>
            <a:endParaRPr sz="16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1297500" y="18960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latin typeface="Lora"/>
                <a:ea typeface="Lora"/>
                <a:cs typeface="Lora"/>
                <a:sym typeface="Lora"/>
              </a:rPr>
              <a:t>Section 2: Gaussian Elimination</a:t>
            </a:r>
            <a:endParaRPr b="1">
              <a:latin typeface="Lora"/>
              <a:ea typeface="Lora"/>
              <a:cs typeface="Lora"/>
              <a:sym typeface="Lora"/>
            </a:endParaRPr>
          </a:p>
          <a:p>
            <a:pPr indent="0" lvl="0" marL="0" rtl="0" algn="ctr">
              <a:lnSpc>
                <a:spcPct val="115000"/>
              </a:lnSpc>
              <a:spcBef>
                <a:spcPts val="0"/>
              </a:spcBef>
              <a:spcAft>
                <a:spcPts val="0"/>
              </a:spcAft>
              <a:buNone/>
            </a:pPr>
            <a:r>
              <a:rPr b="1" lang="en" sz="2000">
                <a:latin typeface="Lora"/>
                <a:ea typeface="Lora"/>
                <a:cs typeface="Lora"/>
                <a:sym typeface="Lora"/>
              </a:rPr>
              <a:t>Part 3: </a:t>
            </a:r>
            <a:r>
              <a:rPr b="1" lang="en" sz="2000">
                <a:latin typeface="Lora"/>
                <a:ea typeface="Lora"/>
                <a:cs typeface="Lora"/>
                <a:sym typeface="Lora"/>
              </a:rPr>
              <a:t>Analysis of Vandermonde Matrices</a:t>
            </a:r>
            <a:endParaRPr sz="2000"/>
          </a:p>
        </p:txBody>
      </p:sp>
      <p:sp>
        <p:nvSpPr>
          <p:cNvPr id="182" name="Google Shape;182;p18"/>
          <p:cNvSpPr txBox="1"/>
          <p:nvPr>
            <p:ph idx="1" type="body"/>
          </p:nvPr>
        </p:nvSpPr>
        <p:spPr>
          <a:xfrm>
            <a:off x="323000" y="873300"/>
            <a:ext cx="8669100" cy="414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18"/>
          <p:cNvPicPr preferRelativeResize="0"/>
          <p:nvPr/>
        </p:nvPicPr>
        <p:blipFill rotWithShape="1">
          <a:blip r:embed="rId3">
            <a:alphaModFix/>
          </a:blip>
          <a:srcRect b="0" l="8010" r="6409" t="0"/>
          <a:stretch/>
        </p:blipFill>
        <p:spPr>
          <a:xfrm>
            <a:off x="442825" y="1066700"/>
            <a:ext cx="4021899" cy="2289700"/>
          </a:xfrm>
          <a:prstGeom prst="rect">
            <a:avLst/>
          </a:prstGeom>
          <a:noFill/>
          <a:ln>
            <a:noFill/>
          </a:ln>
        </p:spPr>
      </p:pic>
      <p:pic>
        <p:nvPicPr>
          <p:cNvPr id="184" name="Google Shape;184;p18"/>
          <p:cNvPicPr preferRelativeResize="0"/>
          <p:nvPr/>
        </p:nvPicPr>
        <p:blipFill rotWithShape="1">
          <a:blip r:embed="rId4">
            <a:alphaModFix/>
          </a:blip>
          <a:srcRect b="0" l="8057" r="6676" t="0"/>
          <a:stretch/>
        </p:blipFill>
        <p:spPr>
          <a:xfrm>
            <a:off x="544600" y="1080250"/>
            <a:ext cx="4071300" cy="2081765"/>
          </a:xfrm>
          <a:prstGeom prst="rect">
            <a:avLst/>
          </a:prstGeom>
          <a:noFill/>
          <a:ln>
            <a:noFill/>
          </a:ln>
        </p:spPr>
      </p:pic>
      <p:pic>
        <p:nvPicPr>
          <p:cNvPr id="185" name="Google Shape;185;p18"/>
          <p:cNvPicPr preferRelativeResize="0"/>
          <p:nvPr/>
        </p:nvPicPr>
        <p:blipFill>
          <a:blip r:embed="rId5">
            <a:alphaModFix/>
          </a:blip>
          <a:stretch>
            <a:fillRect/>
          </a:stretch>
        </p:blipFill>
        <p:spPr>
          <a:xfrm>
            <a:off x="442825" y="1142901"/>
            <a:ext cx="4071310" cy="2050250"/>
          </a:xfrm>
          <a:prstGeom prst="rect">
            <a:avLst/>
          </a:prstGeom>
          <a:noFill/>
          <a:ln>
            <a:noFill/>
          </a:ln>
        </p:spPr>
      </p:pic>
      <p:pic>
        <p:nvPicPr>
          <p:cNvPr id="186" name="Google Shape;186;p18"/>
          <p:cNvPicPr preferRelativeResize="0"/>
          <p:nvPr/>
        </p:nvPicPr>
        <p:blipFill rotWithShape="1">
          <a:blip r:embed="rId6">
            <a:alphaModFix/>
          </a:blip>
          <a:srcRect b="0" l="0" r="7295" t="0"/>
          <a:stretch/>
        </p:blipFill>
        <p:spPr>
          <a:xfrm>
            <a:off x="676025" y="1031350"/>
            <a:ext cx="3385200" cy="2884075"/>
          </a:xfrm>
          <a:prstGeom prst="rect">
            <a:avLst/>
          </a:prstGeom>
          <a:noFill/>
          <a:ln>
            <a:noFill/>
          </a:ln>
        </p:spPr>
      </p:pic>
      <p:sp>
        <p:nvSpPr>
          <p:cNvPr id="187" name="Google Shape;187;p18"/>
          <p:cNvSpPr txBox="1"/>
          <p:nvPr/>
        </p:nvSpPr>
        <p:spPr>
          <a:xfrm>
            <a:off x="4811325" y="1103700"/>
            <a:ext cx="3954000" cy="3686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Vandermonde Matrices are inherently ill-conditioned.</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Experiment 1 : Varying Noise in requirement vector </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Experiment 2 : Varying Dimension of Vandermonde Matrix</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Perform above two with Basic Gauss Elimination and Partial Pivoting</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Analyze error vector, mean and standard deviation</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Error increases significantly with increase in noise highlighting ill-conditioned behavior.</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Error increases with increase in size of matrix.</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Anomalies exist on account of random matrices.</a:t>
            </a:r>
            <a:endParaRPr sz="13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3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83"/>
                                        </p:tgtEl>
                                      </p:cBhvr>
                                    </p:animEffect>
                                    <p:set>
                                      <p:cBhvr>
                                        <p:cTn dur="1" fill="hold">
                                          <p:stCondLst>
                                            <p:cond delay="300"/>
                                          </p:stCondLst>
                                        </p:cTn>
                                        <p:tgtEl>
                                          <p:spTgt spid="1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3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84"/>
                                        </p:tgtEl>
                                      </p:cBhvr>
                                    </p:animEffect>
                                    <p:set>
                                      <p:cBhvr>
                                        <p:cTn dur="1" fill="hold">
                                          <p:stCondLst>
                                            <p:cond delay="300"/>
                                          </p:stCondLst>
                                        </p:cTn>
                                        <p:tgtEl>
                                          <p:spTgt spid="1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4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5"/>
                                        </p:tgtEl>
                                      </p:cBhvr>
                                    </p:animEffect>
                                    <p:set>
                                      <p:cBhvr>
                                        <p:cTn dur="1" fill="hold">
                                          <p:stCondLst>
                                            <p:cond delay="500"/>
                                          </p:stCondLst>
                                        </p:cTn>
                                        <p:tgtEl>
                                          <p:spTgt spid="1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3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186"/>
                                        </p:tgtEl>
                                      </p:cBhvr>
                                    </p:animEffect>
                                    <p:set>
                                      <p:cBhvr>
                                        <p:cTn dur="1" fill="hold">
                                          <p:stCondLst>
                                            <p:cond delay="300"/>
                                          </p:stCondLst>
                                        </p:cTn>
                                        <p:tgtEl>
                                          <p:spTgt spid="1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1777775" y="173900"/>
            <a:ext cx="5859900" cy="51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solidFill>
                  <a:srgbClr val="FFFFFF"/>
                </a:solidFill>
                <a:latin typeface="Lora"/>
                <a:ea typeface="Lora"/>
                <a:cs typeface="Lora"/>
                <a:sym typeface="Lora"/>
              </a:rPr>
              <a:t>Section 3: Analysis of Double Pendulum</a:t>
            </a:r>
            <a:endParaRPr b="1" sz="2200">
              <a:solidFill>
                <a:srgbClr val="FFFFFF"/>
              </a:solidFill>
              <a:latin typeface="Lora"/>
              <a:ea typeface="Lora"/>
              <a:cs typeface="Lora"/>
              <a:sym typeface="Lora"/>
            </a:endParaRPr>
          </a:p>
          <a:p>
            <a:pPr indent="0" lvl="0" marL="0" rtl="0" algn="l">
              <a:lnSpc>
                <a:spcPct val="115000"/>
              </a:lnSpc>
              <a:spcBef>
                <a:spcPts val="0"/>
              </a:spcBef>
              <a:spcAft>
                <a:spcPts val="0"/>
              </a:spcAft>
              <a:buNone/>
            </a:pPr>
            <a:r>
              <a:t/>
            </a:r>
            <a:endParaRPr sz="1000">
              <a:solidFill>
                <a:srgbClr val="FFFFFF"/>
              </a:solidFill>
              <a:latin typeface="Lora"/>
              <a:ea typeface="Lora"/>
              <a:cs typeface="Lora"/>
              <a:sym typeface="Lora"/>
            </a:endParaRPr>
          </a:p>
        </p:txBody>
      </p:sp>
      <p:sp>
        <p:nvSpPr>
          <p:cNvPr id="193" name="Google Shape;193;p19"/>
          <p:cNvSpPr txBox="1"/>
          <p:nvPr>
            <p:ph idx="1" type="body"/>
          </p:nvPr>
        </p:nvSpPr>
        <p:spPr>
          <a:xfrm>
            <a:off x="3688650" y="749575"/>
            <a:ext cx="5366100" cy="87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Problem:</a:t>
            </a:r>
            <a:r>
              <a:rPr lang="en"/>
              <a:t> To verify that this  system can be modelled numerically and deterministically and double pendulums with near identical initial conditions diverge over time displaying the chaotic nature of the system.</a:t>
            </a:r>
            <a:endParaRPr/>
          </a:p>
          <a:p>
            <a:pPr indent="0" lvl="0" marL="0" rtl="0" algn="l">
              <a:spcBef>
                <a:spcPts val="0"/>
              </a:spcBef>
              <a:spcAft>
                <a:spcPts val="0"/>
              </a:spcAft>
              <a:buNone/>
            </a:pPr>
            <a:r>
              <a:t/>
            </a:r>
            <a:endParaRPr b="1"/>
          </a:p>
          <a:p>
            <a:pPr indent="0" lvl="0" marL="457200" rtl="0" algn="l">
              <a:spcBef>
                <a:spcPts val="0"/>
              </a:spcBef>
              <a:spcAft>
                <a:spcPts val="1600"/>
              </a:spcAft>
              <a:buNone/>
            </a:pPr>
            <a:r>
              <a:t/>
            </a:r>
            <a:endParaRPr/>
          </a:p>
        </p:txBody>
      </p:sp>
      <p:pic>
        <p:nvPicPr>
          <p:cNvPr id="194" name="Google Shape;194;p19"/>
          <p:cNvPicPr preferRelativeResize="0"/>
          <p:nvPr/>
        </p:nvPicPr>
        <p:blipFill rotWithShape="1">
          <a:blip r:embed="rId3">
            <a:alphaModFix/>
          </a:blip>
          <a:srcRect b="3587" l="6431" r="6422" t="4652"/>
          <a:stretch/>
        </p:blipFill>
        <p:spPr>
          <a:xfrm>
            <a:off x="122975" y="1567246"/>
            <a:ext cx="3525675" cy="2672078"/>
          </a:xfrm>
          <a:prstGeom prst="rect">
            <a:avLst/>
          </a:prstGeom>
          <a:noFill/>
          <a:ln>
            <a:noFill/>
          </a:ln>
        </p:spPr>
      </p:pic>
      <p:pic>
        <p:nvPicPr>
          <p:cNvPr id="195" name="Google Shape;195;p19"/>
          <p:cNvPicPr preferRelativeResize="0"/>
          <p:nvPr/>
        </p:nvPicPr>
        <p:blipFill rotWithShape="1">
          <a:blip r:embed="rId4">
            <a:alphaModFix/>
          </a:blip>
          <a:srcRect b="4764" l="6072" r="6431" t="4999"/>
          <a:stretch/>
        </p:blipFill>
        <p:spPr>
          <a:xfrm>
            <a:off x="399851" y="912650"/>
            <a:ext cx="3019425" cy="2132625"/>
          </a:xfrm>
          <a:prstGeom prst="rect">
            <a:avLst/>
          </a:prstGeom>
          <a:noFill/>
          <a:ln>
            <a:noFill/>
          </a:ln>
        </p:spPr>
      </p:pic>
      <p:pic>
        <p:nvPicPr>
          <p:cNvPr id="196" name="Google Shape;196;p19"/>
          <p:cNvPicPr preferRelativeResize="0"/>
          <p:nvPr/>
        </p:nvPicPr>
        <p:blipFill rotWithShape="1">
          <a:blip r:embed="rId5">
            <a:alphaModFix/>
          </a:blip>
          <a:srcRect b="3379" l="6254" r="5531" t="3528"/>
          <a:stretch/>
        </p:blipFill>
        <p:spPr>
          <a:xfrm>
            <a:off x="399850" y="3013200"/>
            <a:ext cx="3019425" cy="1961250"/>
          </a:xfrm>
          <a:prstGeom prst="rect">
            <a:avLst/>
          </a:prstGeom>
          <a:noFill/>
          <a:ln>
            <a:noFill/>
          </a:ln>
        </p:spPr>
      </p:pic>
      <p:pic>
        <p:nvPicPr>
          <p:cNvPr id="197" name="Google Shape;197;p19"/>
          <p:cNvPicPr preferRelativeResize="0"/>
          <p:nvPr/>
        </p:nvPicPr>
        <p:blipFill rotWithShape="1">
          <a:blip r:embed="rId6">
            <a:alphaModFix/>
          </a:blip>
          <a:srcRect b="5421" l="6430" r="6786" t="4820"/>
          <a:stretch/>
        </p:blipFill>
        <p:spPr>
          <a:xfrm>
            <a:off x="399850" y="912650"/>
            <a:ext cx="3019425" cy="2165700"/>
          </a:xfrm>
          <a:prstGeom prst="rect">
            <a:avLst/>
          </a:prstGeom>
          <a:noFill/>
          <a:ln>
            <a:noFill/>
          </a:ln>
        </p:spPr>
      </p:pic>
      <p:pic>
        <p:nvPicPr>
          <p:cNvPr id="198" name="Google Shape;198;p19"/>
          <p:cNvPicPr preferRelativeResize="0"/>
          <p:nvPr/>
        </p:nvPicPr>
        <p:blipFill rotWithShape="1">
          <a:blip r:embed="rId7">
            <a:alphaModFix/>
          </a:blip>
          <a:srcRect b="4858" l="6069" r="5716" t="4668"/>
          <a:stretch/>
        </p:blipFill>
        <p:spPr>
          <a:xfrm>
            <a:off x="399850" y="3054463"/>
            <a:ext cx="3019425" cy="1878725"/>
          </a:xfrm>
          <a:prstGeom prst="rect">
            <a:avLst/>
          </a:prstGeom>
          <a:noFill/>
          <a:ln>
            <a:noFill/>
          </a:ln>
        </p:spPr>
      </p:pic>
      <p:sp>
        <p:nvSpPr>
          <p:cNvPr id="199" name="Google Shape;199;p19"/>
          <p:cNvSpPr txBox="1"/>
          <p:nvPr/>
        </p:nvSpPr>
        <p:spPr>
          <a:xfrm>
            <a:off x="3692850" y="2876335"/>
            <a:ext cx="5211300" cy="643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300">
                <a:solidFill>
                  <a:schemeClr val="lt1"/>
                </a:solidFill>
                <a:latin typeface="Lato"/>
                <a:ea typeface="Lato"/>
                <a:cs typeface="Lato"/>
                <a:sym typeface="Lato"/>
              </a:rPr>
              <a:t>Experiment 2: </a:t>
            </a:r>
            <a:r>
              <a:rPr lang="en" sz="1300">
                <a:solidFill>
                  <a:schemeClr val="lt1"/>
                </a:solidFill>
                <a:latin typeface="Lato"/>
                <a:ea typeface="Lato"/>
                <a:cs typeface="Lato"/>
                <a:sym typeface="Lato"/>
              </a:rPr>
              <a:t>Perturbing the time step by 0.001</a:t>
            </a:r>
            <a:r>
              <a:rPr b="1" lang="en" sz="1300">
                <a:solidFill>
                  <a:schemeClr val="lt1"/>
                </a:solidFill>
                <a:latin typeface="Lato"/>
                <a:ea typeface="Lato"/>
                <a:cs typeface="Lato"/>
                <a:sym typeface="Lato"/>
              </a:rPr>
              <a:t> </a:t>
            </a:r>
            <a:r>
              <a:rPr lang="en" sz="1300">
                <a:solidFill>
                  <a:schemeClr val="lt1"/>
                </a:solidFill>
                <a:latin typeface="Lato"/>
                <a:ea typeface="Lato"/>
                <a:cs typeface="Lato"/>
                <a:sym typeface="Lato"/>
              </a:rPr>
              <a:t>radians and finding the error in the output for 2000 iterations and PI/2 initial angle.</a:t>
            </a:r>
            <a:endParaRPr>
              <a:latin typeface="Lato"/>
              <a:ea typeface="Lato"/>
              <a:cs typeface="Lato"/>
              <a:sym typeface="Lato"/>
            </a:endParaRPr>
          </a:p>
        </p:txBody>
      </p:sp>
      <p:sp>
        <p:nvSpPr>
          <p:cNvPr id="200" name="Google Shape;200;p19"/>
          <p:cNvSpPr txBox="1"/>
          <p:nvPr/>
        </p:nvSpPr>
        <p:spPr>
          <a:xfrm>
            <a:off x="3717300" y="1535488"/>
            <a:ext cx="5308800" cy="78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300">
                <a:solidFill>
                  <a:schemeClr val="lt1"/>
                </a:solidFill>
                <a:latin typeface="Lato"/>
                <a:ea typeface="Lato"/>
                <a:cs typeface="Lato"/>
                <a:sym typeface="Lato"/>
              </a:rPr>
              <a:t>Solution:</a:t>
            </a:r>
            <a:r>
              <a:rPr lang="en" sz="1300">
                <a:solidFill>
                  <a:schemeClr val="lt1"/>
                </a:solidFill>
                <a:latin typeface="Lato"/>
                <a:ea typeface="Lato"/>
                <a:cs typeface="Lato"/>
                <a:sym typeface="Lato"/>
              </a:rPr>
              <a:t> Using Euler method to linearly approximate the solution to the coupled ordinary differential equation and varying the input conditions to analyze the error propagation in the output.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01" name="Google Shape;201;p19"/>
          <p:cNvSpPr txBox="1"/>
          <p:nvPr/>
        </p:nvSpPr>
        <p:spPr>
          <a:xfrm>
            <a:off x="3717300" y="2309225"/>
            <a:ext cx="5162400" cy="643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300">
                <a:solidFill>
                  <a:schemeClr val="lt1"/>
                </a:solidFill>
                <a:latin typeface="Lato"/>
                <a:ea typeface="Lato"/>
                <a:cs typeface="Lato"/>
                <a:sym typeface="Lato"/>
              </a:rPr>
              <a:t>Experiment 1: </a:t>
            </a:r>
            <a:r>
              <a:rPr lang="en" sz="1300">
                <a:solidFill>
                  <a:schemeClr val="lt1"/>
                </a:solidFill>
                <a:latin typeface="Lato"/>
                <a:ea typeface="Lato"/>
                <a:cs typeface="Lato"/>
                <a:sym typeface="Lato"/>
              </a:rPr>
              <a:t>Perturbing the initial angle by 0.001</a:t>
            </a:r>
            <a:r>
              <a:rPr b="1" lang="en" sz="1300">
                <a:solidFill>
                  <a:schemeClr val="lt1"/>
                </a:solidFill>
                <a:latin typeface="Lato"/>
                <a:ea typeface="Lato"/>
                <a:cs typeface="Lato"/>
                <a:sym typeface="Lato"/>
              </a:rPr>
              <a:t> </a:t>
            </a:r>
            <a:r>
              <a:rPr lang="en" sz="1300">
                <a:solidFill>
                  <a:schemeClr val="lt1"/>
                </a:solidFill>
                <a:latin typeface="Lato"/>
                <a:ea typeface="Lato"/>
                <a:cs typeface="Lato"/>
                <a:sym typeface="Lato"/>
              </a:rPr>
              <a:t>radians and finding the error in the output for 2000 iterations and 0.5 time step.</a:t>
            </a:r>
            <a:endParaRPr sz="1300">
              <a:solidFill>
                <a:schemeClr val="lt1"/>
              </a:solidFill>
              <a:latin typeface="Lato"/>
              <a:ea typeface="Lato"/>
              <a:cs typeface="Lato"/>
              <a:sym typeface="Lato"/>
            </a:endParaRPr>
          </a:p>
          <a:p>
            <a:pPr indent="0" lvl="0" marL="0" rtl="0" algn="just">
              <a:lnSpc>
                <a:spcPct val="115000"/>
              </a:lnSpc>
              <a:spcBef>
                <a:spcPts val="0"/>
              </a:spcBef>
              <a:spcAft>
                <a:spcPts val="0"/>
              </a:spcAft>
              <a:buNone/>
            </a:pPr>
            <a:r>
              <a:t/>
            </a:r>
            <a:endParaRPr>
              <a:latin typeface="Lato"/>
              <a:ea typeface="Lato"/>
              <a:cs typeface="Lato"/>
              <a:sym typeface="Lato"/>
            </a:endParaRPr>
          </a:p>
        </p:txBody>
      </p:sp>
      <p:sp>
        <p:nvSpPr>
          <p:cNvPr id="202" name="Google Shape;202;p19"/>
          <p:cNvSpPr txBox="1"/>
          <p:nvPr/>
        </p:nvSpPr>
        <p:spPr>
          <a:xfrm>
            <a:off x="3717300" y="3379735"/>
            <a:ext cx="5162400" cy="1001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300">
                <a:solidFill>
                  <a:schemeClr val="lt1"/>
                </a:solidFill>
                <a:latin typeface="Lato"/>
                <a:ea typeface="Lato"/>
                <a:cs typeface="Lato"/>
                <a:sym typeface="Lato"/>
              </a:rPr>
              <a:t>Observation: </a:t>
            </a:r>
            <a:r>
              <a:rPr lang="en" sz="1300">
                <a:solidFill>
                  <a:schemeClr val="lt1"/>
                </a:solidFill>
                <a:latin typeface="Lato"/>
                <a:ea typeface="Lato"/>
                <a:cs typeface="Lato"/>
                <a:sym typeface="Lato"/>
              </a:rPr>
              <a:t>Even a minute variation in input conditions leads to greater and greater errors in the final position. This highlights the inherent instability of the system. Thus, it exhibits rich dynamic behavior with a strong sensitivity to initial conditions.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3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94"/>
                                        </p:tgtEl>
                                      </p:cBhvr>
                                    </p:animEffect>
                                    <p:set>
                                      <p:cBhvr>
                                        <p:cTn dur="1" fill="hold">
                                          <p:stCondLst>
                                            <p:cond delay="100"/>
                                          </p:stCondLst>
                                        </p:cTn>
                                        <p:tgtEl>
                                          <p:spTgt spid="1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3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3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1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3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3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idx="1" type="body"/>
          </p:nvPr>
        </p:nvSpPr>
        <p:spPr>
          <a:xfrm>
            <a:off x="1828438" y="296025"/>
            <a:ext cx="2226900" cy="59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Double Pendulum motion visualization in Java</a:t>
            </a:r>
            <a:endParaRPr/>
          </a:p>
        </p:txBody>
      </p:sp>
      <p:pic>
        <p:nvPicPr>
          <p:cNvPr id="208" name="Google Shape;208;p20" title="Double Pendulum Visualization CS-374">
            <a:hlinkClick r:id="rId3"/>
          </p:cNvPr>
          <p:cNvPicPr preferRelativeResize="0"/>
          <p:nvPr/>
        </p:nvPicPr>
        <p:blipFill>
          <a:blip r:embed="rId4">
            <a:alphaModFix/>
          </a:blip>
          <a:stretch>
            <a:fillRect/>
          </a:stretch>
        </p:blipFill>
        <p:spPr>
          <a:xfrm>
            <a:off x="218550" y="1517125"/>
            <a:ext cx="5446675" cy="3249250"/>
          </a:xfrm>
          <a:prstGeom prst="rect">
            <a:avLst/>
          </a:prstGeom>
          <a:noFill/>
          <a:ln>
            <a:noFill/>
          </a:ln>
        </p:spPr>
      </p:pic>
      <p:pic>
        <p:nvPicPr>
          <p:cNvPr id="209" name="Google Shape;209;p20"/>
          <p:cNvPicPr preferRelativeResize="0"/>
          <p:nvPr/>
        </p:nvPicPr>
        <p:blipFill rotWithShape="1">
          <a:blip r:embed="rId5">
            <a:alphaModFix/>
          </a:blip>
          <a:srcRect b="35177" l="28237" r="34729" t="41945"/>
          <a:stretch/>
        </p:blipFill>
        <p:spPr>
          <a:xfrm>
            <a:off x="5713375" y="1517125"/>
            <a:ext cx="3386198" cy="1176649"/>
          </a:xfrm>
          <a:prstGeom prst="rect">
            <a:avLst/>
          </a:prstGeom>
          <a:noFill/>
          <a:ln>
            <a:noFill/>
          </a:ln>
        </p:spPr>
      </p:pic>
      <p:sp>
        <p:nvSpPr>
          <p:cNvPr id="210" name="Google Shape;210;p20"/>
          <p:cNvSpPr txBox="1"/>
          <p:nvPr/>
        </p:nvSpPr>
        <p:spPr>
          <a:xfrm>
            <a:off x="5691700" y="2817775"/>
            <a:ext cx="3411600" cy="1905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100">
                <a:solidFill>
                  <a:schemeClr val="lt1"/>
                </a:solidFill>
                <a:latin typeface="Lato"/>
                <a:ea typeface="Lato"/>
                <a:cs typeface="Lato"/>
                <a:sym typeface="Lato"/>
              </a:rPr>
              <a:t>The motion of a double pendulum is governed by two  coupled ordinary differential equations and it is chaotic. For smaller angles however, it acts like a simple pendulum. The jump in complexity is observed at the transition from a simple pendulum to a double pendulum. This is the numerical form that we can now plug into the algorithm to approximate the solution. Plot for final position(2D cartesian) of bob 2 after 2000 iterations with time step = 0.5 is shown.</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1297500" y="228425"/>
            <a:ext cx="7038900" cy="5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Section 4: </a:t>
            </a:r>
            <a:r>
              <a:rPr b="1" lang="en">
                <a:latin typeface="Lora"/>
                <a:ea typeface="Lora"/>
                <a:cs typeface="Lora"/>
                <a:sym typeface="Lora"/>
              </a:rPr>
              <a:t>Lagrange Interpolation</a:t>
            </a:r>
            <a:endParaRPr b="1">
              <a:latin typeface="Lora"/>
              <a:ea typeface="Lora"/>
              <a:cs typeface="Lora"/>
              <a:sym typeface="Lora"/>
            </a:endParaRPr>
          </a:p>
          <a:p>
            <a:pPr indent="0" lvl="0" marL="0" rtl="0" algn="ctr">
              <a:spcBef>
                <a:spcPts val="0"/>
              </a:spcBef>
              <a:spcAft>
                <a:spcPts val="0"/>
              </a:spcAft>
              <a:buNone/>
            </a:pPr>
            <a:r>
              <a:t/>
            </a:r>
            <a:endParaRPr b="1">
              <a:latin typeface="Lora"/>
              <a:ea typeface="Lora"/>
              <a:cs typeface="Lora"/>
              <a:sym typeface="Lora"/>
            </a:endParaRPr>
          </a:p>
        </p:txBody>
      </p:sp>
      <p:sp>
        <p:nvSpPr>
          <p:cNvPr id="216" name="Google Shape;216;p21"/>
          <p:cNvSpPr txBox="1"/>
          <p:nvPr>
            <p:ph idx="1" type="body"/>
          </p:nvPr>
        </p:nvSpPr>
        <p:spPr>
          <a:xfrm>
            <a:off x="5070300" y="764025"/>
            <a:ext cx="3888000" cy="42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a:t>
            </a:r>
            <a:r>
              <a:rPr lang="en"/>
              <a:t>To approximate the polynomial x</a:t>
            </a:r>
            <a:r>
              <a:rPr baseline="-25000" lang="en"/>
              <a:t>1</a:t>
            </a:r>
            <a:r>
              <a:rPr lang="en"/>
              <a:t>(Θ)</a:t>
            </a:r>
            <a:r>
              <a:rPr lang="en"/>
              <a:t>and y</a:t>
            </a:r>
            <a:r>
              <a:rPr baseline="-25000" lang="en"/>
              <a:t>1</a:t>
            </a:r>
            <a:r>
              <a:rPr lang="en"/>
              <a:t>(Θ) using the data obtained from previous section.</a:t>
            </a:r>
            <a:endParaRPr/>
          </a:p>
          <a:p>
            <a:pPr indent="0" lvl="0" marL="0" rtl="0" algn="l">
              <a:spcBef>
                <a:spcPts val="1600"/>
              </a:spcBef>
              <a:spcAft>
                <a:spcPts val="0"/>
              </a:spcAft>
              <a:buNone/>
            </a:pPr>
            <a:r>
              <a:rPr b="1" lang="en"/>
              <a:t>Solution:</a:t>
            </a:r>
            <a:endParaRPr b="1"/>
          </a:p>
          <a:p>
            <a:pPr indent="-311150" lvl="0" marL="457200" rtl="0" algn="l">
              <a:spcBef>
                <a:spcPts val="1600"/>
              </a:spcBef>
              <a:spcAft>
                <a:spcPts val="0"/>
              </a:spcAft>
              <a:buSzPts val="1300"/>
              <a:buChar char="●"/>
            </a:pPr>
            <a:r>
              <a:rPr lang="en"/>
              <a:t>Set of 25,50 and 100 pairs of (</a:t>
            </a:r>
            <a:r>
              <a:rPr lang="en"/>
              <a:t>Θ</a:t>
            </a:r>
            <a:r>
              <a:rPr baseline="-25000" lang="en"/>
              <a:t>1</a:t>
            </a:r>
            <a:r>
              <a:rPr lang="en"/>
              <a:t>,x</a:t>
            </a:r>
            <a:r>
              <a:rPr baseline="-25000" lang="en"/>
              <a:t>1</a:t>
            </a:r>
            <a:r>
              <a:rPr lang="en"/>
              <a:t>) and (Θ</a:t>
            </a:r>
            <a:r>
              <a:rPr baseline="-25000" lang="en"/>
              <a:t>1</a:t>
            </a:r>
            <a:r>
              <a:rPr lang="en"/>
              <a:t>,y</a:t>
            </a:r>
            <a:r>
              <a:rPr baseline="-25000" lang="en"/>
              <a:t>1</a:t>
            </a:r>
            <a:r>
              <a:rPr lang="en"/>
              <a:t>) were considered for interpolation.</a:t>
            </a:r>
            <a:endParaRPr/>
          </a:p>
          <a:p>
            <a:pPr indent="-311150" lvl="0" marL="457200" rtl="0" algn="l">
              <a:spcBef>
                <a:spcPts val="0"/>
              </a:spcBef>
              <a:spcAft>
                <a:spcPts val="0"/>
              </a:spcAft>
              <a:buSzPts val="1300"/>
              <a:buChar char="●"/>
            </a:pPr>
            <a:r>
              <a:rPr lang="en"/>
              <a:t>On increasing the number of points, there’s a general decrease in the net error.</a:t>
            </a:r>
            <a:endParaRPr/>
          </a:p>
          <a:p>
            <a:pPr indent="-311150" lvl="0" marL="457200" rtl="0" algn="l">
              <a:spcBef>
                <a:spcPts val="0"/>
              </a:spcBef>
              <a:spcAft>
                <a:spcPts val="0"/>
              </a:spcAft>
              <a:buSzPts val="1300"/>
              <a:buChar char="●"/>
            </a:pPr>
            <a:r>
              <a:rPr lang="en"/>
              <a:t>Furthermore, these interpolated values of x</a:t>
            </a:r>
            <a:r>
              <a:rPr baseline="-25000" lang="en"/>
              <a:t>1</a:t>
            </a:r>
            <a:r>
              <a:rPr lang="en"/>
              <a:t> and y</a:t>
            </a:r>
            <a:r>
              <a:rPr baseline="-25000" lang="en"/>
              <a:t>1</a:t>
            </a:r>
            <a:r>
              <a:rPr lang="en"/>
              <a:t> were plugged into the equations of the double pendulum system and the values of x</a:t>
            </a:r>
            <a:r>
              <a:rPr baseline="-25000" lang="en"/>
              <a:t>2</a:t>
            </a:r>
            <a:r>
              <a:rPr lang="en"/>
              <a:t> and y</a:t>
            </a:r>
            <a:r>
              <a:rPr baseline="-25000" lang="en"/>
              <a:t>2</a:t>
            </a:r>
            <a:r>
              <a:rPr lang="en"/>
              <a:t> were also calculated.</a:t>
            </a:r>
            <a:endParaRPr/>
          </a:p>
          <a:p>
            <a:pPr indent="-311150" lvl="0" marL="457200" rtl="0" algn="l">
              <a:spcBef>
                <a:spcPts val="0"/>
              </a:spcBef>
              <a:spcAft>
                <a:spcPts val="0"/>
              </a:spcAft>
              <a:buSzPts val="1300"/>
              <a:buChar char="●"/>
            </a:pPr>
            <a:r>
              <a:rPr lang="en"/>
              <a:t>Error analysis was also performed for them.They also show the same trend as mentioned above.  </a:t>
            </a:r>
            <a:endParaRPr/>
          </a:p>
        </p:txBody>
      </p:sp>
      <p:pic>
        <p:nvPicPr>
          <p:cNvPr id="217" name="Google Shape;217;p21"/>
          <p:cNvPicPr preferRelativeResize="0"/>
          <p:nvPr/>
        </p:nvPicPr>
        <p:blipFill rotWithShape="1">
          <a:blip r:embed="rId3">
            <a:alphaModFix/>
          </a:blip>
          <a:srcRect b="0" l="7454" r="7742" t="0"/>
          <a:stretch/>
        </p:blipFill>
        <p:spPr>
          <a:xfrm>
            <a:off x="1297500" y="1000305"/>
            <a:ext cx="3732875" cy="3041595"/>
          </a:xfrm>
          <a:prstGeom prst="rect">
            <a:avLst/>
          </a:prstGeom>
          <a:noFill/>
          <a:ln>
            <a:noFill/>
          </a:ln>
        </p:spPr>
      </p:pic>
      <p:pic>
        <p:nvPicPr>
          <p:cNvPr id="218" name="Google Shape;218;p21"/>
          <p:cNvPicPr preferRelativeResize="0"/>
          <p:nvPr/>
        </p:nvPicPr>
        <p:blipFill rotWithShape="1">
          <a:blip r:embed="rId4">
            <a:alphaModFix/>
          </a:blip>
          <a:srcRect b="4834" l="7263" r="6980" t="0"/>
          <a:stretch/>
        </p:blipFill>
        <p:spPr>
          <a:xfrm>
            <a:off x="998313" y="1000300"/>
            <a:ext cx="4020900" cy="3332400"/>
          </a:xfrm>
          <a:prstGeom prst="rect">
            <a:avLst/>
          </a:prstGeom>
          <a:noFill/>
          <a:ln>
            <a:noFill/>
          </a:ln>
        </p:spPr>
      </p:pic>
      <p:pic>
        <p:nvPicPr>
          <p:cNvPr id="219" name="Google Shape;219;p21"/>
          <p:cNvPicPr preferRelativeResize="0"/>
          <p:nvPr/>
        </p:nvPicPr>
        <p:blipFill rotWithShape="1">
          <a:blip r:embed="rId5">
            <a:alphaModFix/>
          </a:blip>
          <a:srcRect b="0" l="6425" r="6979" t="0"/>
          <a:stretch/>
        </p:blipFill>
        <p:spPr>
          <a:xfrm>
            <a:off x="1189950" y="1197125"/>
            <a:ext cx="3637625" cy="3239150"/>
          </a:xfrm>
          <a:prstGeom prst="rect">
            <a:avLst/>
          </a:prstGeom>
          <a:noFill/>
          <a:ln>
            <a:noFill/>
          </a:ln>
        </p:spPr>
      </p:pic>
      <p:pic>
        <p:nvPicPr>
          <p:cNvPr id="220" name="Google Shape;220;p21"/>
          <p:cNvPicPr preferRelativeResize="0"/>
          <p:nvPr/>
        </p:nvPicPr>
        <p:blipFill rotWithShape="1">
          <a:blip r:embed="rId6">
            <a:alphaModFix/>
          </a:blip>
          <a:srcRect b="0" l="8709" r="7298" t="0"/>
          <a:stretch/>
        </p:blipFill>
        <p:spPr>
          <a:xfrm>
            <a:off x="1064725" y="1000289"/>
            <a:ext cx="3888075" cy="3471964"/>
          </a:xfrm>
          <a:prstGeom prst="rect">
            <a:avLst/>
          </a:prstGeom>
          <a:noFill/>
          <a:ln>
            <a:noFill/>
          </a:ln>
        </p:spPr>
      </p:pic>
      <p:pic>
        <p:nvPicPr>
          <p:cNvPr id="221" name="Google Shape;221;p21"/>
          <p:cNvPicPr preferRelativeResize="0"/>
          <p:nvPr/>
        </p:nvPicPr>
        <p:blipFill rotWithShape="1">
          <a:blip r:embed="rId7">
            <a:alphaModFix/>
          </a:blip>
          <a:srcRect b="0" l="7349" r="5882" t="0"/>
          <a:stretch/>
        </p:blipFill>
        <p:spPr>
          <a:xfrm>
            <a:off x="1189951" y="1128186"/>
            <a:ext cx="3732875" cy="3216178"/>
          </a:xfrm>
          <a:prstGeom prst="rect">
            <a:avLst/>
          </a:prstGeom>
          <a:noFill/>
          <a:ln>
            <a:noFill/>
          </a:ln>
        </p:spPr>
      </p:pic>
      <p:pic>
        <p:nvPicPr>
          <p:cNvPr id="222" name="Google Shape;222;p21"/>
          <p:cNvPicPr preferRelativeResize="0"/>
          <p:nvPr/>
        </p:nvPicPr>
        <p:blipFill rotWithShape="1">
          <a:blip r:embed="rId8">
            <a:alphaModFix/>
          </a:blip>
          <a:srcRect b="4086" l="6315" r="5227" t="2621"/>
          <a:stretch/>
        </p:blipFill>
        <p:spPr>
          <a:xfrm>
            <a:off x="1122825" y="1047750"/>
            <a:ext cx="3867150" cy="3239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3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19"/>
                                        </p:tgtEl>
                                      </p:cBhvr>
                                    </p:animEffect>
                                    <p:set>
                                      <p:cBhvr>
                                        <p:cTn dur="1" fill="hold">
                                          <p:stCondLst>
                                            <p:cond delay="300"/>
                                          </p:stCondLst>
                                        </p:cTn>
                                        <p:tgtEl>
                                          <p:spTgt spid="2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3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20"/>
                                        </p:tgtEl>
                                      </p:cBhvr>
                                    </p:animEffect>
                                    <p:set>
                                      <p:cBhvr>
                                        <p:cTn dur="1" fill="hold">
                                          <p:stCondLst>
                                            <p:cond delay="300"/>
                                          </p:stCondLst>
                                        </p:cTn>
                                        <p:tgtEl>
                                          <p:spTgt spid="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3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17"/>
                                        </p:tgtEl>
                                      </p:cBhvr>
                                    </p:animEffect>
                                    <p:set>
                                      <p:cBhvr>
                                        <p:cTn dur="1" fill="hold">
                                          <p:stCondLst>
                                            <p:cond delay="300"/>
                                          </p:stCondLst>
                                        </p:cTn>
                                        <p:tgtEl>
                                          <p:spTgt spid="2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3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18"/>
                                        </p:tgtEl>
                                      </p:cBhvr>
                                    </p:animEffect>
                                    <p:set>
                                      <p:cBhvr>
                                        <p:cTn dur="1" fill="hold">
                                          <p:stCondLst>
                                            <p:cond delay="300"/>
                                          </p:stCondLst>
                                        </p:cTn>
                                        <p:tgtEl>
                                          <p:spTgt spid="2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3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21"/>
                                        </p:tgtEl>
                                      </p:cBhvr>
                                    </p:animEffect>
                                    <p:set>
                                      <p:cBhvr>
                                        <p:cTn dur="1" fill="hold">
                                          <p:stCondLst>
                                            <p:cond delay="300"/>
                                          </p:stCondLst>
                                        </p:cTn>
                                        <p:tgtEl>
                                          <p:spTgt spid="2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3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22"/>
                                        </p:tgtEl>
                                      </p:cBhvr>
                                    </p:animEffect>
                                    <p:set>
                                      <p:cBhvr>
                                        <p:cTn dur="1" fill="hold">
                                          <p:stCondLst>
                                            <p:cond delay="300"/>
                                          </p:stCondLst>
                                        </p:cTn>
                                        <p:tgtEl>
                                          <p:spTgt spid="2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