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Lst>
  <p:sldSz cy="5143500" cx="9144000"/>
  <p:notesSz cx="6858000" cy="9144000"/>
  <p:embeddedFontLst>
    <p:embeddedFont>
      <p:font typeface="Montserrat"/>
      <p:regular r:id="rId56"/>
      <p:bold r:id="rId57"/>
      <p:italic r:id="rId58"/>
      <p:boldItalic r:id="rId59"/>
    </p:embeddedFont>
    <p:embeddedFont>
      <p:font typeface="Lato"/>
      <p:regular r:id="rId60"/>
      <p:bold r:id="rId61"/>
      <p:italic r:id="rId62"/>
      <p:boldItalic r:id="rId63"/>
    </p:embeddedFont>
    <p:embeddedFont>
      <p:font typeface="Pacifico"/>
      <p:regular r:id="rId6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F5C52993-E238-426E-9C6B-552802918CA0}">
  <a:tblStyle styleId="{F5C52993-E238-426E-9C6B-552802918CA0}"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font" Target="fonts/Lato-italic.fntdata"/><Relationship Id="rId61" Type="http://schemas.openxmlformats.org/officeDocument/2006/relationships/font" Target="fonts/Lato-bold.fntdata"/><Relationship Id="rId20" Type="http://schemas.openxmlformats.org/officeDocument/2006/relationships/slide" Target="slides/slide14.xml"/><Relationship Id="rId64" Type="http://schemas.openxmlformats.org/officeDocument/2006/relationships/font" Target="fonts/Pacifico-regular.fntdata"/><Relationship Id="rId63" Type="http://schemas.openxmlformats.org/officeDocument/2006/relationships/font" Target="fonts/Lato-boldItalic.fntdata"/><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60" Type="http://schemas.openxmlformats.org/officeDocument/2006/relationships/font" Target="fonts/Lato-regular.fntdata"/><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font" Target="fonts/Montserrat-bold.fntdata"/><Relationship Id="rId12" Type="http://schemas.openxmlformats.org/officeDocument/2006/relationships/slide" Target="slides/slide6.xml"/><Relationship Id="rId56" Type="http://schemas.openxmlformats.org/officeDocument/2006/relationships/font" Target="fonts/Montserrat-regular.fntdata"/><Relationship Id="rId15" Type="http://schemas.openxmlformats.org/officeDocument/2006/relationships/slide" Target="slides/slide9.xml"/><Relationship Id="rId59" Type="http://schemas.openxmlformats.org/officeDocument/2006/relationships/font" Target="fonts/Montserrat-boldItalic.fntdata"/><Relationship Id="rId14" Type="http://schemas.openxmlformats.org/officeDocument/2006/relationships/slide" Target="slides/slide8.xml"/><Relationship Id="rId58" Type="http://schemas.openxmlformats.org/officeDocument/2006/relationships/font" Target="fonts/Montserrat-italic.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Google Shape;203;g5688574f45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5688574f45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Google Shape;210;g563f97ecbe_0_2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563f97ecbe_0_2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 name="Shape 216"/>
        <p:cNvGrpSpPr/>
        <p:nvPr/>
      </p:nvGrpSpPr>
      <p:grpSpPr>
        <a:xfrm>
          <a:off x="0" y="0"/>
          <a:ext cx="0" cy="0"/>
          <a:chOff x="0" y="0"/>
          <a:chExt cx="0" cy="0"/>
        </a:xfrm>
      </p:grpSpPr>
      <p:sp>
        <p:nvSpPr>
          <p:cNvPr id="217" name="Google Shape;217;g565c26d7f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565c26d7f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3" name="Shape 223"/>
        <p:cNvGrpSpPr/>
        <p:nvPr/>
      </p:nvGrpSpPr>
      <p:grpSpPr>
        <a:xfrm>
          <a:off x="0" y="0"/>
          <a:ext cx="0" cy="0"/>
          <a:chOff x="0" y="0"/>
          <a:chExt cx="0" cy="0"/>
        </a:xfrm>
      </p:grpSpPr>
      <p:sp>
        <p:nvSpPr>
          <p:cNvPr id="224" name="Google Shape;224;g5816a0d7ef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5816a0d7ef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2" name="Shape 232"/>
        <p:cNvGrpSpPr/>
        <p:nvPr/>
      </p:nvGrpSpPr>
      <p:grpSpPr>
        <a:xfrm>
          <a:off x="0" y="0"/>
          <a:ext cx="0" cy="0"/>
          <a:chOff x="0" y="0"/>
          <a:chExt cx="0" cy="0"/>
        </a:xfrm>
      </p:grpSpPr>
      <p:sp>
        <p:nvSpPr>
          <p:cNvPr id="233" name="Google Shape;233;g563f97ecbe_0_2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563f97ecbe_0_2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9" name="Shape 239"/>
        <p:cNvGrpSpPr/>
        <p:nvPr/>
      </p:nvGrpSpPr>
      <p:grpSpPr>
        <a:xfrm>
          <a:off x="0" y="0"/>
          <a:ext cx="0" cy="0"/>
          <a:chOff x="0" y="0"/>
          <a:chExt cx="0" cy="0"/>
        </a:xfrm>
      </p:grpSpPr>
      <p:sp>
        <p:nvSpPr>
          <p:cNvPr id="240" name="Google Shape;240;g563f97ecbe_0_2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563f97ecbe_0_2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6" name="Shape 246"/>
        <p:cNvGrpSpPr/>
        <p:nvPr/>
      </p:nvGrpSpPr>
      <p:grpSpPr>
        <a:xfrm>
          <a:off x="0" y="0"/>
          <a:ext cx="0" cy="0"/>
          <a:chOff x="0" y="0"/>
          <a:chExt cx="0" cy="0"/>
        </a:xfrm>
      </p:grpSpPr>
      <p:sp>
        <p:nvSpPr>
          <p:cNvPr id="247" name="Google Shape;247;g5688574f45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5688574f45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4" name="Shape 254"/>
        <p:cNvGrpSpPr/>
        <p:nvPr/>
      </p:nvGrpSpPr>
      <p:grpSpPr>
        <a:xfrm>
          <a:off x="0" y="0"/>
          <a:ext cx="0" cy="0"/>
          <a:chOff x="0" y="0"/>
          <a:chExt cx="0" cy="0"/>
        </a:xfrm>
      </p:grpSpPr>
      <p:sp>
        <p:nvSpPr>
          <p:cNvPr id="255" name="Google Shape;255;g5808b3f0a5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5808b3f0a5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1" name="Shape 261"/>
        <p:cNvGrpSpPr/>
        <p:nvPr/>
      </p:nvGrpSpPr>
      <p:grpSpPr>
        <a:xfrm>
          <a:off x="0" y="0"/>
          <a:ext cx="0" cy="0"/>
          <a:chOff x="0" y="0"/>
          <a:chExt cx="0" cy="0"/>
        </a:xfrm>
      </p:grpSpPr>
      <p:sp>
        <p:nvSpPr>
          <p:cNvPr id="262" name="Google Shape;262;g5808b3f0a5_3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5808b3f0a5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8" name="Shape 268"/>
        <p:cNvGrpSpPr/>
        <p:nvPr/>
      </p:nvGrpSpPr>
      <p:grpSpPr>
        <a:xfrm>
          <a:off x="0" y="0"/>
          <a:ext cx="0" cy="0"/>
          <a:chOff x="0" y="0"/>
          <a:chExt cx="0" cy="0"/>
        </a:xfrm>
      </p:grpSpPr>
      <p:sp>
        <p:nvSpPr>
          <p:cNvPr id="269" name="Google Shape;269;g5808b3f0a5_3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5808b3f0a5_3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563f97ecbe_0_2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563f97ecbe_0_2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5" name="Shape 275"/>
        <p:cNvGrpSpPr/>
        <p:nvPr/>
      </p:nvGrpSpPr>
      <p:grpSpPr>
        <a:xfrm>
          <a:off x="0" y="0"/>
          <a:ext cx="0" cy="0"/>
          <a:chOff x="0" y="0"/>
          <a:chExt cx="0" cy="0"/>
        </a:xfrm>
      </p:grpSpPr>
      <p:sp>
        <p:nvSpPr>
          <p:cNvPr id="276" name="Google Shape;276;g5688574f45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5688574f45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3" name="Shape 283"/>
        <p:cNvGrpSpPr/>
        <p:nvPr/>
      </p:nvGrpSpPr>
      <p:grpSpPr>
        <a:xfrm>
          <a:off x="0" y="0"/>
          <a:ext cx="0" cy="0"/>
          <a:chOff x="0" y="0"/>
          <a:chExt cx="0" cy="0"/>
        </a:xfrm>
      </p:grpSpPr>
      <p:sp>
        <p:nvSpPr>
          <p:cNvPr id="284" name="Google Shape;284;g5688574f45_5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5688574f45_5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1" name="Shape 291"/>
        <p:cNvGrpSpPr/>
        <p:nvPr/>
      </p:nvGrpSpPr>
      <p:grpSpPr>
        <a:xfrm>
          <a:off x="0" y="0"/>
          <a:ext cx="0" cy="0"/>
          <a:chOff x="0" y="0"/>
          <a:chExt cx="0" cy="0"/>
        </a:xfrm>
      </p:grpSpPr>
      <p:sp>
        <p:nvSpPr>
          <p:cNvPr id="292" name="Google Shape;292;g563f97ecbe_0_2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563f97ecbe_0_2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7" name="Shape 327"/>
        <p:cNvGrpSpPr/>
        <p:nvPr/>
      </p:nvGrpSpPr>
      <p:grpSpPr>
        <a:xfrm>
          <a:off x="0" y="0"/>
          <a:ext cx="0" cy="0"/>
          <a:chOff x="0" y="0"/>
          <a:chExt cx="0" cy="0"/>
        </a:xfrm>
      </p:grpSpPr>
      <p:sp>
        <p:nvSpPr>
          <p:cNvPr id="328" name="Google Shape;328;g563f97ecbe_0_2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563f97ecbe_0_2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3" name="Shape 363"/>
        <p:cNvGrpSpPr/>
        <p:nvPr/>
      </p:nvGrpSpPr>
      <p:grpSpPr>
        <a:xfrm>
          <a:off x="0" y="0"/>
          <a:ext cx="0" cy="0"/>
          <a:chOff x="0" y="0"/>
          <a:chExt cx="0" cy="0"/>
        </a:xfrm>
      </p:grpSpPr>
      <p:sp>
        <p:nvSpPr>
          <p:cNvPr id="364" name="Google Shape;364;g5688574f45_7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5688574f45_7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0" name="Shape 370"/>
        <p:cNvGrpSpPr/>
        <p:nvPr/>
      </p:nvGrpSpPr>
      <p:grpSpPr>
        <a:xfrm>
          <a:off x="0" y="0"/>
          <a:ext cx="0" cy="0"/>
          <a:chOff x="0" y="0"/>
          <a:chExt cx="0" cy="0"/>
        </a:xfrm>
      </p:grpSpPr>
      <p:sp>
        <p:nvSpPr>
          <p:cNvPr id="371" name="Google Shape;371;g581ee394ad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2" name="Google Shape;372;g581ee394ad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7" name="Shape 377"/>
        <p:cNvGrpSpPr/>
        <p:nvPr/>
      </p:nvGrpSpPr>
      <p:grpSpPr>
        <a:xfrm>
          <a:off x="0" y="0"/>
          <a:ext cx="0" cy="0"/>
          <a:chOff x="0" y="0"/>
          <a:chExt cx="0" cy="0"/>
        </a:xfrm>
      </p:grpSpPr>
      <p:sp>
        <p:nvSpPr>
          <p:cNvPr id="378" name="Google Shape;378;g581ee394ad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9" name="Google Shape;379;g581ee394ad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4" name="Shape 384"/>
        <p:cNvGrpSpPr/>
        <p:nvPr/>
      </p:nvGrpSpPr>
      <p:grpSpPr>
        <a:xfrm>
          <a:off x="0" y="0"/>
          <a:ext cx="0" cy="0"/>
          <a:chOff x="0" y="0"/>
          <a:chExt cx="0" cy="0"/>
        </a:xfrm>
      </p:grpSpPr>
      <p:sp>
        <p:nvSpPr>
          <p:cNvPr id="385" name="Google Shape;385;g581ee394ad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6" name="Google Shape;386;g581ee394ad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1" name="Shape 391"/>
        <p:cNvGrpSpPr/>
        <p:nvPr/>
      </p:nvGrpSpPr>
      <p:grpSpPr>
        <a:xfrm>
          <a:off x="0" y="0"/>
          <a:ext cx="0" cy="0"/>
          <a:chOff x="0" y="0"/>
          <a:chExt cx="0" cy="0"/>
        </a:xfrm>
      </p:grpSpPr>
      <p:sp>
        <p:nvSpPr>
          <p:cNvPr id="392" name="Google Shape;392;g565c26d7f7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3" name="Google Shape;393;g565c26d7f7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7" name="Shape 397"/>
        <p:cNvGrpSpPr/>
        <p:nvPr/>
      </p:nvGrpSpPr>
      <p:grpSpPr>
        <a:xfrm>
          <a:off x="0" y="0"/>
          <a:ext cx="0" cy="0"/>
          <a:chOff x="0" y="0"/>
          <a:chExt cx="0" cy="0"/>
        </a:xfrm>
      </p:grpSpPr>
      <p:sp>
        <p:nvSpPr>
          <p:cNvPr id="398" name="Google Shape;398;g581ee394ad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9" name="Google Shape;399;g581ee394ad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g563f97ecbe_0_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563f97ecbe_0_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4" name="Shape 404"/>
        <p:cNvGrpSpPr/>
        <p:nvPr/>
      </p:nvGrpSpPr>
      <p:grpSpPr>
        <a:xfrm>
          <a:off x="0" y="0"/>
          <a:ext cx="0" cy="0"/>
          <a:chOff x="0" y="0"/>
          <a:chExt cx="0" cy="0"/>
        </a:xfrm>
      </p:grpSpPr>
      <p:sp>
        <p:nvSpPr>
          <p:cNvPr id="405" name="Google Shape;405;g581ee394ad_2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6" name="Google Shape;406;g581ee394ad_2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3" name="Shape 413"/>
        <p:cNvGrpSpPr/>
        <p:nvPr/>
      </p:nvGrpSpPr>
      <p:grpSpPr>
        <a:xfrm>
          <a:off x="0" y="0"/>
          <a:ext cx="0" cy="0"/>
          <a:chOff x="0" y="0"/>
          <a:chExt cx="0" cy="0"/>
        </a:xfrm>
      </p:grpSpPr>
      <p:sp>
        <p:nvSpPr>
          <p:cNvPr id="414" name="Google Shape;414;g581ee394ad_2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5" name="Google Shape;415;g581ee394ad_2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0" name="Shape 420"/>
        <p:cNvGrpSpPr/>
        <p:nvPr/>
      </p:nvGrpSpPr>
      <p:grpSpPr>
        <a:xfrm>
          <a:off x="0" y="0"/>
          <a:ext cx="0" cy="0"/>
          <a:chOff x="0" y="0"/>
          <a:chExt cx="0" cy="0"/>
        </a:xfrm>
      </p:grpSpPr>
      <p:sp>
        <p:nvSpPr>
          <p:cNvPr id="421" name="Google Shape;421;g581ee394ad_2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2" name="Google Shape;422;g581ee394ad_2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7" name="Shape 427"/>
        <p:cNvGrpSpPr/>
        <p:nvPr/>
      </p:nvGrpSpPr>
      <p:grpSpPr>
        <a:xfrm>
          <a:off x="0" y="0"/>
          <a:ext cx="0" cy="0"/>
          <a:chOff x="0" y="0"/>
          <a:chExt cx="0" cy="0"/>
        </a:xfrm>
      </p:grpSpPr>
      <p:sp>
        <p:nvSpPr>
          <p:cNvPr id="428" name="Google Shape;428;g581ee394ad_2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9" name="Google Shape;429;g581ee394ad_2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4" name="Shape 434"/>
        <p:cNvGrpSpPr/>
        <p:nvPr/>
      </p:nvGrpSpPr>
      <p:grpSpPr>
        <a:xfrm>
          <a:off x="0" y="0"/>
          <a:ext cx="0" cy="0"/>
          <a:chOff x="0" y="0"/>
          <a:chExt cx="0" cy="0"/>
        </a:xfrm>
      </p:grpSpPr>
      <p:sp>
        <p:nvSpPr>
          <p:cNvPr id="435" name="Google Shape;435;g581ee394ad_2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6" name="Google Shape;436;g581ee394ad_2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1" name="Shape 441"/>
        <p:cNvGrpSpPr/>
        <p:nvPr/>
      </p:nvGrpSpPr>
      <p:grpSpPr>
        <a:xfrm>
          <a:off x="0" y="0"/>
          <a:ext cx="0" cy="0"/>
          <a:chOff x="0" y="0"/>
          <a:chExt cx="0" cy="0"/>
        </a:xfrm>
      </p:grpSpPr>
      <p:sp>
        <p:nvSpPr>
          <p:cNvPr id="442" name="Google Shape;442;g581ee394ad_2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3" name="Google Shape;443;g581ee394ad_2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8" name="Shape 448"/>
        <p:cNvGrpSpPr/>
        <p:nvPr/>
      </p:nvGrpSpPr>
      <p:grpSpPr>
        <a:xfrm>
          <a:off x="0" y="0"/>
          <a:ext cx="0" cy="0"/>
          <a:chOff x="0" y="0"/>
          <a:chExt cx="0" cy="0"/>
        </a:xfrm>
      </p:grpSpPr>
      <p:sp>
        <p:nvSpPr>
          <p:cNvPr id="449" name="Google Shape;449;g581ee394ad_2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0" name="Google Shape;450;g581ee394ad_2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5" name="Shape 455"/>
        <p:cNvGrpSpPr/>
        <p:nvPr/>
      </p:nvGrpSpPr>
      <p:grpSpPr>
        <a:xfrm>
          <a:off x="0" y="0"/>
          <a:ext cx="0" cy="0"/>
          <a:chOff x="0" y="0"/>
          <a:chExt cx="0" cy="0"/>
        </a:xfrm>
      </p:grpSpPr>
      <p:sp>
        <p:nvSpPr>
          <p:cNvPr id="456" name="Google Shape;456;g581ee394ad_2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7" name="Google Shape;457;g581ee394ad_2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2" name="Shape 462"/>
        <p:cNvGrpSpPr/>
        <p:nvPr/>
      </p:nvGrpSpPr>
      <p:grpSpPr>
        <a:xfrm>
          <a:off x="0" y="0"/>
          <a:ext cx="0" cy="0"/>
          <a:chOff x="0" y="0"/>
          <a:chExt cx="0" cy="0"/>
        </a:xfrm>
      </p:grpSpPr>
      <p:sp>
        <p:nvSpPr>
          <p:cNvPr id="463" name="Google Shape;463;g581ee394ad_2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4" name="Google Shape;464;g581ee394ad_2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9" name="Shape 469"/>
        <p:cNvGrpSpPr/>
        <p:nvPr/>
      </p:nvGrpSpPr>
      <p:grpSpPr>
        <a:xfrm>
          <a:off x="0" y="0"/>
          <a:ext cx="0" cy="0"/>
          <a:chOff x="0" y="0"/>
          <a:chExt cx="0" cy="0"/>
        </a:xfrm>
      </p:grpSpPr>
      <p:sp>
        <p:nvSpPr>
          <p:cNvPr id="470" name="Google Shape;470;g581ee394ad_2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1" name="Google Shape;471;g581ee394ad_2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g5688574f45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5688574f45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6" name="Shape 476"/>
        <p:cNvGrpSpPr/>
        <p:nvPr/>
      </p:nvGrpSpPr>
      <p:grpSpPr>
        <a:xfrm>
          <a:off x="0" y="0"/>
          <a:ext cx="0" cy="0"/>
          <a:chOff x="0" y="0"/>
          <a:chExt cx="0" cy="0"/>
        </a:xfrm>
      </p:grpSpPr>
      <p:sp>
        <p:nvSpPr>
          <p:cNvPr id="477" name="Google Shape;477;g5688574f45_1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8" name="Google Shape;478;g5688574f45_1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3" name="Shape 483"/>
        <p:cNvGrpSpPr/>
        <p:nvPr/>
      </p:nvGrpSpPr>
      <p:grpSpPr>
        <a:xfrm>
          <a:off x="0" y="0"/>
          <a:ext cx="0" cy="0"/>
          <a:chOff x="0" y="0"/>
          <a:chExt cx="0" cy="0"/>
        </a:xfrm>
      </p:grpSpPr>
      <p:sp>
        <p:nvSpPr>
          <p:cNvPr id="484" name="Google Shape;484;g5688574f45_1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5" name="Google Shape;485;g5688574f45_1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1" name="Shape 491"/>
        <p:cNvGrpSpPr/>
        <p:nvPr/>
      </p:nvGrpSpPr>
      <p:grpSpPr>
        <a:xfrm>
          <a:off x="0" y="0"/>
          <a:ext cx="0" cy="0"/>
          <a:chOff x="0" y="0"/>
          <a:chExt cx="0" cy="0"/>
        </a:xfrm>
      </p:grpSpPr>
      <p:sp>
        <p:nvSpPr>
          <p:cNvPr id="492" name="Google Shape;492;g5688574f45_1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3" name="Google Shape;493;g5688574f45_1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9" name="Shape 499"/>
        <p:cNvGrpSpPr/>
        <p:nvPr/>
      </p:nvGrpSpPr>
      <p:grpSpPr>
        <a:xfrm>
          <a:off x="0" y="0"/>
          <a:ext cx="0" cy="0"/>
          <a:chOff x="0" y="0"/>
          <a:chExt cx="0" cy="0"/>
        </a:xfrm>
      </p:grpSpPr>
      <p:sp>
        <p:nvSpPr>
          <p:cNvPr id="500" name="Google Shape;500;g581ee394ad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1" name="Google Shape;501;g581ee394ad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5" name="Shape 505"/>
        <p:cNvGrpSpPr/>
        <p:nvPr/>
      </p:nvGrpSpPr>
      <p:grpSpPr>
        <a:xfrm>
          <a:off x="0" y="0"/>
          <a:ext cx="0" cy="0"/>
          <a:chOff x="0" y="0"/>
          <a:chExt cx="0" cy="0"/>
        </a:xfrm>
      </p:grpSpPr>
      <p:sp>
        <p:nvSpPr>
          <p:cNvPr id="506" name="Google Shape;506;g581ee394ad_2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7" name="Google Shape;507;g581ee394ad_2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2" name="Shape 512"/>
        <p:cNvGrpSpPr/>
        <p:nvPr/>
      </p:nvGrpSpPr>
      <p:grpSpPr>
        <a:xfrm>
          <a:off x="0" y="0"/>
          <a:ext cx="0" cy="0"/>
          <a:chOff x="0" y="0"/>
          <a:chExt cx="0" cy="0"/>
        </a:xfrm>
      </p:grpSpPr>
      <p:sp>
        <p:nvSpPr>
          <p:cNvPr id="513" name="Google Shape;513;g581ee394ad_2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4" name="Google Shape;514;g581ee394ad_2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9" name="Shape 519"/>
        <p:cNvGrpSpPr/>
        <p:nvPr/>
      </p:nvGrpSpPr>
      <p:grpSpPr>
        <a:xfrm>
          <a:off x="0" y="0"/>
          <a:ext cx="0" cy="0"/>
          <a:chOff x="0" y="0"/>
          <a:chExt cx="0" cy="0"/>
        </a:xfrm>
      </p:grpSpPr>
      <p:sp>
        <p:nvSpPr>
          <p:cNvPr id="520" name="Google Shape;520;g581ee394ad_2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1" name="Google Shape;521;g581ee394ad_2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6" name="Shape 526"/>
        <p:cNvGrpSpPr/>
        <p:nvPr/>
      </p:nvGrpSpPr>
      <p:grpSpPr>
        <a:xfrm>
          <a:off x="0" y="0"/>
          <a:ext cx="0" cy="0"/>
          <a:chOff x="0" y="0"/>
          <a:chExt cx="0" cy="0"/>
        </a:xfrm>
      </p:grpSpPr>
      <p:sp>
        <p:nvSpPr>
          <p:cNvPr id="527" name="Google Shape;527;g565c26d7f7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8" name="Google Shape;528;g565c26d7f7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3" name="Shape 533"/>
        <p:cNvGrpSpPr/>
        <p:nvPr/>
      </p:nvGrpSpPr>
      <p:grpSpPr>
        <a:xfrm>
          <a:off x="0" y="0"/>
          <a:ext cx="0" cy="0"/>
          <a:chOff x="0" y="0"/>
          <a:chExt cx="0" cy="0"/>
        </a:xfrm>
      </p:grpSpPr>
      <p:sp>
        <p:nvSpPr>
          <p:cNvPr id="534" name="Google Shape;534;g565c26d7f7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5" name="Google Shape;535;g565c26d7f7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0" name="Shape 540"/>
        <p:cNvGrpSpPr/>
        <p:nvPr/>
      </p:nvGrpSpPr>
      <p:grpSpPr>
        <a:xfrm>
          <a:off x="0" y="0"/>
          <a:ext cx="0" cy="0"/>
          <a:chOff x="0" y="0"/>
          <a:chExt cx="0" cy="0"/>
        </a:xfrm>
      </p:grpSpPr>
      <p:sp>
        <p:nvSpPr>
          <p:cNvPr id="541" name="Google Shape;541;g563f97ecbe_0_2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2" name="Google Shape;542;g563f97ecbe_0_2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g563f97ecbe_0_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563f97ecbe_0_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Google Shape;166;g5688574f45_1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5688574f45_1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Google Shape;172;g563f97ecbe_0_2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563f97ecbe_0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Google Shape;180;g5688574f45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5688574f45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g5688574f45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5688574f45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hyperlink" Target="http://progress_bar_id"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en.wikipedia.org/wiki/Robert_G._Gallager" TargetMode="External"/><Relationship Id="rId4" Type="http://schemas.openxmlformats.org/officeDocument/2006/relationships/hyperlink" Target="http://progress_bar_id"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progress_bar_id"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6.jpg"/><Relationship Id="rId4" Type="http://schemas.openxmlformats.org/officeDocument/2006/relationships/hyperlink" Target="http://progress_bar_id"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progress_bar_id"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progress_bar_id"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4.png"/><Relationship Id="rId4" Type="http://schemas.openxmlformats.org/officeDocument/2006/relationships/hyperlink" Target="http://progress_bar_id"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hyperlink" Target="http://progress_bar_id"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hyperlink" Target="http://progress_bar_id"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hyperlink" Target="http://progress_bar_id"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progress_bar_id"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8.png"/><Relationship Id="rId4" Type="http://schemas.openxmlformats.org/officeDocument/2006/relationships/hyperlink" Target="http://progress_bar_id"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2.png"/><Relationship Id="rId4" Type="http://schemas.openxmlformats.org/officeDocument/2006/relationships/hyperlink" Target="http://progress_bar_id"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hyperlink" Target="http://progress_bar_id"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hyperlink" Target="http://progress_bar_id"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hyperlink" Target="http://progress_bar_id"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hyperlink" Target="http://progress_bar_id"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hyperlink" Target="http://progress_bar_id"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hyperlink" Target="http://progress_bar_id"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 Id="rId3" Type="http://schemas.openxmlformats.org/officeDocument/2006/relationships/hyperlink" Target="http://progress_bar_id"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9.xml"/><Relationship Id="rId3" Type="http://schemas.openxmlformats.org/officeDocument/2006/relationships/image" Target="../media/image9.jpg"/><Relationship Id="rId4" Type="http://schemas.openxmlformats.org/officeDocument/2006/relationships/hyperlink" Target="http://progress_bar_id"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progress_bar_id"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0.xml"/><Relationship Id="rId3" Type="http://schemas.openxmlformats.org/officeDocument/2006/relationships/image" Target="../media/image20.png"/><Relationship Id="rId4" Type="http://schemas.openxmlformats.org/officeDocument/2006/relationships/hyperlink" Target="http://progress_bar_id"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1.xml"/><Relationship Id="rId3" Type="http://schemas.openxmlformats.org/officeDocument/2006/relationships/image" Target="../media/image14.png"/><Relationship Id="rId4" Type="http://schemas.openxmlformats.org/officeDocument/2006/relationships/hyperlink" Target="http://progress_bar_id"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hyperlink" Target="http://progress_bar_id"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3.xml"/><Relationship Id="rId3" Type="http://schemas.openxmlformats.org/officeDocument/2006/relationships/image" Target="../media/image5.png"/><Relationship Id="rId4" Type="http://schemas.openxmlformats.org/officeDocument/2006/relationships/hyperlink" Target="http://progress_bar_id"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4.xml"/><Relationship Id="rId3" Type="http://schemas.openxmlformats.org/officeDocument/2006/relationships/image" Target="../media/image15.png"/><Relationship Id="rId4" Type="http://schemas.openxmlformats.org/officeDocument/2006/relationships/hyperlink" Target="http://progress_bar_id"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5.xml"/><Relationship Id="rId3" Type="http://schemas.openxmlformats.org/officeDocument/2006/relationships/hyperlink" Target="http://progress_bar_id" TargetMode="External"/><Relationship Id="rId4" Type="http://schemas.openxmlformats.org/officeDocument/2006/relationships/image" Target="../media/image1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6.xml"/><Relationship Id="rId3" Type="http://schemas.openxmlformats.org/officeDocument/2006/relationships/hyperlink" Target="http://progress_bar_id" TargetMode="External"/><Relationship Id="rId4" Type="http://schemas.openxmlformats.org/officeDocument/2006/relationships/image" Target="../media/image8.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7.xml"/><Relationship Id="rId3" Type="http://schemas.openxmlformats.org/officeDocument/2006/relationships/image" Target="../media/image10.png"/><Relationship Id="rId4" Type="http://schemas.openxmlformats.org/officeDocument/2006/relationships/hyperlink" Target="http://progress_bar_id"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8.xml"/><Relationship Id="rId3" Type="http://schemas.openxmlformats.org/officeDocument/2006/relationships/image" Target="../media/image7.png"/><Relationship Id="rId4" Type="http://schemas.openxmlformats.org/officeDocument/2006/relationships/hyperlink" Target="http://progress_bar_id"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9.xml"/><Relationship Id="rId3" Type="http://schemas.openxmlformats.org/officeDocument/2006/relationships/image" Target="../media/image11.png"/><Relationship Id="rId4" Type="http://schemas.openxmlformats.org/officeDocument/2006/relationships/hyperlink" Target="http://progress_bar_id"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1.jpg"/><Relationship Id="rId4" Type="http://schemas.openxmlformats.org/officeDocument/2006/relationships/hyperlink" Target="http://progress_bar_id"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hyperlink" Target="http://progress_bar_id"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3.png"/><Relationship Id="rId4" Type="http://schemas.openxmlformats.org/officeDocument/2006/relationships/hyperlink" Target="http://progress_bar_id" TargetMode="Externa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19.png"/><Relationship Id="rId4" Type="http://schemas.openxmlformats.org/officeDocument/2006/relationships/hyperlink" Target="http://progress_bar_id" TargetMode="Externa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3.xml"/><Relationship Id="rId3" Type="http://schemas.openxmlformats.org/officeDocument/2006/relationships/image" Target="../media/image2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4.xml"/><Relationship Id="rId3" Type="http://schemas.openxmlformats.org/officeDocument/2006/relationships/hyperlink" Target="http://progress_bar_id" TargetMode="External"/><Relationship Id="rId4" Type="http://schemas.openxmlformats.org/officeDocument/2006/relationships/image" Target="../media/image17.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5.xml"/><Relationship Id="rId3" Type="http://schemas.openxmlformats.org/officeDocument/2006/relationships/hyperlink" Target="http://progress_bar_id" TargetMode="External"/><Relationship Id="rId4" Type="http://schemas.openxmlformats.org/officeDocument/2006/relationships/image" Target="../media/image23.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6.xml"/><Relationship Id="rId3" Type="http://schemas.openxmlformats.org/officeDocument/2006/relationships/image" Target="../media/image22.png"/><Relationship Id="rId4" Type="http://schemas.openxmlformats.org/officeDocument/2006/relationships/hyperlink" Target="http://progress_bar_id" TargetMode="Externa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hyperlink" Target="http://progress_bar_id" TargetMode="Externa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hyperlink" Target="http://progress_bar_id" TargetMode="Externa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9.xml"/><Relationship Id="rId3" Type="http://schemas.openxmlformats.org/officeDocument/2006/relationships/hyperlink" Target="http://progress_bar_id"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progress_bar_id"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 Id="rId3" Type="http://schemas.openxmlformats.org/officeDocument/2006/relationships/hyperlink" Target="http://progress_bar_id"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hyperlink" Target="http://progress_bar_id"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progress_bar_id"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progress_bar_id"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3"/>
          <p:cNvSpPr txBox="1"/>
          <p:nvPr>
            <p:ph idx="1" type="subTitle"/>
          </p:nvPr>
        </p:nvSpPr>
        <p:spPr>
          <a:xfrm>
            <a:off x="5322200" y="3973625"/>
            <a:ext cx="3470700" cy="50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6EFFCA"/>
                </a:solidFill>
                <a:latin typeface="Montserrat"/>
                <a:ea typeface="Montserrat"/>
                <a:cs typeface="Montserrat"/>
                <a:sym typeface="Montserrat"/>
              </a:rPr>
              <a:t>GROUP 2</a:t>
            </a:r>
            <a:endParaRPr sz="2400">
              <a:solidFill>
                <a:srgbClr val="6EFFCA"/>
              </a:solidFill>
              <a:latin typeface="Montserrat"/>
              <a:ea typeface="Montserrat"/>
              <a:cs typeface="Montserrat"/>
              <a:sym typeface="Montserrat"/>
            </a:endParaRPr>
          </a:p>
        </p:txBody>
      </p:sp>
      <p:pic>
        <p:nvPicPr>
          <p:cNvPr id="135" name="Google Shape;135;p13"/>
          <p:cNvPicPr preferRelativeResize="0"/>
          <p:nvPr/>
        </p:nvPicPr>
        <p:blipFill>
          <a:blip r:embed="rId3">
            <a:alphaModFix/>
          </a:blip>
          <a:stretch>
            <a:fillRect/>
          </a:stretch>
        </p:blipFill>
        <p:spPr>
          <a:xfrm>
            <a:off x="4386475" y="134600"/>
            <a:ext cx="2304500" cy="2020850"/>
          </a:xfrm>
          <a:prstGeom prst="rect">
            <a:avLst/>
          </a:prstGeom>
          <a:noFill/>
          <a:ln>
            <a:noFill/>
          </a:ln>
          <a:effectLst>
            <a:outerShdw blurRad="714375" rotWithShape="0" algn="bl" dir="10380000" dist="400050">
              <a:srgbClr val="073763">
                <a:alpha val="70000"/>
              </a:srgbClr>
            </a:outerShdw>
            <a:reflection blurRad="0" dir="5400000" dist="38100" endA="0" endPos="23000" fadeDir="5400012" kx="0" rotWithShape="0" algn="bl" stPos="0" sy="-100000" ky="0"/>
          </a:effectLst>
        </p:spPr>
      </p:pic>
      <p:sp>
        <p:nvSpPr>
          <p:cNvPr id="136" name="Google Shape;136;p13"/>
          <p:cNvSpPr txBox="1"/>
          <p:nvPr>
            <p:ph type="ctrTitle"/>
          </p:nvPr>
        </p:nvSpPr>
        <p:spPr>
          <a:xfrm>
            <a:off x="3535175" y="2615825"/>
            <a:ext cx="4007100" cy="1357800"/>
          </a:xfrm>
          <a:prstGeom prst="rect">
            <a:avLst/>
          </a:prstGeom>
          <a:noFill/>
          <a:ln>
            <a:noFill/>
          </a:ln>
          <a:effectLst>
            <a:outerShdw blurRad="300038" rotWithShape="0" algn="bl" dir="5400000" dist="85725">
              <a:srgbClr val="0645AD">
                <a:alpha val="91000"/>
              </a:srgbClr>
            </a:outerShdw>
          </a:effectLst>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6FA8DC"/>
                </a:solidFill>
                <a:latin typeface="Pacifico"/>
                <a:ea typeface="Pacifico"/>
                <a:cs typeface="Pacifico"/>
                <a:sym typeface="Pacifico"/>
              </a:rPr>
              <a:t>PROJE </a:t>
            </a:r>
            <a:r>
              <a:rPr lang="en" sz="6000">
                <a:solidFill>
                  <a:srgbClr val="6FA8DC"/>
                </a:solidFill>
                <a:latin typeface="Pacifico"/>
                <a:ea typeface="Pacifico"/>
                <a:cs typeface="Pacifico"/>
                <a:sym typeface="Pacifico"/>
              </a:rPr>
              <a:t>CT </a:t>
            </a:r>
            <a:r>
              <a:rPr lang="en" sz="7200">
                <a:solidFill>
                  <a:srgbClr val="6FA8DC"/>
                </a:solidFill>
                <a:latin typeface="Pacifico"/>
                <a:ea typeface="Pacifico"/>
                <a:cs typeface="Pacifico"/>
                <a:sym typeface="Pacifico"/>
              </a:rPr>
              <a:t>111</a:t>
            </a:r>
            <a:endParaRPr sz="7200">
              <a:solidFill>
                <a:srgbClr val="6FA8DC"/>
              </a:solidFill>
              <a:latin typeface="Pacifico"/>
              <a:ea typeface="Pacifico"/>
              <a:cs typeface="Pacifico"/>
              <a:sym typeface="Pacific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sp>
        <p:nvSpPr>
          <p:cNvPr id="206" name="Google Shape;206;p22"/>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3000"/>
              <a:t>(9,4) Product Code G</a:t>
            </a:r>
            <a:endParaRPr b="1" sz="3000"/>
          </a:p>
        </p:txBody>
      </p:sp>
      <p:pic>
        <p:nvPicPr>
          <p:cNvPr id="207" name="Google Shape;207;p22"/>
          <p:cNvPicPr preferRelativeResize="0"/>
          <p:nvPr/>
        </p:nvPicPr>
        <p:blipFill>
          <a:blip r:embed="rId3">
            <a:alphaModFix/>
          </a:blip>
          <a:stretch>
            <a:fillRect/>
          </a:stretch>
        </p:blipFill>
        <p:spPr>
          <a:xfrm>
            <a:off x="2471300" y="1307850"/>
            <a:ext cx="4601025" cy="3433825"/>
          </a:xfrm>
          <a:prstGeom prst="rect">
            <a:avLst/>
          </a:prstGeom>
          <a:noFill/>
          <a:ln>
            <a:noFill/>
          </a:ln>
        </p:spPr>
      </p:pic>
      <p:sp>
        <p:nvSpPr>
          <p:cNvPr id="208" name="Google Shape;208;p22">
            <a:hlinkClick r:id="rId4"/>
          </p:cNvPr>
          <p:cNvSpPr/>
          <p:nvPr/>
        </p:nvSpPr>
        <p:spPr>
          <a:xfrm>
            <a:off x="0" y="5016500"/>
            <a:ext cx="1751100" cy="1269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2" name="Shape 212"/>
        <p:cNvGrpSpPr/>
        <p:nvPr/>
      </p:nvGrpSpPr>
      <p:grpSpPr>
        <a:xfrm>
          <a:off x="0" y="0"/>
          <a:ext cx="0" cy="0"/>
          <a:chOff x="0" y="0"/>
          <a:chExt cx="0" cy="0"/>
        </a:xfrm>
      </p:grpSpPr>
      <p:sp>
        <p:nvSpPr>
          <p:cNvPr id="213" name="Google Shape;213;p23"/>
          <p:cNvSpPr txBox="1"/>
          <p:nvPr>
            <p:ph type="title"/>
          </p:nvPr>
        </p:nvSpPr>
        <p:spPr>
          <a:xfrm>
            <a:off x="1297500" y="140000"/>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3000"/>
              <a:t>LDPC Code</a:t>
            </a:r>
            <a:endParaRPr b="1" sz="3000"/>
          </a:p>
        </p:txBody>
      </p:sp>
      <p:sp>
        <p:nvSpPr>
          <p:cNvPr id="214" name="Google Shape;214;p23"/>
          <p:cNvSpPr txBox="1"/>
          <p:nvPr>
            <p:ph idx="1" type="body"/>
          </p:nvPr>
        </p:nvSpPr>
        <p:spPr>
          <a:xfrm>
            <a:off x="1372750" y="1054100"/>
            <a:ext cx="7038900" cy="4216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latin typeface="Montserrat"/>
                <a:ea typeface="Montserrat"/>
                <a:cs typeface="Montserrat"/>
                <a:sym typeface="Montserrat"/>
              </a:rPr>
              <a:t>LDPC codes are also known as </a:t>
            </a:r>
            <a:r>
              <a:rPr b="1" lang="en" sz="1800">
                <a:latin typeface="Montserrat"/>
                <a:ea typeface="Montserrat"/>
                <a:cs typeface="Montserrat"/>
                <a:sym typeface="Montserrat"/>
              </a:rPr>
              <a:t>Gallager codes</a:t>
            </a:r>
            <a:r>
              <a:rPr lang="en" sz="1800">
                <a:latin typeface="Montserrat"/>
                <a:ea typeface="Montserrat"/>
                <a:cs typeface="Montserrat"/>
                <a:sym typeface="Montserrat"/>
              </a:rPr>
              <a:t>, in honor of</a:t>
            </a:r>
            <a:r>
              <a:rPr lang="en" sz="1800">
                <a:uFill>
                  <a:noFill/>
                </a:uFill>
                <a:latin typeface="Montserrat"/>
                <a:ea typeface="Montserrat"/>
                <a:cs typeface="Montserrat"/>
                <a:sym typeface="Montserrat"/>
                <a:hlinkClick r:id="rId3"/>
              </a:rPr>
              <a:t> Robert G. Gallager</a:t>
            </a:r>
            <a:r>
              <a:rPr lang="en" sz="1800">
                <a:latin typeface="Montserrat"/>
                <a:ea typeface="Montserrat"/>
                <a:cs typeface="Montserrat"/>
                <a:sym typeface="Montserrat"/>
              </a:rPr>
              <a:t>, who developed the LDPC concept at M.I.T. in 1960 during his Ph.D.</a:t>
            </a:r>
            <a:endParaRPr sz="1800">
              <a:latin typeface="Montserrat"/>
              <a:ea typeface="Montserrat"/>
              <a:cs typeface="Montserrat"/>
              <a:sym typeface="Montserrat"/>
            </a:endParaRPr>
          </a:p>
          <a:p>
            <a:pPr indent="-342900" lvl="0" marL="457200" rtl="0" algn="l">
              <a:spcBef>
                <a:spcPts val="0"/>
              </a:spcBef>
              <a:spcAft>
                <a:spcPts val="0"/>
              </a:spcAft>
              <a:buSzPts val="1800"/>
              <a:buFont typeface="Montserrat"/>
              <a:buChar char="●"/>
            </a:pPr>
            <a:r>
              <a:rPr lang="en" sz="1800">
                <a:latin typeface="Montserrat"/>
                <a:ea typeface="Montserrat"/>
                <a:cs typeface="Montserrat"/>
                <a:sym typeface="Montserrat"/>
              </a:rPr>
              <a:t>LDPC code is a linear error correcting code which is </a:t>
            </a:r>
            <a:r>
              <a:rPr lang="en" sz="1800">
                <a:latin typeface="Montserrat"/>
                <a:ea typeface="Montserrat"/>
                <a:cs typeface="Montserrat"/>
                <a:sym typeface="Montserrat"/>
              </a:rPr>
              <a:t>sparse</a:t>
            </a:r>
            <a:r>
              <a:rPr lang="en" sz="1800">
                <a:latin typeface="Montserrat"/>
                <a:ea typeface="Montserrat"/>
                <a:cs typeface="Montserrat"/>
                <a:sym typeface="Montserrat"/>
              </a:rPr>
              <a:t> in terms of  the percentage of 1’s in the parity check matrix.</a:t>
            </a:r>
            <a:endParaRPr sz="1050">
              <a:latin typeface="Montserrat"/>
              <a:ea typeface="Montserrat"/>
              <a:cs typeface="Montserrat"/>
              <a:sym typeface="Montserrat"/>
            </a:endParaRPr>
          </a:p>
          <a:p>
            <a:pPr indent="-342900" lvl="0" marL="457200" rtl="0" algn="l">
              <a:spcBef>
                <a:spcPts val="0"/>
              </a:spcBef>
              <a:spcAft>
                <a:spcPts val="0"/>
              </a:spcAft>
              <a:buSzPts val="1800"/>
              <a:buFont typeface="Montserrat"/>
              <a:buChar char="●"/>
            </a:pPr>
            <a:r>
              <a:rPr lang="en" sz="1800">
                <a:latin typeface="Montserrat"/>
                <a:ea typeface="Montserrat"/>
                <a:cs typeface="Montserrat"/>
                <a:sym typeface="Montserrat"/>
              </a:rPr>
              <a:t>For a regular LDPC code every code digit is contained in the same number of equations and each equation contains the same number of code symbols. So the row and column weights are same respectively.</a:t>
            </a:r>
            <a:endParaRPr sz="1800">
              <a:latin typeface="Montserrat"/>
              <a:ea typeface="Montserrat"/>
              <a:cs typeface="Montserrat"/>
              <a:sym typeface="Montserrat"/>
            </a:endParaRPr>
          </a:p>
          <a:p>
            <a:pPr indent="-342900" lvl="0" marL="457200" rtl="0" algn="l">
              <a:spcBef>
                <a:spcPts val="0"/>
              </a:spcBef>
              <a:spcAft>
                <a:spcPts val="0"/>
              </a:spcAft>
              <a:buSzPts val="1800"/>
              <a:buFont typeface="Montserrat"/>
              <a:buChar char="●"/>
            </a:pPr>
            <a:r>
              <a:rPr lang="en" sz="1800">
                <a:latin typeface="Montserrat"/>
                <a:ea typeface="Montserrat"/>
                <a:cs typeface="Montserrat"/>
                <a:sym typeface="Montserrat"/>
              </a:rPr>
              <a:t>Irregular LDPC code contradicts this condition.</a:t>
            </a:r>
            <a:endParaRPr sz="1800">
              <a:latin typeface="Montserrat"/>
              <a:ea typeface="Montserrat"/>
              <a:cs typeface="Montserrat"/>
              <a:sym typeface="Montserrat"/>
            </a:endParaRPr>
          </a:p>
          <a:p>
            <a:pPr indent="0" lvl="0" marL="457200" rtl="0" algn="l">
              <a:spcBef>
                <a:spcPts val="1600"/>
              </a:spcBef>
              <a:spcAft>
                <a:spcPts val="1600"/>
              </a:spcAft>
              <a:buNone/>
            </a:pPr>
            <a:r>
              <a:t/>
            </a:r>
            <a:endParaRPr sz="1800">
              <a:latin typeface="Montserrat"/>
              <a:ea typeface="Montserrat"/>
              <a:cs typeface="Montserrat"/>
              <a:sym typeface="Montserrat"/>
            </a:endParaRPr>
          </a:p>
        </p:txBody>
      </p:sp>
      <p:sp>
        <p:nvSpPr>
          <p:cNvPr id="215" name="Google Shape;215;p23">
            <a:hlinkClick r:id="rId4"/>
          </p:cNvPr>
          <p:cNvSpPr/>
          <p:nvPr/>
        </p:nvSpPr>
        <p:spPr>
          <a:xfrm>
            <a:off x="0" y="5016500"/>
            <a:ext cx="1945500" cy="1269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4"/>
                                        </p:tgtEl>
                                        <p:attrNameLst>
                                          <p:attrName>style.visibility</p:attrName>
                                        </p:attrNameLst>
                                      </p:cBhvr>
                                      <p:to>
                                        <p:strVal val="visible"/>
                                      </p:to>
                                    </p:set>
                                    <p:animEffect filter="fade" transition="in">
                                      <p:cBhvr>
                                        <p:cTn dur="1000"/>
                                        <p:tgtEl>
                                          <p:spTgt spid="21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9" name="Shape 219"/>
        <p:cNvGrpSpPr/>
        <p:nvPr/>
      </p:nvGrpSpPr>
      <p:grpSpPr>
        <a:xfrm>
          <a:off x="0" y="0"/>
          <a:ext cx="0" cy="0"/>
          <a:chOff x="0" y="0"/>
          <a:chExt cx="0" cy="0"/>
        </a:xfrm>
      </p:grpSpPr>
      <p:sp>
        <p:nvSpPr>
          <p:cNvPr id="220" name="Google Shape;220;p2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3000"/>
              <a:t>LDPC Code</a:t>
            </a:r>
            <a:endParaRPr b="1" sz="3000"/>
          </a:p>
        </p:txBody>
      </p:sp>
      <p:sp>
        <p:nvSpPr>
          <p:cNvPr id="221" name="Google Shape;221;p2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Montserrat"/>
                <a:ea typeface="Montserrat"/>
                <a:cs typeface="Montserrat"/>
                <a:sym typeface="Montserrat"/>
              </a:rPr>
              <a:t>Importance of LDPC  - </a:t>
            </a:r>
            <a:endParaRPr sz="1800">
              <a:latin typeface="Montserrat"/>
              <a:ea typeface="Montserrat"/>
              <a:cs typeface="Montserrat"/>
              <a:sym typeface="Montserrat"/>
            </a:endParaRPr>
          </a:p>
          <a:p>
            <a:pPr indent="-342900" lvl="0" marL="457200" rtl="0" algn="l">
              <a:spcBef>
                <a:spcPts val="1600"/>
              </a:spcBef>
              <a:spcAft>
                <a:spcPts val="0"/>
              </a:spcAft>
              <a:buSzPts val="1800"/>
              <a:buFont typeface="Montserrat"/>
              <a:buChar char="●"/>
            </a:pPr>
            <a:r>
              <a:rPr lang="en" sz="1800">
                <a:latin typeface="Montserrat"/>
                <a:ea typeface="Montserrat"/>
                <a:cs typeface="Montserrat"/>
                <a:sym typeface="Montserrat"/>
              </a:rPr>
              <a:t>LDPC is used in satellite transmission for digital television.</a:t>
            </a:r>
            <a:endParaRPr sz="1800">
              <a:latin typeface="Montserrat"/>
              <a:ea typeface="Montserrat"/>
              <a:cs typeface="Montserrat"/>
              <a:sym typeface="Montserrat"/>
            </a:endParaRPr>
          </a:p>
          <a:p>
            <a:pPr indent="-342900" lvl="0" marL="457200" rtl="0" algn="l">
              <a:spcBef>
                <a:spcPts val="0"/>
              </a:spcBef>
              <a:spcAft>
                <a:spcPts val="0"/>
              </a:spcAft>
              <a:buSzPts val="1800"/>
              <a:buFont typeface="Montserrat"/>
              <a:buChar char="●"/>
            </a:pPr>
            <a:r>
              <a:rPr lang="en" sz="1800">
                <a:latin typeface="Montserrat"/>
                <a:ea typeface="Montserrat"/>
                <a:cs typeface="Montserrat"/>
                <a:sym typeface="Montserrat"/>
              </a:rPr>
              <a:t>LDPC is also applied in ethernet and WiFi.</a:t>
            </a:r>
            <a:endParaRPr sz="1800">
              <a:latin typeface="Montserrat"/>
              <a:ea typeface="Montserrat"/>
              <a:cs typeface="Montserrat"/>
              <a:sym typeface="Montserrat"/>
            </a:endParaRPr>
          </a:p>
          <a:p>
            <a:pPr indent="-342900" lvl="0" marL="457200" rtl="0" algn="l">
              <a:spcBef>
                <a:spcPts val="0"/>
              </a:spcBef>
              <a:spcAft>
                <a:spcPts val="0"/>
              </a:spcAft>
              <a:buSzPts val="1800"/>
              <a:buFont typeface="Montserrat"/>
              <a:buChar char="●"/>
            </a:pPr>
            <a:r>
              <a:rPr lang="en" sz="1800">
                <a:latin typeface="Montserrat"/>
                <a:ea typeface="Montserrat"/>
                <a:cs typeface="Montserrat"/>
                <a:sym typeface="Montserrat"/>
              </a:rPr>
              <a:t>LDPC is a key feature of 5G communication.</a:t>
            </a:r>
            <a:endParaRPr sz="1800">
              <a:latin typeface="Montserrat"/>
              <a:ea typeface="Montserrat"/>
              <a:cs typeface="Montserrat"/>
              <a:sym typeface="Montserrat"/>
            </a:endParaRPr>
          </a:p>
          <a:p>
            <a:pPr indent="-342900" lvl="0" marL="457200" rtl="0" algn="l">
              <a:spcBef>
                <a:spcPts val="0"/>
              </a:spcBef>
              <a:spcAft>
                <a:spcPts val="0"/>
              </a:spcAft>
              <a:buSzPts val="1800"/>
              <a:buFont typeface="Montserrat"/>
              <a:buChar char="●"/>
            </a:pPr>
            <a:r>
              <a:rPr lang="en" sz="1800">
                <a:latin typeface="Montserrat"/>
                <a:ea typeface="Montserrat"/>
                <a:cs typeface="Montserrat"/>
                <a:sym typeface="Montserrat"/>
              </a:rPr>
              <a:t>A</a:t>
            </a:r>
            <a:r>
              <a:rPr lang="en" sz="1800">
                <a:latin typeface="Montserrat"/>
                <a:ea typeface="Montserrat"/>
                <a:cs typeface="Montserrat"/>
                <a:sym typeface="Montserrat"/>
              </a:rPr>
              <a:t>n logy b tw en LDPC and daily co mu  cation.</a:t>
            </a:r>
            <a:endParaRPr sz="1800">
              <a:latin typeface="Montserrat"/>
              <a:ea typeface="Montserrat"/>
              <a:cs typeface="Montserrat"/>
              <a:sym typeface="Montserrat"/>
            </a:endParaRPr>
          </a:p>
        </p:txBody>
      </p:sp>
      <p:sp>
        <p:nvSpPr>
          <p:cNvPr id="222" name="Google Shape;222;p24">
            <a:hlinkClick r:id="rId3"/>
          </p:cNvPr>
          <p:cNvSpPr/>
          <p:nvPr/>
        </p:nvSpPr>
        <p:spPr>
          <a:xfrm>
            <a:off x="0" y="5016500"/>
            <a:ext cx="2140200" cy="1269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1"/>
                                        </p:tgtEl>
                                        <p:attrNameLst>
                                          <p:attrName>style.visibility</p:attrName>
                                        </p:attrNameLst>
                                      </p:cBhvr>
                                      <p:to>
                                        <p:strVal val="visible"/>
                                      </p:to>
                                    </p:set>
                                    <p:animEffect filter="fade" transition="in">
                                      <p:cBhvr>
                                        <p:cTn dur="1000"/>
                                        <p:tgtEl>
                                          <p:spTgt spid="22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6" name="Shape 226"/>
        <p:cNvGrpSpPr/>
        <p:nvPr/>
      </p:nvGrpSpPr>
      <p:grpSpPr>
        <a:xfrm>
          <a:off x="0" y="0"/>
          <a:ext cx="0" cy="0"/>
          <a:chOff x="0" y="0"/>
          <a:chExt cx="0" cy="0"/>
        </a:xfrm>
      </p:grpSpPr>
      <p:sp>
        <p:nvSpPr>
          <p:cNvPr id="227" name="Google Shape;227;p25"/>
          <p:cNvSpPr txBox="1"/>
          <p:nvPr>
            <p:ph idx="1" type="body"/>
          </p:nvPr>
        </p:nvSpPr>
        <p:spPr>
          <a:xfrm>
            <a:off x="1155925" y="377425"/>
            <a:ext cx="7038900" cy="464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342900" lvl="0" marL="457200" rtl="0" algn="l">
              <a:spcBef>
                <a:spcPts val="1600"/>
              </a:spcBef>
              <a:spcAft>
                <a:spcPts val="0"/>
              </a:spcAft>
              <a:buSzPts val="1800"/>
              <a:buFont typeface="Montserrat"/>
              <a:buChar char="●"/>
            </a:pPr>
            <a:r>
              <a:rPr lang="en" sz="1800">
                <a:latin typeface="Montserrat"/>
                <a:ea typeface="Montserrat"/>
                <a:cs typeface="Montserrat"/>
                <a:sym typeface="Montserrat"/>
              </a:rPr>
              <a:t>LDPC code is different from primitive parity check codes in terms of smaller parity check sets(density), additional security check nodes for parity bits and randomised connections between the two categories of nodes.</a:t>
            </a:r>
            <a:endParaRPr sz="1800">
              <a:latin typeface="Montserrat"/>
              <a:ea typeface="Montserrat"/>
              <a:cs typeface="Montserrat"/>
              <a:sym typeface="Montserrat"/>
            </a:endParaRPr>
          </a:p>
          <a:p>
            <a:pPr indent="-342900" lvl="0" marL="457200" rtl="0" algn="l">
              <a:spcBef>
                <a:spcPts val="0"/>
              </a:spcBef>
              <a:spcAft>
                <a:spcPts val="0"/>
              </a:spcAft>
              <a:buSzPts val="1800"/>
              <a:buFont typeface="Montserrat"/>
              <a:buChar char="●"/>
            </a:pPr>
            <a:r>
              <a:rPr lang="en" sz="1800">
                <a:latin typeface="Montserrat"/>
                <a:ea typeface="Montserrat"/>
                <a:cs typeface="Montserrat"/>
                <a:sym typeface="Montserrat"/>
              </a:rPr>
              <a:t>LDPC codes have no limitations of minimum distance, so LDPC codes may be more efficient on relatively large code rates</a:t>
            </a:r>
            <a:endParaRPr sz="1800">
              <a:latin typeface="Montserrat"/>
              <a:ea typeface="Montserrat"/>
              <a:cs typeface="Montserrat"/>
              <a:sym typeface="Montserrat"/>
            </a:endParaRPr>
          </a:p>
          <a:p>
            <a:pPr indent="0" lvl="0" marL="457200" rtl="0" algn="l">
              <a:spcBef>
                <a:spcPts val="1600"/>
              </a:spcBef>
              <a:spcAft>
                <a:spcPts val="0"/>
              </a:spcAft>
              <a:buNone/>
            </a:pPr>
            <a:r>
              <a:t/>
            </a:r>
            <a:endParaRPr sz="1800">
              <a:latin typeface="Montserrat"/>
              <a:ea typeface="Montserrat"/>
              <a:cs typeface="Montserrat"/>
              <a:sym typeface="Montserrat"/>
            </a:endParaRPr>
          </a:p>
          <a:p>
            <a:pPr indent="0" lvl="0" marL="0" rtl="0" algn="l">
              <a:spcBef>
                <a:spcPts val="1600"/>
              </a:spcBef>
              <a:spcAft>
                <a:spcPts val="1600"/>
              </a:spcAft>
              <a:buNone/>
            </a:pPr>
            <a:r>
              <a:t/>
            </a:r>
            <a:endParaRPr/>
          </a:p>
        </p:txBody>
      </p:sp>
      <p:pic>
        <p:nvPicPr>
          <p:cNvPr id="228" name="Google Shape;228;p25"/>
          <p:cNvPicPr preferRelativeResize="0"/>
          <p:nvPr/>
        </p:nvPicPr>
        <p:blipFill rotWithShape="1">
          <a:blip r:embed="rId3">
            <a:alphaModFix/>
          </a:blip>
          <a:srcRect b="33769" l="0" r="0" t="9130"/>
          <a:stretch/>
        </p:blipFill>
        <p:spPr>
          <a:xfrm>
            <a:off x="1400925" y="543425"/>
            <a:ext cx="6548897" cy="1179700"/>
          </a:xfrm>
          <a:prstGeom prst="rect">
            <a:avLst/>
          </a:prstGeom>
          <a:noFill/>
          <a:ln>
            <a:noFill/>
          </a:ln>
        </p:spPr>
      </p:pic>
      <p:sp>
        <p:nvSpPr>
          <p:cNvPr id="229" name="Google Shape;229;p25"/>
          <p:cNvSpPr txBox="1"/>
          <p:nvPr/>
        </p:nvSpPr>
        <p:spPr>
          <a:xfrm>
            <a:off x="2451300" y="132350"/>
            <a:ext cx="1604400" cy="16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latin typeface="Lato"/>
                <a:ea typeface="Lato"/>
                <a:cs typeface="Lato"/>
                <a:sym typeface="Lato"/>
              </a:rPr>
              <a:t>Check nodes</a:t>
            </a:r>
            <a:endParaRPr>
              <a:solidFill>
                <a:schemeClr val="lt1"/>
              </a:solidFill>
              <a:latin typeface="Lato"/>
              <a:ea typeface="Lato"/>
              <a:cs typeface="Lato"/>
              <a:sym typeface="Lato"/>
            </a:endParaRPr>
          </a:p>
        </p:txBody>
      </p:sp>
      <p:sp>
        <p:nvSpPr>
          <p:cNvPr id="230" name="Google Shape;230;p25"/>
          <p:cNvSpPr txBox="1"/>
          <p:nvPr/>
        </p:nvSpPr>
        <p:spPr>
          <a:xfrm>
            <a:off x="2298900" y="1723125"/>
            <a:ext cx="1604400" cy="16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latin typeface="Lato"/>
                <a:ea typeface="Lato"/>
                <a:cs typeface="Lato"/>
                <a:sym typeface="Lato"/>
              </a:rPr>
              <a:t>Variable</a:t>
            </a:r>
            <a:r>
              <a:rPr lang="en">
                <a:solidFill>
                  <a:schemeClr val="lt1"/>
                </a:solidFill>
                <a:latin typeface="Lato"/>
                <a:ea typeface="Lato"/>
                <a:cs typeface="Lato"/>
                <a:sym typeface="Lato"/>
              </a:rPr>
              <a:t> nodes</a:t>
            </a:r>
            <a:endParaRPr>
              <a:solidFill>
                <a:schemeClr val="lt1"/>
              </a:solidFill>
              <a:latin typeface="Lato"/>
              <a:ea typeface="Lato"/>
              <a:cs typeface="Lato"/>
              <a:sym typeface="Lato"/>
            </a:endParaRPr>
          </a:p>
        </p:txBody>
      </p:sp>
      <p:sp>
        <p:nvSpPr>
          <p:cNvPr id="231" name="Google Shape;231;p25">
            <a:hlinkClick r:id="rId4"/>
          </p:cNvPr>
          <p:cNvSpPr/>
          <p:nvPr/>
        </p:nvSpPr>
        <p:spPr>
          <a:xfrm>
            <a:off x="0" y="5016500"/>
            <a:ext cx="2334600" cy="1269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28"/>
                                        </p:tgtEl>
                                        <p:attrNameLst>
                                          <p:attrName>style.visibility</p:attrName>
                                        </p:attrNameLst>
                                      </p:cBhvr>
                                      <p:to>
                                        <p:strVal val="visible"/>
                                      </p:to>
                                    </p:set>
                                    <p:anim calcmode="lin" valueType="num">
                                      <p:cBhvr additive="base">
                                        <p:cTn dur="1000"/>
                                        <p:tgtEl>
                                          <p:spTgt spid="228"/>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229"/>
                                        </p:tgtEl>
                                        <p:attrNameLst>
                                          <p:attrName>style.visibility</p:attrName>
                                        </p:attrNameLst>
                                      </p:cBhvr>
                                      <p:to>
                                        <p:strVal val="visible"/>
                                      </p:to>
                                    </p:set>
                                    <p:anim calcmode="lin" valueType="num">
                                      <p:cBhvr additive="base">
                                        <p:cTn dur="1000"/>
                                        <p:tgtEl>
                                          <p:spTgt spid="229"/>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230"/>
                                        </p:tgtEl>
                                        <p:attrNameLst>
                                          <p:attrName>style.visibility</p:attrName>
                                        </p:attrNameLst>
                                      </p:cBhvr>
                                      <p:to>
                                        <p:strVal val="visible"/>
                                      </p:to>
                                    </p:set>
                                    <p:anim calcmode="lin" valueType="num">
                                      <p:cBhvr additive="base">
                                        <p:cTn dur="1000"/>
                                        <p:tgtEl>
                                          <p:spTgt spid="230"/>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7"/>
                                        </p:tgtEl>
                                        <p:attrNameLst>
                                          <p:attrName>style.visibility</p:attrName>
                                        </p:attrNameLst>
                                      </p:cBhvr>
                                      <p:to>
                                        <p:strVal val="visible"/>
                                      </p:to>
                                    </p:set>
                                    <p:animEffect filter="fade" transition="in">
                                      <p:cBhvr>
                                        <p:cTn dur="1000"/>
                                        <p:tgtEl>
                                          <p:spTgt spid="22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5" name="Shape 235"/>
        <p:cNvGrpSpPr/>
        <p:nvPr/>
      </p:nvGrpSpPr>
      <p:grpSpPr>
        <a:xfrm>
          <a:off x="0" y="0"/>
          <a:ext cx="0" cy="0"/>
          <a:chOff x="0" y="0"/>
          <a:chExt cx="0" cy="0"/>
        </a:xfrm>
      </p:grpSpPr>
      <p:sp>
        <p:nvSpPr>
          <p:cNvPr id="236" name="Google Shape;236;p2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3000"/>
              <a:t>BSC AND BEC</a:t>
            </a:r>
            <a:endParaRPr b="1" sz="3000"/>
          </a:p>
        </p:txBody>
      </p:sp>
      <p:sp>
        <p:nvSpPr>
          <p:cNvPr id="237" name="Google Shape;237;p26"/>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800">
                <a:latin typeface="Montserrat"/>
                <a:ea typeface="Montserrat"/>
                <a:cs typeface="Montserrat"/>
                <a:sym typeface="Montserrat"/>
              </a:rPr>
              <a:t>Algorithm for BSC (Binary Symmetric Channel) →</a:t>
            </a:r>
            <a:endParaRPr sz="1800">
              <a:latin typeface="Montserrat"/>
              <a:ea typeface="Montserrat"/>
              <a:cs typeface="Montserrat"/>
              <a:sym typeface="Montserrat"/>
            </a:endParaRPr>
          </a:p>
          <a:p>
            <a:pPr indent="-342900" lvl="0" marL="457200" rtl="0" algn="l">
              <a:lnSpc>
                <a:spcPct val="100000"/>
              </a:lnSpc>
              <a:spcBef>
                <a:spcPts val="1600"/>
              </a:spcBef>
              <a:spcAft>
                <a:spcPts val="0"/>
              </a:spcAft>
              <a:buSzPts val="1800"/>
              <a:buFont typeface="Montserrat"/>
              <a:buAutoNum type="arabicPeriod"/>
            </a:pPr>
            <a:r>
              <a:rPr lang="en" sz="1800">
                <a:latin typeface="Montserrat"/>
                <a:ea typeface="Montserrat"/>
                <a:cs typeface="Montserrat"/>
                <a:sym typeface="Montserrat"/>
              </a:rPr>
              <a:t>If i &lt; n, repeat steps 2 to 4.</a:t>
            </a:r>
            <a:endParaRPr sz="1800">
              <a:latin typeface="Montserrat"/>
              <a:ea typeface="Montserrat"/>
              <a:cs typeface="Montserrat"/>
              <a:sym typeface="Montserrat"/>
            </a:endParaRPr>
          </a:p>
          <a:p>
            <a:pPr indent="-342900" lvl="0" marL="457200" rtl="0" algn="l">
              <a:lnSpc>
                <a:spcPct val="100000"/>
              </a:lnSpc>
              <a:spcBef>
                <a:spcPts val="0"/>
              </a:spcBef>
              <a:spcAft>
                <a:spcPts val="0"/>
              </a:spcAft>
              <a:buSzPts val="1800"/>
              <a:buFont typeface="Montserrat"/>
              <a:buAutoNum type="arabicPeriod"/>
            </a:pPr>
            <a:r>
              <a:rPr lang="en" sz="1800">
                <a:latin typeface="Montserrat"/>
                <a:ea typeface="Montserrat"/>
                <a:cs typeface="Montserrat"/>
                <a:sym typeface="Montserrat"/>
              </a:rPr>
              <a:t>Randomly generate a probability q.</a:t>
            </a:r>
            <a:endParaRPr sz="1800">
              <a:latin typeface="Montserrat"/>
              <a:ea typeface="Montserrat"/>
              <a:cs typeface="Montserrat"/>
              <a:sym typeface="Montserrat"/>
            </a:endParaRPr>
          </a:p>
          <a:p>
            <a:pPr indent="-342900" lvl="0" marL="457200" rtl="0" algn="l">
              <a:lnSpc>
                <a:spcPct val="100000"/>
              </a:lnSpc>
              <a:spcBef>
                <a:spcPts val="0"/>
              </a:spcBef>
              <a:spcAft>
                <a:spcPts val="0"/>
              </a:spcAft>
              <a:buSzPts val="1800"/>
              <a:buFont typeface="Montserrat"/>
              <a:buAutoNum type="arabicPeriod"/>
            </a:pPr>
            <a:r>
              <a:rPr lang="en" sz="1800">
                <a:latin typeface="Montserrat"/>
                <a:ea typeface="Montserrat"/>
                <a:cs typeface="Montserrat"/>
                <a:sym typeface="Montserrat"/>
              </a:rPr>
              <a:t>If q &lt; input probability p</a:t>
            </a:r>
            <a:endParaRPr sz="1800">
              <a:latin typeface="Montserrat"/>
              <a:ea typeface="Montserrat"/>
              <a:cs typeface="Montserrat"/>
              <a:sym typeface="Montserrat"/>
            </a:endParaRPr>
          </a:p>
          <a:p>
            <a:pPr indent="-342900" lvl="1" marL="914400" rtl="0" algn="l">
              <a:lnSpc>
                <a:spcPct val="100000"/>
              </a:lnSpc>
              <a:spcBef>
                <a:spcPts val="0"/>
              </a:spcBef>
              <a:spcAft>
                <a:spcPts val="0"/>
              </a:spcAft>
              <a:buSzPts val="1800"/>
              <a:buFont typeface="Montserrat"/>
              <a:buAutoNum type="alphaLcPeriod"/>
            </a:pPr>
            <a:r>
              <a:rPr lang="en" sz="1800">
                <a:latin typeface="Montserrat"/>
                <a:ea typeface="Montserrat"/>
                <a:cs typeface="Montserrat"/>
                <a:sym typeface="Montserrat"/>
              </a:rPr>
              <a:t>Flip the i</a:t>
            </a:r>
            <a:r>
              <a:rPr baseline="30000" lang="en" sz="1800">
                <a:latin typeface="Montserrat"/>
                <a:ea typeface="Montserrat"/>
                <a:cs typeface="Montserrat"/>
                <a:sym typeface="Montserrat"/>
              </a:rPr>
              <a:t>th</a:t>
            </a:r>
            <a:r>
              <a:rPr lang="en" sz="1800">
                <a:latin typeface="Montserrat"/>
                <a:ea typeface="Montserrat"/>
                <a:cs typeface="Montserrat"/>
                <a:sym typeface="Montserrat"/>
              </a:rPr>
              <a:t> bit. (flip → 1 to 0 and 0 to 1)</a:t>
            </a:r>
            <a:endParaRPr sz="1800">
              <a:latin typeface="Montserrat"/>
              <a:ea typeface="Montserrat"/>
              <a:cs typeface="Montserrat"/>
              <a:sym typeface="Montserrat"/>
            </a:endParaRPr>
          </a:p>
          <a:p>
            <a:pPr indent="-342900" lvl="0" marL="457200" rtl="0" algn="l">
              <a:lnSpc>
                <a:spcPct val="100000"/>
              </a:lnSpc>
              <a:spcBef>
                <a:spcPts val="0"/>
              </a:spcBef>
              <a:spcAft>
                <a:spcPts val="0"/>
              </a:spcAft>
              <a:buSzPts val="1800"/>
              <a:buFont typeface="Montserrat"/>
              <a:buAutoNum type="arabicPeriod"/>
            </a:pPr>
            <a:r>
              <a:rPr lang="en" sz="1800">
                <a:latin typeface="Montserrat"/>
                <a:ea typeface="Montserrat"/>
                <a:cs typeface="Montserrat"/>
                <a:sym typeface="Montserrat"/>
              </a:rPr>
              <a:t>Increase i by 1.</a:t>
            </a:r>
            <a:endParaRPr sz="1800">
              <a:latin typeface="Montserrat"/>
              <a:ea typeface="Montserrat"/>
              <a:cs typeface="Montserrat"/>
              <a:sym typeface="Montserrat"/>
            </a:endParaRPr>
          </a:p>
          <a:p>
            <a:pPr indent="0" lvl="0" marL="457200" rtl="0" algn="l">
              <a:lnSpc>
                <a:spcPct val="100000"/>
              </a:lnSpc>
              <a:spcBef>
                <a:spcPts val="1600"/>
              </a:spcBef>
              <a:spcAft>
                <a:spcPts val="0"/>
              </a:spcAft>
              <a:buNone/>
            </a:pPr>
            <a:r>
              <a:t/>
            </a:r>
            <a:endParaRPr sz="1800">
              <a:latin typeface="Montserrat"/>
              <a:ea typeface="Montserrat"/>
              <a:cs typeface="Montserrat"/>
              <a:sym typeface="Montserrat"/>
            </a:endParaRPr>
          </a:p>
          <a:p>
            <a:pPr indent="-342900" lvl="0" marL="457200" rtl="0" algn="l">
              <a:lnSpc>
                <a:spcPct val="100000"/>
              </a:lnSpc>
              <a:spcBef>
                <a:spcPts val="1600"/>
              </a:spcBef>
              <a:spcAft>
                <a:spcPts val="0"/>
              </a:spcAft>
              <a:buSzPts val="1800"/>
              <a:buFont typeface="Montserrat"/>
              <a:buChar char="●"/>
            </a:pPr>
            <a:r>
              <a:rPr lang="en" sz="1800">
                <a:latin typeface="Montserrat"/>
                <a:ea typeface="Montserrat"/>
                <a:cs typeface="Montserrat"/>
                <a:sym typeface="Montserrat"/>
              </a:rPr>
              <a:t>Initial value of i = 0</a:t>
            </a:r>
            <a:endParaRPr sz="1800">
              <a:latin typeface="Montserrat"/>
              <a:ea typeface="Montserrat"/>
              <a:cs typeface="Montserrat"/>
              <a:sym typeface="Montserrat"/>
            </a:endParaRPr>
          </a:p>
          <a:p>
            <a:pPr indent="0" lvl="0" marL="0" rtl="0" algn="l">
              <a:lnSpc>
                <a:spcPct val="100000"/>
              </a:lnSpc>
              <a:spcBef>
                <a:spcPts val="1600"/>
              </a:spcBef>
              <a:spcAft>
                <a:spcPts val="0"/>
              </a:spcAft>
              <a:buNone/>
            </a:pPr>
            <a:r>
              <a:t/>
            </a:r>
            <a:endParaRPr sz="1800">
              <a:latin typeface="Montserrat"/>
              <a:ea typeface="Montserrat"/>
              <a:cs typeface="Montserrat"/>
              <a:sym typeface="Montserrat"/>
            </a:endParaRPr>
          </a:p>
          <a:p>
            <a:pPr indent="0" lvl="0" marL="0" rtl="0" algn="l">
              <a:lnSpc>
                <a:spcPct val="100000"/>
              </a:lnSpc>
              <a:spcBef>
                <a:spcPts val="1600"/>
              </a:spcBef>
              <a:spcAft>
                <a:spcPts val="0"/>
              </a:spcAft>
              <a:buNone/>
            </a:pPr>
            <a:r>
              <a:t/>
            </a:r>
            <a:endParaRPr sz="1800">
              <a:latin typeface="Montserrat"/>
              <a:ea typeface="Montserrat"/>
              <a:cs typeface="Montserrat"/>
              <a:sym typeface="Montserrat"/>
            </a:endParaRPr>
          </a:p>
          <a:p>
            <a:pPr indent="0" lvl="0" marL="0" rtl="0" algn="l">
              <a:lnSpc>
                <a:spcPct val="100000"/>
              </a:lnSpc>
              <a:spcBef>
                <a:spcPts val="1600"/>
              </a:spcBef>
              <a:spcAft>
                <a:spcPts val="0"/>
              </a:spcAft>
              <a:buNone/>
            </a:pPr>
            <a:r>
              <a:t/>
            </a:r>
            <a:endParaRPr sz="1800">
              <a:latin typeface="Montserrat"/>
              <a:ea typeface="Montserrat"/>
              <a:cs typeface="Montserrat"/>
              <a:sym typeface="Montserrat"/>
            </a:endParaRPr>
          </a:p>
          <a:p>
            <a:pPr indent="0" lvl="0" marL="0" rtl="0" algn="l">
              <a:lnSpc>
                <a:spcPct val="100000"/>
              </a:lnSpc>
              <a:spcBef>
                <a:spcPts val="1600"/>
              </a:spcBef>
              <a:spcAft>
                <a:spcPts val="0"/>
              </a:spcAft>
              <a:buNone/>
            </a:pPr>
            <a:r>
              <a:t/>
            </a:r>
            <a:endParaRPr sz="1400">
              <a:latin typeface="Montserrat"/>
              <a:ea typeface="Montserrat"/>
              <a:cs typeface="Montserrat"/>
              <a:sym typeface="Montserrat"/>
            </a:endParaRPr>
          </a:p>
          <a:p>
            <a:pPr indent="0" lvl="0" marL="457200" rtl="0" algn="l">
              <a:spcBef>
                <a:spcPts val="1600"/>
              </a:spcBef>
              <a:spcAft>
                <a:spcPts val="1600"/>
              </a:spcAft>
              <a:buNone/>
            </a:pPr>
            <a:r>
              <a:t/>
            </a:r>
            <a:endParaRPr sz="1800">
              <a:latin typeface="Montserrat"/>
              <a:ea typeface="Montserrat"/>
              <a:cs typeface="Montserrat"/>
              <a:sym typeface="Montserrat"/>
            </a:endParaRPr>
          </a:p>
        </p:txBody>
      </p:sp>
      <p:sp>
        <p:nvSpPr>
          <p:cNvPr id="238" name="Google Shape;238;p26">
            <a:hlinkClick r:id="rId3"/>
          </p:cNvPr>
          <p:cNvSpPr/>
          <p:nvPr/>
        </p:nvSpPr>
        <p:spPr>
          <a:xfrm>
            <a:off x="0" y="5016500"/>
            <a:ext cx="2529300" cy="1269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37"/>
                                        </p:tgtEl>
                                        <p:attrNameLst>
                                          <p:attrName>style.visibility</p:attrName>
                                        </p:attrNameLst>
                                      </p:cBhvr>
                                      <p:to>
                                        <p:strVal val="visible"/>
                                      </p:to>
                                    </p:set>
                                    <p:anim calcmode="lin" valueType="num">
                                      <p:cBhvr additive="base">
                                        <p:cTn dur="1000"/>
                                        <p:tgtEl>
                                          <p:spTgt spid="237"/>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2" name="Shape 242"/>
        <p:cNvGrpSpPr/>
        <p:nvPr/>
      </p:nvGrpSpPr>
      <p:grpSpPr>
        <a:xfrm>
          <a:off x="0" y="0"/>
          <a:ext cx="0" cy="0"/>
          <a:chOff x="0" y="0"/>
          <a:chExt cx="0" cy="0"/>
        </a:xfrm>
      </p:grpSpPr>
      <p:sp>
        <p:nvSpPr>
          <p:cNvPr id="243" name="Google Shape;243;p2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3000"/>
              <a:t>BSC AND BEC</a:t>
            </a:r>
            <a:endParaRPr b="1" sz="3000"/>
          </a:p>
        </p:txBody>
      </p:sp>
      <p:sp>
        <p:nvSpPr>
          <p:cNvPr id="244" name="Google Shape;244;p27"/>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800">
                <a:latin typeface="Montserrat"/>
                <a:ea typeface="Montserrat"/>
                <a:cs typeface="Montserrat"/>
                <a:sym typeface="Montserrat"/>
              </a:rPr>
              <a:t>Algorithm for BEC (Binary Erasure Channel) →</a:t>
            </a:r>
            <a:endParaRPr sz="1800">
              <a:latin typeface="Montserrat"/>
              <a:ea typeface="Montserrat"/>
              <a:cs typeface="Montserrat"/>
              <a:sym typeface="Montserrat"/>
            </a:endParaRPr>
          </a:p>
          <a:p>
            <a:pPr indent="-342900" lvl="0" marL="457200" rtl="0" algn="l">
              <a:lnSpc>
                <a:spcPct val="100000"/>
              </a:lnSpc>
              <a:spcBef>
                <a:spcPts val="1600"/>
              </a:spcBef>
              <a:spcAft>
                <a:spcPts val="0"/>
              </a:spcAft>
              <a:buSzPts val="1800"/>
              <a:buFont typeface="Montserrat"/>
              <a:buAutoNum type="arabicPeriod"/>
            </a:pPr>
            <a:r>
              <a:rPr lang="en" sz="1800">
                <a:latin typeface="Montserrat"/>
                <a:ea typeface="Montserrat"/>
                <a:cs typeface="Montserrat"/>
                <a:sym typeface="Montserrat"/>
              </a:rPr>
              <a:t>If i &lt; n, repeat steps 2 to 4.</a:t>
            </a:r>
            <a:endParaRPr sz="1800">
              <a:latin typeface="Montserrat"/>
              <a:ea typeface="Montserrat"/>
              <a:cs typeface="Montserrat"/>
              <a:sym typeface="Montserrat"/>
            </a:endParaRPr>
          </a:p>
          <a:p>
            <a:pPr indent="-342900" lvl="0" marL="457200" rtl="0" algn="l">
              <a:lnSpc>
                <a:spcPct val="100000"/>
              </a:lnSpc>
              <a:spcBef>
                <a:spcPts val="0"/>
              </a:spcBef>
              <a:spcAft>
                <a:spcPts val="0"/>
              </a:spcAft>
              <a:buSzPts val="1800"/>
              <a:buFont typeface="Montserrat"/>
              <a:buAutoNum type="arabicPeriod"/>
            </a:pPr>
            <a:r>
              <a:rPr lang="en" sz="1800">
                <a:latin typeface="Montserrat"/>
                <a:ea typeface="Montserrat"/>
                <a:cs typeface="Montserrat"/>
                <a:sym typeface="Montserrat"/>
              </a:rPr>
              <a:t>Randomly generate a probability q.</a:t>
            </a:r>
            <a:endParaRPr sz="1800">
              <a:latin typeface="Montserrat"/>
              <a:ea typeface="Montserrat"/>
              <a:cs typeface="Montserrat"/>
              <a:sym typeface="Montserrat"/>
            </a:endParaRPr>
          </a:p>
          <a:p>
            <a:pPr indent="-342900" lvl="0" marL="457200" rtl="0" algn="l">
              <a:lnSpc>
                <a:spcPct val="100000"/>
              </a:lnSpc>
              <a:spcBef>
                <a:spcPts val="0"/>
              </a:spcBef>
              <a:spcAft>
                <a:spcPts val="0"/>
              </a:spcAft>
              <a:buSzPts val="1800"/>
              <a:buFont typeface="Montserrat"/>
              <a:buAutoNum type="arabicPeriod"/>
            </a:pPr>
            <a:r>
              <a:rPr lang="en" sz="1800">
                <a:latin typeface="Montserrat"/>
                <a:ea typeface="Montserrat"/>
                <a:cs typeface="Montserrat"/>
                <a:sym typeface="Montserrat"/>
              </a:rPr>
              <a:t>If q &lt; input probability p</a:t>
            </a:r>
            <a:endParaRPr sz="1800">
              <a:latin typeface="Montserrat"/>
              <a:ea typeface="Montserrat"/>
              <a:cs typeface="Montserrat"/>
              <a:sym typeface="Montserrat"/>
            </a:endParaRPr>
          </a:p>
          <a:p>
            <a:pPr indent="-342900" lvl="1" marL="914400" rtl="0" algn="l">
              <a:lnSpc>
                <a:spcPct val="100000"/>
              </a:lnSpc>
              <a:spcBef>
                <a:spcPts val="0"/>
              </a:spcBef>
              <a:spcAft>
                <a:spcPts val="0"/>
              </a:spcAft>
              <a:buSzPts val="1800"/>
              <a:buFont typeface="Montserrat"/>
              <a:buAutoNum type="alphaLcPeriod"/>
            </a:pPr>
            <a:r>
              <a:rPr lang="en" sz="1800">
                <a:latin typeface="Montserrat"/>
                <a:ea typeface="Montserrat"/>
                <a:cs typeface="Montserrat"/>
                <a:sym typeface="Montserrat"/>
              </a:rPr>
              <a:t>Erase the i</a:t>
            </a:r>
            <a:r>
              <a:rPr baseline="30000" lang="en" sz="1800">
                <a:latin typeface="Montserrat"/>
                <a:ea typeface="Montserrat"/>
                <a:cs typeface="Montserrat"/>
                <a:sym typeface="Montserrat"/>
              </a:rPr>
              <a:t>th</a:t>
            </a:r>
            <a:r>
              <a:rPr lang="en" sz="1800">
                <a:latin typeface="Montserrat"/>
                <a:ea typeface="Montserrat"/>
                <a:cs typeface="Montserrat"/>
                <a:sym typeface="Montserrat"/>
              </a:rPr>
              <a:t> bit.</a:t>
            </a:r>
            <a:endParaRPr sz="1800">
              <a:latin typeface="Montserrat"/>
              <a:ea typeface="Montserrat"/>
              <a:cs typeface="Montserrat"/>
              <a:sym typeface="Montserrat"/>
            </a:endParaRPr>
          </a:p>
          <a:p>
            <a:pPr indent="-342900" lvl="0" marL="457200" rtl="0" algn="l">
              <a:lnSpc>
                <a:spcPct val="100000"/>
              </a:lnSpc>
              <a:spcBef>
                <a:spcPts val="0"/>
              </a:spcBef>
              <a:spcAft>
                <a:spcPts val="0"/>
              </a:spcAft>
              <a:buSzPts val="1800"/>
              <a:buFont typeface="Montserrat"/>
              <a:buAutoNum type="arabicPeriod"/>
            </a:pPr>
            <a:r>
              <a:rPr lang="en" sz="1800">
                <a:latin typeface="Montserrat"/>
                <a:ea typeface="Montserrat"/>
                <a:cs typeface="Montserrat"/>
                <a:sym typeface="Montserrat"/>
              </a:rPr>
              <a:t>Increase i by 1.</a:t>
            </a:r>
            <a:endParaRPr sz="1800">
              <a:latin typeface="Montserrat"/>
              <a:ea typeface="Montserrat"/>
              <a:cs typeface="Montserrat"/>
              <a:sym typeface="Montserrat"/>
            </a:endParaRPr>
          </a:p>
          <a:p>
            <a:pPr indent="0" lvl="0" marL="457200" rtl="0" algn="l">
              <a:lnSpc>
                <a:spcPct val="100000"/>
              </a:lnSpc>
              <a:spcBef>
                <a:spcPts val="1600"/>
              </a:spcBef>
              <a:spcAft>
                <a:spcPts val="0"/>
              </a:spcAft>
              <a:buNone/>
            </a:pPr>
            <a:r>
              <a:t/>
            </a:r>
            <a:endParaRPr sz="1800">
              <a:latin typeface="Montserrat"/>
              <a:ea typeface="Montserrat"/>
              <a:cs typeface="Montserrat"/>
              <a:sym typeface="Montserrat"/>
            </a:endParaRPr>
          </a:p>
          <a:p>
            <a:pPr indent="-342900" lvl="0" marL="457200" rtl="0" algn="l">
              <a:lnSpc>
                <a:spcPct val="100000"/>
              </a:lnSpc>
              <a:spcBef>
                <a:spcPts val="1600"/>
              </a:spcBef>
              <a:spcAft>
                <a:spcPts val="0"/>
              </a:spcAft>
              <a:buSzPts val="1800"/>
              <a:buFont typeface="Montserrat"/>
              <a:buChar char="●"/>
            </a:pPr>
            <a:r>
              <a:rPr lang="en" sz="1800">
                <a:latin typeface="Montserrat"/>
                <a:ea typeface="Montserrat"/>
                <a:cs typeface="Montserrat"/>
                <a:sym typeface="Montserrat"/>
              </a:rPr>
              <a:t>Initial value of i = 0</a:t>
            </a:r>
            <a:endParaRPr sz="1800">
              <a:latin typeface="Montserrat"/>
              <a:ea typeface="Montserrat"/>
              <a:cs typeface="Montserrat"/>
              <a:sym typeface="Montserrat"/>
            </a:endParaRPr>
          </a:p>
          <a:p>
            <a:pPr indent="0" lvl="0" marL="457200" rtl="0" algn="l">
              <a:spcBef>
                <a:spcPts val="1600"/>
              </a:spcBef>
              <a:spcAft>
                <a:spcPts val="1600"/>
              </a:spcAft>
              <a:buNone/>
            </a:pPr>
            <a:r>
              <a:t/>
            </a:r>
            <a:endParaRPr sz="1800">
              <a:latin typeface="Montserrat"/>
              <a:ea typeface="Montserrat"/>
              <a:cs typeface="Montserrat"/>
              <a:sym typeface="Montserrat"/>
            </a:endParaRPr>
          </a:p>
        </p:txBody>
      </p:sp>
      <p:sp>
        <p:nvSpPr>
          <p:cNvPr id="245" name="Google Shape;245;p27">
            <a:hlinkClick r:id="rId3"/>
          </p:cNvPr>
          <p:cNvSpPr/>
          <p:nvPr/>
        </p:nvSpPr>
        <p:spPr>
          <a:xfrm>
            <a:off x="0" y="5016500"/>
            <a:ext cx="2723700" cy="1269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2" presetSubtype="2">
                                  <p:stCondLst>
                                    <p:cond delay="0"/>
                                  </p:stCondLst>
                                  <p:childTnLst>
                                    <p:anim calcmode="lin" valueType="num">
                                      <p:cBhvr additive="base">
                                        <p:cTn dur="1000"/>
                                        <p:tgtEl>
                                          <p:spTgt spid="244"/>
                                        </p:tgtEl>
                                        <p:attrNameLst>
                                          <p:attrName>ppt_x</p:attrName>
                                        </p:attrNameLst>
                                      </p:cBhvr>
                                      <p:tavLst>
                                        <p:tav fmla="" tm="0">
                                          <p:val>
                                            <p:strVal val="#ppt_x"/>
                                          </p:val>
                                        </p:tav>
                                        <p:tav fmla="" tm="100000">
                                          <p:val>
                                            <p:strVal val="#ppt_x+1"/>
                                          </p:val>
                                        </p:tav>
                                      </p:tavLst>
                                    </p:anim>
                                    <p:set>
                                      <p:cBhvr>
                                        <p:cTn dur="1" fill="hold">
                                          <p:stCondLst>
                                            <p:cond delay="1000"/>
                                          </p:stCondLst>
                                        </p:cTn>
                                        <p:tgtEl>
                                          <p:spTgt spid="244"/>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9" name="Shape 249"/>
        <p:cNvGrpSpPr/>
        <p:nvPr/>
      </p:nvGrpSpPr>
      <p:grpSpPr>
        <a:xfrm>
          <a:off x="0" y="0"/>
          <a:ext cx="0" cy="0"/>
          <a:chOff x="0" y="0"/>
          <a:chExt cx="0" cy="0"/>
        </a:xfrm>
      </p:grpSpPr>
      <p:sp>
        <p:nvSpPr>
          <p:cNvPr id="250" name="Google Shape;250;p28"/>
          <p:cNvSpPr txBox="1"/>
          <p:nvPr>
            <p:ph type="title"/>
          </p:nvPr>
        </p:nvSpPr>
        <p:spPr>
          <a:xfrm>
            <a:off x="1028725" y="694825"/>
            <a:ext cx="76023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000"/>
              <a:t>          </a:t>
            </a:r>
            <a:r>
              <a:rPr b="1" lang="en" sz="3000"/>
              <a:t>BEC                             BSC</a:t>
            </a:r>
            <a:endParaRPr b="1" sz="3000"/>
          </a:p>
        </p:txBody>
      </p:sp>
      <p:pic>
        <p:nvPicPr>
          <p:cNvPr id="251" name="Google Shape;251;p28"/>
          <p:cNvPicPr preferRelativeResize="0"/>
          <p:nvPr/>
        </p:nvPicPr>
        <p:blipFill>
          <a:blip r:embed="rId3">
            <a:alphaModFix/>
          </a:blip>
          <a:stretch>
            <a:fillRect/>
          </a:stretch>
        </p:blipFill>
        <p:spPr>
          <a:xfrm>
            <a:off x="638175" y="1475925"/>
            <a:ext cx="7867650" cy="2571750"/>
          </a:xfrm>
          <a:prstGeom prst="rect">
            <a:avLst/>
          </a:prstGeom>
          <a:noFill/>
          <a:ln>
            <a:noFill/>
          </a:ln>
        </p:spPr>
      </p:pic>
      <p:sp>
        <p:nvSpPr>
          <p:cNvPr id="252" name="Google Shape;252;p28"/>
          <p:cNvSpPr txBox="1"/>
          <p:nvPr/>
        </p:nvSpPr>
        <p:spPr>
          <a:xfrm>
            <a:off x="1743775" y="1091425"/>
            <a:ext cx="1354800" cy="38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Lato"/>
              <a:ea typeface="Lato"/>
              <a:cs typeface="Lato"/>
              <a:sym typeface="Lato"/>
            </a:endParaRPr>
          </a:p>
        </p:txBody>
      </p:sp>
      <p:sp>
        <p:nvSpPr>
          <p:cNvPr id="253" name="Google Shape;253;p28">
            <a:hlinkClick r:id="rId4"/>
          </p:cNvPr>
          <p:cNvSpPr/>
          <p:nvPr/>
        </p:nvSpPr>
        <p:spPr>
          <a:xfrm>
            <a:off x="0" y="5016500"/>
            <a:ext cx="2918400" cy="1269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51"/>
                                        </p:tgtEl>
                                        <p:attrNameLst>
                                          <p:attrName>style.visibility</p:attrName>
                                        </p:attrNameLst>
                                      </p:cBhvr>
                                      <p:to>
                                        <p:strVal val="visible"/>
                                      </p:to>
                                    </p:set>
                                    <p:anim calcmode="lin" valueType="num">
                                      <p:cBhvr additive="base">
                                        <p:cTn dur="1000"/>
                                        <p:tgtEl>
                                          <p:spTgt spid="251"/>
                                        </p:tgtEl>
                                        <p:attrNameLst>
                                          <p:attrName>ppt_y</p:attrName>
                                        </p:attrNameLst>
                                      </p:cBhvr>
                                      <p:tavLst>
                                        <p:tav fmla="" tm="0">
                                          <p:val>
                                            <p:strVal val="#ppt_y+1"/>
                                          </p:val>
                                        </p:tav>
                                        <p:tav fmla="" tm="100000">
                                          <p:val>
                                            <p:strVal val="#ppt_y"/>
                                          </p:val>
                                        </p:tav>
                                      </p:tavLst>
                                    </p:anim>
                                  </p:childTnLst>
                                </p:cTn>
                              </p:par>
                              <p:par>
                                <p:cTn fill="hold" nodeType="withEffect" presetClass="entr" presetID="10" presetSubtype="0">
                                  <p:stCondLst>
                                    <p:cond delay="0"/>
                                  </p:stCondLst>
                                  <p:childTnLst>
                                    <p:set>
                                      <p:cBhvr>
                                        <p:cTn dur="1" fill="hold">
                                          <p:stCondLst>
                                            <p:cond delay="0"/>
                                          </p:stCondLst>
                                        </p:cTn>
                                        <p:tgtEl>
                                          <p:spTgt spid="252"/>
                                        </p:tgtEl>
                                        <p:attrNameLst>
                                          <p:attrName>style.visibility</p:attrName>
                                        </p:attrNameLst>
                                      </p:cBhvr>
                                      <p:to>
                                        <p:strVal val="visible"/>
                                      </p:to>
                                    </p:set>
                                    <p:animEffect filter="fade" transition="in">
                                      <p:cBhvr>
                                        <p:cTn dur="1000"/>
                                        <p:tgtEl>
                                          <p:spTgt spid="25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7" name="Shape 257"/>
        <p:cNvGrpSpPr/>
        <p:nvPr/>
      </p:nvGrpSpPr>
      <p:grpSpPr>
        <a:xfrm>
          <a:off x="0" y="0"/>
          <a:ext cx="0" cy="0"/>
          <a:chOff x="0" y="0"/>
          <a:chExt cx="0" cy="0"/>
        </a:xfrm>
      </p:grpSpPr>
      <p:sp>
        <p:nvSpPr>
          <p:cNvPr id="258" name="Google Shape;258;p2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3000"/>
              <a:t>Parity Check Matrix</a:t>
            </a:r>
            <a:endParaRPr b="1" sz="3000"/>
          </a:p>
        </p:txBody>
      </p:sp>
      <p:sp>
        <p:nvSpPr>
          <p:cNvPr id="259" name="Google Shape;259;p29"/>
          <p:cNvSpPr txBox="1"/>
          <p:nvPr>
            <p:ph idx="1" type="body"/>
          </p:nvPr>
        </p:nvSpPr>
        <p:spPr>
          <a:xfrm>
            <a:off x="1297500" y="1567550"/>
            <a:ext cx="7038900" cy="2976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Font typeface="Montserrat"/>
              <a:buChar char="●"/>
            </a:pPr>
            <a:r>
              <a:rPr lang="en" sz="1800">
                <a:latin typeface="Montserrat"/>
                <a:ea typeface="Montserrat"/>
                <a:cs typeface="Montserrat"/>
                <a:sym typeface="Montserrat"/>
              </a:rPr>
              <a:t>Parity check  matrix is used to check whether the decoded signal is a valid codeword or not.</a:t>
            </a:r>
            <a:endParaRPr sz="1800">
              <a:latin typeface="Montserrat"/>
              <a:ea typeface="Montserrat"/>
              <a:cs typeface="Montserrat"/>
              <a:sym typeface="Montserrat"/>
            </a:endParaRPr>
          </a:p>
          <a:p>
            <a:pPr indent="-342900" lvl="0" marL="457200" rtl="0" algn="l">
              <a:spcBef>
                <a:spcPts val="0"/>
              </a:spcBef>
              <a:spcAft>
                <a:spcPts val="0"/>
              </a:spcAft>
              <a:buSzPts val="1800"/>
              <a:buFont typeface="Montserrat"/>
              <a:buChar char="●"/>
            </a:pPr>
            <a:r>
              <a:rPr lang="en" sz="1800">
                <a:latin typeface="Montserrat"/>
                <a:ea typeface="Montserrat"/>
                <a:cs typeface="Montserrat"/>
                <a:sym typeface="Montserrat"/>
              </a:rPr>
              <a:t>Formula used to check this is    :     S  =  H  *  C		              , where H is Parity check matrix , C is decoded signal and S is Syndrome vector.</a:t>
            </a:r>
            <a:endParaRPr sz="1800">
              <a:latin typeface="Montserrat"/>
              <a:ea typeface="Montserrat"/>
              <a:cs typeface="Montserrat"/>
              <a:sym typeface="Montserrat"/>
            </a:endParaRPr>
          </a:p>
          <a:p>
            <a:pPr indent="-342900" lvl="0" marL="457200" rtl="0" algn="l">
              <a:spcBef>
                <a:spcPts val="0"/>
              </a:spcBef>
              <a:spcAft>
                <a:spcPts val="0"/>
              </a:spcAft>
              <a:buSzPts val="1800"/>
              <a:buFont typeface="Montserrat"/>
              <a:buChar char="●"/>
            </a:pPr>
            <a:r>
              <a:rPr lang="en" sz="1800">
                <a:latin typeface="Montserrat"/>
                <a:ea typeface="Montserrat"/>
                <a:cs typeface="Montserrat"/>
                <a:sym typeface="Montserrat"/>
              </a:rPr>
              <a:t>‘C’  here is generated using decoders like Tanner graph.</a:t>
            </a:r>
            <a:endParaRPr sz="1800">
              <a:latin typeface="Montserrat"/>
              <a:ea typeface="Montserrat"/>
              <a:cs typeface="Montserrat"/>
              <a:sym typeface="Montserrat"/>
            </a:endParaRPr>
          </a:p>
        </p:txBody>
      </p:sp>
      <p:sp>
        <p:nvSpPr>
          <p:cNvPr id="260" name="Google Shape;260;p29">
            <a:hlinkClick r:id="rId3"/>
          </p:cNvPr>
          <p:cNvSpPr/>
          <p:nvPr/>
        </p:nvSpPr>
        <p:spPr>
          <a:xfrm>
            <a:off x="0" y="5016500"/>
            <a:ext cx="3112800" cy="1269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4" name="Shape 264"/>
        <p:cNvGrpSpPr/>
        <p:nvPr/>
      </p:nvGrpSpPr>
      <p:grpSpPr>
        <a:xfrm>
          <a:off x="0" y="0"/>
          <a:ext cx="0" cy="0"/>
          <a:chOff x="0" y="0"/>
          <a:chExt cx="0" cy="0"/>
        </a:xfrm>
      </p:grpSpPr>
      <p:sp>
        <p:nvSpPr>
          <p:cNvPr id="265" name="Google Shape;265;p30"/>
          <p:cNvSpPr txBox="1"/>
          <p:nvPr>
            <p:ph type="title"/>
          </p:nvPr>
        </p:nvSpPr>
        <p:spPr>
          <a:xfrm>
            <a:off x="1297500" y="393750"/>
            <a:ext cx="7038900" cy="259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3000"/>
              <a:t>Parity Check </a:t>
            </a:r>
            <a:r>
              <a:rPr b="1" lang="en" sz="3000"/>
              <a:t>Matrix</a:t>
            </a:r>
            <a:endParaRPr b="1" sz="3000"/>
          </a:p>
        </p:txBody>
      </p:sp>
      <p:sp>
        <p:nvSpPr>
          <p:cNvPr id="266" name="Google Shape;266;p30"/>
          <p:cNvSpPr txBox="1"/>
          <p:nvPr>
            <p:ph idx="1" type="body"/>
          </p:nvPr>
        </p:nvSpPr>
        <p:spPr>
          <a:xfrm>
            <a:off x="1297500" y="879025"/>
            <a:ext cx="7038900" cy="359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u="sng">
                <a:latin typeface="Montserrat"/>
                <a:ea typeface="Montserrat"/>
                <a:cs typeface="Montserrat"/>
                <a:sym typeface="Montserrat"/>
              </a:rPr>
              <a:t>   </a:t>
            </a:r>
            <a:endParaRPr sz="2400" u="sng">
              <a:latin typeface="Montserrat"/>
              <a:ea typeface="Montserrat"/>
              <a:cs typeface="Montserrat"/>
              <a:sym typeface="Montserrat"/>
            </a:endParaRPr>
          </a:p>
          <a:p>
            <a:pPr indent="-342900" lvl="0" marL="457200" rtl="0" algn="l">
              <a:spcBef>
                <a:spcPts val="1600"/>
              </a:spcBef>
              <a:spcAft>
                <a:spcPts val="0"/>
              </a:spcAft>
              <a:buSzPts val="1800"/>
              <a:buFont typeface="Montserrat"/>
              <a:buChar char="●"/>
            </a:pPr>
            <a:r>
              <a:rPr lang="en" sz="1800">
                <a:latin typeface="Montserrat"/>
                <a:ea typeface="Montserrat"/>
                <a:cs typeface="Montserrat"/>
                <a:sym typeface="Montserrat"/>
              </a:rPr>
              <a:t>Here this matrix  is of dimension ((n-k+1)  X  (n)) .</a:t>
            </a:r>
            <a:endParaRPr sz="1800">
              <a:latin typeface="Montserrat"/>
              <a:ea typeface="Montserrat"/>
              <a:cs typeface="Montserrat"/>
              <a:sym typeface="Montserrat"/>
            </a:endParaRPr>
          </a:p>
          <a:p>
            <a:pPr indent="-342900" lvl="0" marL="457200" rtl="0" algn="l">
              <a:spcBef>
                <a:spcPts val="0"/>
              </a:spcBef>
              <a:spcAft>
                <a:spcPts val="0"/>
              </a:spcAft>
              <a:buSzPts val="1800"/>
              <a:buFont typeface="Montserrat"/>
              <a:buChar char="●"/>
            </a:pPr>
            <a:r>
              <a:rPr lang="en" sz="1800">
                <a:latin typeface="Montserrat"/>
                <a:ea typeface="Montserrat"/>
                <a:cs typeface="Montserrat"/>
                <a:sym typeface="Montserrat"/>
              </a:rPr>
              <a:t>Its columns signifies the total number of bits which are represented in a manner    =&gt;   								 [ m1  m2   p1   m3   m4   p2   p3   p4   p5]              ,here ‘m’ represents  message   bits and ‘p’ represents parity bits.</a:t>
            </a:r>
            <a:endParaRPr sz="1800">
              <a:latin typeface="Montserrat"/>
              <a:ea typeface="Montserrat"/>
              <a:cs typeface="Montserrat"/>
              <a:sym typeface="Montserrat"/>
            </a:endParaRPr>
          </a:p>
          <a:p>
            <a:pPr indent="-342900" lvl="0" marL="457200" rtl="0" algn="l">
              <a:spcBef>
                <a:spcPts val="0"/>
              </a:spcBef>
              <a:spcAft>
                <a:spcPts val="0"/>
              </a:spcAft>
              <a:buSzPts val="1800"/>
              <a:buFont typeface="Montserrat"/>
              <a:buChar char="●"/>
            </a:pPr>
            <a:r>
              <a:rPr lang="en" sz="1800">
                <a:latin typeface="Montserrat"/>
                <a:ea typeface="Montserrat"/>
                <a:cs typeface="Montserrat"/>
                <a:sym typeface="Montserrat"/>
              </a:rPr>
              <a:t>Each row signifies a Syndrome which depends on the bits with value 1.</a:t>
            </a:r>
            <a:endParaRPr sz="1800">
              <a:latin typeface="Montserrat"/>
              <a:ea typeface="Montserrat"/>
              <a:cs typeface="Montserrat"/>
              <a:sym typeface="Montserrat"/>
            </a:endParaRPr>
          </a:p>
          <a:p>
            <a:pPr indent="-342900" lvl="0" marL="457200" rtl="0" algn="l">
              <a:spcBef>
                <a:spcPts val="0"/>
              </a:spcBef>
              <a:spcAft>
                <a:spcPts val="0"/>
              </a:spcAft>
              <a:buSzPts val="1800"/>
              <a:buFont typeface="Montserrat"/>
              <a:buChar char="●"/>
            </a:pPr>
            <a:r>
              <a:rPr lang="en" sz="1800">
                <a:latin typeface="Montserrat"/>
                <a:ea typeface="Montserrat"/>
                <a:cs typeface="Montserrat"/>
                <a:sym typeface="Montserrat"/>
              </a:rPr>
              <a:t>Generally there are ‘n-k’ Syndromes , but using them we  may not get the exact value of correct codeword .</a:t>
            </a:r>
            <a:endParaRPr sz="1800">
              <a:latin typeface="Montserrat"/>
              <a:ea typeface="Montserrat"/>
              <a:cs typeface="Montserrat"/>
              <a:sym typeface="Montserrat"/>
            </a:endParaRPr>
          </a:p>
        </p:txBody>
      </p:sp>
      <p:sp>
        <p:nvSpPr>
          <p:cNvPr id="267" name="Google Shape;267;p30">
            <a:hlinkClick r:id="rId3"/>
          </p:cNvPr>
          <p:cNvSpPr/>
          <p:nvPr/>
        </p:nvSpPr>
        <p:spPr>
          <a:xfrm>
            <a:off x="0" y="5016500"/>
            <a:ext cx="3307500" cy="1269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1" name="Shape 271"/>
        <p:cNvGrpSpPr/>
        <p:nvPr/>
      </p:nvGrpSpPr>
      <p:grpSpPr>
        <a:xfrm>
          <a:off x="0" y="0"/>
          <a:ext cx="0" cy="0"/>
          <a:chOff x="0" y="0"/>
          <a:chExt cx="0" cy="0"/>
        </a:xfrm>
      </p:grpSpPr>
      <p:sp>
        <p:nvSpPr>
          <p:cNvPr id="272" name="Google Shape;272;p31"/>
          <p:cNvSpPr txBox="1"/>
          <p:nvPr>
            <p:ph type="title"/>
          </p:nvPr>
        </p:nvSpPr>
        <p:spPr>
          <a:xfrm>
            <a:off x="1297500" y="393750"/>
            <a:ext cx="7038900" cy="105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3000"/>
              <a:t>Parity Check Matrix</a:t>
            </a:r>
            <a:endParaRPr b="1" sz="3000"/>
          </a:p>
        </p:txBody>
      </p:sp>
      <p:sp>
        <p:nvSpPr>
          <p:cNvPr id="273" name="Google Shape;273;p31"/>
          <p:cNvSpPr txBox="1"/>
          <p:nvPr>
            <p:ph idx="1" type="body"/>
          </p:nvPr>
        </p:nvSpPr>
        <p:spPr>
          <a:xfrm>
            <a:off x="1297500" y="867150"/>
            <a:ext cx="7038900" cy="40623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t/>
            </a:r>
            <a:endParaRPr sz="1800">
              <a:latin typeface="Montserrat"/>
              <a:ea typeface="Montserrat"/>
              <a:cs typeface="Montserrat"/>
              <a:sym typeface="Montserrat"/>
            </a:endParaRPr>
          </a:p>
          <a:p>
            <a:pPr indent="-342900" lvl="0" marL="457200" rtl="0" algn="l">
              <a:spcBef>
                <a:spcPts val="1600"/>
              </a:spcBef>
              <a:spcAft>
                <a:spcPts val="0"/>
              </a:spcAft>
              <a:buSzPts val="1800"/>
              <a:buFont typeface="Montserrat"/>
              <a:buChar char="●"/>
            </a:pPr>
            <a:r>
              <a:rPr lang="en" sz="1800">
                <a:latin typeface="Montserrat"/>
                <a:ea typeface="Montserrat"/>
                <a:cs typeface="Montserrat"/>
                <a:sym typeface="Montserrat"/>
              </a:rPr>
              <a:t>The matrix generated after multiplication of Parity check matrix(H) and Codeword matrix (C) is Syndrome matrix(S).</a:t>
            </a:r>
            <a:endParaRPr sz="1800">
              <a:latin typeface="Montserrat"/>
              <a:ea typeface="Montserrat"/>
              <a:cs typeface="Montserrat"/>
              <a:sym typeface="Montserrat"/>
            </a:endParaRPr>
          </a:p>
          <a:p>
            <a:pPr indent="-342900" lvl="0" marL="457200" rtl="0" algn="l">
              <a:spcBef>
                <a:spcPts val="0"/>
              </a:spcBef>
              <a:spcAft>
                <a:spcPts val="0"/>
              </a:spcAft>
              <a:buSzPts val="1800"/>
              <a:buFont typeface="Montserrat"/>
              <a:buChar char="●"/>
            </a:pPr>
            <a:r>
              <a:rPr lang="en" sz="1800">
                <a:latin typeface="Montserrat"/>
                <a:ea typeface="Montserrat"/>
                <a:cs typeface="Montserrat"/>
                <a:sym typeface="Montserrat"/>
              </a:rPr>
              <a:t>If the resulting Syndrome matrix of dimensions		    ((n - k +1) X 1) is all zero then our decoded signal C is a valid codeword .</a:t>
            </a:r>
            <a:endParaRPr sz="1800">
              <a:latin typeface="Montserrat"/>
              <a:ea typeface="Montserrat"/>
              <a:cs typeface="Montserrat"/>
              <a:sym typeface="Montserrat"/>
            </a:endParaRPr>
          </a:p>
          <a:p>
            <a:pPr indent="-342900" lvl="0" marL="457200" rtl="0" algn="l">
              <a:spcBef>
                <a:spcPts val="0"/>
              </a:spcBef>
              <a:spcAft>
                <a:spcPts val="0"/>
              </a:spcAft>
              <a:buSzPts val="1800"/>
              <a:buFont typeface="Montserrat"/>
              <a:buChar char="●"/>
            </a:pPr>
            <a:r>
              <a:rPr lang="en" sz="1800">
                <a:latin typeface="Montserrat"/>
                <a:ea typeface="Montserrat"/>
                <a:cs typeface="Montserrat"/>
                <a:sym typeface="Montserrat"/>
              </a:rPr>
              <a:t>If ‘1’ is present at any location in syndrome vector then our generated C is wrong and has to go through another decoding </a:t>
            </a:r>
            <a:r>
              <a:rPr lang="en" sz="1800">
                <a:latin typeface="Montserrat"/>
                <a:ea typeface="Montserrat"/>
                <a:cs typeface="Montserrat"/>
                <a:sym typeface="Montserrat"/>
              </a:rPr>
              <a:t>iteration</a:t>
            </a:r>
            <a:r>
              <a:rPr lang="en" sz="1800">
                <a:latin typeface="Montserrat"/>
                <a:ea typeface="Montserrat"/>
                <a:cs typeface="Montserrat"/>
                <a:sym typeface="Montserrat"/>
              </a:rPr>
              <a:t>.</a:t>
            </a:r>
            <a:endParaRPr sz="1800">
              <a:latin typeface="Montserrat"/>
              <a:ea typeface="Montserrat"/>
              <a:cs typeface="Montserrat"/>
              <a:sym typeface="Montserrat"/>
            </a:endParaRPr>
          </a:p>
        </p:txBody>
      </p:sp>
      <p:sp>
        <p:nvSpPr>
          <p:cNvPr id="274" name="Google Shape;274;p31">
            <a:hlinkClick r:id="rId3"/>
          </p:cNvPr>
          <p:cNvSpPr/>
          <p:nvPr/>
        </p:nvSpPr>
        <p:spPr>
          <a:xfrm>
            <a:off x="0" y="5016500"/>
            <a:ext cx="3501900" cy="1269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1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3000"/>
              <a:t>OUR TEAM</a:t>
            </a:r>
            <a:endParaRPr b="1" sz="3000"/>
          </a:p>
        </p:txBody>
      </p:sp>
      <p:sp>
        <p:nvSpPr>
          <p:cNvPr id="142" name="Google Shape;142;p14"/>
          <p:cNvSpPr txBox="1"/>
          <p:nvPr>
            <p:ph idx="1" type="body"/>
          </p:nvPr>
        </p:nvSpPr>
        <p:spPr>
          <a:xfrm>
            <a:off x="1297500" y="1139450"/>
            <a:ext cx="7038900" cy="3948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Font typeface="Montserrat"/>
              <a:buChar char="●"/>
            </a:pPr>
            <a:r>
              <a:rPr lang="en" sz="1800">
                <a:latin typeface="Montserrat"/>
                <a:ea typeface="Montserrat"/>
                <a:cs typeface="Montserrat"/>
                <a:sym typeface="Montserrat"/>
              </a:rPr>
              <a:t>Nisarg Patel - 201801013</a:t>
            </a:r>
            <a:endParaRPr sz="1800">
              <a:latin typeface="Montserrat"/>
              <a:ea typeface="Montserrat"/>
              <a:cs typeface="Montserrat"/>
              <a:sym typeface="Montserrat"/>
            </a:endParaRPr>
          </a:p>
          <a:p>
            <a:pPr indent="-342900" lvl="0" marL="457200" rtl="0" algn="l">
              <a:spcBef>
                <a:spcPts val="0"/>
              </a:spcBef>
              <a:spcAft>
                <a:spcPts val="0"/>
              </a:spcAft>
              <a:buSzPts val="1800"/>
              <a:buFont typeface="Montserrat"/>
              <a:buChar char="●"/>
            </a:pPr>
            <a:r>
              <a:rPr lang="en" sz="1800">
                <a:latin typeface="Montserrat"/>
                <a:ea typeface="Montserrat"/>
                <a:cs typeface="Montserrat"/>
                <a:sym typeface="Montserrat"/>
              </a:rPr>
              <a:t>Margi Hingrajia - 201801014</a:t>
            </a:r>
            <a:endParaRPr sz="1800">
              <a:latin typeface="Montserrat"/>
              <a:ea typeface="Montserrat"/>
              <a:cs typeface="Montserrat"/>
              <a:sym typeface="Montserrat"/>
            </a:endParaRPr>
          </a:p>
          <a:p>
            <a:pPr indent="-342900" lvl="0" marL="457200" rtl="0" algn="l">
              <a:spcBef>
                <a:spcPts val="0"/>
              </a:spcBef>
              <a:spcAft>
                <a:spcPts val="0"/>
              </a:spcAft>
              <a:buSzPts val="1800"/>
              <a:buFont typeface="Montserrat"/>
              <a:buChar char="●"/>
            </a:pPr>
            <a:r>
              <a:rPr lang="en" sz="1800">
                <a:latin typeface="Montserrat"/>
                <a:ea typeface="Montserrat"/>
                <a:cs typeface="Montserrat"/>
                <a:sym typeface="Montserrat"/>
              </a:rPr>
              <a:t>Shantanu Tyagi - 201801015</a:t>
            </a:r>
            <a:endParaRPr sz="1800">
              <a:latin typeface="Montserrat"/>
              <a:ea typeface="Montserrat"/>
              <a:cs typeface="Montserrat"/>
              <a:sym typeface="Montserrat"/>
            </a:endParaRPr>
          </a:p>
          <a:p>
            <a:pPr indent="-342900" lvl="0" marL="457200" rtl="0" algn="l">
              <a:spcBef>
                <a:spcPts val="0"/>
              </a:spcBef>
              <a:spcAft>
                <a:spcPts val="0"/>
              </a:spcAft>
              <a:buSzPts val="1800"/>
              <a:buFont typeface="Montserrat"/>
              <a:buChar char="●"/>
            </a:pPr>
            <a:r>
              <a:rPr lang="en" sz="1800">
                <a:latin typeface="Montserrat"/>
                <a:ea typeface="Montserrat"/>
                <a:cs typeface="Montserrat"/>
                <a:sym typeface="Montserrat"/>
              </a:rPr>
              <a:t>Visaj Shah - 201801016</a:t>
            </a:r>
            <a:endParaRPr sz="1800">
              <a:latin typeface="Montserrat"/>
              <a:ea typeface="Montserrat"/>
              <a:cs typeface="Montserrat"/>
              <a:sym typeface="Montserrat"/>
            </a:endParaRPr>
          </a:p>
          <a:p>
            <a:pPr indent="-342900" lvl="0" marL="457200" rtl="0" algn="l">
              <a:spcBef>
                <a:spcPts val="0"/>
              </a:spcBef>
              <a:spcAft>
                <a:spcPts val="0"/>
              </a:spcAft>
              <a:buSzPts val="1800"/>
              <a:buFont typeface="Montserrat"/>
              <a:buChar char="●"/>
            </a:pPr>
            <a:r>
              <a:rPr lang="en" sz="1800">
                <a:latin typeface="Montserrat"/>
                <a:ea typeface="Montserrat"/>
                <a:cs typeface="Montserrat"/>
                <a:sym typeface="Montserrat"/>
              </a:rPr>
              <a:t>Mitesh Koradia - 201801017</a:t>
            </a:r>
            <a:endParaRPr sz="1800">
              <a:latin typeface="Montserrat"/>
              <a:ea typeface="Montserrat"/>
              <a:cs typeface="Montserrat"/>
              <a:sym typeface="Montserrat"/>
            </a:endParaRPr>
          </a:p>
          <a:p>
            <a:pPr indent="-342900" lvl="0" marL="457200" rtl="0" algn="l">
              <a:spcBef>
                <a:spcPts val="0"/>
              </a:spcBef>
              <a:spcAft>
                <a:spcPts val="0"/>
              </a:spcAft>
              <a:buSzPts val="1800"/>
              <a:buFont typeface="Montserrat"/>
              <a:buChar char="●"/>
            </a:pPr>
            <a:r>
              <a:rPr lang="en" sz="1800">
                <a:latin typeface="Montserrat"/>
                <a:ea typeface="Montserrat"/>
                <a:cs typeface="Montserrat"/>
                <a:sym typeface="Montserrat"/>
              </a:rPr>
              <a:t>Mahaveer Bohra - 201801018</a:t>
            </a:r>
            <a:endParaRPr sz="1800">
              <a:latin typeface="Montserrat"/>
              <a:ea typeface="Montserrat"/>
              <a:cs typeface="Montserrat"/>
              <a:sym typeface="Montserrat"/>
            </a:endParaRPr>
          </a:p>
          <a:p>
            <a:pPr indent="-342900" lvl="0" marL="457200" rtl="0" algn="l">
              <a:spcBef>
                <a:spcPts val="0"/>
              </a:spcBef>
              <a:spcAft>
                <a:spcPts val="0"/>
              </a:spcAft>
              <a:buSzPts val="1800"/>
              <a:buFont typeface="Montserrat"/>
              <a:buChar char="●"/>
            </a:pPr>
            <a:r>
              <a:rPr lang="en" sz="1800">
                <a:latin typeface="Montserrat"/>
                <a:ea typeface="Montserrat"/>
                <a:cs typeface="Montserrat"/>
                <a:sym typeface="Montserrat"/>
              </a:rPr>
              <a:t>Rohan Jasoria - 201801019</a:t>
            </a:r>
            <a:endParaRPr sz="1800">
              <a:latin typeface="Montserrat"/>
              <a:ea typeface="Montserrat"/>
              <a:cs typeface="Montserrat"/>
              <a:sym typeface="Montserrat"/>
            </a:endParaRPr>
          </a:p>
          <a:p>
            <a:pPr indent="-342900" lvl="0" marL="457200" rtl="0" algn="l">
              <a:spcBef>
                <a:spcPts val="0"/>
              </a:spcBef>
              <a:spcAft>
                <a:spcPts val="0"/>
              </a:spcAft>
              <a:buSzPts val="1800"/>
              <a:buFont typeface="Montserrat"/>
              <a:buChar char="●"/>
            </a:pPr>
            <a:r>
              <a:rPr lang="en" sz="1800">
                <a:latin typeface="Montserrat"/>
                <a:ea typeface="Montserrat"/>
                <a:cs typeface="Montserrat"/>
                <a:sym typeface="Montserrat"/>
              </a:rPr>
              <a:t>Kirtan Delwadia - 201801020</a:t>
            </a:r>
            <a:endParaRPr sz="1800">
              <a:latin typeface="Montserrat"/>
              <a:ea typeface="Montserrat"/>
              <a:cs typeface="Montserrat"/>
              <a:sym typeface="Montserrat"/>
            </a:endParaRPr>
          </a:p>
          <a:p>
            <a:pPr indent="-342900" lvl="0" marL="457200" rtl="0" algn="l">
              <a:spcBef>
                <a:spcPts val="0"/>
              </a:spcBef>
              <a:spcAft>
                <a:spcPts val="0"/>
              </a:spcAft>
              <a:buSzPts val="1800"/>
              <a:buFont typeface="Montserrat"/>
              <a:buChar char="●"/>
            </a:pPr>
            <a:r>
              <a:rPr lang="en" sz="1800">
                <a:latin typeface="Montserrat"/>
                <a:ea typeface="Montserrat"/>
                <a:cs typeface="Montserrat"/>
                <a:sym typeface="Montserrat"/>
              </a:rPr>
              <a:t>Prayush Dave - 201801021</a:t>
            </a:r>
            <a:endParaRPr sz="1800">
              <a:latin typeface="Montserrat"/>
              <a:ea typeface="Montserrat"/>
              <a:cs typeface="Montserrat"/>
              <a:sym typeface="Montserrat"/>
            </a:endParaRPr>
          </a:p>
          <a:p>
            <a:pPr indent="-342900" lvl="0" marL="457200" rtl="0" algn="l">
              <a:spcBef>
                <a:spcPts val="0"/>
              </a:spcBef>
              <a:spcAft>
                <a:spcPts val="0"/>
              </a:spcAft>
              <a:buSzPts val="1800"/>
              <a:buFont typeface="Montserrat"/>
              <a:buChar char="●"/>
            </a:pPr>
            <a:r>
              <a:rPr lang="en" sz="1800">
                <a:latin typeface="Montserrat"/>
                <a:ea typeface="Montserrat"/>
                <a:cs typeface="Montserrat"/>
                <a:sym typeface="Montserrat"/>
              </a:rPr>
              <a:t>Harshil Joshi - 201801022</a:t>
            </a:r>
            <a:endParaRPr sz="1800">
              <a:latin typeface="Montserrat"/>
              <a:ea typeface="Montserrat"/>
              <a:cs typeface="Montserrat"/>
              <a:sym typeface="Montserrat"/>
            </a:endParaRPr>
          </a:p>
          <a:p>
            <a:pPr indent="-342900" lvl="0" marL="457200" rtl="0" algn="l">
              <a:spcBef>
                <a:spcPts val="0"/>
              </a:spcBef>
              <a:spcAft>
                <a:spcPts val="0"/>
              </a:spcAft>
              <a:buSzPts val="1800"/>
              <a:buFont typeface="Montserrat"/>
              <a:buChar char="●"/>
            </a:pPr>
            <a:r>
              <a:rPr lang="en" sz="1800">
                <a:latin typeface="Montserrat"/>
                <a:ea typeface="Montserrat"/>
                <a:cs typeface="Montserrat"/>
                <a:sym typeface="Montserrat"/>
              </a:rPr>
              <a:t>Arihant Pratap Singh - 201801023</a:t>
            </a:r>
            <a:endParaRPr sz="1800">
              <a:latin typeface="Montserrat"/>
              <a:ea typeface="Montserrat"/>
              <a:cs typeface="Montserrat"/>
              <a:sym typeface="Montserrat"/>
            </a:endParaRPr>
          </a:p>
        </p:txBody>
      </p:sp>
      <p:sp>
        <p:nvSpPr>
          <p:cNvPr id="143" name="Google Shape;143;p14">
            <a:hlinkClick r:id="rId3"/>
          </p:cNvPr>
          <p:cNvSpPr/>
          <p:nvPr/>
        </p:nvSpPr>
        <p:spPr>
          <a:xfrm>
            <a:off x="0" y="5016500"/>
            <a:ext cx="194700" cy="1269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8" name="Shape 278"/>
        <p:cNvGrpSpPr/>
        <p:nvPr/>
      </p:nvGrpSpPr>
      <p:grpSpPr>
        <a:xfrm>
          <a:off x="0" y="0"/>
          <a:ext cx="0" cy="0"/>
          <a:chOff x="0" y="0"/>
          <a:chExt cx="0" cy="0"/>
        </a:xfrm>
      </p:grpSpPr>
      <p:sp>
        <p:nvSpPr>
          <p:cNvPr id="279" name="Google Shape;279;p32"/>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000"/>
              <a:t>(9 , 4) Parity Check Matrix</a:t>
            </a:r>
            <a:endParaRPr sz="3000"/>
          </a:p>
        </p:txBody>
      </p:sp>
      <p:sp>
        <p:nvSpPr>
          <p:cNvPr id="280" name="Google Shape;280;p32"/>
          <p:cNvSpPr txBox="1"/>
          <p:nvPr>
            <p:ph idx="1" type="body"/>
          </p:nvPr>
        </p:nvSpPr>
        <p:spPr>
          <a:xfrm>
            <a:off x="1248475" y="1660175"/>
            <a:ext cx="7038900" cy="2822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81" name="Google Shape;281;p32"/>
          <p:cNvPicPr preferRelativeResize="0"/>
          <p:nvPr/>
        </p:nvPicPr>
        <p:blipFill>
          <a:blip r:embed="rId3">
            <a:alphaModFix/>
          </a:blip>
          <a:stretch>
            <a:fillRect/>
          </a:stretch>
        </p:blipFill>
        <p:spPr>
          <a:xfrm>
            <a:off x="1344200" y="1700925"/>
            <a:ext cx="6467800" cy="2687150"/>
          </a:xfrm>
          <a:prstGeom prst="rect">
            <a:avLst/>
          </a:prstGeom>
          <a:noFill/>
          <a:ln>
            <a:noFill/>
          </a:ln>
        </p:spPr>
      </p:pic>
      <p:sp>
        <p:nvSpPr>
          <p:cNvPr id="282" name="Google Shape;282;p32">
            <a:hlinkClick r:id="rId4"/>
          </p:cNvPr>
          <p:cNvSpPr/>
          <p:nvPr/>
        </p:nvSpPr>
        <p:spPr>
          <a:xfrm>
            <a:off x="0" y="5016500"/>
            <a:ext cx="3696600" cy="1269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6" name="Shape 286"/>
        <p:cNvGrpSpPr/>
        <p:nvPr/>
      </p:nvGrpSpPr>
      <p:grpSpPr>
        <a:xfrm>
          <a:off x="0" y="0"/>
          <a:ext cx="0" cy="0"/>
          <a:chOff x="0" y="0"/>
          <a:chExt cx="0" cy="0"/>
        </a:xfrm>
      </p:grpSpPr>
      <p:sp>
        <p:nvSpPr>
          <p:cNvPr id="287" name="Google Shape;287;p33"/>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000"/>
              <a:t>(16 , 9) Parity Check Matrix</a:t>
            </a:r>
            <a:endParaRPr sz="3000"/>
          </a:p>
        </p:txBody>
      </p:sp>
      <p:sp>
        <p:nvSpPr>
          <p:cNvPr id="288" name="Google Shape;288;p33"/>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89" name="Google Shape;289;p33"/>
          <p:cNvPicPr preferRelativeResize="0"/>
          <p:nvPr/>
        </p:nvPicPr>
        <p:blipFill>
          <a:blip r:embed="rId3">
            <a:alphaModFix/>
          </a:blip>
          <a:stretch>
            <a:fillRect/>
          </a:stretch>
        </p:blipFill>
        <p:spPr>
          <a:xfrm>
            <a:off x="1297500" y="1567550"/>
            <a:ext cx="7038900" cy="2864975"/>
          </a:xfrm>
          <a:prstGeom prst="rect">
            <a:avLst/>
          </a:prstGeom>
          <a:noFill/>
          <a:ln>
            <a:noFill/>
          </a:ln>
        </p:spPr>
      </p:pic>
      <p:sp>
        <p:nvSpPr>
          <p:cNvPr id="290" name="Google Shape;290;p33">
            <a:hlinkClick r:id="rId4"/>
          </p:cNvPr>
          <p:cNvSpPr/>
          <p:nvPr/>
        </p:nvSpPr>
        <p:spPr>
          <a:xfrm>
            <a:off x="0" y="5016500"/>
            <a:ext cx="3891000" cy="1269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4" name="Shape 294"/>
        <p:cNvGrpSpPr/>
        <p:nvPr/>
      </p:nvGrpSpPr>
      <p:grpSpPr>
        <a:xfrm>
          <a:off x="0" y="0"/>
          <a:ext cx="0" cy="0"/>
          <a:chOff x="0" y="0"/>
          <a:chExt cx="0" cy="0"/>
        </a:xfrm>
      </p:grpSpPr>
      <p:sp>
        <p:nvSpPr>
          <p:cNvPr id="295" name="Google Shape;295;p3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3000"/>
              <a:t>Tanner Graph</a:t>
            </a:r>
            <a:endParaRPr b="1" sz="3000"/>
          </a:p>
          <a:p>
            <a:pPr indent="0" lvl="0" marL="0" rtl="0" algn="ctr">
              <a:spcBef>
                <a:spcPts val="0"/>
              </a:spcBef>
              <a:spcAft>
                <a:spcPts val="0"/>
              </a:spcAft>
              <a:buNone/>
            </a:pPr>
            <a:r>
              <a:t/>
            </a:r>
            <a:endParaRPr b="1" sz="3000"/>
          </a:p>
        </p:txBody>
      </p:sp>
      <p:sp>
        <p:nvSpPr>
          <p:cNvPr id="296" name="Google Shape;296;p34"/>
          <p:cNvSpPr txBox="1"/>
          <p:nvPr>
            <p:ph idx="1" type="body"/>
          </p:nvPr>
        </p:nvSpPr>
        <p:spPr>
          <a:xfrm>
            <a:off x="1159600" y="1106950"/>
            <a:ext cx="5753700" cy="472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800">
                <a:latin typeface="Montserrat"/>
                <a:ea typeface="Montserrat"/>
                <a:cs typeface="Montserrat"/>
                <a:sym typeface="Montserrat"/>
              </a:rPr>
              <a:t>From the H matrix we plot the Tanner Graph</a:t>
            </a:r>
            <a:endParaRPr sz="1800">
              <a:latin typeface="Montserrat"/>
              <a:ea typeface="Montserrat"/>
              <a:cs typeface="Montserrat"/>
              <a:sym typeface="Montserrat"/>
            </a:endParaRPr>
          </a:p>
        </p:txBody>
      </p:sp>
      <p:sp>
        <p:nvSpPr>
          <p:cNvPr id="297" name="Google Shape;297;p34"/>
          <p:cNvSpPr/>
          <p:nvPr/>
        </p:nvSpPr>
        <p:spPr>
          <a:xfrm>
            <a:off x="7133500" y="1769900"/>
            <a:ext cx="627000" cy="558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600">
                <a:latin typeface="Montserrat"/>
                <a:ea typeface="Montserrat"/>
                <a:cs typeface="Montserrat"/>
                <a:sym typeface="Montserrat"/>
              </a:rPr>
              <a:t>S5</a:t>
            </a:r>
            <a:endParaRPr sz="1600">
              <a:latin typeface="Montserrat"/>
              <a:ea typeface="Montserrat"/>
              <a:cs typeface="Montserrat"/>
              <a:sym typeface="Montserrat"/>
            </a:endParaRPr>
          </a:p>
        </p:txBody>
      </p:sp>
      <p:sp>
        <p:nvSpPr>
          <p:cNvPr id="298" name="Google Shape;298;p34"/>
          <p:cNvSpPr/>
          <p:nvPr/>
        </p:nvSpPr>
        <p:spPr>
          <a:xfrm>
            <a:off x="2021800" y="1769900"/>
            <a:ext cx="627000" cy="558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600">
                <a:latin typeface="Montserrat"/>
                <a:ea typeface="Montserrat"/>
                <a:cs typeface="Montserrat"/>
                <a:sym typeface="Montserrat"/>
              </a:rPr>
              <a:t>S1</a:t>
            </a:r>
            <a:endParaRPr sz="1600">
              <a:latin typeface="Montserrat"/>
              <a:ea typeface="Montserrat"/>
              <a:cs typeface="Montserrat"/>
              <a:sym typeface="Montserrat"/>
            </a:endParaRPr>
          </a:p>
        </p:txBody>
      </p:sp>
      <p:sp>
        <p:nvSpPr>
          <p:cNvPr id="299" name="Google Shape;299;p34"/>
          <p:cNvSpPr/>
          <p:nvPr/>
        </p:nvSpPr>
        <p:spPr>
          <a:xfrm>
            <a:off x="3230400" y="1769888"/>
            <a:ext cx="627000" cy="558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600">
                <a:latin typeface="Montserrat"/>
                <a:ea typeface="Montserrat"/>
                <a:cs typeface="Montserrat"/>
                <a:sym typeface="Montserrat"/>
              </a:rPr>
              <a:t>S2</a:t>
            </a:r>
            <a:endParaRPr sz="1600">
              <a:latin typeface="Montserrat"/>
              <a:ea typeface="Montserrat"/>
              <a:cs typeface="Montserrat"/>
              <a:sym typeface="Montserrat"/>
            </a:endParaRPr>
          </a:p>
        </p:txBody>
      </p:sp>
      <p:sp>
        <p:nvSpPr>
          <p:cNvPr id="300" name="Google Shape;300;p34"/>
          <p:cNvSpPr/>
          <p:nvPr/>
        </p:nvSpPr>
        <p:spPr>
          <a:xfrm>
            <a:off x="4544800" y="1769900"/>
            <a:ext cx="627000" cy="558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600">
                <a:latin typeface="Montserrat"/>
                <a:ea typeface="Montserrat"/>
                <a:cs typeface="Montserrat"/>
                <a:sym typeface="Montserrat"/>
              </a:rPr>
              <a:t>S3</a:t>
            </a:r>
            <a:endParaRPr sz="1600">
              <a:latin typeface="Montserrat"/>
              <a:ea typeface="Montserrat"/>
              <a:cs typeface="Montserrat"/>
              <a:sym typeface="Montserrat"/>
            </a:endParaRPr>
          </a:p>
        </p:txBody>
      </p:sp>
      <p:sp>
        <p:nvSpPr>
          <p:cNvPr id="301" name="Google Shape;301;p34"/>
          <p:cNvSpPr/>
          <p:nvPr/>
        </p:nvSpPr>
        <p:spPr>
          <a:xfrm>
            <a:off x="5786150" y="1769900"/>
            <a:ext cx="627000" cy="558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600">
                <a:latin typeface="Montserrat"/>
                <a:ea typeface="Montserrat"/>
                <a:cs typeface="Montserrat"/>
                <a:sym typeface="Montserrat"/>
              </a:rPr>
              <a:t>S4</a:t>
            </a:r>
            <a:endParaRPr sz="1600">
              <a:latin typeface="Montserrat"/>
              <a:ea typeface="Montserrat"/>
              <a:cs typeface="Montserrat"/>
              <a:sym typeface="Montserrat"/>
            </a:endParaRPr>
          </a:p>
        </p:txBody>
      </p:sp>
      <p:sp>
        <p:nvSpPr>
          <p:cNvPr id="302" name="Google Shape;302;p34"/>
          <p:cNvSpPr/>
          <p:nvPr/>
        </p:nvSpPr>
        <p:spPr>
          <a:xfrm>
            <a:off x="1744300" y="3537850"/>
            <a:ext cx="627000" cy="558300"/>
          </a:xfrm>
          <a:prstGeom prst="donut">
            <a:avLst>
              <a:gd fmla="val 8124"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FFFFF"/>
                </a:solidFill>
              </a:rPr>
              <a:t>C2</a:t>
            </a:r>
            <a:endParaRPr>
              <a:solidFill>
                <a:srgbClr val="FFFFFF"/>
              </a:solidFill>
            </a:endParaRPr>
          </a:p>
        </p:txBody>
      </p:sp>
      <p:sp>
        <p:nvSpPr>
          <p:cNvPr id="303" name="Google Shape;303;p34"/>
          <p:cNvSpPr/>
          <p:nvPr/>
        </p:nvSpPr>
        <p:spPr>
          <a:xfrm>
            <a:off x="846100" y="3537850"/>
            <a:ext cx="627000" cy="558300"/>
          </a:xfrm>
          <a:prstGeom prst="donut">
            <a:avLst>
              <a:gd fmla="val 8124"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FFFFF"/>
                </a:solidFill>
              </a:rPr>
              <a:t>C1</a:t>
            </a:r>
            <a:endParaRPr>
              <a:solidFill>
                <a:srgbClr val="FFFFFF"/>
              </a:solidFill>
            </a:endParaRPr>
          </a:p>
        </p:txBody>
      </p:sp>
      <p:sp>
        <p:nvSpPr>
          <p:cNvPr id="304" name="Google Shape;304;p34"/>
          <p:cNvSpPr/>
          <p:nvPr/>
        </p:nvSpPr>
        <p:spPr>
          <a:xfrm>
            <a:off x="2642500" y="3537850"/>
            <a:ext cx="627000" cy="558300"/>
          </a:xfrm>
          <a:prstGeom prst="donut">
            <a:avLst>
              <a:gd fmla="val 8124"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FFFFF"/>
                </a:solidFill>
              </a:rPr>
              <a:t>C3</a:t>
            </a:r>
            <a:endParaRPr>
              <a:solidFill>
                <a:srgbClr val="FFFFFF"/>
              </a:solidFill>
            </a:endParaRPr>
          </a:p>
        </p:txBody>
      </p:sp>
      <p:sp>
        <p:nvSpPr>
          <p:cNvPr id="305" name="Google Shape;305;p34"/>
          <p:cNvSpPr/>
          <p:nvPr/>
        </p:nvSpPr>
        <p:spPr>
          <a:xfrm>
            <a:off x="3540700" y="3537850"/>
            <a:ext cx="627000" cy="558300"/>
          </a:xfrm>
          <a:prstGeom prst="donut">
            <a:avLst>
              <a:gd fmla="val 8124"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FFFFF"/>
                </a:solidFill>
              </a:rPr>
              <a:t>C4</a:t>
            </a:r>
            <a:endParaRPr>
              <a:solidFill>
                <a:srgbClr val="FFFFFF"/>
              </a:solidFill>
            </a:endParaRPr>
          </a:p>
        </p:txBody>
      </p:sp>
      <p:sp>
        <p:nvSpPr>
          <p:cNvPr id="306" name="Google Shape;306;p34"/>
          <p:cNvSpPr/>
          <p:nvPr/>
        </p:nvSpPr>
        <p:spPr>
          <a:xfrm>
            <a:off x="4438900" y="3537850"/>
            <a:ext cx="627000" cy="558300"/>
          </a:xfrm>
          <a:prstGeom prst="donut">
            <a:avLst>
              <a:gd fmla="val 8124"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FFFFF"/>
                </a:solidFill>
              </a:rPr>
              <a:t>C5</a:t>
            </a:r>
            <a:endParaRPr>
              <a:solidFill>
                <a:srgbClr val="FFFFFF"/>
              </a:solidFill>
            </a:endParaRPr>
          </a:p>
        </p:txBody>
      </p:sp>
      <p:sp>
        <p:nvSpPr>
          <p:cNvPr id="307" name="Google Shape;307;p34"/>
          <p:cNvSpPr/>
          <p:nvPr/>
        </p:nvSpPr>
        <p:spPr>
          <a:xfrm>
            <a:off x="5337100" y="3537850"/>
            <a:ext cx="627000" cy="558300"/>
          </a:xfrm>
          <a:prstGeom prst="donut">
            <a:avLst>
              <a:gd fmla="val 8124"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FFFFF"/>
                </a:solidFill>
              </a:rPr>
              <a:t>C6</a:t>
            </a:r>
            <a:endParaRPr>
              <a:solidFill>
                <a:srgbClr val="FFFFFF"/>
              </a:solidFill>
            </a:endParaRPr>
          </a:p>
        </p:txBody>
      </p:sp>
      <p:sp>
        <p:nvSpPr>
          <p:cNvPr id="308" name="Google Shape;308;p34"/>
          <p:cNvSpPr/>
          <p:nvPr/>
        </p:nvSpPr>
        <p:spPr>
          <a:xfrm>
            <a:off x="6235300" y="3537850"/>
            <a:ext cx="627000" cy="558300"/>
          </a:xfrm>
          <a:prstGeom prst="donut">
            <a:avLst>
              <a:gd fmla="val 8124"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FFFFF"/>
                </a:solidFill>
              </a:rPr>
              <a:t>C7</a:t>
            </a:r>
            <a:endParaRPr>
              <a:solidFill>
                <a:srgbClr val="FFFFFF"/>
              </a:solidFill>
            </a:endParaRPr>
          </a:p>
        </p:txBody>
      </p:sp>
      <p:sp>
        <p:nvSpPr>
          <p:cNvPr id="309" name="Google Shape;309;p34"/>
          <p:cNvSpPr/>
          <p:nvPr/>
        </p:nvSpPr>
        <p:spPr>
          <a:xfrm>
            <a:off x="7133500" y="3537850"/>
            <a:ext cx="627000" cy="558300"/>
          </a:xfrm>
          <a:prstGeom prst="donut">
            <a:avLst>
              <a:gd fmla="val 8124"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FFFFF"/>
                </a:solidFill>
              </a:rPr>
              <a:t>C8</a:t>
            </a:r>
            <a:endParaRPr>
              <a:solidFill>
                <a:srgbClr val="FFFFFF"/>
              </a:solidFill>
            </a:endParaRPr>
          </a:p>
        </p:txBody>
      </p:sp>
      <p:sp>
        <p:nvSpPr>
          <p:cNvPr id="310" name="Google Shape;310;p34"/>
          <p:cNvSpPr/>
          <p:nvPr/>
        </p:nvSpPr>
        <p:spPr>
          <a:xfrm>
            <a:off x="8031700" y="3537850"/>
            <a:ext cx="627000" cy="558300"/>
          </a:xfrm>
          <a:prstGeom prst="donut">
            <a:avLst>
              <a:gd fmla="val 8124"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FFFFF"/>
                </a:solidFill>
              </a:rPr>
              <a:t>C9</a:t>
            </a:r>
            <a:endParaRPr>
              <a:solidFill>
                <a:srgbClr val="FFFFFF"/>
              </a:solidFill>
            </a:endParaRPr>
          </a:p>
        </p:txBody>
      </p:sp>
      <p:cxnSp>
        <p:nvCxnSpPr>
          <p:cNvPr id="311" name="Google Shape;311;p34"/>
          <p:cNvCxnSpPr>
            <a:stCxn id="298" idx="2"/>
            <a:endCxn id="303" idx="0"/>
          </p:cNvCxnSpPr>
          <p:nvPr/>
        </p:nvCxnSpPr>
        <p:spPr>
          <a:xfrm flipH="1">
            <a:off x="1159600" y="2328200"/>
            <a:ext cx="1175700" cy="1209600"/>
          </a:xfrm>
          <a:prstGeom prst="straightConnector1">
            <a:avLst/>
          </a:prstGeom>
          <a:noFill/>
          <a:ln cap="flat" cmpd="sng" w="9525">
            <a:solidFill>
              <a:schemeClr val="dk2"/>
            </a:solidFill>
            <a:prstDash val="solid"/>
            <a:round/>
            <a:headEnd len="med" w="med" type="none"/>
            <a:tailEnd len="med" w="med" type="none"/>
          </a:ln>
        </p:spPr>
      </p:cxnSp>
      <p:cxnSp>
        <p:nvCxnSpPr>
          <p:cNvPr id="312" name="Google Shape;312;p34"/>
          <p:cNvCxnSpPr>
            <a:stCxn id="298" idx="2"/>
            <a:endCxn id="302" idx="0"/>
          </p:cNvCxnSpPr>
          <p:nvPr/>
        </p:nvCxnSpPr>
        <p:spPr>
          <a:xfrm flipH="1">
            <a:off x="2057800" y="2328200"/>
            <a:ext cx="277500" cy="1209600"/>
          </a:xfrm>
          <a:prstGeom prst="straightConnector1">
            <a:avLst/>
          </a:prstGeom>
          <a:noFill/>
          <a:ln cap="flat" cmpd="sng" w="9525">
            <a:solidFill>
              <a:schemeClr val="dk2"/>
            </a:solidFill>
            <a:prstDash val="solid"/>
            <a:round/>
            <a:headEnd len="med" w="med" type="none"/>
            <a:tailEnd len="med" w="med" type="none"/>
          </a:ln>
        </p:spPr>
      </p:cxnSp>
      <p:cxnSp>
        <p:nvCxnSpPr>
          <p:cNvPr id="313" name="Google Shape;313;p34"/>
          <p:cNvCxnSpPr>
            <a:stCxn id="298" idx="2"/>
            <a:endCxn id="304" idx="0"/>
          </p:cNvCxnSpPr>
          <p:nvPr/>
        </p:nvCxnSpPr>
        <p:spPr>
          <a:xfrm>
            <a:off x="2335300" y="2328200"/>
            <a:ext cx="620700" cy="1209600"/>
          </a:xfrm>
          <a:prstGeom prst="straightConnector1">
            <a:avLst/>
          </a:prstGeom>
          <a:noFill/>
          <a:ln cap="flat" cmpd="sng" w="9525">
            <a:solidFill>
              <a:schemeClr val="dk2"/>
            </a:solidFill>
            <a:prstDash val="solid"/>
            <a:round/>
            <a:headEnd len="med" w="med" type="none"/>
            <a:tailEnd len="med" w="med" type="none"/>
          </a:ln>
        </p:spPr>
      </p:cxnSp>
      <p:cxnSp>
        <p:nvCxnSpPr>
          <p:cNvPr id="314" name="Google Shape;314;p34"/>
          <p:cNvCxnSpPr>
            <a:stCxn id="299" idx="2"/>
            <a:endCxn id="305" idx="0"/>
          </p:cNvCxnSpPr>
          <p:nvPr/>
        </p:nvCxnSpPr>
        <p:spPr>
          <a:xfrm>
            <a:off x="3543900" y="2328188"/>
            <a:ext cx="310200" cy="1209600"/>
          </a:xfrm>
          <a:prstGeom prst="straightConnector1">
            <a:avLst/>
          </a:prstGeom>
          <a:noFill/>
          <a:ln cap="flat" cmpd="sng" w="9525">
            <a:solidFill>
              <a:schemeClr val="dk2"/>
            </a:solidFill>
            <a:prstDash val="solid"/>
            <a:round/>
            <a:headEnd len="med" w="med" type="none"/>
            <a:tailEnd len="med" w="med" type="none"/>
          </a:ln>
        </p:spPr>
      </p:cxnSp>
      <p:cxnSp>
        <p:nvCxnSpPr>
          <p:cNvPr id="315" name="Google Shape;315;p34"/>
          <p:cNvCxnSpPr>
            <a:stCxn id="299" idx="2"/>
            <a:endCxn id="306" idx="0"/>
          </p:cNvCxnSpPr>
          <p:nvPr/>
        </p:nvCxnSpPr>
        <p:spPr>
          <a:xfrm>
            <a:off x="3543900" y="2328188"/>
            <a:ext cx="1208400" cy="1209600"/>
          </a:xfrm>
          <a:prstGeom prst="straightConnector1">
            <a:avLst/>
          </a:prstGeom>
          <a:noFill/>
          <a:ln cap="flat" cmpd="sng" w="9525">
            <a:solidFill>
              <a:schemeClr val="dk2"/>
            </a:solidFill>
            <a:prstDash val="solid"/>
            <a:round/>
            <a:headEnd len="med" w="med" type="none"/>
            <a:tailEnd len="med" w="med" type="none"/>
          </a:ln>
        </p:spPr>
      </p:cxnSp>
      <p:cxnSp>
        <p:nvCxnSpPr>
          <p:cNvPr id="316" name="Google Shape;316;p34"/>
          <p:cNvCxnSpPr>
            <a:stCxn id="299" idx="2"/>
            <a:endCxn id="307" idx="0"/>
          </p:cNvCxnSpPr>
          <p:nvPr/>
        </p:nvCxnSpPr>
        <p:spPr>
          <a:xfrm>
            <a:off x="3543900" y="2328188"/>
            <a:ext cx="2106600" cy="1209600"/>
          </a:xfrm>
          <a:prstGeom prst="straightConnector1">
            <a:avLst/>
          </a:prstGeom>
          <a:noFill/>
          <a:ln cap="flat" cmpd="sng" w="9525">
            <a:solidFill>
              <a:schemeClr val="dk2"/>
            </a:solidFill>
            <a:prstDash val="solid"/>
            <a:round/>
            <a:headEnd len="med" w="med" type="none"/>
            <a:tailEnd len="med" w="med" type="none"/>
          </a:ln>
        </p:spPr>
      </p:cxnSp>
      <p:cxnSp>
        <p:nvCxnSpPr>
          <p:cNvPr id="317" name="Google Shape;317;p34"/>
          <p:cNvCxnSpPr>
            <a:stCxn id="300" idx="2"/>
            <a:endCxn id="303" idx="0"/>
          </p:cNvCxnSpPr>
          <p:nvPr/>
        </p:nvCxnSpPr>
        <p:spPr>
          <a:xfrm flipH="1">
            <a:off x="1159600" y="2328200"/>
            <a:ext cx="3698700" cy="1209600"/>
          </a:xfrm>
          <a:prstGeom prst="straightConnector1">
            <a:avLst/>
          </a:prstGeom>
          <a:noFill/>
          <a:ln cap="flat" cmpd="sng" w="9525">
            <a:solidFill>
              <a:schemeClr val="dk2"/>
            </a:solidFill>
            <a:prstDash val="solid"/>
            <a:round/>
            <a:headEnd len="med" w="med" type="none"/>
            <a:tailEnd len="med" w="med" type="none"/>
          </a:ln>
        </p:spPr>
      </p:cxnSp>
      <p:cxnSp>
        <p:nvCxnSpPr>
          <p:cNvPr id="318" name="Google Shape;318;p34"/>
          <p:cNvCxnSpPr>
            <a:stCxn id="300" idx="2"/>
            <a:endCxn id="305" idx="0"/>
          </p:cNvCxnSpPr>
          <p:nvPr/>
        </p:nvCxnSpPr>
        <p:spPr>
          <a:xfrm flipH="1">
            <a:off x="3854200" y="2328200"/>
            <a:ext cx="1004100" cy="1209600"/>
          </a:xfrm>
          <a:prstGeom prst="straightConnector1">
            <a:avLst/>
          </a:prstGeom>
          <a:noFill/>
          <a:ln cap="flat" cmpd="sng" w="9525">
            <a:solidFill>
              <a:schemeClr val="dk2"/>
            </a:solidFill>
            <a:prstDash val="solid"/>
            <a:round/>
            <a:headEnd len="med" w="med" type="none"/>
            <a:tailEnd len="med" w="med" type="none"/>
          </a:ln>
        </p:spPr>
      </p:cxnSp>
      <p:cxnSp>
        <p:nvCxnSpPr>
          <p:cNvPr id="319" name="Google Shape;319;p34"/>
          <p:cNvCxnSpPr>
            <a:stCxn id="300" idx="2"/>
            <a:endCxn id="308" idx="0"/>
          </p:cNvCxnSpPr>
          <p:nvPr/>
        </p:nvCxnSpPr>
        <p:spPr>
          <a:xfrm>
            <a:off x="4858300" y="2328200"/>
            <a:ext cx="1690500" cy="1209600"/>
          </a:xfrm>
          <a:prstGeom prst="straightConnector1">
            <a:avLst/>
          </a:prstGeom>
          <a:noFill/>
          <a:ln cap="flat" cmpd="sng" w="9525">
            <a:solidFill>
              <a:schemeClr val="dk2"/>
            </a:solidFill>
            <a:prstDash val="solid"/>
            <a:round/>
            <a:headEnd len="med" w="med" type="none"/>
            <a:tailEnd len="med" w="med" type="none"/>
          </a:ln>
        </p:spPr>
      </p:cxnSp>
      <p:cxnSp>
        <p:nvCxnSpPr>
          <p:cNvPr id="320" name="Google Shape;320;p34"/>
          <p:cNvCxnSpPr>
            <a:stCxn id="301" idx="2"/>
            <a:endCxn id="302" idx="0"/>
          </p:cNvCxnSpPr>
          <p:nvPr/>
        </p:nvCxnSpPr>
        <p:spPr>
          <a:xfrm flipH="1">
            <a:off x="2057750" y="2328200"/>
            <a:ext cx="4041900" cy="1209600"/>
          </a:xfrm>
          <a:prstGeom prst="straightConnector1">
            <a:avLst/>
          </a:prstGeom>
          <a:noFill/>
          <a:ln cap="flat" cmpd="sng" w="9525">
            <a:solidFill>
              <a:schemeClr val="dk2"/>
            </a:solidFill>
            <a:prstDash val="solid"/>
            <a:round/>
            <a:headEnd len="med" w="med" type="none"/>
            <a:tailEnd len="med" w="med" type="none"/>
          </a:ln>
        </p:spPr>
      </p:cxnSp>
      <p:cxnSp>
        <p:nvCxnSpPr>
          <p:cNvPr id="321" name="Google Shape;321;p34"/>
          <p:cNvCxnSpPr>
            <a:stCxn id="301" idx="2"/>
            <a:endCxn id="306" idx="0"/>
          </p:cNvCxnSpPr>
          <p:nvPr/>
        </p:nvCxnSpPr>
        <p:spPr>
          <a:xfrm flipH="1">
            <a:off x="4752350" y="2328200"/>
            <a:ext cx="1347300" cy="1209600"/>
          </a:xfrm>
          <a:prstGeom prst="straightConnector1">
            <a:avLst/>
          </a:prstGeom>
          <a:noFill/>
          <a:ln cap="flat" cmpd="sng" w="9525">
            <a:solidFill>
              <a:schemeClr val="dk2"/>
            </a:solidFill>
            <a:prstDash val="solid"/>
            <a:round/>
            <a:headEnd len="med" w="med" type="none"/>
            <a:tailEnd len="med" w="med" type="none"/>
          </a:ln>
        </p:spPr>
      </p:cxnSp>
      <p:cxnSp>
        <p:nvCxnSpPr>
          <p:cNvPr id="322" name="Google Shape;322;p34"/>
          <p:cNvCxnSpPr>
            <a:stCxn id="301" idx="2"/>
            <a:endCxn id="309" idx="0"/>
          </p:cNvCxnSpPr>
          <p:nvPr/>
        </p:nvCxnSpPr>
        <p:spPr>
          <a:xfrm>
            <a:off x="6099650" y="2328200"/>
            <a:ext cx="1347300" cy="1209600"/>
          </a:xfrm>
          <a:prstGeom prst="straightConnector1">
            <a:avLst/>
          </a:prstGeom>
          <a:noFill/>
          <a:ln cap="flat" cmpd="sng" w="9525">
            <a:solidFill>
              <a:schemeClr val="dk2"/>
            </a:solidFill>
            <a:prstDash val="solid"/>
            <a:round/>
            <a:headEnd len="med" w="med" type="none"/>
            <a:tailEnd len="med" w="med" type="none"/>
          </a:ln>
        </p:spPr>
      </p:cxnSp>
      <p:cxnSp>
        <p:nvCxnSpPr>
          <p:cNvPr id="323" name="Google Shape;323;p34"/>
          <p:cNvCxnSpPr>
            <a:stCxn id="297" idx="2"/>
            <a:endCxn id="304" idx="0"/>
          </p:cNvCxnSpPr>
          <p:nvPr/>
        </p:nvCxnSpPr>
        <p:spPr>
          <a:xfrm flipH="1">
            <a:off x="2956000" y="2328200"/>
            <a:ext cx="4491000" cy="1209600"/>
          </a:xfrm>
          <a:prstGeom prst="straightConnector1">
            <a:avLst/>
          </a:prstGeom>
          <a:noFill/>
          <a:ln cap="flat" cmpd="sng" w="9525">
            <a:solidFill>
              <a:schemeClr val="dk2"/>
            </a:solidFill>
            <a:prstDash val="solid"/>
            <a:round/>
            <a:headEnd len="med" w="med" type="none"/>
            <a:tailEnd len="med" w="med" type="none"/>
          </a:ln>
        </p:spPr>
      </p:cxnSp>
      <p:cxnSp>
        <p:nvCxnSpPr>
          <p:cNvPr id="324" name="Google Shape;324;p34"/>
          <p:cNvCxnSpPr>
            <a:stCxn id="297" idx="2"/>
            <a:endCxn id="307" idx="0"/>
          </p:cNvCxnSpPr>
          <p:nvPr/>
        </p:nvCxnSpPr>
        <p:spPr>
          <a:xfrm flipH="1">
            <a:off x="5650600" y="2328200"/>
            <a:ext cx="1796400" cy="1209600"/>
          </a:xfrm>
          <a:prstGeom prst="straightConnector1">
            <a:avLst/>
          </a:prstGeom>
          <a:noFill/>
          <a:ln cap="flat" cmpd="sng" w="9525">
            <a:solidFill>
              <a:schemeClr val="dk2"/>
            </a:solidFill>
            <a:prstDash val="solid"/>
            <a:round/>
            <a:headEnd len="med" w="med" type="none"/>
            <a:tailEnd len="med" w="med" type="none"/>
          </a:ln>
        </p:spPr>
      </p:cxnSp>
      <p:cxnSp>
        <p:nvCxnSpPr>
          <p:cNvPr id="325" name="Google Shape;325;p34"/>
          <p:cNvCxnSpPr>
            <a:stCxn id="297" idx="2"/>
            <a:endCxn id="310" idx="0"/>
          </p:cNvCxnSpPr>
          <p:nvPr/>
        </p:nvCxnSpPr>
        <p:spPr>
          <a:xfrm>
            <a:off x="7447000" y="2328200"/>
            <a:ext cx="898200" cy="1209600"/>
          </a:xfrm>
          <a:prstGeom prst="straightConnector1">
            <a:avLst/>
          </a:prstGeom>
          <a:noFill/>
          <a:ln cap="flat" cmpd="sng" w="9525">
            <a:solidFill>
              <a:schemeClr val="dk2"/>
            </a:solidFill>
            <a:prstDash val="solid"/>
            <a:round/>
            <a:headEnd len="med" w="med" type="none"/>
            <a:tailEnd len="med" w="med" type="none"/>
          </a:ln>
        </p:spPr>
      </p:cxnSp>
      <p:sp>
        <p:nvSpPr>
          <p:cNvPr id="326" name="Google Shape;326;p34">
            <a:hlinkClick r:id="rId3"/>
          </p:cNvPr>
          <p:cNvSpPr/>
          <p:nvPr/>
        </p:nvSpPr>
        <p:spPr>
          <a:xfrm>
            <a:off x="0" y="5016500"/>
            <a:ext cx="4085700" cy="1269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97"/>
                                        </p:tgtEl>
                                        <p:attrNameLst>
                                          <p:attrName>style.visibility</p:attrName>
                                        </p:attrNameLst>
                                      </p:cBhvr>
                                      <p:to>
                                        <p:strVal val="visible"/>
                                      </p:to>
                                    </p:set>
                                    <p:anim calcmode="lin" valueType="num">
                                      <p:cBhvr additive="base">
                                        <p:cTn dur="1000"/>
                                        <p:tgtEl>
                                          <p:spTgt spid="297"/>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298"/>
                                        </p:tgtEl>
                                        <p:attrNameLst>
                                          <p:attrName>style.visibility</p:attrName>
                                        </p:attrNameLst>
                                      </p:cBhvr>
                                      <p:to>
                                        <p:strVal val="visible"/>
                                      </p:to>
                                    </p:set>
                                    <p:anim calcmode="lin" valueType="num">
                                      <p:cBhvr additive="base">
                                        <p:cTn dur="1000"/>
                                        <p:tgtEl>
                                          <p:spTgt spid="298"/>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299"/>
                                        </p:tgtEl>
                                        <p:attrNameLst>
                                          <p:attrName>style.visibility</p:attrName>
                                        </p:attrNameLst>
                                      </p:cBhvr>
                                      <p:to>
                                        <p:strVal val="visible"/>
                                      </p:to>
                                    </p:set>
                                    <p:anim calcmode="lin" valueType="num">
                                      <p:cBhvr additive="base">
                                        <p:cTn dur="1000"/>
                                        <p:tgtEl>
                                          <p:spTgt spid="299"/>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300"/>
                                        </p:tgtEl>
                                        <p:attrNameLst>
                                          <p:attrName>style.visibility</p:attrName>
                                        </p:attrNameLst>
                                      </p:cBhvr>
                                      <p:to>
                                        <p:strVal val="visible"/>
                                      </p:to>
                                    </p:set>
                                    <p:anim calcmode="lin" valueType="num">
                                      <p:cBhvr additive="base">
                                        <p:cTn dur="1000"/>
                                        <p:tgtEl>
                                          <p:spTgt spid="300"/>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301"/>
                                        </p:tgtEl>
                                        <p:attrNameLst>
                                          <p:attrName>style.visibility</p:attrName>
                                        </p:attrNameLst>
                                      </p:cBhvr>
                                      <p:to>
                                        <p:strVal val="visible"/>
                                      </p:to>
                                    </p:set>
                                    <p:anim calcmode="lin" valueType="num">
                                      <p:cBhvr additive="base">
                                        <p:cTn dur="1000"/>
                                        <p:tgtEl>
                                          <p:spTgt spid="301"/>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302"/>
                                        </p:tgtEl>
                                        <p:attrNameLst>
                                          <p:attrName>style.visibility</p:attrName>
                                        </p:attrNameLst>
                                      </p:cBhvr>
                                      <p:to>
                                        <p:strVal val="visible"/>
                                      </p:to>
                                    </p:set>
                                    <p:anim calcmode="lin" valueType="num">
                                      <p:cBhvr additive="base">
                                        <p:cTn dur="1000"/>
                                        <p:tgtEl>
                                          <p:spTgt spid="302"/>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303"/>
                                        </p:tgtEl>
                                        <p:attrNameLst>
                                          <p:attrName>style.visibility</p:attrName>
                                        </p:attrNameLst>
                                      </p:cBhvr>
                                      <p:to>
                                        <p:strVal val="visible"/>
                                      </p:to>
                                    </p:set>
                                    <p:anim calcmode="lin" valueType="num">
                                      <p:cBhvr additive="base">
                                        <p:cTn dur="1000"/>
                                        <p:tgtEl>
                                          <p:spTgt spid="303"/>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304"/>
                                        </p:tgtEl>
                                        <p:attrNameLst>
                                          <p:attrName>style.visibility</p:attrName>
                                        </p:attrNameLst>
                                      </p:cBhvr>
                                      <p:to>
                                        <p:strVal val="visible"/>
                                      </p:to>
                                    </p:set>
                                    <p:anim calcmode="lin" valueType="num">
                                      <p:cBhvr additive="base">
                                        <p:cTn dur="1000"/>
                                        <p:tgtEl>
                                          <p:spTgt spid="304"/>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305"/>
                                        </p:tgtEl>
                                        <p:attrNameLst>
                                          <p:attrName>style.visibility</p:attrName>
                                        </p:attrNameLst>
                                      </p:cBhvr>
                                      <p:to>
                                        <p:strVal val="visible"/>
                                      </p:to>
                                    </p:set>
                                    <p:anim calcmode="lin" valueType="num">
                                      <p:cBhvr additive="base">
                                        <p:cTn dur="1000"/>
                                        <p:tgtEl>
                                          <p:spTgt spid="305"/>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306"/>
                                        </p:tgtEl>
                                        <p:attrNameLst>
                                          <p:attrName>style.visibility</p:attrName>
                                        </p:attrNameLst>
                                      </p:cBhvr>
                                      <p:to>
                                        <p:strVal val="visible"/>
                                      </p:to>
                                    </p:set>
                                    <p:anim calcmode="lin" valueType="num">
                                      <p:cBhvr additive="base">
                                        <p:cTn dur="1000"/>
                                        <p:tgtEl>
                                          <p:spTgt spid="306"/>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307"/>
                                        </p:tgtEl>
                                        <p:attrNameLst>
                                          <p:attrName>style.visibility</p:attrName>
                                        </p:attrNameLst>
                                      </p:cBhvr>
                                      <p:to>
                                        <p:strVal val="visible"/>
                                      </p:to>
                                    </p:set>
                                    <p:anim calcmode="lin" valueType="num">
                                      <p:cBhvr additive="base">
                                        <p:cTn dur="1000"/>
                                        <p:tgtEl>
                                          <p:spTgt spid="307"/>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308"/>
                                        </p:tgtEl>
                                        <p:attrNameLst>
                                          <p:attrName>style.visibility</p:attrName>
                                        </p:attrNameLst>
                                      </p:cBhvr>
                                      <p:to>
                                        <p:strVal val="visible"/>
                                      </p:to>
                                    </p:set>
                                    <p:anim calcmode="lin" valueType="num">
                                      <p:cBhvr additive="base">
                                        <p:cTn dur="1000"/>
                                        <p:tgtEl>
                                          <p:spTgt spid="308"/>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309"/>
                                        </p:tgtEl>
                                        <p:attrNameLst>
                                          <p:attrName>style.visibility</p:attrName>
                                        </p:attrNameLst>
                                      </p:cBhvr>
                                      <p:to>
                                        <p:strVal val="visible"/>
                                      </p:to>
                                    </p:set>
                                    <p:anim calcmode="lin" valueType="num">
                                      <p:cBhvr additive="base">
                                        <p:cTn dur="1000"/>
                                        <p:tgtEl>
                                          <p:spTgt spid="309"/>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310"/>
                                        </p:tgtEl>
                                        <p:attrNameLst>
                                          <p:attrName>style.visibility</p:attrName>
                                        </p:attrNameLst>
                                      </p:cBhvr>
                                      <p:to>
                                        <p:strVal val="visible"/>
                                      </p:to>
                                    </p:set>
                                    <p:anim calcmode="lin" valueType="num">
                                      <p:cBhvr additive="base">
                                        <p:cTn dur="1000"/>
                                        <p:tgtEl>
                                          <p:spTgt spid="310"/>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1"/>
                                        </p:tgtEl>
                                        <p:attrNameLst>
                                          <p:attrName>style.visibility</p:attrName>
                                        </p:attrNameLst>
                                      </p:cBhvr>
                                      <p:to>
                                        <p:strVal val="visible"/>
                                      </p:to>
                                    </p:set>
                                    <p:animEffect filter="fade" transition="in">
                                      <p:cBhvr>
                                        <p:cTn dur="1000"/>
                                        <p:tgtEl>
                                          <p:spTgt spid="311"/>
                                        </p:tgtEl>
                                      </p:cBhvr>
                                    </p:animEffect>
                                  </p:childTnLst>
                                </p:cTn>
                              </p:par>
                              <p:par>
                                <p:cTn fill="hold" nodeType="withEffect" presetClass="entr" presetID="10" presetSubtype="0">
                                  <p:stCondLst>
                                    <p:cond delay="0"/>
                                  </p:stCondLst>
                                  <p:childTnLst>
                                    <p:set>
                                      <p:cBhvr>
                                        <p:cTn dur="1" fill="hold">
                                          <p:stCondLst>
                                            <p:cond delay="0"/>
                                          </p:stCondLst>
                                        </p:cTn>
                                        <p:tgtEl>
                                          <p:spTgt spid="312"/>
                                        </p:tgtEl>
                                        <p:attrNameLst>
                                          <p:attrName>style.visibility</p:attrName>
                                        </p:attrNameLst>
                                      </p:cBhvr>
                                      <p:to>
                                        <p:strVal val="visible"/>
                                      </p:to>
                                    </p:set>
                                    <p:animEffect filter="fade" transition="in">
                                      <p:cBhvr>
                                        <p:cTn dur="1000"/>
                                        <p:tgtEl>
                                          <p:spTgt spid="312"/>
                                        </p:tgtEl>
                                      </p:cBhvr>
                                    </p:animEffect>
                                  </p:childTnLst>
                                </p:cTn>
                              </p:par>
                              <p:par>
                                <p:cTn fill="hold" nodeType="withEffect" presetClass="entr" presetID="10" presetSubtype="0">
                                  <p:stCondLst>
                                    <p:cond delay="0"/>
                                  </p:stCondLst>
                                  <p:childTnLst>
                                    <p:set>
                                      <p:cBhvr>
                                        <p:cTn dur="1" fill="hold">
                                          <p:stCondLst>
                                            <p:cond delay="0"/>
                                          </p:stCondLst>
                                        </p:cTn>
                                        <p:tgtEl>
                                          <p:spTgt spid="313"/>
                                        </p:tgtEl>
                                        <p:attrNameLst>
                                          <p:attrName>style.visibility</p:attrName>
                                        </p:attrNameLst>
                                      </p:cBhvr>
                                      <p:to>
                                        <p:strVal val="visible"/>
                                      </p:to>
                                    </p:set>
                                    <p:animEffect filter="fade" transition="in">
                                      <p:cBhvr>
                                        <p:cTn dur="1000"/>
                                        <p:tgtEl>
                                          <p:spTgt spid="31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4"/>
                                        </p:tgtEl>
                                        <p:attrNameLst>
                                          <p:attrName>style.visibility</p:attrName>
                                        </p:attrNameLst>
                                      </p:cBhvr>
                                      <p:to>
                                        <p:strVal val="visible"/>
                                      </p:to>
                                    </p:set>
                                    <p:animEffect filter="fade" transition="in">
                                      <p:cBhvr>
                                        <p:cTn dur="1000"/>
                                        <p:tgtEl>
                                          <p:spTgt spid="314"/>
                                        </p:tgtEl>
                                      </p:cBhvr>
                                    </p:animEffect>
                                  </p:childTnLst>
                                </p:cTn>
                              </p:par>
                              <p:par>
                                <p:cTn fill="hold" nodeType="withEffect" presetClass="entr" presetID="10" presetSubtype="0">
                                  <p:stCondLst>
                                    <p:cond delay="0"/>
                                  </p:stCondLst>
                                  <p:childTnLst>
                                    <p:set>
                                      <p:cBhvr>
                                        <p:cTn dur="1" fill="hold">
                                          <p:stCondLst>
                                            <p:cond delay="0"/>
                                          </p:stCondLst>
                                        </p:cTn>
                                        <p:tgtEl>
                                          <p:spTgt spid="315"/>
                                        </p:tgtEl>
                                        <p:attrNameLst>
                                          <p:attrName>style.visibility</p:attrName>
                                        </p:attrNameLst>
                                      </p:cBhvr>
                                      <p:to>
                                        <p:strVal val="visible"/>
                                      </p:to>
                                    </p:set>
                                    <p:animEffect filter="fade" transition="in">
                                      <p:cBhvr>
                                        <p:cTn dur="1000"/>
                                        <p:tgtEl>
                                          <p:spTgt spid="315"/>
                                        </p:tgtEl>
                                      </p:cBhvr>
                                    </p:animEffect>
                                  </p:childTnLst>
                                </p:cTn>
                              </p:par>
                              <p:par>
                                <p:cTn fill="hold" nodeType="withEffect" presetClass="entr" presetID="10" presetSubtype="0">
                                  <p:stCondLst>
                                    <p:cond delay="0"/>
                                  </p:stCondLst>
                                  <p:childTnLst>
                                    <p:set>
                                      <p:cBhvr>
                                        <p:cTn dur="1" fill="hold">
                                          <p:stCondLst>
                                            <p:cond delay="0"/>
                                          </p:stCondLst>
                                        </p:cTn>
                                        <p:tgtEl>
                                          <p:spTgt spid="316"/>
                                        </p:tgtEl>
                                        <p:attrNameLst>
                                          <p:attrName>style.visibility</p:attrName>
                                        </p:attrNameLst>
                                      </p:cBhvr>
                                      <p:to>
                                        <p:strVal val="visible"/>
                                      </p:to>
                                    </p:set>
                                    <p:animEffect filter="fade" transition="in">
                                      <p:cBhvr>
                                        <p:cTn dur="1000"/>
                                        <p:tgtEl>
                                          <p:spTgt spid="31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7"/>
                                        </p:tgtEl>
                                        <p:attrNameLst>
                                          <p:attrName>style.visibility</p:attrName>
                                        </p:attrNameLst>
                                      </p:cBhvr>
                                      <p:to>
                                        <p:strVal val="visible"/>
                                      </p:to>
                                    </p:set>
                                    <p:animEffect filter="fade" transition="in">
                                      <p:cBhvr>
                                        <p:cTn dur="1000"/>
                                        <p:tgtEl>
                                          <p:spTgt spid="317"/>
                                        </p:tgtEl>
                                      </p:cBhvr>
                                    </p:animEffect>
                                  </p:childTnLst>
                                </p:cTn>
                              </p:par>
                              <p:par>
                                <p:cTn fill="hold" nodeType="withEffect" presetClass="entr" presetID="10" presetSubtype="0">
                                  <p:stCondLst>
                                    <p:cond delay="0"/>
                                  </p:stCondLst>
                                  <p:childTnLst>
                                    <p:set>
                                      <p:cBhvr>
                                        <p:cTn dur="1" fill="hold">
                                          <p:stCondLst>
                                            <p:cond delay="0"/>
                                          </p:stCondLst>
                                        </p:cTn>
                                        <p:tgtEl>
                                          <p:spTgt spid="318"/>
                                        </p:tgtEl>
                                        <p:attrNameLst>
                                          <p:attrName>style.visibility</p:attrName>
                                        </p:attrNameLst>
                                      </p:cBhvr>
                                      <p:to>
                                        <p:strVal val="visible"/>
                                      </p:to>
                                    </p:set>
                                    <p:animEffect filter="fade" transition="in">
                                      <p:cBhvr>
                                        <p:cTn dur="1000"/>
                                        <p:tgtEl>
                                          <p:spTgt spid="318"/>
                                        </p:tgtEl>
                                      </p:cBhvr>
                                    </p:animEffect>
                                  </p:childTnLst>
                                </p:cTn>
                              </p:par>
                              <p:par>
                                <p:cTn fill="hold" nodeType="withEffect" presetClass="entr" presetID="10" presetSubtype="0">
                                  <p:stCondLst>
                                    <p:cond delay="0"/>
                                  </p:stCondLst>
                                  <p:childTnLst>
                                    <p:set>
                                      <p:cBhvr>
                                        <p:cTn dur="1" fill="hold">
                                          <p:stCondLst>
                                            <p:cond delay="0"/>
                                          </p:stCondLst>
                                        </p:cTn>
                                        <p:tgtEl>
                                          <p:spTgt spid="319"/>
                                        </p:tgtEl>
                                        <p:attrNameLst>
                                          <p:attrName>style.visibility</p:attrName>
                                        </p:attrNameLst>
                                      </p:cBhvr>
                                      <p:to>
                                        <p:strVal val="visible"/>
                                      </p:to>
                                    </p:set>
                                    <p:animEffect filter="fade" transition="in">
                                      <p:cBhvr>
                                        <p:cTn dur="1000"/>
                                        <p:tgtEl>
                                          <p:spTgt spid="31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0"/>
                                        </p:tgtEl>
                                        <p:attrNameLst>
                                          <p:attrName>style.visibility</p:attrName>
                                        </p:attrNameLst>
                                      </p:cBhvr>
                                      <p:to>
                                        <p:strVal val="visible"/>
                                      </p:to>
                                    </p:set>
                                    <p:animEffect filter="fade" transition="in">
                                      <p:cBhvr>
                                        <p:cTn dur="1000"/>
                                        <p:tgtEl>
                                          <p:spTgt spid="320"/>
                                        </p:tgtEl>
                                      </p:cBhvr>
                                    </p:animEffect>
                                  </p:childTnLst>
                                </p:cTn>
                              </p:par>
                              <p:par>
                                <p:cTn fill="hold" nodeType="withEffect" presetClass="entr" presetID="10" presetSubtype="0">
                                  <p:stCondLst>
                                    <p:cond delay="0"/>
                                  </p:stCondLst>
                                  <p:childTnLst>
                                    <p:set>
                                      <p:cBhvr>
                                        <p:cTn dur="1" fill="hold">
                                          <p:stCondLst>
                                            <p:cond delay="0"/>
                                          </p:stCondLst>
                                        </p:cTn>
                                        <p:tgtEl>
                                          <p:spTgt spid="321"/>
                                        </p:tgtEl>
                                        <p:attrNameLst>
                                          <p:attrName>style.visibility</p:attrName>
                                        </p:attrNameLst>
                                      </p:cBhvr>
                                      <p:to>
                                        <p:strVal val="visible"/>
                                      </p:to>
                                    </p:set>
                                    <p:animEffect filter="fade" transition="in">
                                      <p:cBhvr>
                                        <p:cTn dur="1000"/>
                                        <p:tgtEl>
                                          <p:spTgt spid="321"/>
                                        </p:tgtEl>
                                      </p:cBhvr>
                                    </p:animEffect>
                                  </p:childTnLst>
                                </p:cTn>
                              </p:par>
                              <p:par>
                                <p:cTn fill="hold" nodeType="withEffect" presetClass="entr" presetID="10" presetSubtype="0">
                                  <p:stCondLst>
                                    <p:cond delay="0"/>
                                  </p:stCondLst>
                                  <p:childTnLst>
                                    <p:set>
                                      <p:cBhvr>
                                        <p:cTn dur="1" fill="hold">
                                          <p:stCondLst>
                                            <p:cond delay="0"/>
                                          </p:stCondLst>
                                        </p:cTn>
                                        <p:tgtEl>
                                          <p:spTgt spid="322"/>
                                        </p:tgtEl>
                                        <p:attrNameLst>
                                          <p:attrName>style.visibility</p:attrName>
                                        </p:attrNameLst>
                                      </p:cBhvr>
                                      <p:to>
                                        <p:strVal val="visible"/>
                                      </p:to>
                                    </p:set>
                                    <p:animEffect filter="fade" transition="in">
                                      <p:cBhvr>
                                        <p:cTn dur="1000"/>
                                        <p:tgtEl>
                                          <p:spTgt spid="32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3"/>
                                        </p:tgtEl>
                                        <p:attrNameLst>
                                          <p:attrName>style.visibility</p:attrName>
                                        </p:attrNameLst>
                                      </p:cBhvr>
                                      <p:to>
                                        <p:strVal val="visible"/>
                                      </p:to>
                                    </p:set>
                                    <p:animEffect filter="fade" transition="in">
                                      <p:cBhvr>
                                        <p:cTn dur="1000"/>
                                        <p:tgtEl>
                                          <p:spTgt spid="323"/>
                                        </p:tgtEl>
                                      </p:cBhvr>
                                    </p:animEffect>
                                  </p:childTnLst>
                                </p:cTn>
                              </p:par>
                              <p:par>
                                <p:cTn fill="hold" nodeType="withEffect" presetClass="entr" presetID="10" presetSubtype="0">
                                  <p:stCondLst>
                                    <p:cond delay="0"/>
                                  </p:stCondLst>
                                  <p:childTnLst>
                                    <p:set>
                                      <p:cBhvr>
                                        <p:cTn dur="1" fill="hold">
                                          <p:stCondLst>
                                            <p:cond delay="0"/>
                                          </p:stCondLst>
                                        </p:cTn>
                                        <p:tgtEl>
                                          <p:spTgt spid="324"/>
                                        </p:tgtEl>
                                        <p:attrNameLst>
                                          <p:attrName>style.visibility</p:attrName>
                                        </p:attrNameLst>
                                      </p:cBhvr>
                                      <p:to>
                                        <p:strVal val="visible"/>
                                      </p:to>
                                    </p:set>
                                    <p:animEffect filter="fade" transition="in">
                                      <p:cBhvr>
                                        <p:cTn dur="1000"/>
                                        <p:tgtEl>
                                          <p:spTgt spid="324"/>
                                        </p:tgtEl>
                                      </p:cBhvr>
                                    </p:animEffect>
                                  </p:childTnLst>
                                </p:cTn>
                              </p:par>
                              <p:par>
                                <p:cTn fill="hold" nodeType="withEffect" presetClass="entr" presetID="10" presetSubtype="0">
                                  <p:stCondLst>
                                    <p:cond delay="0"/>
                                  </p:stCondLst>
                                  <p:childTnLst>
                                    <p:set>
                                      <p:cBhvr>
                                        <p:cTn dur="1" fill="hold">
                                          <p:stCondLst>
                                            <p:cond delay="0"/>
                                          </p:stCondLst>
                                        </p:cTn>
                                        <p:tgtEl>
                                          <p:spTgt spid="325"/>
                                        </p:tgtEl>
                                        <p:attrNameLst>
                                          <p:attrName>style.visibility</p:attrName>
                                        </p:attrNameLst>
                                      </p:cBhvr>
                                      <p:to>
                                        <p:strVal val="visible"/>
                                      </p:to>
                                    </p:set>
                                    <p:animEffect filter="fade" transition="in">
                                      <p:cBhvr>
                                        <p:cTn dur="1000"/>
                                        <p:tgtEl>
                                          <p:spTgt spid="32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0" name="Shape 330"/>
        <p:cNvGrpSpPr/>
        <p:nvPr/>
      </p:nvGrpSpPr>
      <p:grpSpPr>
        <a:xfrm>
          <a:off x="0" y="0"/>
          <a:ext cx="0" cy="0"/>
          <a:chOff x="0" y="0"/>
          <a:chExt cx="0" cy="0"/>
        </a:xfrm>
      </p:grpSpPr>
      <p:sp>
        <p:nvSpPr>
          <p:cNvPr id="331" name="Google Shape;331;p3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3000"/>
              <a:t>Message-Passing Algorithm</a:t>
            </a:r>
            <a:endParaRPr b="1" sz="3000"/>
          </a:p>
        </p:txBody>
      </p:sp>
      <p:sp>
        <p:nvSpPr>
          <p:cNvPr id="332" name="Google Shape;332;p35"/>
          <p:cNvSpPr txBox="1"/>
          <p:nvPr>
            <p:ph idx="1" type="body"/>
          </p:nvPr>
        </p:nvSpPr>
        <p:spPr>
          <a:xfrm>
            <a:off x="326775" y="4001225"/>
            <a:ext cx="3322800" cy="694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latin typeface="Montserrat"/>
                <a:ea typeface="Montserrat"/>
                <a:cs typeface="Montserrat"/>
                <a:sym typeface="Montserrat"/>
              </a:rPr>
              <a:t>Message </a:t>
            </a:r>
            <a:r>
              <a:rPr lang="en">
                <a:latin typeface="Montserrat"/>
                <a:ea typeface="Montserrat"/>
                <a:cs typeface="Montserrat"/>
                <a:sym typeface="Montserrat"/>
              </a:rPr>
              <a:t>from CNi toward VNj =Beta(CNi-&gt;VNj) { (n) iteration index}</a:t>
            </a:r>
            <a:endParaRPr>
              <a:latin typeface="Montserrat"/>
              <a:ea typeface="Montserrat"/>
              <a:cs typeface="Montserrat"/>
              <a:sym typeface="Montserrat"/>
            </a:endParaRPr>
          </a:p>
        </p:txBody>
      </p:sp>
      <p:sp>
        <p:nvSpPr>
          <p:cNvPr id="333" name="Google Shape;333;p35"/>
          <p:cNvSpPr/>
          <p:nvPr/>
        </p:nvSpPr>
        <p:spPr>
          <a:xfrm>
            <a:off x="1528850" y="1823725"/>
            <a:ext cx="677100" cy="621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CNi</a:t>
            </a:r>
            <a:endParaRPr>
              <a:latin typeface="Montserrat"/>
              <a:ea typeface="Montserrat"/>
              <a:cs typeface="Montserrat"/>
              <a:sym typeface="Montserrat"/>
            </a:endParaRPr>
          </a:p>
        </p:txBody>
      </p:sp>
      <p:sp>
        <p:nvSpPr>
          <p:cNvPr id="334" name="Google Shape;334;p35"/>
          <p:cNvSpPr/>
          <p:nvPr/>
        </p:nvSpPr>
        <p:spPr>
          <a:xfrm>
            <a:off x="677075" y="3188750"/>
            <a:ext cx="567900" cy="491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VNi</a:t>
            </a:r>
            <a:endParaRPr>
              <a:latin typeface="Montserrat"/>
              <a:ea typeface="Montserrat"/>
              <a:cs typeface="Montserrat"/>
              <a:sym typeface="Montserrat"/>
            </a:endParaRPr>
          </a:p>
        </p:txBody>
      </p:sp>
      <p:sp>
        <p:nvSpPr>
          <p:cNvPr id="335" name="Google Shape;335;p35"/>
          <p:cNvSpPr txBox="1"/>
          <p:nvPr/>
        </p:nvSpPr>
        <p:spPr>
          <a:xfrm>
            <a:off x="369725" y="1956575"/>
            <a:ext cx="1182600" cy="103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Montserrat"/>
                <a:ea typeface="Montserrat"/>
                <a:cs typeface="Montserrat"/>
                <a:sym typeface="Montserrat"/>
              </a:rPr>
              <a:t>Alpha(n-1)</a:t>
            </a:r>
            <a:endParaRPr>
              <a:solidFill>
                <a:srgbClr val="FFFFFF"/>
              </a:solidFill>
              <a:latin typeface="Montserrat"/>
              <a:ea typeface="Montserrat"/>
              <a:cs typeface="Montserrat"/>
              <a:sym typeface="Montserrat"/>
            </a:endParaRPr>
          </a:p>
          <a:p>
            <a:pPr indent="0" lvl="0" marL="0" rtl="0" algn="l">
              <a:spcBef>
                <a:spcPts val="0"/>
              </a:spcBef>
              <a:spcAft>
                <a:spcPts val="0"/>
              </a:spcAft>
              <a:buNone/>
            </a:pPr>
            <a:r>
              <a:rPr lang="en">
                <a:solidFill>
                  <a:srgbClr val="FFFFFF"/>
                </a:solidFill>
                <a:latin typeface="Montserrat"/>
                <a:ea typeface="Montserrat"/>
                <a:cs typeface="Montserrat"/>
                <a:sym typeface="Montserrat"/>
              </a:rPr>
              <a:t>VNi-&gt;CNi</a:t>
            </a:r>
            <a:endParaRPr>
              <a:solidFill>
                <a:srgbClr val="FFFFFF"/>
              </a:solidFill>
              <a:latin typeface="Montserrat"/>
              <a:ea typeface="Montserrat"/>
              <a:cs typeface="Montserrat"/>
              <a:sym typeface="Montserrat"/>
            </a:endParaRPr>
          </a:p>
        </p:txBody>
      </p:sp>
      <p:sp>
        <p:nvSpPr>
          <p:cNvPr id="336" name="Google Shape;336;p35"/>
          <p:cNvSpPr/>
          <p:nvPr/>
        </p:nvSpPr>
        <p:spPr>
          <a:xfrm>
            <a:off x="1583450" y="3188750"/>
            <a:ext cx="567900" cy="491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VNj</a:t>
            </a:r>
            <a:endParaRPr>
              <a:latin typeface="Montserrat"/>
              <a:ea typeface="Montserrat"/>
              <a:cs typeface="Montserrat"/>
              <a:sym typeface="Montserrat"/>
            </a:endParaRPr>
          </a:p>
        </p:txBody>
      </p:sp>
      <p:sp>
        <p:nvSpPr>
          <p:cNvPr id="337" name="Google Shape;337;p35"/>
          <p:cNvSpPr/>
          <p:nvPr/>
        </p:nvSpPr>
        <p:spPr>
          <a:xfrm>
            <a:off x="2489825" y="3188750"/>
            <a:ext cx="633300" cy="491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VNk</a:t>
            </a:r>
            <a:endParaRPr>
              <a:latin typeface="Montserrat"/>
              <a:ea typeface="Montserrat"/>
              <a:cs typeface="Montserrat"/>
              <a:sym typeface="Montserrat"/>
            </a:endParaRPr>
          </a:p>
        </p:txBody>
      </p:sp>
      <p:cxnSp>
        <p:nvCxnSpPr>
          <p:cNvPr id="338" name="Google Shape;338;p35"/>
          <p:cNvCxnSpPr>
            <a:stCxn id="333" idx="2"/>
            <a:endCxn id="334" idx="0"/>
          </p:cNvCxnSpPr>
          <p:nvPr/>
        </p:nvCxnSpPr>
        <p:spPr>
          <a:xfrm flipH="1">
            <a:off x="961100" y="2445025"/>
            <a:ext cx="906300" cy="743700"/>
          </a:xfrm>
          <a:prstGeom prst="straightConnector1">
            <a:avLst/>
          </a:prstGeom>
          <a:noFill/>
          <a:ln cap="flat" cmpd="sng" w="9525">
            <a:solidFill>
              <a:schemeClr val="dk2"/>
            </a:solidFill>
            <a:prstDash val="solid"/>
            <a:round/>
            <a:headEnd len="med" w="med" type="none"/>
            <a:tailEnd len="med" w="med" type="none"/>
          </a:ln>
        </p:spPr>
      </p:cxnSp>
      <p:cxnSp>
        <p:nvCxnSpPr>
          <p:cNvPr id="339" name="Google Shape;339;p35"/>
          <p:cNvCxnSpPr>
            <a:stCxn id="333" idx="2"/>
            <a:endCxn id="336" idx="0"/>
          </p:cNvCxnSpPr>
          <p:nvPr/>
        </p:nvCxnSpPr>
        <p:spPr>
          <a:xfrm>
            <a:off x="1867400" y="2445025"/>
            <a:ext cx="0" cy="743700"/>
          </a:xfrm>
          <a:prstGeom prst="straightConnector1">
            <a:avLst/>
          </a:prstGeom>
          <a:noFill/>
          <a:ln cap="flat" cmpd="sng" w="9525">
            <a:solidFill>
              <a:schemeClr val="dk2"/>
            </a:solidFill>
            <a:prstDash val="solid"/>
            <a:round/>
            <a:headEnd len="med" w="med" type="none"/>
            <a:tailEnd len="med" w="med" type="none"/>
          </a:ln>
        </p:spPr>
      </p:cxnSp>
      <p:cxnSp>
        <p:nvCxnSpPr>
          <p:cNvPr id="340" name="Google Shape;340;p35"/>
          <p:cNvCxnSpPr>
            <a:stCxn id="333" idx="2"/>
            <a:endCxn id="337" idx="0"/>
          </p:cNvCxnSpPr>
          <p:nvPr/>
        </p:nvCxnSpPr>
        <p:spPr>
          <a:xfrm>
            <a:off x="1867400" y="2445025"/>
            <a:ext cx="939000" cy="743700"/>
          </a:xfrm>
          <a:prstGeom prst="straightConnector1">
            <a:avLst/>
          </a:prstGeom>
          <a:noFill/>
          <a:ln cap="flat" cmpd="sng" w="9525">
            <a:solidFill>
              <a:schemeClr val="dk2"/>
            </a:solidFill>
            <a:prstDash val="solid"/>
            <a:round/>
            <a:headEnd len="med" w="med" type="none"/>
            <a:tailEnd len="med" w="med" type="none"/>
          </a:ln>
        </p:spPr>
      </p:cxnSp>
      <p:sp>
        <p:nvSpPr>
          <p:cNvPr id="341" name="Google Shape;341;p35"/>
          <p:cNvSpPr/>
          <p:nvPr/>
        </p:nvSpPr>
        <p:spPr>
          <a:xfrm>
            <a:off x="1736350" y="2762875"/>
            <a:ext cx="65400" cy="3276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42" name="Google Shape;342;p35"/>
          <p:cNvCxnSpPr/>
          <p:nvPr/>
        </p:nvCxnSpPr>
        <p:spPr>
          <a:xfrm flipH="1" rot="10800000">
            <a:off x="1026525" y="2653775"/>
            <a:ext cx="382200" cy="338400"/>
          </a:xfrm>
          <a:prstGeom prst="straightConnector1">
            <a:avLst/>
          </a:prstGeom>
          <a:noFill/>
          <a:ln cap="flat" cmpd="sng" w="9525">
            <a:solidFill>
              <a:schemeClr val="dk2"/>
            </a:solidFill>
            <a:prstDash val="solid"/>
            <a:round/>
            <a:headEnd len="med" w="med" type="none"/>
            <a:tailEnd len="med" w="med" type="triangle"/>
          </a:ln>
        </p:spPr>
      </p:cxnSp>
      <p:cxnSp>
        <p:nvCxnSpPr>
          <p:cNvPr id="343" name="Google Shape;343;p35"/>
          <p:cNvCxnSpPr/>
          <p:nvPr/>
        </p:nvCxnSpPr>
        <p:spPr>
          <a:xfrm rot="10800000">
            <a:off x="2347775" y="2653650"/>
            <a:ext cx="316800" cy="273000"/>
          </a:xfrm>
          <a:prstGeom prst="straightConnector1">
            <a:avLst/>
          </a:prstGeom>
          <a:noFill/>
          <a:ln cap="flat" cmpd="sng" w="9525">
            <a:solidFill>
              <a:schemeClr val="dk2"/>
            </a:solidFill>
            <a:prstDash val="solid"/>
            <a:round/>
            <a:headEnd len="med" w="med" type="none"/>
            <a:tailEnd len="med" w="med" type="triangle"/>
          </a:ln>
        </p:spPr>
      </p:cxnSp>
      <p:sp>
        <p:nvSpPr>
          <p:cNvPr id="344" name="Google Shape;344;p35"/>
          <p:cNvSpPr txBox="1"/>
          <p:nvPr/>
        </p:nvSpPr>
        <p:spPr>
          <a:xfrm>
            <a:off x="2577600" y="2214600"/>
            <a:ext cx="30000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Montserrat"/>
                <a:ea typeface="Montserrat"/>
                <a:cs typeface="Montserrat"/>
                <a:sym typeface="Montserrat"/>
              </a:rPr>
              <a:t>Alpha(n-1)</a:t>
            </a:r>
            <a:endParaRPr>
              <a:solidFill>
                <a:srgbClr val="FFFFFF"/>
              </a:solidFill>
              <a:latin typeface="Montserrat"/>
              <a:ea typeface="Montserrat"/>
              <a:cs typeface="Montserrat"/>
              <a:sym typeface="Montserrat"/>
            </a:endParaRPr>
          </a:p>
          <a:p>
            <a:pPr indent="0" lvl="0" marL="0" rtl="0" algn="l">
              <a:spcBef>
                <a:spcPts val="0"/>
              </a:spcBef>
              <a:spcAft>
                <a:spcPts val="0"/>
              </a:spcAft>
              <a:buNone/>
            </a:pPr>
            <a:r>
              <a:rPr lang="en">
                <a:solidFill>
                  <a:srgbClr val="FFFFFF"/>
                </a:solidFill>
                <a:latin typeface="Montserrat"/>
                <a:ea typeface="Montserrat"/>
                <a:cs typeface="Montserrat"/>
                <a:sym typeface="Montserrat"/>
              </a:rPr>
              <a:t>VNk-&gt;CNi</a:t>
            </a:r>
            <a:endParaRPr>
              <a:solidFill>
                <a:srgbClr val="FFFFFF"/>
              </a:solidFill>
              <a:latin typeface="Montserrat"/>
              <a:ea typeface="Montserrat"/>
              <a:cs typeface="Montserrat"/>
              <a:sym typeface="Montserrat"/>
            </a:endParaRPr>
          </a:p>
        </p:txBody>
      </p:sp>
      <p:sp>
        <p:nvSpPr>
          <p:cNvPr id="345" name="Google Shape;345;p35"/>
          <p:cNvSpPr/>
          <p:nvPr/>
        </p:nvSpPr>
        <p:spPr>
          <a:xfrm>
            <a:off x="4685950" y="1777525"/>
            <a:ext cx="567900" cy="491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CNi</a:t>
            </a:r>
            <a:endParaRPr>
              <a:latin typeface="Montserrat"/>
              <a:ea typeface="Montserrat"/>
              <a:cs typeface="Montserrat"/>
              <a:sym typeface="Montserrat"/>
            </a:endParaRPr>
          </a:p>
        </p:txBody>
      </p:sp>
      <p:sp>
        <p:nvSpPr>
          <p:cNvPr id="346" name="Google Shape;346;p35"/>
          <p:cNvSpPr txBox="1"/>
          <p:nvPr/>
        </p:nvSpPr>
        <p:spPr>
          <a:xfrm>
            <a:off x="123125" y="188750"/>
            <a:ext cx="30000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CNi</a:t>
            </a:r>
            <a:endParaRPr/>
          </a:p>
        </p:txBody>
      </p:sp>
      <p:sp>
        <p:nvSpPr>
          <p:cNvPr id="347" name="Google Shape;347;p35"/>
          <p:cNvSpPr/>
          <p:nvPr/>
        </p:nvSpPr>
        <p:spPr>
          <a:xfrm>
            <a:off x="5577600" y="1777525"/>
            <a:ext cx="567900" cy="491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CNj</a:t>
            </a:r>
            <a:endParaRPr>
              <a:latin typeface="Montserrat"/>
              <a:ea typeface="Montserrat"/>
              <a:cs typeface="Montserrat"/>
              <a:sym typeface="Montserrat"/>
            </a:endParaRPr>
          </a:p>
        </p:txBody>
      </p:sp>
      <p:sp>
        <p:nvSpPr>
          <p:cNvPr id="348" name="Google Shape;348;p35"/>
          <p:cNvSpPr/>
          <p:nvPr/>
        </p:nvSpPr>
        <p:spPr>
          <a:xfrm>
            <a:off x="6661925" y="1777525"/>
            <a:ext cx="633300" cy="491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CNk</a:t>
            </a:r>
            <a:endParaRPr>
              <a:latin typeface="Montserrat"/>
              <a:ea typeface="Montserrat"/>
              <a:cs typeface="Montserrat"/>
              <a:sym typeface="Montserrat"/>
            </a:endParaRPr>
          </a:p>
        </p:txBody>
      </p:sp>
      <p:sp>
        <p:nvSpPr>
          <p:cNvPr id="349" name="Google Shape;349;p35"/>
          <p:cNvSpPr/>
          <p:nvPr/>
        </p:nvSpPr>
        <p:spPr>
          <a:xfrm>
            <a:off x="5577600" y="3105975"/>
            <a:ext cx="567900" cy="491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VNi</a:t>
            </a:r>
            <a:endParaRPr/>
          </a:p>
        </p:txBody>
      </p:sp>
      <p:cxnSp>
        <p:nvCxnSpPr>
          <p:cNvPr id="350" name="Google Shape;350;p35"/>
          <p:cNvCxnSpPr>
            <a:stCxn id="349" idx="0"/>
            <a:endCxn id="345" idx="2"/>
          </p:cNvCxnSpPr>
          <p:nvPr/>
        </p:nvCxnSpPr>
        <p:spPr>
          <a:xfrm rot="10800000">
            <a:off x="4969950" y="2268975"/>
            <a:ext cx="891600" cy="837000"/>
          </a:xfrm>
          <a:prstGeom prst="straightConnector1">
            <a:avLst/>
          </a:prstGeom>
          <a:noFill/>
          <a:ln cap="flat" cmpd="sng" w="9525">
            <a:solidFill>
              <a:schemeClr val="dk2"/>
            </a:solidFill>
            <a:prstDash val="solid"/>
            <a:round/>
            <a:headEnd len="med" w="med" type="none"/>
            <a:tailEnd len="med" w="med" type="none"/>
          </a:ln>
        </p:spPr>
      </p:cxnSp>
      <p:cxnSp>
        <p:nvCxnSpPr>
          <p:cNvPr id="351" name="Google Shape;351;p35"/>
          <p:cNvCxnSpPr>
            <a:stCxn id="349" idx="0"/>
            <a:endCxn id="347" idx="2"/>
          </p:cNvCxnSpPr>
          <p:nvPr/>
        </p:nvCxnSpPr>
        <p:spPr>
          <a:xfrm rot="10800000">
            <a:off x="5861550" y="2268975"/>
            <a:ext cx="0" cy="837000"/>
          </a:xfrm>
          <a:prstGeom prst="straightConnector1">
            <a:avLst/>
          </a:prstGeom>
          <a:noFill/>
          <a:ln cap="flat" cmpd="sng" w="9525">
            <a:solidFill>
              <a:schemeClr val="dk2"/>
            </a:solidFill>
            <a:prstDash val="solid"/>
            <a:round/>
            <a:headEnd len="med" w="med" type="none"/>
            <a:tailEnd len="med" w="med" type="none"/>
          </a:ln>
        </p:spPr>
      </p:cxnSp>
      <p:cxnSp>
        <p:nvCxnSpPr>
          <p:cNvPr id="352" name="Google Shape;352;p35"/>
          <p:cNvCxnSpPr>
            <a:stCxn id="349" idx="0"/>
            <a:endCxn id="348" idx="2"/>
          </p:cNvCxnSpPr>
          <p:nvPr/>
        </p:nvCxnSpPr>
        <p:spPr>
          <a:xfrm flipH="1" rot="10800000">
            <a:off x="5861550" y="2268975"/>
            <a:ext cx="1116900" cy="837000"/>
          </a:xfrm>
          <a:prstGeom prst="straightConnector1">
            <a:avLst/>
          </a:prstGeom>
          <a:noFill/>
          <a:ln cap="flat" cmpd="sng" w="9525">
            <a:solidFill>
              <a:schemeClr val="dk2"/>
            </a:solidFill>
            <a:prstDash val="solid"/>
            <a:round/>
            <a:headEnd len="med" w="med" type="none"/>
            <a:tailEnd len="med" w="med" type="none"/>
          </a:ln>
        </p:spPr>
      </p:cxnSp>
      <p:sp>
        <p:nvSpPr>
          <p:cNvPr id="353" name="Google Shape;353;p35"/>
          <p:cNvSpPr/>
          <p:nvPr/>
        </p:nvSpPr>
        <p:spPr>
          <a:xfrm>
            <a:off x="5719950" y="2376800"/>
            <a:ext cx="141600" cy="549900"/>
          </a:xfrm>
          <a:prstGeom prst="up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35"/>
          <p:cNvSpPr/>
          <p:nvPr/>
        </p:nvSpPr>
        <p:spPr>
          <a:xfrm>
            <a:off x="5768700" y="3680150"/>
            <a:ext cx="185700" cy="694200"/>
          </a:xfrm>
          <a:prstGeom prst="up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35"/>
          <p:cNvSpPr/>
          <p:nvPr/>
        </p:nvSpPr>
        <p:spPr>
          <a:xfrm>
            <a:off x="5636400" y="4434425"/>
            <a:ext cx="450300" cy="387000"/>
          </a:xfrm>
          <a:prstGeom prst="flowChartConnector">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R</a:t>
            </a:r>
            <a:endParaRPr>
              <a:latin typeface="Montserrat"/>
              <a:ea typeface="Montserrat"/>
              <a:cs typeface="Montserrat"/>
              <a:sym typeface="Montserrat"/>
            </a:endParaRPr>
          </a:p>
        </p:txBody>
      </p:sp>
      <p:cxnSp>
        <p:nvCxnSpPr>
          <p:cNvPr id="356" name="Google Shape;356;p35"/>
          <p:cNvCxnSpPr/>
          <p:nvPr/>
        </p:nvCxnSpPr>
        <p:spPr>
          <a:xfrm>
            <a:off x="5001525" y="2511700"/>
            <a:ext cx="436800" cy="371400"/>
          </a:xfrm>
          <a:prstGeom prst="straightConnector1">
            <a:avLst/>
          </a:prstGeom>
          <a:noFill/>
          <a:ln cap="flat" cmpd="sng" w="9525">
            <a:solidFill>
              <a:schemeClr val="dk2"/>
            </a:solidFill>
            <a:prstDash val="solid"/>
            <a:round/>
            <a:headEnd len="med" w="med" type="none"/>
            <a:tailEnd len="med" w="med" type="triangle"/>
          </a:ln>
        </p:spPr>
      </p:cxnSp>
      <p:cxnSp>
        <p:nvCxnSpPr>
          <p:cNvPr id="357" name="Google Shape;357;p35"/>
          <p:cNvCxnSpPr/>
          <p:nvPr/>
        </p:nvCxnSpPr>
        <p:spPr>
          <a:xfrm flipH="1">
            <a:off x="6388450" y="2457075"/>
            <a:ext cx="491400" cy="382200"/>
          </a:xfrm>
          <a:prstGeom prst="straightConnector1">
            <a:avLst/>
          </a:prstGeom>
          <a:noFill/>
          <a:ln cap="flat" cmpd="sng" w="9525">
            <a:solidFill>
              <a:schemeClr val="dk2"/>
            </a:solidFill>
            <a:prstDash val="solid"/>
            <a:round/>
            <a:headEnd len="med" w="med" type="none"/>
            <a:tailEnd len="med" w="med" type="triangle"/>
          </a:ln>
        </p:spPr>
      </p:cxnSp>
      <p:sp>
        <p:nvSpPr>
          <p:cNvPr id="358" name="Google Shape;358;p35"/>
          <p:cNvSpPr txBox="1"/>
          <p:nvPr/>
        </p:nvSpPr>
        <p:spPr>
          <a:xfrm>
            <a:off x="7054550" y="2386750"/>
            <a:ext cx="1952100" cy="62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Montserrat"/>
                <a:ea typeface="Montserrat"/>
                <a:cs typeface="Montserrat"/>
                <a:sym typeface="Montserrat"/>
              </a:rPr>
              <a:t>Beta(CNk-&gt;VNi)</a:t>
            </a:r>
            <a:endParaRPr>
              <a:solidFill>
                <a:srgbClr val="FFFFFF"/>
              </a:solidFill>
              <a:latin typeface="Montserrat"/>
              <a:ea typeface="Montserrat"/>
              <a:cs typeface="Montserrat"/>
              <a:sym typeface="Montserrat"/>
            </a:endParaRPr>
          </a:p>
          <a:p>
            <a:pPr indent="0" lvl="0" marL="0" rtl="0" algn="l">
              <a:spcBef>
                <a:spcPts val="0"/>
              </a:spcBef>
              <a:spcAft>
                <a:spcPts val="0"/>
              </a:spcAft>
              <a:buNone/>
            </a:pPr>
            <a:r>
              <a:rPr lang="en">
                <a:solidFill>
                  <a:srgbClr val="FFFFFF"/>
                </a:solidFill>
                <a:latin typeface="Montserrat"/>
                <a:ea typeface="Montserrat"/>
                <a:cs typeface="Montserrat"/>
                <a:sym typeface="Montserrat"/>
              </a:rPr>
              <a:t>(n-1) iteration index</a:t>
            </a:r>
            <a:endParaRPr>
              <a:solidFill>
                <a:srgbClr val="FFFFFF"/>
              </a:solidFill>
              <a:latin typeface="Montserrat"/>
              <a:ea typeface="Montserrat"/>
              <a:cs typeface="Montserrat"/>
              <a:sym typeface="Montserrat"/>
            </a:endParaRPr>
          </a:p>
        </p:txBody>
      </p:sp>
      <p:sp>
        <p:nvSpPr>
          <p:cNvPr id="359" name="Google Shape;359;p35"/>
          <p:cNvSpPr txBox="1"/>
          <p:nvPr/>
        </p:nvSpPr>
        <p:spPr>
          <a:xfrm>
            <a:off x="3649575" y="2571175"/>
            <a:ext cx="1895700" cy="49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Montserrat"/>
                <a:ea typeface="Montserrat"/>
                <a:cs typeface="Montserrat"/>
                <a:sym typeface="Montserrat"/>
              </a:rPr>
              <a:t>Beta(CNi-&gt;VNi)</a:t>
            </a:r>
            <a:endParaRPr>
              <a:solidFill>
                <a:srgbClr val="FFFFFF"/>
              </a:solidFill>
              <a:latin typeface="Montserrat"/>
              <a:ea typeface="Montserrat"/>
              <a:cs typeface="Montserrat"/>
              <a:sym typeface="Montserrat"/>
            </a:endParaRPr>
          </a:p>
          <a:p>
            <a:pPr indent="0" lvl="0" marL="0" rtl="0" algn="l">
              <a:spcBef>
                <a:spcPts val="0"/>
              </a:spcBef>
              <a:spcAft>
                <a:spcPts val="0"/>
              </a:spcAft>
              <a:buNone/>
            </a:pPr>
            <a:r>
              <a:rPr lang="en">
                <a:solidFill>
                  <a:srgbClr val="FFFFFF"/>
                </a:solidFill>
                <a:latin typeface="Montserrat"/>
                <a:ea typeface="Montserrat"/>
                <a:cs typeface="Montserrat"/>
                <a:sym typeface="Montserrat"/>
              </a:rPr>
              <a:t>(n-1) iteration index</a:t>
            </a:r>
            <a:endParaRPr>
              <a:solidFill>
                <a:srgbClr val="FFFFFF"/>
              </a:solidFill>
              <a:latin typeface="Montserrat"/>
              <a:ea typeface="Montserrat"/>
              <a:cs typeface="Montserrat"/>
              <a:sym typeface="Montserrat"/>
            </a:endParaRPr>
          </a:p>
          <a:p>
            <a:pPr indent="0" lvl="0" marL="0" rtl="0" algn="l">
              <a:spcBef>
                <a:spcPts val="0"/>
              </a:spcBef>
              <a:spcAft>
                <a:spcPts val="0"/>
              </a:spcAft>
              <a:buNone/>
            </a:pPr>
            <a:r>
              <a:t/>
            </a:r>
            <a:endParaRPr>
              <a:solidFill>
                <a:srgbClr val="FFFFFF"/>
              </a:solidFill>
              <a:latin typeface="Lato"/>
              <a:ea typeface="Lato"/>
              <a:cs typeface="Lato"/>
              <a:sym typeface="Lato"/>
            </a:endParaRPr>
          </a:p>
        </p:txBody>
      </p:sp>
      <p:sp>
        <p:nvSpPr>
          <p:cNvPr id="360" name="Google Shape;360;p35"/>
          <p:cNvSpPr txBox="1"/>
          <p:nvPr/>
        </p:nvSpPr>
        <p:spPr>
          <a:xfrm>
            <a:off x="3830275" y="3633275"/>
            <a:ext cx="1608000" cy="69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Montserrat"/>
                <a:ea typeface="Montserrat"/>
                <a:cs typeface="Montserrat"/>
                <a:sym typeface="Montserrat"/>
              </a:rPr>
              <a:t>The value of R is the output of channel ith  bit of the codeword</a:t>
            </a:r>
            <a:endParaRPr>
              <a:solidFill>
                <a:srgbClr val="FFFFFF"/>
              </a:solidFill>
              <a:latin typeface="Montserrat"/>
              <a:ea typeface="Montserrat"/>
              <a:cs typeface="Montserrat"/>
              <a:sym typeface="Montserrat"/>
            </a:endParaRPr>
          </a:p>
        </p:txBody>
      </p:sp>
      <p:sp>
        <p:nvSpPr>
          <p:cNvPr id="361" name="Google Shape;361;p35"/>
          <p:cNvSpPr txBox="1"/>
          <p:nvPr/>
        </p:nvSpPr>
        <p:spPr>
          <a:xfrm>
            <a:off x="6224275" y="3644625"/>
            <a:ext cx="2782500" cy="735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300">
                <a:solidFill>
                  <a:schemeClr val="lt1"/>
                </a:solidFill>
                <a:latin typeface="Montserrat"/>
                <a:ea typeface="Montserrat"/>
                <a:cs typeface="Montserrat"/>
                <a:sym typeface="Montserrat"/>
              </a:rPr>
              <a:t>Message from VNi toward CNj =Alpha(VNi-&gt;CNj) </a:t>
            </a:r>
            <a:endParaRPr>
              <a:latin typeface="Lato"/>
              <a:ea typeface="Lato"/>
              <a:cs typeface="Lato"/>
              <a:sym typeface="Lato"/>
            </a:endParaRPr>
          </a:p>
        </p:txBody>
      </p:sp>
      <p:sp>
        <p:nvSpPr>
          <p:cNvPr id="362" name="Google Shape;362;p35">
            <a:hlinkClick r:id="rId3"/>
          </p:cNvPr>
          <p:cNvSpPr/>
          <p:nvPr/>
        </p:nvSpPr>
        <p:spPr>
          <a:xfrm>
            <a:off x="0" y="5016500"/>
            <a:ext cx="4280100" cy="1269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6" name="Shape 366"/>
        <p:cNvGrpSpPr/>
        <p:nvPr/>
      </p:nvGrpSpPr>
      <p:grpSpPr>
        <a:xfrm>
          <a:off x="0" y="0"/>
          <a:ext cx="0" cy="0"/>
          <a:chOff x="0" y="0"/>
          <a:chExt cx="0" cy="0"/>
        </a:xfrm>
      </p:grpSpPr>
      <p:sp>
        <p:nvSpPr>
          <p:cNvPr id="367" name="Google Shape;367;p3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3000"/>
              <a:t>Message-Passing Algorithm</a:t>
            </a:r>
            <a:endParaRPr b="1" sz="3000"/>
          </a:p>
          <a:p>
            <a:pPr indent="0" lvl="0" marL="0" rtl="0" algn="l">
              <a:spcBef>
                <a:spcPts val="0"/>
              </a:spcBef>
              <a:spcAft>
                <a:spcPts val="0"/>
              </a:spcAft>
              <a:buNone/>
            </a:pPr>
            <a:r>
              <a:t/>
            </a:r>
            <a:endParaRPr sz="3000"/>
          </a:p>
        </p:txBody>
      </p:sp>
      <p:sp>
        <p:nvSpPr>
          <p:cNvPr id="368" name="Google Shape;368;p36"/>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Font typeface="Montserrat"/>
              <a:buChar char="●"/>
            </a:pPr>
            <a:r>
              <a:rPr lang="en" sz="1800">
                <a:latin typeface="Montserrat"/>
                <a:ea typeface="Montserrat"/>
                <a:cs typeface="Montserrat"/>
                <a:sym typeface="Montserrat"/>
              </a:rPr>
              <a:t>While </a:t>
            </a:r>
            <a:r>
              <a:rPr lang="en" sz="1800">
                <a:latin typeface="Montserrat"/>
                <a:ea typeface="Montserrat"/>
                <a:cs typeface="Montserrat"/>
                <a:sym typeface="Montserrat"/>
              </a:rPr>
              <a:t>calculating message of any alpha(ex. VNi-&gt;CNj) in Nth iteration we take the majority of beta values(ex. CNk-&gt;VNi) (N-1)th iteration and value of ith index of codeword.</a:t>
            </a:r>
            <a:endParaRPr sz="1800">
              <a:latin typeface="Montserrat"/>
              <a:ea typeface="Montserrat"/>
              <a:cs typeface="Montserrat"/>
              <a:sym typeface="Montserrat"/>
            </a:endParaRPr>
          </a:p>
          <a:p>
            <a:pPr indent="-342900" lvl="0" marL="457200" rtl="0" algn="l">
              <a:spcBef>
                <a:spcPts val="0"/>
              </a:spcBef>
              <a:spcAft>
                <a:spcPts val="0"/>
              </a:spcAft>
              <a:buSzPts val="1800"/>
              <a:buFont typeface="Montserrat"/>
              <a:buChar char="●"/>
            </a:pPr>
            <a:r>
              <a:rPr lang="en" sz="1800">
                <a:latin typeface="Montserrat"/>
                <a:ea typeface="Montserrat"/>
                <a:cs typeface="Montserrat"/>
                <a:sym typeface="Montserrat"/>
              </a:rPr>
              <a:t>While calculating message of any beta(ex. CNi-&gt;VNj) in Nth iteration we take XOR of all alpha values(VNk-&gt;CNi) (N-1)th iteration</a:t>
            </a:r>
            <a:endParaRPr sz="1800">
              <a:latin typeface="Montserrat"/>
              <a:ea typeface="Montserrat"/>
              <a:cs typeface="Montserrat"/>
              <a:sym typeface="Montserrat"/>
            </a:endParaRPr>
          </a:p>
        </p:txBody>
      </p:sp>
      <p:sp>
        <p:nvSpPr>
          <p:cNvPr id="369" name="Google Shape;369;p36">
            <a:hlinkClick r:id="rId3"/>
          </p:cNvPr>
          <p:cNvSpPr/>
          <p:nvPr/>
        </p:nvSpPr>
        <p:spPr>
          <a:xfrm>
            <a:off x="0" y="5016500"/>
            <a:ext cx="4474800" cy="1269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8"/>
                                        </p:tgtEl>
                                        <p:attrNameLst>
                                          <p:attrName>style.visibility</p:attrName>
                                        </p:attrNameLst>
                                      </p:cBhvr>
                                      <p:to>
                                        <p:strVal val="visible"/>
                                      </p:to>
                                    </p:set>
                                    <p:animEffect filter="fade" transition="in">
                                      <p:cBhvr>
                                        <p:cTn dur="1000"/>
                                        <p:tgtEl>
                                          <p:spTgt spid="36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3" name="Shape 373"/>
        <p:cNvGrpSpPr/>
        <p:nvPr/>
      </p:nvGrpSpPr>
      <p:grpSpPr>
        <a:xfrm>
          <a:off x="0" y="0"/>
          <a:ext cx="0" cy="0"/>
          <a:chOff x="0" y="0"/>
          <a:chExt cx="0" cy="0"/>
        </a:xfrm>
      </p:grpSpPr>
      <p:sp>
        <p:nvSpPr>
          <p:cNvPr id="374" name="Google Shape;374;p3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Decoder for (n,k) Product Code</a:t>
            </a:r>
            <a:endParaRPr sz="3000"/>
          </a:p>
        </p:txBody>
      </p:sp>
      <p:sp>
        <p:nvSpPr>
          <p:cNvPr id="375" name="Google Shape;375;p37"/>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Font typeface="Montserrat"/>
              <a:buChar char="❖"/>
            </a:pPr>
            <a:r>
              <a:rPr lang="en" sz="1800">
                <a:latin typeface="Montserrat"/>
                <a:ea typeface="Montserrat"/>
                <a:cs typeface="Montserrat"/>
                <a:sym typeface="Montserrat"/>
              </a:rPr>
              <a:t>At the receiver when the transmitted  data is received , some bits are erased /corrupted and we use a decoder to recover those bits.</a:t>
            </a:r>
            <a:endParaRPr sz="1800">
              <a:latin typeface="Montserrat"/>
              <a:ea typeface="Montserrat"/>
              <a:cs typeface="Montserrat"/>
              <a:sym typeface="Montserrat"/>
            </a:endParaRPr>
          </a:p>
          <a:p>
            <a:pPr indent="-342900" lvl="0" marL="457200" rtl="0" algn="l">
              <a:spcBef>
                <a:spcPts val="0"/>
              </a:spcBef>
              <a:spcAft>
                <a:spcPts val="0"/>
              </a:spcAft>
              <a:buSzPts val="1800"/>
              <a:buFont typeface="Montserrat"/>
              <a:buChar char="❖"/>
            </a:pPr>
            <a:r>
              <a:rPr lang="en" sz="1800">
                <a:latin typeface="Montserrat"/>
                <a:ea typeface="Montserrat"/>
                <a:cs typeface="Montserrat"/>
                <a:sym typeface="Montserrat"/>
              </a:rPr>
              <a:t>Set the initial value of alpha for each VN , which is same as the value of that VN in received codeword.</a:t>
            </a:r>
            <a:endParaRPr sz="1800">
              <a:latin typeface="Montserrat"/>
              <a:ea typeface="Montserrat"/>
              <a:cs typeface="Montserrat"/>
              <a:sym typeface="Montserrat"/>
            </a:endParaRPr>
          </a:p>
          <a:p>
            <a:pPr indent="-342900" lvl="0" marL="457200" rtl="0" algn="l">
              <a:spcBef>
                <a:spcPts val="0"/>
              </a:spcBef>
              <a:spcAft>
                <a:spcPts val="0"/>
              </a:spcAft>
              <a:buSzPts val="1800"/>
              <a:buFont typeface="Montserrat"/>
              <a:buChar char="❖"/>
            </a:pPr>
            <a:r>
              <a:rPr lang="en" sz="1800">
                <a:latin typeface="Montserrat"/>
                <a:ea typeface="Montserrat"/>
                <a:cs typeface="Montserrat"/>
                <a:sym typeface="Montserrat"/>
              </a:rPr>
              <a:t> Decoding process</a:t>
            </a:r>
            <a:endParaRPr sz="1800">
              <a:latin typeface="Montserrat"/>
              <a:ea typeface="Montserrat"/>
              <a:cs typeface="Montserrat"/>
              <a:sym typeface="Montserrat"/>
            </a:endParaRPr>
          </a:p>
          <a:p>
            <a:pPr indent="-342900" lvl="0" marL="457200" rtl="0" algn="l">
              <a:spcBef>
                <a:spcPts val="0"/>
              </a:spcBef>
              <a:spcAft>
                <a:spcPts val="0"/>
              </a:spcAft>
              <a:buSzPts val="1800"/>
              <a:buFont typeface="Montserrat"/>
              <a:buAutoNum type="arabicPeriod"/>
            </a:pPr>
            <a:r>
              <a:rPr lang="en" sz="1800">
                <a:latin typeface="Montserrat"/>
                <a:ea typeface="Montserrat"/>
                <a:cs typeface="Montserrat"/>
                <a:sym typeface="Montserrat"/>
              </a:rPr>
              <a:t>Find Beta- </a:t>
            </a:r>
            <a:r>
              <a:rPr lang="en" sz="1800">
                <a:latin typeface="Montserrat"/>
                <a:ea typeface="Montserrat"/>
                <a:cs typeface="Montserrat"/>
                <a:sym typeface="Montserrat"/>
              </a:rPr>
              <a:t>While calculating message of any beta(ex. CNi-&gt;VNj) in Nth iteration we take XOR of all alpha values(VNk-&gt;CNi) (N-1)th iteration</a:t>
            </a:r>
            <a:endParaRPr sz="1800">
              <a:latin typeface="Montserrat"/>
              <a:ea typeface="Montserrat"/>
              <a:cs typeface="Montserrat"/>
              <a:sym typeface="Montserrat"/>
            </a:endParaRPr>
          </a:p>
          <a:p>
            <a:pPr indent="0" lvl="0" marL="914400" rtl="0" algn="l">
              <a:spcBef>
                <a:spcPts val="1600"/>
              </a:spcBef>
              <a:spcAft>
                <a:spcPts val="1600"/>
              </a:spcAft>
              <a:buNone/>
            </a:pPr>
            <a:r>
              <a:t/>
            </a:r>
            <a:endParaRPr sz="1800">
              <a:latin typeface="Montserrat"/>
              <a:ea typeface="Montserrat"/>
              <a:cs typeface="Montserrat"/>
              <a:sym typeface="Montserrat"/>
            </a:endParaRPr>
          </a:p>
        </p:txBody>
      </p:sp>
      <p:sp>
        <p:nvSpPr>
          <p:cNvPr id="376" name="Google Shape;376;p37">
            <a:hlinkClick r:id="rId3"/>
          </p:cNvPr>
          <p:cNvSpPr/>
          <p:nvPr/>
        </p:nvSpPr>
        <p:spPr>
          <a:xfrm>
            <a:off x="0" y="5016500"/>
            <a:ext cx="4669200" cy="1269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5"/>
                                        </p:tgtEl>
                                        <p:attrNameLst>
                                          <p:attrName>style.visibility</p:attrName>
                                        </p:attrNameLst>
                                      </p:cBhvr>
                                      <p:to>
                                        <p:strVal val="visible"/>
                                      </p:to>
                                    </p:set>
                                    <p:animEffect filter="fade" transition="in">
                                      <p:cBhvr>
                                        <p:cTn dur="1000"/>
                                        <p:tgtEl>
                                          <p:spTgt spid="37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0" name="Shape 380"/>
        <p:cNvGrpSpPr/>
        <p:nvPr/>
      </p:nvGrpSpPr>
      <p:grpSpPr>
        <a:xfrm>
          <a:off x="0" y="0"/>
          <a:ext cx="0" cy="0"/>
          <a:chOff x="0" y="0"/>
          <a:chExt cx="0" cy="0"/>
        </a:xfrm>
      </p:grpSpPr>
      <p:sp>
        <p:nvSpPr>
          <p:cNvPr id="381" name="Google Shape;381;p3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i="1" lang="en"/>
              <a:t>Continued</a:t>
            </a:r>
            <a:r>
              <a:rPr lang="en"/>
              <a:t>...</a:t>
            </a:r>
            <a:endParaRPr/>
          </a:p>
        </p:txBody>
      </p:sp>
      <p:sp>
        <p:nvSpPr>
          <p:cNvPr id="382" name="Google Shape;382;p38"/>
          <p:cNvSpPr txBox="1"/>
          <p:nvPr>
            <p:ph idx="1" type="body"/>
          </p:nvPr>
        </p:nvSpPr>
        <p:spPr>
          <a:xfrm>
            <a:off x="1297500" y="13078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Montserrat"/>
                <a:ea typeface="Montserrat"/>
                <a:cs typeface="Montserrat"/>
                <a:sym typeface="Montserrat"/>
              </a:rPr>
              <a:t>2. Update the value of VNs</a:t>
            </a:r>
            <a:endParaRPr sz="1800">
              <a:latin typeface="Montserrat"/>
              <a:ea typeface="Montserrat"/>
              <a:cs typeface="Montserrat"/>
              <a:sym typeface="Montserrat"/>
            </a:endParaRPr>
          </a:p>
          <a:p>
            <a:pPr indent="-342900" lvl="0" marL="457200" rtl="0" algn="l">
              <a:spcBef>
                <a:spcPts val="1600"/>
              </a:spcBef>
              <a:spcAft>
                <a:spcPts val="0"/>
              </a:spcAft>
              <a:buSzPts val="1800"/>
              <a:buFont typeface="Montserrat"/>
              <a:buChar char="❖"/>
            </a:pPr>
            <a:r>
              <a:rPr lang="en" sz="1800">
                <a:latin typeface="Montserrat"/>
                <a:ea typeface="Montserrat"/>
                <a:cs typeface="Montserrat"/>
                <a:sym typeface="Montserrat"/>
              </a:rPr>
              <a:t>To update the value of each VN we are doing majority of Beta(CNi-&gt;VNi) and the value of received codeword which has index same of the VN.</a:t>
            </a:r>
            <a:endParaRPr sz="1800">
              <a:latin typeface="Montserrat"/>
              <a:ea typeface="Montserrat"/>
              <a:cs typeface="Montserrat"/>
              <a:sym typeface="Montserrat"/>
            </a:endParaRPr>
          </a:p>
          <a:p>
            <a:pPr indent="0" lvl="0" marL="0" rtl="0" algn="l">
              <a:spcBef>
                <a:spcPts val="1600"/>
              </a:spcBef>
              <a:spcAft>
                <a:spcPts val="0"/>
              </a:spcAft>
              <a:buNone/>
            </a:pPr>
            <a:r>
              <a:rPr lang="en" sz="1800">
                <a:latin typeface="Montserrat"/>
                <a:ea typeface="Montserrat"/>
                <a:cs typeface="Montserrat"/>
                <a:sym typeface="Montserrat"/>
              </a:rPr>
              <a:t>3. Find Alpha</a:t>
            </a:r>
            <a:endParaRPr sz="1800">
              <a:latin typeface="Montserrat"/>
              <a:ea typeface="Montserrat"/>
              <a:cs typeface="Montserrat"/>
              <a:sym typeface="Montserrat"/>
            </a:endParaRPr>
          </a:p>
          <a:p>
            <a:pPr indent="-342900" lvl="0" marL="457200" rtl="0" algn="l">
              <a:spcBef>
                <a:spcPts val="1600"/>
              </a:spcBef>
              <a:spcAft>
                <a:spcPts val="0"/>
              </a:spcAft>
              <a:buSzPts val="1800"/>
              <a:buFont typeface="Montserrat"/>
              <a:buChar char="❖"/>
            </a:pPr>
            <a:r>
              <a:rPr lang="en" sz="1800">
                <a:latin typeface="Montserrat"/>
                <a:ea typeface="Montserrat"/>
                <a:cs typeface="Montserrat"/>
                <a:sym typeface="Montserrat"/>
              </a:rPr>
              <a:t>Alpha-</a:t>
            </a:r>
            <a:r>
              <a:rPr lang="en" sz="1800">
                <a:latin typeface="Montserrat"/>
                <a:ea typeface="Montserrat"/>
                <a:cs typeface="Montserrat"/>
                <a:sym typeface="Montserrat"/>
              </a:rPr>
              <a:t>While calculating message of any alpha(ex. VNi-&gt;CNj) in Nth iteration we take the majority of beta values(ex. CNk-&gt;VNi) (N-1)th iteration and value of ith index of codeword.</a:t>
            </a:r>
            <a:endParaRPr sz="1800">
              <a:latin typeface="Montserrat"/>
              <a:ea typeface="Montserrat"/>
              <a:cs typeface="Montserrat"/>
              <a:sym typeface="Montserrat"/>
            </a:endParaRPr>
          </a:p>
          <a:p>
            <a:pPr indent="0" lvl="0" marL="0" rtl="0" algn="l">
              <a:spcBef>
                <a:spcPts val="1600"/>
              </a:spcBef>
              <a:spcAft>
                <a:spcPts val="1600"/>
              </a:spcAft>
              <a:buNone/>
            </a:pPr>
            <a:r>
              <a:t/>
            </a:r>
            <a:endParaRPr sz="1800">
              <a:latin typeface="Montserrat"/>
              <a:ea typeface="Montserrat"/>
              <a:cs typeface="Montserrat"/>
              <a:sym typeface="Montserrat"/>
            </a:endParaRPr>
          </a:p>
        </p:txBody>
      </p:sp>
      <p:sp>
        <p:nvSpPr>
          <p:cNvPr id="383" name="Google Shape;383;p38">
            <a:hlinkClick r:id="rId3"/>
          </p:cNvPr>
          <p:cNvSpPr/>
          <p:nvPr/>
        </p:nvSpPr>
        <p:spPr>
          <a:xfrm>
            <a:off x="0" y="5016500"/>
            <a:ext cx="4863900" cy="1269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2"/>
                                        </p:tgtEl>
                                        <p:attrNameLst>
                                          <p:attrName>style.visibility</p:attrName>
                                        </p:attrNameLst>
                                      </p:cBhvr>
                                      <p:to>
                                        <p:strVal val="visible"/>
                                      </p:to>
                                    </p:set>
                                    <p:animEffect filter="fade" transition="in">
                                      <p:cBhvr>
                                        <p:cTn dur="1000"/>
                                        <p:tgtEl>
                                          <p:spTgt spid="38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7" name="Shape 387"/>
        <p:cNvGrpSpPr/>
        <p:nvPr/>
      </p:nvGrpSpPr>
      <p:grpSpPr>
        <a:xfrm>
          <a:off x="0" y="0"/>
          <a:ext cx="0" cy="0"/>
          <a:chOff x="0" y="0"/>
          <a:chExt cx="0" cy="0"/>
        </a:xfrm>
      </p:grpSpPr>
      <p:sp>
        <p:nvSpPr>
          <p:cNvPr id="388" name="Google Shape;388;p39"/>
          <p:cNvSpPr txBox="1"/>
          <p:nvPr>
            <p:ph type="title"/>
          </p:nvPr>
        </p:nvSpPr>
        <p:spPr>
          <a:xfrm>
            <a:off x="1297500" y="360725"/>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i="1" lang="en"/>
              <a:t>Continued...</a:t>
            </a:r>
            <a:endParaRPr b="1" i="1"/>
          </a:p>
        </p:txBody>
      </p:sp>
      <p:sp>
        <p:nvSpPr>
          <p:cNvPr id="389" name="Google Shape;389;p39"/>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Font typeface="Montserrat"/>
              <a:buChar char="❖"/>
            </a:pPr>
            <a:r>
              <a:rPr b="1" lang="en" sz="1800">
                <a:latin typeface="Montserrat"/>
                <a:ea typeface="Montserrat"/>
                <a:cs typeface="Montserrat"/>
                <a:sym typeface="Montserrat"/>
              </a:rPr>
              <a:t>Terminating Condition</a:t>
            </a:r>
            <a:endParaRPr b="1" sz="1800">
              <a:latin typeface="Montserrat"/>
              <a:ea typeface="Montserrat"/>
              <a:cs typeface="Montserrat"/>
              <a:sym typeface="Montserrat"/>
            </a:endParaRPr>
          </a:p>
          <a:p>
            <a:pPr indent="-342900" lvl="0" marL="457200" rtl="0" algn="l">
              <a:spcBef>
                <a:spcPts val="0"/>
              </a:spcBef>
              <a:spcAft>
                <a:spcPts val="0"/>
              </a:spcAft>
              <a:buSzPts val="1800"/>
              <a:buFont typeface="Montserrat"/>
              <a:buChar char="❖"/>
            </a:pPr>
            <a:r>
              <a:rPr lang="en" sz="1800">
                <a:latin typeface="Montserrat"/>
                <a:ea typeface="Montserrat"/>
                <a:cs typeface="Montserrat"/>
                <a:sym typeface="Montserrat"/>
              </a:rPr>
              <a:t>Multiplying the updated value of VNs with H-matrix. If all syndromes are zero, it can be said that decoding is done successfully.</a:t>
            </a:r>
            <a:endParaRPr sz="1800">
              <a:latin typeface="Montserrat"/>
              <a:ea typeface="Montserrat"/>
              <a:cs typeface="Montserrat"/>
              <a:sym typeface="Montserrat"/>
            </a:endParaRPr>
          </a:p>
          <a:p>
            <a:pPr indent="-342900" lvl="0" marL="457200" rtl="0" algn="l">
              <a:spcBef>
                <a:spcPts val="0"/>
              </a:spcBef>
              <a:spcAft>
                <a:spcPts val="0"/>
              </a:spcAft>
              <a:buSzPts val="1800"/>
              <a:buFont typeface="Montserrat"/>
              <a:buChar char="❖"/>
            </a:pPr>
            <a:r>
              <a:rPr lang="en" sz="1800">
                <a:latin typeface="Montserrat"/>
                <a:ea typeface="Montserrat"/>
                <a:cs typeface="Montserrat"/>
                <a:sym typeface="Montserrat"/>
              </a:rPr>
              <a:t>Exit from the code if the decoded answer of present iteration and previous iteration are same.</a:t>
            </a:r>
            <a:endParaRPr sz="1800">
              <a:latin typeface="Montserrat"/>
              <a:ea typeface="Montserrat"/>
              <a:cs typeface="Montserrat"/>
              <a:sym typeface="Montserrat"/>
            </a:endParaRPr>
          </a:p>
          <a:p>
            <a:pPr indent="-342900" lvl="0" marL="457200" rtl="0" algn="l">
              <a:spcBef>
                <a:spcPts val="0"/>
              </a:spcBef>
              <a:spcAft>
                <a:spcPts val="0"/>
              </a:spcAft>
              <a:buSzPts val="1800"/>
              <a:buFont typeface="Montserrat"/>
              <a:buChar char="❖"/>
            </a:pPr>
            <a:r>
              <a:rPr lang="en" sz="1800">
                <a:latin typeface="Montserrat"/>
                <a:ea typeface="Montserrat"/>
                <a:cs typeface="Montserrat"/>
                <a:sym typeface="Montserrat"/>
              </a:rPr>
              <a:t>Three steps of decoding process that mentioned above will execute for 50 times and then it the for loop will end by itself.</a:t>
            </a:r>
            <a:endParaRPr sz="1800">
              <a:latin typeface="Montserrat"/>
              <a:ea typeface="Montserrat"/>
              <a:cs typeface="Montserrat"/>
              <a:sym typeface="Montserrat"/>
            </a:endParaRPr>
          </a:p>
        </p:txBody>
      </p:sp>
      <p:sp>
        <p:nvSpPr>
          <p:cNvPr id="390" name="Google Shape;390;p39">
            <a:hlinkClick r:id="rId3"/>
          </p:cNvPr>
          <p:cNvSpPr/>
          <p:nvPr/>
        </p:nvSpPr>
        <p:spPr>
          <a:xfrm>
            <a:off x="0" y="5016500"/>
            <a:ext cx="5058300" cy="1269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9"/>
                                        </p:tgtEl>
                                        <p:attrNameLst>
                                          <p:attrName>style.visibility</p:attrName>
                                        </p:attrNameLst>
                                      </p:cBhvr>
                                      <p:to>
                                        <p:strVal val="visible"/>
                                      </p:to>
                                    </p:set>
                                    <p:animEffect filter="fade" transition="in">
                                      <p:cBhvr>
                                        <p:cTn dur="1000"/>
                                        <p:tgtEl>
                                          <p:spTgt spid="38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4" name="Shape 394"/>
        <p:cNvGrpSpPr/>
        <p:nvPr/>
      </p:nvGrpSpPr>
      <p:grpSpPr>
        <a:xfrm>
          <a:off x="0" y="0"/>
          <a:ext cx="0" cy="0"/>
          <a:chOff x="0" y="0"/>
          <a:chExt cx="0" cy="0"/>
        </a:xfrm>
      </p:grpSpPr>
      <p:sp>
        <p:nvSpPr>
          <p:cNvPr id="395" name="Google Shape;395;p40"/>
          <p:cNvSpPr txBox="1"/>
          <p:nvPr>
            <p:ph type="title"/>
          </p:nvPr>
        </p:nvSpPr>
        <p:spPr>
          <a:xfrm>
            <a:off x="1052550" y="1979475"/>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3000"/>
              <a:t>Results</a:t>
            </a:r>
            <a:endParaRPr b="1" sz="3000"/>
          </a:p>
        </p:txBody>
      </p:sp>
      <p:sp>
        <p:nvSpPr>
          <p:cNvPr id="396" name="Google Shape;396;p40">
            <a:hlinkClick r:id="rId3"/>
          </p:cNvPr>
          <p:cNvSpPr/>
          <p:nvPr/>
        </p:nvSpPr>
        <p:spPr>
          <a:xfrm>
            <a:off x="0" y="5016500"/>
            <a:ext cx="5253000" cy="1269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0" name="Shape 400"/>
        <p:cNvGrpSpPr/>
        <p:nvPr/>
      </p:nvGrpSpPr>
      <p:grpSpPr>
        <a:xfrm>
          <a:off x="0" y="0"/>
          <a:ext cx="0" cy="0"/>
          <a:chOff x="0" y="0"/>
          <a:chExt cx="0" cy="0"/>
        </a:xfrm>
      </p:grpSpPr>
      <p:sp>
        <p:nvSpPr>
          <p:cNvPr id="401" name="Google Shape;401;p4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402" name="Google Shape;402;p41"/>
          <p:cNvPicPr preferRelativeResize="0"/>
          <p:nvPr/>
        </p:nvPicPr>
        <p:blipFill>
          <a:blip r:embed="rId3">
            <a:alphaModFix/>
          </a:blip>
          <a:stretch>
            <a:fillRect/>
          </a:stretch>
        </p:blipFill>
        <p:spPr>
          <a:xfrm>
            <a:off x="152400" y="162475"/>
            <a:ext cx="8825350" cy="4828625"/>
          </a:xfrm>
          <a:prstGeom prst="rect">
            <a:avLst/>
          </a:prstGeom>
          <a:noFill/>
          <a:ln>
            <a:noFill/>
          </a:ln>
        </p:spPr>
      </p:pic>
      <p:sp>
        <p:nvSpPr>
          <p:cNvPr id="403" name="Google Shape;403;p41">
            <a:hlinkClick r:id="rId4"/>
          </p:cNvPr>
          <p:cNvSpPr/>
          <p:nvPr/>
        </p:nvSpPr>
        <p:spPr>
          <a:xfrm>
            <a:off x="0" y="5016500"/>
            <a:ext cx="5447400" cy="1269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402"/>
                                        </p:tgtEl>
                                        <p:attrNameLst>
                                          <p:attrName>style.visibility</p:attrName>
                                        </p:attrNameLst>
                                      </p:cBhvr>
                                      <p:to>
                                        <p:strVal val="visible"/>
                                      </p:to>
                                    </p:set>
                                    <p:anim calcmode="lin" valueType="num">
                                      <p:cBhvr additive="base">
                                        <p:cTn dur="100"/>
                                        <p:tgtEl>
                                          <p:spTgt spid="402"/>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p1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3000"/>
              <a:t>Honour Code</a:t>
            </a:r>
            <a:endParaRPr b="1" sz="3000"/>
          </a:p>
        </p:txBody>
      </p:sp>
      <p:sp>
        <p:nvSpPr>
          <p:cNvPr id="149" name="Google Shape;149;p15"/>
          <p:cNvSpPr txBox="1"/>
          <p:nvPr>
            <p:ph idx="1" type="body"/>
          </p:nvPr>
        </p:nvSpPr>
        <p:spPr>
          <a:xfrm>
            <a:off x="1192175" y="1216450"/>
            <a:ext cx="7038900" cy="29112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53C299"/>
                </a:solidFill>
                <a:latin typeface="Montserrat"/>
                <a:ea typeface="Montserrat"/>
                <a:cs typeface="Montserrat"/>
                <a:sym typeface="Montserrat"/>
              </a:rPr>
              <a:t>We declare that:</a:t>
            </a:r>
            <a:endParaRPr sz="3000">
              <a:solidFill>
                <a:srgbClr val="53C299"/>
              </a:solidFill>
              <a:latin typeface="Montserrat"/>
              <a:ea typeface="Montserrat"/>
              <a:cs typeface="Montserrat"/>
              <a:sym typeface="Montserrat"/>
            </a:endParaRPr>
          </a:p>
          <a:p>
            <a:pPr indent="-342900" lvl="0" marL="457200" rtl="0" algn="l">
              <a:lnSpc>
                <a:spcPct val="150000"/>
              </a:lnSpc>
              <a:spcBef>
                <a:spcPts val="1600"/>
              </a:spcBef>
              <a:spcAft>
                <a:spcPts val="0"/>
              </a:spcAft>
              <a:buSzPts val="1800"/>
              <a:buChar char="●"/>
            </a:pPr>
            <a:r>
              <a:rPr lang="en" sz="1800">
                <a:latin typeface="Montserrat"/>
                <a:ea typeface="Montserrat"/>
                <a:cs typeface="Montserrat"/>
                <a:sym typeface="Montserrat"/>
              </a:rPr>
              <a:t> The work that we are presenting is our own work.</a:t>
            </a:r>
            <a:endParaRPr sz="1800">
              <a:latin typeface="Montserrat"/>
              <a:ea typeface="Montserrat"/>
              <a:cs typeface="Montserrat"/>
              <a:sym typeface="Montserrat"/>
            </a:endParaRPr>
          </a:p>
          <a:p>
            <a:pPr indent="-342900" lvl="0" marL="457200" rtl="0" algn="l">
              <a:lnSpc>
                <a:spcPct val="150000"/>
              </a:lnSpc>
              <a:spcBef>
                <a:spcPts val="0"/>
              </a:spcBef>
              <a:spcAft>
                <a:spcPts val="0"/>
              </a:spcAft>
              <a:buSzPts val="1800"/>
              <a:buFont typeface="Montserrat"/>
              <a:buChar char="●"/>
            </a:pPr>
            <a:r>
              <a:rPr lang="en" sz="1800">
                <a:latin typeface="Montserrat"/>
                <a:ea typeface="Montserrat"/>
                <a:cs typeface="Montserrat"/>
                <a:sym typeface="Montserrat"/>
              </a:rPr>
              <a:t> We have not copied the work (the code, the results, etc.) that someone else has done.</a:t>
            </a:r>
            <a:endParaRPr sz="1800">
              <a:latin typeface="Montserrat"/>
              <a:ea typeface="Montserrat"/>
              <a:cs typeface="Montserrat"/>
              <a:sym typeface="Montserrat"/>
            </a:endParaRPr>
          </a:p>
          <a:p>
            <a:pPr indent="-342900" lvl="0" marL="457200" rtl="0" algn="l">
              <a:lnSpc>
                <a:spcPct val="150000"/>
              </a:lnSpc>
              <a:spcBef>
                <a:spcPts val="0"/>
              </a:spcBef>
              <a:spcAft>
                <a:spcPts val="0"/>
              </a:spcAft>
              <a:buSzPts val="1800"/>
              <a:buFont typeface="Montserrat"/>
              <a:buChar char="●"/>
            </a:pPr>
            <a:r>
              <a:rPr lang="en" sz="1800">
                <a:latin typeface="Montserrat"/>
                <a:ea typeface="Montserrat"/>
                <a:cs typeface="Montserrat"/>
                <a:sym typeface="Montserrat"/>
              </a:rPr>
              <a:t> Concepts, understanding and insights we will be describing are our own.</a:t>
            </a:r>
            <a:endParaRPr sz="1800">
              <a:latin typeface="Montserrat"/>
              <a:ea typeface="Montserrat"/>
              <a:cs typeface="Montserrat"/>
              <a:sym typeface="Montserrat"/>
            </a:endParaRPr>
          </a:p>
          <a:p>
            <a:pPr indent="-342900" lvl="0" marL="457200" rtl="0" algn="l">
              <a:lnSpc>
                <a:spcPct val="150000"/>
              </a:lnSpc>
              <a:spcBef>
                <a:spcPts val="0"/>
              </a:spcBef>
              <a:spcAft>
                <a:spcPts val="0"/>
              </a:spcAft>
              <a:buSzPts val="1800"/>
              <a:buFont typeface="Montserrat"/>
              <a:buChar char="●"/>
            </a:pPr>
            <a:r>
              <a:rPr lang="en" sz="1800">
                <a:latin typeface="Montserrat"/>
                <a:ea typeface="Montserrat"/>
                <a:cs typeface="Montserrat"/>
                <a:sym typeface="Montserrat"/>
              </a:rPr>
              <a:t>We make this pledge truthfully. We know that violation of this solemn pledge can carry grave consequences.</a:t>
            </a:r>
            <a:endParaRPr sz="1800">
              <a:latin typeface="Montserrat"/>
              <a:ea typeface="Montserrat"/>
              <a:cs typeface="Montserrat"/>
              <a:sym typeface="Montserrat"/>
            </a:endParaRPr>
          </a:p>
          <a:p>
            <a:pPr indent="0" lvl="0" marL="0" rtl="0" algn="l">
              <a:spcBef>
                <a:spcPts val="1600"/>
              </a:spcBef>
              <a:spcAft>
                <a:spcPts val="1600"/>
              </a:spcAft>
              <a:buNone/>
            </a:pPr>
            <a:r>
              <a:t/>
            </a:r>
            <a:endParaRPr>
              <a:latin typeface="Montserrat"/>
              <a:ea typeface="Montserrat"/>
              <a:cs typeface="Montserrat"/>
              <a:sym typeface="Montserrat"/>
            </a:endParaRPr>
          </a:p>
        </p:txBody>
      </p:sp>
      <p:sp>
        <p:nvSpPr>
          <p:cNvPr id="150" name="Google Shape;150;p15">
            <a:hlinkClick r:id="rId3"/>
          </p:cNvPr>
          <p:cNvSpPr/>
          <p:nvPr/>
        </p:nvSpPr>
        <p:spPr>
          <a:xfrm>
            <a:off x="0" y="5016500"/>
            <a:ext cx="389100" cy="1269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9"/>
                                        </p:tgtEl>
                                        <p:attrNameLst>
                                          <p:attrName>style.visibility</p:attrName>
                                        </p:attrNameLst>
                                      </p:cBhvr>
                                      <p:to>
                                        <p:strVal val="visible"/>
                                      </p:to>
                                    </p:set>
                                    <p:animEffect filter="fade" transition="in">
                                      <p:cBhvr>
                                        <p:cTn dur="1000"/>
                                        <p:tgtEl>
                                          <p:spTgt spid="14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7" name="Shape 407"/>
        <p:cNvGrpSpPr/>
        <p:nvPr/>
      </p:nvGrpSpPr>
      <p:grpSpPr>
        <a:xfrm>
          <a:off x="0" y="0"/>
          <a:ext cx="0" cy="0"/>
          <a:chOff x="0" y="0"/>
          <a:chExt cx="0" cy="0"/>
        </a:xfrm>
      </p:grpSpPr>
      <p:sp>
        <p:nvSpPr>
          <p:cNvPr id="408" name="Google Shape;408;p42"/>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409" name="Google Shape;409;p42"/>
          <p:cNvPicPr preferRelativeResize="0"/>
          <p:nvPr/>
        </p:nvPicPr>
        <p:blipFill rotWithShape="1">
          <a:blip r:embed="rId3">
            <a:alphaModFix/>
          </a:blip>
          <a:srcRect b="12289" l="0" r="0" t="12409"/>
          <a:stretch/>
        </p:blipFill>
        <p:spPr>
          <a:xfrm>
            <a:off x="114775" y="147388"/>
            <a:ext cx="8754200" cy="4848725"/>
          </a:xfrm>
          <a:prstGeom prst="rect">
            <a:avLst/>
          </a:prstGeom>
          <a:noFill/>
          <a:ln cap="flat" cmpd="sng" w="19050">
            <a:solidFill>
              <a:srgbClr val="000000"/>
            </a:solidFill>
            <a:prstDash val="solid"/>
            <a:round/>
            <a:headEnd len="sm" w="sm" type="none"/>
            <a:tailEnd len="sm" w="sm" type="none"/>
          </a:ln>
        </p:spPr>
      </p:pic>
      <p:sp>
        <p:nvSpPr>
          <p:cNvPr id="410" name="Google Shape;410;p42"/>
          <p:cNvSpPr txBox="1"/>
          <p:nvPr/>
        </p:nvSpPr>
        <p:spPr>
          <a:xfrm rot="-5399543">
            <a:off x="-839521" y="2047750"/>
            <a:ext cx="2258100" cy="349200"/>
          </a:xfrm>
          <a:prstGeom prst="rect">
            <a:avLst/>
          </a:prstGeom>
          <a:solidFill>
            <a:srgbClr val="F3F3F3"/>
          </a:solidFill>
          <a:ln cap="flat" cmpd="sng" w="952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Lato"/>
                <a:ea typeface="Lato"/>
                <a:cs typeface="Lato"/>
                <a:sym typeface="Lato"/>
              </a:rPr>
              <a:t>Percentage of Success</a:t>
            </a:r>
            <a:endParaRPr sz="1000">
              <a:latin typeface="Lato"/>
              <a:ea typeface="Lato"/>
              <a:cs typeface="Lato"/>
              <a:sym typeface="Lato"/>
            </a:endParaRPr>
          </a:p>
        </p:txBody>
      </p:sp>
      <p:sp>
        <p:nvSpPr>
          <p:cNvPr id="411" name="Google Shape;411;p42"/>
          <p:cNvSpPr txBox="1"/>
          <p:nvPr/>
        </p:nvSpPr>
        <p:spPr>
          <a:xfrm>
            <a:off x="2759925" y="1278775"/>
            <a:ext cx="1731300" cy="26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Lato"/>
              <a:ea typeface="Lato"/>
              <a:cs typeface="Lato"/>
              <a:sym typeface="Lato"/>
            </a:endParaRPr>
          </a:p>
        </p:txBody>
      </p:sp>
      <p:sp>
        <p:nvSpPr>
          <p:cNvPr id="412" name="Google Shape;412;p42">
            <a:hlinkClick r:id="rId4"/>
          </p:cNvPr>
          <p:cNvSpPr/>
          <p:nvPr/>
        </p:nvSpPr>
        <p:spPr>
          <a:xfrm>
            <a:off x="0" y="5016500"/>
            <a:ext cx="5642100" cy="1269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410"/>
                                        </p:tgtEl>
                                        <p:attrNameLst>
                                          <p:attrName>style.visibility</p:attrName>
                                        </p:attrNameLst>
                                      </p:cBhvr>
                                      <p:to>
                                        <p:strVal val="visible"/>
                                      </p:to>
                                    </p:set>
                                    <p:anim calcmode="lin" valueType="num">
                                      <p:cBhvr additive="base">
                                        <p:cTn dur="1"/>
                                        <p:tgtEl>
                                          <p:spTgt spid="410"/>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409"/>
                                        </p:tgtEl>
                                        <p:attrNameLst>
                                          <p:attrName>style.visibility</p:attrName>
                                        </p:attrNameLst>
                                      </p:cBhvr>
                                      <p:to>
                                        <p:strVal val="visible"/>
                                      </p:to>
                                    </p:set>
                                    <p:anim calcmode="lin" valueType="num">
                                      <p:cBhvr additive="base">
                                        <p:cTn dur="1"/>
                                        <p:tgtEl>
                                          <p:spTgt spid="409"/>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6" name="Shape 416"/>
        <p:cNvGrpSpPr/>
        <p:nvPr/>
      </p:nvGrpSpPr>
      <p:grpSpPr>
        <a:xfrm>
          <a:off x="0" y="0"/>
          <a:ext cx="0" cy="0"/>
          <a:chOff x="0" y="0"/>
          <a:chExt cx="0" cy="0"/>
        </a:xfrm>
      </p:grpSpPr>
      <p:sp>
        <p:nvSpPr>
          <p:cNvPr id="417" name="Google Shape;417;p43"/>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418" name="Google Shape;418;p43"/>
          <p:cNvPicPr preferRelativeResize="0"/>
          <p:nvPr/>
        </p:nvPicPr>
        <p:blipFill rotWithShape="1">
          <a:blip r:embed="rId3">
            <a:alphaModFix/>
          </a:blip>
          <a:srcRect b="11295" l="0" r="0" t="13550"/>
          <a:stretch/>
        </p:blipFill>
        <p:spPr>
          <a:xfrm>
            <a:off x="152400" y="199225"/>
            <a:ext cx="8794850" cy="4787725"/>
          </a:xfrm>
          <a:prstGeom prst="rect">
            <a:avLst/>
          </a:prstGeom>
          <a:noFill/>
          <a:ln>
            <a:noFill/>
          </a:ln>
        </p:spPr>
      </p:pic>
      <p:sp>
        <p:nvSpPr>
          <p:cNvPr id="419" name="Google Shape;419;p43">
            <a:hlinkClick r:id="rId4"/>
          </p:cNvPr>
          <p:cNvSpPr/>
          <p:nvPr/>
        </p:nvSpPr>
        <p:spPr>
          <a:xfrm>
            <a:off x="0" y="5016500"/>
            <a:ext cx="5836500" cy="1269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18"/>
                                        </p:tgtEl>
                                        <p:attrNameLst>
                                          <p:attrName>style.visibility</p:attrName>
                                        </p:attrNameLst>
                                      </p:cBhvr>
                                      <p:to>
                                        <p:strVal val="visible"/>
                                      </p:to>
                                    </p:set>
                                    <p:anim calcmode="lin" valueType="num">
                                      <p:cBhvr additive="base">
                                        <p:cTn dur="1000"/>
                                        <p:tgtEl>
                                          <p:spTgt spid="418"/>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3" name="Shape 423"/>
        <p:cNvGrpSpPr/>
        <p:nvPr/>
      </p:nvGrpSpPr>
      <p:grpSpPr>
        <a:xfrm>
          <a:off x="0" y="0"/>
          <a:ext cx="0" cy="0"/>
          <a:chOff x="0" y="0"/>
          <a:chExt cx="0" cy="0"/>
        </a:xfrm>
      </p:grpSpPr>
      <p:sp>
        <p:nvSpPr>
          <p:cNvPr id="424" name="Google Shape;424;p4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Reason Behind BSC Conundrum</a:t>
            </a:r>
            <a:endParaRPr/>
          </a:p>
        </p:txBody>
      </p:sp>
      <p:sp>
        <p:nvSpPr>
          <p:cNvPr id="425" name="Google Shape;425;p4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Font typeface="Montserrat"/>
              <a:buChar char="●"/>
            </a:pPr>
            <a:r>
              <a:rPr lang="en" sz="1800">
                <a:latin typeface="Montserrat"/>
                <a:ea typeface="Montserrat"/>
                <a:cs typeface="Montserrat"/>
                <a:sym typeface="Montserrat"/>
              </a:rPr>
              <a:t>When k is even:</a:t>
            </a:r>
            <a:endParaRPr>
              <a:latin typeface="Montserrat"/>
              <a:ea typeface="Montserrat"/>
              <a:cs typeface="Montserrat"/>
              <a:sym typeface="Montserrat"/>
            </a:endParaRPr>
          </a:p>
          <a:p>
            <a:pPr indent="-317500" lvl="1" marL="914400" rtl="0" algn="l">
              <a:spcBef>
                <a:spcPts val="0"/>
              </a:spcBef>
              <a:spcAft>
                <a:spcPts val="0"/>
              </a:spcAft>
              <a:buSzPts val="1400"/>
              <a:buFont typeface="Montserrat"/>
              <a:buChar char="○"/>
            </a:pPr>
            <a:r>
              <a:rPr lang="en" sz="1400">
                <a:latin typeface="Montserrat"/>
                <a:ea typeface="Montserrat"/>
                <a:cs typeface="Montserrat"/>
                <a:sym typeface="Montserrat"/>
              </a:rPr>
              <a:t>The maximum of XOR of all values in row and column other than the value to be checked always gives the correct value</a:t>
            </a:r>
            <a:endParaRPr sz="1400">
              <a:latin typeface="Montserrat"/>
              <a:ea typeface="Montserrat"/>
              <a:cs typeface="Montserrat"/>
              <a:sym typeface="Montserrat"/>
            </a:endParaRPr>
          </a:p>
          <a:p>
            <a:pPr indent="-317500" lvl="1" marL="914400" rtl="0" algn="l">
              <a:spcBef>
                <a:spcPts val="0"/>
              </a:spcBef>
              <a:spcAft>
                <a:spcPts val="0"/>
              </a:spcAft>
              <a:buSzPts val="1400"/>
              <a:buFont typeface="Montserrat"/>
              <a:buChar char="○"/>
            </a:pPr>
            <a:r>
              <a:rPr lang="en" sz="1400">
                <a:latin typeface="Montserrat"/>
                <a:ea typeface="Montserrat"/>
                <a:cs typeface="Montserrat"/>
                <a:sym typeface="Montserrat"/>
              </a:rPr>
              <a:t>This means when p=1, success probability is 1.</a:t>
            </a:r>
            <a:endParaRPr sz="1400">
              <a:latin typeface="Montserrat"/>
              <a:ea typeface="Montserrat"/>
              <a:cs typeface="Montserrat"/>
              <a:sym typeface="Montserrat"/>
            </a:endParaRPr>
          </a:p>
          <a:p>
            <a:pPr indent="-311150" lvl="0" marL="457200" rtl="0" algn="l">
              <a:spcBef>
                <a:spcPts val="0"/>
              </a:spcBef>
              <a:spcAft>
                <a:spcPts val="0"/>
              </a:spcAft>
              <a:buSzPts val="1300"/>
              <a:buFont typeface="Montserrat"/>
              <a:buChar char="●"/>
            </a:pPr>
            <a:r>
              <a:rPr lang="en" sz="1800">
                <a:latin typeface="Montserrat"/>
                <a:ea typeface="Montserrat"/>
                <a:cs typeface="Montserrat"/>
                <a:sym typeface="Montserrat"/>
              </a:rPr>
              <a:t>When k is odd</a:t>
            </a:r>
            <a:r>
              <a:rPr lang="en">
                <a:latin typeface="Montserrat"/>
                <a:ea typeface="Montserrat"/>
                <a:cs typeface="Montserrat"/>
                <a:sym typeface="Montserrat"/>
              </a:rPr>
              <a:t>:</a:t>
            </a:r>
            <a:endParaRPr>
              <a:latin typeface="Montserrat"/>
              <a:ea typeface="Montserrat"/>
              <a:cs typeface="Montserrat"/>
              <a:sym typeface="Montserrat"/>
            </a:endParaRPr>
          </a:p>
          <a:p>
            <a:pPr indent="-317500" lvl="1" marL="914400" rtl="0" algn="l">
              <a:spcBef>
                <a:spcPts val="0"/>
              </a:spcBef>
              <a:spcAft>
                <a:spcPts val="0"/>
              </a:spcAft>
              <a:buSzPts val="1400"/>
              <a:buFont typeface="Montserrat"/>
              <a:buChar char="○"/>
            </a:pPr>
            <a:r>
              <a:rPr lang="en" sz="1400">
                <a:latin typeface="Montserrat"/>
                <a:ea typeface="Montserrat"/>
                <a:cs typeface="Montserrat"/>
                <a:sym typeface="Montserrat"/>
              </a:rPr>
              <a:t>The maximum of XOR of all values in row and column other than the value to be checked always gives the wrong value</a:t>
            </a:r>
            <a:r>
              <a:rPr lang="en" sz="1400">
                <a:latin typeface="Montserrat"/>
                <a:ea typeface="Montserrat"/>
                <a:cs typeface="Montserrat"/>
                <a:sym typeface="Montserrat"/>
              </a:rPr>
              <a:t> </a:t>
            </a:r>
            <a:endParaRPr sz="1400">
              <a:latin typeface="Montserrat"/>
              <a:ea typeface="Montserrat"/>
              <a:cs typeface="Montserrat"/>
              <a:sym typeface="Montserrat"/>
            </a:endParaRPr>
          </a:p>
          <a:p>
            <a:pPr indent="-317500" lvl="1" marL="914400" rtl="0" algn="l">
              <a:spcBef>
                <a:spcPts val="0"/>
              </a:spcBef>
              <a:spcAft>
                <a:spcPts val="0"/>
              </a:spcAft>
              <a:buSzPts val="1400"/>
              <a:buFont typeface="Montserrat"/>
              <a:buChar char="○"/>
            </a:pPr>
            <a:r>
              <a:rPr lang="en" sz="1400">
                <a:latin typeface="Montserrat"/>
                <a:ea typeface="Montserrat"/>
                <a:cs typeface="Montserrat"/>
                <a:sym typeface="Montserrat"/>
              </a:rPr>
              <a:t>This means when p=1, success probability is 0.</a:t>
            </a:r>
            <a:endParaRPr sz="1400">
              <a:latin typeface="Montserrat"/>
              <a:ea typeface="Montserrat"/>
              <a:cs typeface="Montserrat"/>
              <a:sym typeface="Montserrat"/>
            </a:endParaRPr>
          </a:p>
        </p:txBody>
      </p:sp>
      <p:sp>
        <p:nvSpPr>
          <p:cNvPr id="426" name="Google Shape;426;p44">
            <a:hlinkClick r:id="rId3"/>
          </p:cNvPr>
          <p:cNvSpPr/>
          <p:nvPr/>
        </p:nvSpPr>
        <p:spPr>
          <a:xfrm>
            <a:off x="0" y="5016500"/>
            <a:ext cx="6031200" cy="1269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25"/>
                                        </p:tgtEl>
                                        <p:attrNameLst>
                                          <p:attrName>style.visibility</p:attrName>
                                        </p:attrNameLst>
                                      </p:cBhvr>
                                      <p:to>
                                        <p:strVal val="visible"/>
                                      </p:to>
                                    </p:set>
                                    <p:anim calcmode="lin" valueType="num">
                                      <p:cBhvr additive="base">
                                        <p:cTn dur="1000"/>
                                        <p:tgtEl>
                                          <p:spTgt spid="425"/>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0" name="Shape 430"/>
        <p:cNvGrpSpPr/>
        <p:nvPr/>
      </p:nvGrpSpPr>
      <p:grpSpPr>
        <a:xfrm>
          <a:off x="0" y="0"/>
          <a:ext cx="0" cy="0"/>
          <a:chOff x="0" y="0"/>
          <a:chExt cx="0" cy="0"/>
        </a:xfrm>
      </p:grpSpPr>
      <p:sp>
        <p:nvSpPr>
          <p:cNvPr id="431" name="Google Shape;431;p4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432" name="Google Shape;432;p45"/>
          <p:cNvPicPr preferRelativeResize="0"/>
          <p:nvPr/>
        </p:nvPicPr>
        <p:blipFill>
          <a:blip r:embed="rId3">
            <a:alphaModFix/>
          </a:blip>
          <a:stretch>
            <a:fillRect/>
          </a:stretch>
        </p:blipFill>
        <p:spPr>
          <a:xfrm>
            <a:off x="152400" y="168750"/>
            <a:ext cx="8703374" cy="4822350"/>
          </a:xfrm>
          <a:prstGeom prst="rect">
            <a:avLst/>
          </a:prstGeom>
          <a:noFill/>
          <a:ln>
            <a:noFill/>
          </a:ln>
        </p:spPr>
      </p:pic>
      <p:sp>
        <p:nvSpPr>
          <p:cNvPr id="433" name="Google Shape;433;p45">
            <a:hlinkClick r:id="rId4"/>
          </p:cNvPr>
          <p:cNvSpPr/>
          <p:nvPr/>
        </p:nvSpPr>
        <p:spPr>
          <a:xfrm>
            <a:off x="0" y="5016500"/>
            <a:ext cx="6225600" cy="1269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432"/>
                                        </p:tgtEl>
                                        <p:attrNameLst>
                                          <p:attrName>style.visibility</p:attrName>
                                        </p:attrNameLst>
                                      </p:cBhvr>
                                      <p:to>
                                        <p:strVal val="visible"/>
                                      </p:to>
                                    </p:set>
                                    <p:anim calcmode="lin" valueType="num">
                                      <p:cBhvr additive="base">
                                        <p:cTn dur="1000"/>
                                        <p:tgtEl>
                                          <p:spTgt spid="432"/>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7" name="Shape 437"/>
        <p:cNvGrpSpPr/>
        <p:nvPr/>
      </p:nvGrpSpPr>
      <p:grpSpPr>
        <a:xfrm>
          <a:off x="0" y="0"/>
          <a:ext cx="0" cy="0"/>
          <a:chOff x="0" y="0"/>
          <a:chExt cx="0" cy="0"/>
        </a:xfrm>
      </p:grpSpPr>
      <p:sp>
        <p:nvSpPr>
          <p:cNvPr id="438" name="Google Shape;438;p4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439" name="Google Shape;439;p46"/>
          <p:cNvPicPr preferRelativeResize="0"/>
          <p:nvPr/>
        </p:nvPicPr>
        <p:blipFill>
          <a:blip r:embed="rId3">
            <a:alphaModFix/>
          </a:blip>
          <a:stretch>
            <a:fillRect/>
          </a:stretch>
        </p:blipFill>
        <p:spPr>
          <a:xfrm>
            <a:off x="152400" y="158575"/>
            <a:ext cx="8825350" cy="4832524"/>
          </a:xfrm>
          <a:prstGeom prst="rect">
            <a:avLst/>
          </a:prstGeom>
          <a:noFill/>
          <a:ln>
            <a:noFill/>
          </a:ln>
        </p:spPr>
      </p:pic>
      <p:sp>
        <p:nvSpPr>
          <p:cNvPr id="440" name="Google Shape;440;p46">
            <a:hlinkClick r:id="rId4"/>
          </p:cNvPr>
          <p:cNvSpPr/>
          <p:nvPr/>
        </p:nvSpPr>
        <p:spPr>
          <a:xfrm>
            <a:off x="0" y="5016500"/>
            <a:ext cx="6420300" cy="1269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439"/>
                                        </p:tgtEl>
                                        <p:attrNameLst>
                                          <p:attrName>style.visibility</p:attrName>
                                        </p:attrNameLst>
                                      </p:cBhvr>
                                      <p:to>
                                        <p:strVal val="visible"/>
                                      </p:to>
                                    </p:set>
                                    <p:anim calcmode="lin" valueType="num">
                                      <p:cBhvr additive="base">
                                        <p:cTn dur="1000"/>
                                        <p:tgtEl>
                                          <p:spTgt spid="439"/>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4" name="Shape 444"/>
        <p:cNvGrpSpPr/>
        <p:nvPr/>
      </p:nvGrpSpPr>
      <p:grpSpPr>
        <a:xfrm>
          <a:off x="0" y="0"/>
          <a:ext cx="0" cy="0"/>
          <a:chOff x="0" y="0"/>
          <a:chExt cx="0" cy="0"/>
        </a:xfrm>
      </p:grpSpPr>
      <p:sp>
        <p:nvSpPr>
          <p:cNvPr id="445" name="Google Shape;445;p4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47">
            <a:hlinkClick r:id="rId3"/>
          </p:cNvPr>
          <p:cNvSpPr/>
          <p:nvPr/>
        </p:nvSpPr>
        <p:spPr>
          <a:xfrm>
            <a:off x="0" y="5016500"/>
            <a:ext cx="6614700" cy="1269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47" name="Google Shape;447;p47"/>
          <p:cNvPicPr preferRelativeResize="0"/>
          <p:nvPr/>
        </p:nvPicPr>
        <p:blipFill>
          <a:blip r:embed="rId4">
            <a:alphaModFix/>
          </a:blip>
          <a:stretch>
            <a:fillRect/>
          </a:stretch>
        </p:blipFill>
        <p:spPr>
          <a:xfrm>
            <a:off x="152400" y="158575"/>
            <a:ext cx="8822858" cy="4705524"/>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1" name="Shape 451"/>
        <p:cNvGrpSpPr/>
        <p:nvPr/>
      </p:nvGrpSpPr>
      <p:grpSpPr>
        <a:xfrm>
          <a:off x="0" y="0"/>
          <a:ext cx="0" cy="0"/>
          <a:chOff x="0" y="0"/>
          <a:chExt cx="0" cy="0"/>
        </a:xfrm>
      </p:grpSpPr>
      <p:sp>
        <p:nvSpPr>
          <p:cNvPr id="452" name="Google Shape;452;p4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48">
            <a:hlinkClick r:id="rId3"/>
          </p:cNvPr>
          <p:cNvSpPr/>
          <p:nvPr/>
        </p:nvSpPr>
        <p:spPr>
          <a:xfrm>
            <a:off x="0" y="5016500"/>
            <a:ext cx="6809400" cy="1269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54" name="Google Shape;454;p48"/>
          <p:cNvPicPr preferRelativeResize="0"/>
          <p:nvPr/>
        </p:nvPicPr>
        <p:blipFill>
          <a:blip r:embed="rId4">
            <a:alphaModFix/>
          </a:blip>
          <a:stretch>
            <a:fillRect/>
          </a:stretch>
        </p:blipFill>
        <p:spPr>
          <a:xfrm>
            <a:off x="152400" y="148400"/>
            <a:ext cx="8855851" cy="486810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8" name="Shape 458"/>
        <p:cNvGrpSpPr/>
        <p:nvPr/>
      </p:nvGrpSpPr>
      <p:grpSpPr>
        <a:xfrm>
          <a:off x="0" y="0"/>
          <a:ext cx="0" cy="0"/>
          <a:chOff x="0" y="0"/>
          <a:chExt cx="0" cy="0"/>
        </a:xfrm>
      </p:grpSpPr>
      <p:sp>
        <p:nvSpPr>
          <p:cNvPr id="459" name="Google Shape;459;p4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460" name="Google Shape;460;p49"/>
          <p:cNvPicPr preferRelativeResize="0"/>
          <p:nvPr/>
        </p:nvPicPr>
        <p:blipFill>
          <a:blip r:embed="rId3">
            <a:alphaModFix/>
          </a:blip>
          <a:stretch>
            <a:fillRect/>
          </a:stretch>
        </p:blipFill>
        <p:spPr>
          <a:xfrm>
            <a:off x="152400" y="178900"/>
            <a:ext cx="8732916" cy="4812201"/>
          </a:xfrm>
          <a:prstGeom prst="rect">
            <a:avLst/>
          </a:prstGeom>
          <a:noFill/>
          <a:ln>
            <a:noFill/>
          </a:ln>
        </p:spPr>
      </p:pic>
      <p:sp>
        <p:nvSpPr>
          <p:cNvPr id="461" name="Google Shape;461;p49">
            <a:hlinkClick r:id="rId4"/>
          </p:cNvPr>
          <p:cNvSpPr/>
          <p:nvPr/>
        </p:nvSpPr>
        <p:spPr>
          <a:xfrm>
            <a:off x="0" y="5016500"/>
            <a:ext cx="7003800" cy="1269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460"/>
                                        </p:tgtEl>
                                        <p:attrNameLst>
                                          <p:attrName>style.visibility</p:attrName>
                                        </p:attrNameLst>
                                      </p:cBhvr>
                                      <p:to>
                                        <p:strVal val="visible"/>
                                      </p:to>
                                    </p:set>
                                    <p:anim calcmode="lin" valueType="num">
                                      <p:cBhvr additive="base">
                                        <p:cTn dur="1000"/>
                                        <p:tgtEl>
                                          <p:spTgt spid="460"/>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5" name="Shape 465"/>
        <p:cNvGrpSpPr/>
        <p:nvPr/>
      </p:nvGrpSpPr>
      <p:grpSpPr>
        <a:xfrm>
          <a:off x="0" y="0"/>
          <a:ext cx="0" cy="0"/>
          <a:chOff x="0" y="0"/>
          <a:chExt cx="0" cy="0"/>
        </a:xfrm>
      </p:grpSpPr>
      <p:sp>
        <p:nvSpPr>
          <p:cNvPr id="466" name="Google Shape;466;p5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467" name="Google Shape;467;p50"/>
          <p:cNvPicPr preferRelativeResize="0"/>
          <p:nvPr/>
        </p:nvPicPr>
        <p:blipFill>
          <a:blip r:embed="rId3">
            <a:alphaModFix/>
          </a:blip>
          <a:stretch>
            <a:fillRect/>
          </a:stretch>
        </p:blipFill>
        <p:spPr>
          <a:xfrm>
            <a:off x="152400" y="148400"/>
            <a:ext cx="8723700" cy="4842700"/>
          </a:xfrm>
          <a:prstGeom prst="rect">
            <a:avLst/>
          </a:prstGeom>
          <a:noFill/>
          <a:ln>
            <a:noFill/>
          </a:ln>
        </p:spPr>
      </p:pic>
      <p:sp>
        <p:nvSpPr>
          <p:cNvPr id="468" name="Google Shape;468;p50">
            <a:hlinkClick r:id="rId4"/>
          </p:cNvPr>
          <p:cNvSpPr/>
          <p:nvPr/>
        </p:nvSpPr>
        <p:spPr>
          <a:xfrm>
            <a:off x="0" y="5016500"/>
            <a:ext cx="7198500" cy="1269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467"/>
                                        </p:tgtEl>
                                        <p:attrNameLst>
                                          <p:attrName>style.visibility</p:attrName>
                                        </p:attrNameLst>
                                      </p:cBhvr>
                                      <p:to>
                                        <p:strVal val="visible"/>
                                      </p:to>
                                    </p:set>
                                    <p:anim calcmode="lin" valueType="num">
                                      <p:cBhvr additive="base">
                                        <p:cTn dur="1000"/>
                                        <p:tgtEl>
                                          <p:spTgt spid="467"/>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2" name="Shape 472"/>
        <p:cNvGrpSpPr/>
        <p:nvPr/>
      </p:nvGrpSpPr>
      <p:grpSpPr>
        <a:xfrm>
          <a:off x="0" y="0"/>
          <a:ext cx="0" cy="0"/>
          <a:chOff x="0" y="0"/>
          <a:chExt cx="0" cy="0"/>
        </a:xfrm>
      </p:grpSpPr>
      <p:sp>
        <p:nvSpPr>
          <p:cNvPr id="473" name="Google Shape;473;p5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474" name="Google Shape;474;p51"/>
          <p:cNvPicPr preferRelativeResize="0"/>
          <p:nvPr/>
        </p:nvPicPr>
        <p:blipFill>
          <a:blip r:embed="rId3">
            <a:alphaModFix/>
          </a:blip>
          <a:stretch>
            <a:fillRect/>
          </a:stretch>
        </p:blipFill>
        <p:spPr>
          <a:xfrm>
            <a:off x="152400" y="117925"/>
            <a:ext cx="8784674" cy="4873176"/>
          </a:xfrm>
          <a:prstGeom prst="rect">
            <a:avLst/>
          </a:prstGeom>
          <a:noFill/>
          <a:ln>
            <a:noFill/>
          </a:ln>
        </p:spPr>
      </p:pic>
      <p:sp>
        <p:nvSpPr>
          <p:cNvPr id="475" name="Google Shape;475;p51">
            <a:hlinkClick r:id="rId4"/>
          </p:cNvPr>
          <p:cNvSpPr/>
          <p:nvPr/>
        </p:nvSpPr>
        <p:spPr>
          <a:xfrm>
            <a:off x="0" y="5016500"/>
            <a:ext cx="7392900" cy="1269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4"/>
                                        </p:tgtEl>
                                        <p:attrNameLst>
                                          <p:attrName>style.visibility</p:attrName>
                                        </p:attrNameLst>
                                      </p:cBhvr>
                                      <p:to>
                                        <p:strVal val="visible"/>
                                      </p:to>
                                    </p:set>
                                    <p:animEffect filter="fade" transition="in">
                                      <p:cBhvr>
                                        <p:cTn dur="1000"/>
                                        <p:tgtEl>
                                          <p:spTgt spid="47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Google Shape;155;p1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3000"/>
              <a:t>Honour Code</a:t>
            </a:r>
            <a:endParaRPr b="1" sz="3000"/>
          </a:p>
        </p:txBody>
      </p:sp>
      <p:pic>
        <p:nvPicPr>
          <p:cNvPr id="156" name="Google Shape;156;p16"/>
          <p:cNvPicPr preferRelativeResize="0"/>
          <p:nvPr/>
        </p:nvPicPr>
        <p:blipFill>
          <a:blip r:embed="rId3">
            <a:alphaModFix/>
          </a:blip>
          <a:stretch>
            <a:fillRect/>
          </a:stretch>
        </p:blipFill>
        <p:spPr>
          <a:xfrm>
            <a:off x="283550" y="1176300"/>
            <a:ext cx="8654676" cy="3814800"/>
          </a:xfrm>
          <a:prstGeom prst="rect">
            <a:avLst/>
          </a:prstGeom>
          <a:noFill/>
          <a:ln>
            <a:noFill/>
          </a:ln>
        </p:spPr>
      </p:pic>
      <p:sp>
        <p:nvSpPr>
          <p:cNvPr id="157" name="Google Shape;157;p16">
            <a:hlinkClick r:id="rId4"/>
          </p:cNvPr>
          <p:cNvSpPr/>
          <p:nvPr/>
        </p:nvSpPr>
        <p:spPr>
          <a:xfrm>
            <a:off x="0" y="5016500"/>
            <a:ext cx="583800" cy="1269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9" name="Shape 479"/>
        <p:cNvGrpSpPr/>
        <p:nvPr/>
      </p:nvGrpSpPr>
      <p:grpSpPr>
        <a:xfrm>
          <a:off x="0" y="0"/>
          <a:ext cx="0" cy="0"/>
          <a:chOff x="0" y="0"/>
          <a:chExt cx="0" cy="0"/>
        </a:xfrm>
      </p:grpSpPr>
      <p:sp>
        <p:nvSpPr>
          <p:cNvPr id="480" name="Google Shape;480;p52"/>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Theoretical analysis for successful decoding of Product code</a:t>
            </a:r>
            <a:endParaRPr sz="3000"/>
          </a:p>
        </p:txBody>
      </p:sp>
      <p:sp>
        <p:nvSpPr>
          <p:cNvPr id="481" name="Google Shape;481;p52"/>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For a product code of (n,k) </a:t>
            </a:r>
            <a:endParaRPr sz="1800"/>
          </a:p>
          <a:p>
            <a:pPr indent="-342900" lvl="0" marL="457200" rtl="0" algn="l">
              <a:spcBef>
                <a:spcPts val="0"/>
              </a:spcBef>
              <a:spcAft>
                <a:spcPts val="0"/>
              </a:spcAft>
              <a:buSzPts val="1800"/>
              <a:buChar char="●"/>
            </a:pPr>
            <a:r>
              <a:rPr lang="en" sz="1800"/>
              <a:t>Tc=2*sqrt(</a:t>
            </a:r>
            <a:r>
              <a:rPr lang="en" sz="1800"/>
              <a:t>k) +1</a:t>
            </a:r>
            <a:endParaRPr sz="1800"/>
          </a:p>
          <a:p>
            <a:pPr indent="-342900" lvl="0" marL="457200" rtl="0" algn="l">
              <a:spcBef>
                <a:spcPts val="0"/>
              </a:spcBef>
              <a:spcAft>
                <a:spcPts val="0"/>
              </a:spcAft>
              <a:buSzPts val="1800"/>
              <a:buChar char="●"/>
            </a:pPr>
            <a:r>
              <a:rPr lang="en" sz="1800"/>
              <a:t>For i between 1 to Tc</a:t>
            </a:r>
            <a:endParaRPr sz="1800"/>
          </a:p>
          <a:p>
            <a:pPr indent="-342900" lvl="0" marL="457200" rtl="0" algn="l">
              <a:spcBef>
                <a:spcPts val="0"/>
              </a:spcBef>
              <a:spcAft>
                <a:spcPts val="0"/>
              </a:spcAft>
              <a:buSzPts val="1800"/>
              <a:buChar char="●"/>
            </a:pPr>
            <a:r>
              <a:rPr lang="en" sz="1800"/>
              <a:t>if(i&lt;4)</a:t>
            </a:r>
            <a:endParaRPr sz="1800"/>
          </a:p>
          <a:p>
            <a:pPr indent="-342900" lvl="1" marL="914400" rtl="0" algn="l">
              <a:spcBef>
                <a:spcPts val="0"/>
              </a:spcBef>
              <a:spcAft>
                <a:spcPts val="0"/>
              </a:spcAft>
              <a:buSzPts val="1800"/>
              <a:buChar char="○"/>
            </a:pPr>
            <a:r>
              <a:rPr lang="en" sz="1800"/>
              <a:t>Logic1</a:t>
            </a:r>
            <a:endParaRPr sz="1800"/>
          </a:p>
          <a:p>
            <a:pPr indent="-342900" lvl="0" marL="457200" rtl="0" algn="l">
              <a:spcBef>
                <a:spcPts val="0"/>
              </a:spcBef>
              <a:spcAft>
                <a:spcPts val="0"/>
              </a:spcAft>
              <a:buSzPts val="1800"/>
              <a:buChar char="●"/>
            </a:pPr>
            <a:r>
              <a:rPr lang="en" sz="1800"/>
              <a:t>Else</a:t>
            </a:r>
            <a:endParaRPr sz="1800"/>
          </a:p>
          <a:p>
            <a:pPr indent="-342900" lvl="1" marL="914400" rtl="0" algn="l">
              <a:spcBef>
                <a:spcPts val="0"/>
              </a:spcBef>
              <a:spcAft>
                <a:spcPts val="0"/>
              </a:spcAft>
              <a:buSzPts val="1800"/>
              <a:buChar char="○"/>
            </a:pPr>
            <a:r>
              <a:rPr lang="en" sz="1800"/>
              <a:t>Logic2</a:t>
            </a:r>
            <a:endParaRPr sz="1800"/>
          </a:p>
          <a:p>
            <a:pPr indent="0" lvl="0" marL="0" rtl="0" algn="l">
              <a:spcBef>
                <a:spcPts val="1600"/>
              </a:spcBef>
              <a:spcAft>
                <a:spcPts val="1600"/>
              </a:spcAft>
              <a:buNone/>
            </a:pPr>
            <a:r>
              <a:rPr lang="en" sz="1800"/>
              <a:t>Here, i = number of bits flipped.</a:t>
            </a:r>
            <a:endParaRPr sz="1800"/>
          </a:p>
        </p:txBody>
      </p:sp>
      <p:sp>
        <p:nvSpPr>
          <p:cNvPr id="482" name="Google Shape;482;p52">
            <a:hlinkClick r:id="rId3"/>
          </p:cNvPr>
          <p:cNvSpPr/>
          <p:nvPr/>
        </p:nvSpPr>
        <p:spPr>
          <a:xfrm>
            <a:off x="0" y="5016500"/>
            <a:ext cx="7587600" cy="1269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81"/>
                                        </p:tgtEl>
                                        <p:attrNameLst>
                                          <p:attrName>style.visibility</p:attrName>
                                        </p:attrNameLst>
                                      </p:cBhvr>
                                      <p:to>
                                        <p:strVal val="visible"/>
                                      </p:to>
                                    </p:set>
                                    <p:anim calcmode="lin" valueType="num">
                                      <p:cBhvr additive="base">
                                        <p:cTn dur="1000"/>
                                        <p:tgtEl>
                                          <p:spTgt spid="481"/>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6" name="Shape 486"/>
        <p:cNvGrpSpPr/>
        <p:nvPr/>
      </p:nvGrpSpPr>
      <p:grpSpPr>
        <a:xfrm>
          <a:off x="0" y="0"/>
          <a:ext cx="0" cy="0"/>
          <a:chOff x="0" y="0"/>
          <a:chExt cx="0" cy="0"/>
        </a:xfrm>
      </p:grpSpPr>
      <p:sp>
        <p:nvSpPr>
          <p:cNvPr id="487" name="Google Shape;487;p53"/>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Logic1</a:t>
            </a:r>
            <a:endParaRPr/>
          </a:p>
        </p:txBody>
      </p:sp>
      <p:sp>
        <p:nvSpPr>
          <p:cNvPr id="488" name="Google Shape;488;p53"/>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sz="1800"/>
          </a:p>
        </p:txBody>
      </p:sp>
      <p:pic>
        <p:nvPicPr>
          <p:cNvPr id="489" name="Google Shape;489;p53"/>
          <p:cNvPicPr preferRelativeResize="0"/>
          <p:nvPr/>
        </p:nvPicPr>
        <p:blipFill>
          <a:blip r:embed="rId3">
            <a:alphaModFix/>
          </a:blip>
          <a:stretch>
            <a:fillRect/>
          </a:stretch>
        </p:blipFill>
        <p:spPr>
          <a:xfrm>
            <a:off x="1607761" y="1738075"/>
            <a:ext cx="5928475" cy="1667350"/>
          </a:xfrm>
          <a:prstGeom prst="rect">
            <a:avLst/>
          </a:prstGeom>
          <a:noFill/>
          <a:ln>
            <a:noFill/>
          </a:ln>
        </p:spPr>
      </p:pic>
      <p:sp>
        <p:nvSpPr>
          <p:cNvPr id="490" name="Google Shape;490;p53">
            <a:hlinkClick r:id="rId4"/>
          </p:cNvPr>
          <p:cNvSpPr/>
          <p:nvPr/>
        </p:nvSpPr>
        <p:spPr>
          <a:xfrm>
            <a:off x="0" y="5016500"/>
            <a:ext cx="7782000" cy="1269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4" name="Shape 494"/>
        <p:cNvGrpSpPr/>
        <p:nvPr/>
      </p:nvGrpSpPr>
      <p:grpSpPr>
        <a:xfrm>
          <a:off x="0" y="0"/>
          <a:ext cx="0" cy="0"/>
          <a:chOff x="0" y="0"/>
          <a:chExt cx="0" cy="0"/>
        </a:xfrm>
      </p:grpSpPr>
      <p:sp>
        <p:nvSpPr>
          <p:cNvPr id="495" name="Google Shape;495;p5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Logic2</a:t>
            </a:r>
            <a:endParaRPr/>
          </a:p>
        </p:txBody>
      </p:sp>
      <p:sp>
        <p:nvSpPr>
          <p:cNvPr id="496" name="Google Shape;496;p5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497" name="Google Shape;497;p54"/>
          <p:cNvPicPr preferRelativeResize="0"/>
          <p:nvPr/>
        </p:nvPicPr>
        <p:blipFill>
          <a:blip r:embed="rId3">
            <a:alphaModFix/>
          </a:blip>
          <a:stretch>
            <a:fillRect/>
          </a:stretch>
        </p:blipFill>
        <p:spPr>
          <a:xfrm>
            <a:off x="438238" y="2114700"/>
            <a:ext cx="8267532" cy="914100"/>
          </a:xfrm>
          <a:prstGeom prst="rect">
            <a:avLst/>
          </a:prstGeom>
          <a:noFill/>
          <a:ln>
            <a:noFill/>
          </a:ln>
        </p:spPr>
      </p:pic>
      <p:sp>
        <p:nvSpPr>
          <p:cNvPr id="498" name="Google Shape;498;p54">
            <a:hlinkClick r:id="rId4"/>
          </p:cNvPr>
          <p:cNvSpPr/>
          <p:nvPr/>
        </p:nvSpPr>
        <p:spPr>
          <a:xfrm>
            <a:off x="0" y="5016500"/>
            <a:ext cx="7976700" cy="1269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2" name="Shape 502"/>
        <p:cNvGrpSpPr/>
        <p:nvPr/>
      </p:nvGrpSpPr>
      <p:grpSpPr>
        <a:xfrm>
          <a:off x="0" y="0"/>
          <a:ext cx="0" cy="0"/>
          <a:chOff x="0" y="0"/>
          <a:chExt cx="0" cy="0"/>
        </a:xfrm>
      </p:grpSpPr>
      <p:sp>
        <p:nvSpPr>
          <p:cNvPr id="503" name="Google Shape;503;p5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Just an example</a:t>
            </a:r>
            <a:endParaRPr/>
          </a:p>
        </p:txBody>
      </p:sp>
      <p:pic>
        <p:nvPicPr>
          <p:cNvPr id="504" name="Google Shape;504;p55"/>
          <p:cNvPicPr preferRelativeResize="0"/>
          <p:nvPr/>
        </p:nvPicPr>
        <p:blipFill>
          <a:blip r:embed="rId3">
            <a:alphaModFix/>
          </a:blip>
          <a:stretch>
            <a:fillRect/>
          </a:stretch>
        </p:blipFill>
        <p:spPr>
          <a:xfrm>
            <a:off x="3008750" y="1460250"/>
            <a:ext cx="2762250" cy="2781300"/>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8" name="Shape 508"/>
        <p:cNvGrpSpPr/>
        <p:nvPr/>
      </p:nvGrpSpPr>
      <p:grpSpPr>
        <a:xfrm>
          <a:off x="0" y="0"/>
          <a:ext cx="0" cy="0"/>
          <a:chOff x="0" y="0"/>
          <a:chExt cx="0" cy="0"/>
        </a:xfrm>
      </p:grpSpPr>
      <p:sp>
        <p:nvSpPr>
          <p:cNvPr id="509" name="Google Shape;509;p5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56">
            <a:hlinkClick r:id="rId3"/>
          </p:cNvPr>
          <p:cNvSpPr/>
          <p:nvPr/>
        </p:nvSpPr>
        <p:spPr>
          <a:xfrm>
            <a:off x="0" y="5016500"/>
            <a:ext cx="8171100" cy="1269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11" name="Google Shape;511;p56"/>
          <p:cNvPicPr preferRelativeResize="0"/>
          <p:nvPr/>
        </p:nvPicPr>
        <p:blipFill>
          <a:blip r:embed="rId4">
            <a:alphaModFix/>
          </a:blip>
          <a:stretch>
            <a:fillRect/>
          </a:stretch>
        </p:blipFill>
        <p:spPr>
          <a:xfrm>
            <a:off x="83350" y="178900"/>
            <a:ext cx="8853799" cy="4685201"/>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5" name="Shape 515"/>
        <p:cNvGrpSpPr/>
        <p:nvPr/>
      </p:nvGrpSpPr>
      <p:grpSpPr>
        <a:xfrm>
          <a:off x="0" y="0"/>
          <a:ext cx="0" cy="0"/>
          <a:chOff x="0" y="0"/>
          <a:chExt cx="0" cy="0"/>
        </a:xfrm>
      </p:grpSpPr>
      <p:sp>
        <p:nvSpPr>
          <p:cNvPr id="516" name="Google Shape;516;p5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57">
            <a:hlinkClick r:id="rId3"/>
          </p:cNvPr>
          <p:cNvSpPr/>
          <p:nvPr/>
        </p:nvSpPr>
        <p:spPr>
          <a:xfrm>
            <a:off x="0" y="5016500"/>
            <a:ext cx="8365800" cy="1269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18" name="Google Shape;518;p57"/>
          <p:cNvPicPr preferRelativeResize="0"/>
          <p:nvPr/>
        </p:nvPicPr>
        <p:blipFill>
          <a:blip r:embed="rId4">
            <a:alphaModFix/>
          </a:blip>
          <a:stretch>
            <a:fillRect/>
          </a:stretch>
        </p:blipFill>
        <p:spPr>
          <a:xfrm>
            <a:off x="152400" y="107750"/>
            <a:ext cx="8845675" cy="4908750"/>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2" name="Shape 522"/>
        <p:cNvGrpSpPr/>
        <p:nvPr/>
      </p:nvGrpSpPr>
      <p:grpSpPr>
        <a:xfrm>
          <a:off x="0" y="0"/>
          <a:ext cx="0" cy="0"/>
          <a:chOff x="0" y="0"/>
          <a:chExt cx="0" cy="0"/>
        </a:xfrm>
      </p:grpSpPr>
      <p:sp>
        <p:nvSpPr>
          <p:cNvPr id="523" name="Google Shape;523;p5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524" name="Google Shape;524;p58"/>
          <p:cNvPicPr preferRelativeResize="0"/>
          <p:nvPr/>
        </p:nvPicPr>
        <p:blipFill>
          <a:blip r:embed="rId3">
            <a:alphaModFix/>
          </a:blip>
          <a:stretch>
            <a:fillRect/>
          </a:stretch>
        </p:blipFill>
        <p:spPr>
          <a:xfrm>
            <a:off x="152400" y="158575"/>
            <a:ext cx="8794850" cy="4832524"/>
          </a:xfrm>
          <a:prstGeom prst="rect">
            <a:avLst/>
          </a:prstGeom>
          <a:noFill/>
          <a:ln>
            <a:noFill/>
          </a:ln>
        </p:spPr>
      </p:pic>
      <p:sp>
        <p:nvSpPr>
          <p:cNvPr id="525" name="Google Shape;525;p58">
            <a:hlinkClick r:id="rId4"/>
          </p:cNvPr>
          <p:cNvSpPr/>
          <p:nvPr/>
        </p:nvSpPr>
        <p:spPr>
          <a:xfrm>
            <a:off x="0" y="5016500"/>
            <a:ext cx="8560200" cy="1269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4"/>
                                        </p:tgtEl>
                                        <p:attrNameLst>
                                          <p:attrName>style.visibility</p:attrName>
                                        </p:attrNameLst>
                                      </p:cBhvr>
                                      <p:to>
                                        <p:strVal val="visible"/>
                                      </p:to>
                                    </p:set>
                                    <p:animEffect filter="fade" transition="in">
                                      <p:cBhvr>
                                        <p:cTn dur="1000"/>
                                        <p:tgtEl>
                                          <p:spTgt spid="52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9" name="Shape 529"/>
        <p:cNvGrpSpPr/>
        <p:nvPr/>
      </p:nvGrpSpPr>
      <p:grpSpPr>
        <a:xfrm>
          <a:off x="0" y="0"/>
          <a:ext cx="0" cy="0"/>
          <a:chOff x="0" y="0"/>
          <a:chExt cx="0" cy="0"/>
        </a:xfrm>
      </p:grpSpPr>
      <p:sp>
        <p:nvSpPr>
          <p:cNvPr id="530" name="Google Shape;530;p59"/>
          <p:cNvSpPr txBox="1"/>
          <p:nvPr>
            <p:ph type="title"/>
          </p:nvPr>
        </p:nvSpPr>
        <p:spPr>
          <a:xfrm>
            <a:off x="1227275" y="147975"/>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3000"/>
              <a:t>Summary/Conclusion</a:t>
            </a:r>
            <a:endParaRPr b="1" sz="3000"/>
          </a:p>
        </p:txBody>
      </p:sp>
      <p:sp>
        <p:nvSpPr>
          <p:cNvPr id="531" name="Google Shape;531;p59"/>
          <p:cNvSpPr txBox="1"/>
          <p:nvPr>
            <p:ph idx="1" type="body"/>
          </p:nvPr>
        </p:nvSpPr>
        <p:spPr>
          <a:xfrm>
            <a:off x="1052550" y="1062075"/>
            <a:ext cx="7038900" cy="2911200"/>
          </a:xfrm>
          <a:prstGeom prst="rect">
            <a:avLst/>
          </a:prstGeom>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SzPts val="1800"/>
              <a:buFont typeface="Montserrat"/>
              <a:buChar char="➔"/>
            </a:pPr>
            <a:r>
              <a:rPr lang="en" sz="1800">
                <a:latin typeface="Montserrat"/>
                <a:ea typeface="Montserrat"/>
                <a:cs typeface="Montserrat"/>
                <a:sym typeface="Montserrat"/>
              </a:rPr>
              <a:t>We came to know, the working of BEC, BSC channels and decoding product code and LDPC code through Tanner graph.</a:t>
            </a:r>
            <a:endParaRPr sz="1800">
              <a:latin typeface="Montserrat"/>
              <a:ea typeface="Montserrat"/>
              <a:cs typeface="Montserrat"/>
              <a:sym typeface="Montserrat"/>
            </a:endParaRPr>
          </a:p>
          <a:p>
            <a:pPr indent="-342900" lvl="0" marL="457200" rtl="0" algn="l">
              <a:lnSpc>
                <a:spcPct val="100000"/>
              </a:lnSpc>
              <a:spcBef>
                <a:spcPts val="0"/>
              </a:spcBef>
              <a:spcAft>
                <a:spcPts val="0"/>
              </a:spcAft>
              <a:buSzPts val="1800"/>
              <a:buFont typeface="Montserrat"/>
              <a:buChar char="➔"/>
            </a:pPr>
            <a:r>
              <a:rPr lang="en" sz="1800">
                <a:latin typeface="Montserrat"/>
                <a:ea typeface="Montserrat"/>
                <a:cs typeface="Montserrat"/>
                <a:sym typeface="Montserrat"/>
              </a:rPr>
              <a:t>Error correcting for BEC showed higher success rate as compared to BSC channel, because in BSC channel there are cases of unexpected flips of the already correct code, whereas in BEC, we are only retrieving the missing bits.</a:t>
            </a:r>
            <a:endParaRPr sz="1800">
              <a:latin typeface="Montserrat"/>
              <a:ea typeface="Montserrat"/>
              <a:cs typeface="Montserrat"/>
              <a:sym typeface="Montserrat"/>
            </a:endParaRPr>
          </a:p>
          <a:p>
            <a:pPr indent="-342900" lvl="0" marL="457200" rtl="0" algn="l">
              <a:lnSpc>
                <a:spcPct val="100000"/>
              </a:lnSpc>
              <a:spcBef>
                <a:spcPts val="0"/>
              </a:spcBef>
              <a:spcAft>
                <a:spcPts val="0"/>
              </a:spcAft>
              <a:buSzPts val="1800"/>
              <a:buFont typeface="Montserrat"/>
              <a:buChar char="➔"/>
            </a:pPr>
            <a:r>
              <a:rPr lang="en" sz="1800">
                <a:latin typeface="Montserrat"/>
                <a:ea typeface="Montserrat"/>
                <a:cs typeface="Montserrat"/>
                <a:sym typeface="Montserrat"/>
              </a:rPr>
              <a:t>LDPC showed higher accuracy as compared to product code because in LDPC, there are more check nodes present, hence more connections of a variable node to different check nodes.</a:t>
            </a:r>
            <a:endParaRPr sz="1800">
              <a:latin typeface="Montserrat"/>
              <a:ea typeface="Montserrat"/>
              <a:cs typeface="Montserrat"/>
              <a:sym typeface="Montserrat"/>
            </a:endParaRPr>
          </a:p>
          <a:p>
            <a:pPr indent="-342900" lvl="0" marL="457200" rtl="0" algn="l">
              <a:lnSpc>
                <a:spcPct val="100000"/>
              </a:lnSpc>
              <a:spcBef>
                <a:spcPts val="0"/>
              </a:spcBef>
              <a:spcAft>
                <a:spcPts val="0"/>
              </a:spcAft>
              <a:buSzPts val="1800"/>
              <a:buFont typeface="Montserrat"/>
              <a:buChar char="➔"/>
            </a:pPr>
            <a:r>
              <a:rPr lang="en" sz="1800">
                <a:latin typeface="Montserrat"/>
                <a:ea typeface="Montserrat"/>
                <a:cs typeface="Montserrat"/>
                <a:sym typeface="Montserrat"/>
              </a:rPr>
              <a:t>Product code is limited only to perfect square values of k, whereas LDPC code is not limited.</a:t>
            </a:r>
            <a:endParaRPr sz="1800">
              <a:latin typeface="Montserrat"/>
              <a:ea typeface="Montserrat"/>
              <a:cs typeface="Montserrat"/>
              <a:sym typeface="Montserrat"/>
            </a:endParaRPr>
          </a:p>
        </p:txBody>
      </p:sp>
      <p:sp>
        <p:nvSpPr>
          <p:cNvPr id="532" name="Google Shape;532;p59">
            <a:hlinkClick r:id="rId3"/>
          </p:cNvPr>
          <p:cNvSpPr/>
          <p:nvPr/>
        </p:nvSpPr>
        <p:spPr>
          <a:xfrm>
            <a:off x="0" y="5016500"/>
            <a:ext cx="8754900" cy="1269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531"/>
                                        </p:tgtEl>
                                        <p:attrNameLst>
                                          <p:attrName>style.visibility</p:attrName>
                                        </p:attrNameLst>
                                      </p:cBhvr>
                                      <p:to>
                                        <p:strVal val="visible"/>
                                      </p:to>
                                    </p:set>
                                    <p:anim calcmode="lin" valueType="num">
                                      <p:cBhvr additive="base">
                                        <p:cTn dur="1000"/>
                                        <p:tgtEl>
                                          <p:spTgt spid="531"/>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6" name="Shape 536"/>
        <p:cNvGrpSpPr/>
        <p:nvPr/>
      </p:nvGrpSpPr>
      <p:grpSpPr>
        <a:xfrm>
          <a:off x="0" y="0"/>
          <a:ext cx="0" cy="0"/>
          <a:chOff x="0" y="0"/>
          <a:chExt cx="0" cy="0"/>
        </a:xfrm>
      </p:grpSpPr>
      <p:sp>
        <p:nvSpPr>
          <p:cNvPr id="537" name="Google Shape;537;p6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3000"/>
              <a:t>We are grateful...</a:t>
            </a:r>
            <a:endParaRPr b="1" sz="3000"/>
          </a:p>
        </p:txBody>
      </p:sp>
      <p:sp>
        <p:nvSpPr>
          <p:cNvPr id="538" name="Google Shape;538;p60"/>
          <p:cNvSpPr txBox="1"/>
          <p:nvPr>
            <p:ph idx="1" type="body"/>
          </p:nvPr>
        </p:nvSpPr>
        <p:spPr>
          <a:xfrm>
            <a:off x="1227275" y="13078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800">
                <a:latin typeface="Montserrat"/>
                <a:ea typeface="Montserrat"/>
                <a:cs typeface="Montserrat"/>
                <a:sym typeface="Montserrat"/>
              </a:rPr>
              <a:t>It was a  very informative and enjoyable experience for all of us. We learnt how to work as a team(a team with no leaders). Through coding perspective too, we learnt and applied many new things which we had never tried before, for example, file handling. In total, this project made us expand our boundaries and given us a lot of information and boosted our self-confidence that we can learn on our own. We would like to thank prof. Yash Vasavada and our TA, Naimishi Gupta for all the help and being there for us when we needed. We look forward to more exciting projects like this in our college life.</a:t>
            </a:r>
            <a:endParaRPr sz="1600">
              <a:latin typeface="Montserrat"/>
              <a:ea typeface="Montserrat"/>
              <a:cs typeface="Montserrat"/>
              <a:sym typeface="Montserrat"/>
            </a:endParaRPr>
          </a:p>
        </p:txBody>
      </p:sp>
      <p:sp>
        <p:nvSpPr>
          <p:cNvPr id="539" name="Google Shape;539;p60">
            <a:hlinkClick r:id="rId3"/>
          </p:cNvPr>
          <p:cNvSpPr/>
          <p:nvPr/>
        </p:nvSpPr>
        <p:spPr>
          <a:xfrm>
            <a:off x="0" y="5016500"/>
            <a:ext cx="8949300" cy="1269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538"/>
                                        </p:tgtEl>
                                        <p:attrNameLst>
                                          <p:attrName>style.visibility</p:attrName>
                                        </p:attrNameLst>
                                      </p:cBhvr>
                                      <p:to>
                                        <p:strVal val="visible"/>
                                      </p:to>
                                    </p:set>
                                    <p:anim calcmode="lin" valueType="num">
                                      <p:cBhvr additive="base">
                                        <p:cTn dur="1000"/>
                                        <p:tgtEl>
                                          <p:spTgt spid="538"/>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3" name="Shape 543"/>
        <p:cNvGrpSpPr/>
        <p:nvPr/>
      </p:nvGrpSpPr>
      <p:grpSpPr>
        <a:xfrm>
          <a:off x="0" y="0"/>
          <a:ext cx="0" cy="0"/>
          <a:chOff x="0" y="0"/>
          <a:chExt cx="0" cy="0"/>
        </a:xfrm>
      </p:grpSpPr>
      <p:sp>
        <p:nvSpPr>
          <p:cNvPr id="544" name="Google Shape;544;p61"/>
          <p:cNvSpPr txBox="1"/>
          <p:nvPr>
            <p:ph type="title"/>
          </p:nvPr>
        </p:nvSpPr>
        <p:spPr>
          <a:xfrm>
            <a:off x="1297500" y="393750"/>
            <a:ext cx="7038900" cy="4146900"/>
          </a:xfrm>
          <a:prstGeom prst="rect">
            <a:avLst/>
          </a:prstGeom>
          <a:effectLst>
            <a:outerShdw blurRad="600075" rotWithShape="0" algn="bl" dir="21540000" dist="209550">
              <a:srgbClr val="1C4587">
                <a:alpha val="72000"/>
              </a:srgbClr>
            </a:outerShdw>
          </a:effectLst>
        </p:spPr>
        <p:txBody>
          <a:bodyPr anchorCtr="0" anchor="t" bIns="91425" lIns="91425" spcFirstLastPara="1" rIns="91425" wrap="square" tIns="91425">
            <a:noAutofit/>
          </a:bodyPr>
          <a:lstStyle/>
          <a:p>
            <a:pPr indent="0" lvl="0" marL="0" rtl="0" algn="l">
              <a:spcBef>
                <a:spcPts val="0"/>
              </a:spcBef>
              <a:spcAft>
                <a:spcPts val="0"/>
              </a:spcAft>
              <a:buNone/>
            </a:pPr>
            <a:r>
              <a:t/>
            </a:r>
            <a:endParaRPr b="1" sz="4800"/>
          </a:p>
          <a:p>
            <a:pPr indent="0" lvl="0" marL="0" rtl="0" algn="ctr">
              <a:spcBef>
                <a:spcPts val="0"/>
              </a:spcBef>
              <a:spcAft>
                <a:spcPts val="0"/>
              </a:spcAft>
              <a:buNone/>
            </a:pPr>
            <a:r>
              <a:rPr b="1" lang="en" sz="7200">
                <a:solidFill>
                  <a:srgbClr val="6FA8DC"/>
                </a:solidFill>
              </a:rPr>
              <a:t>THANK </a:t>
            </a:r>
            <a:endParaRPr b="1" sz="7200">
              <a:solidFill>
                <a:srgbClr val="6FA8DC"/>
              </a:solidFill>
            </a:endParaRPr>
          </a:p>
          <a:p>
            <a:pPr indent="0" lvl="0" marL="0" rtl="0" algn="ctr">
              <a:spcBef>
                <a:spcPts val="0"/>
              </a:spcBef>
              <a:spcAft>
                <a:spcPts val="0"/>
              </a:spcAft>
              <a:buNone/>
            </a:pPr>
            <a:r>
              <a:rPr b="1" lang="en" sz="7200">
                <a:solidFill>
                  <a:srgbClr val="6FA8DC"/>
                </a:solidFill>
              </a:rPr>
              <a:t>YOU</a:t>
            </a:r>
            <a:endParaRPr b="1" sz="7200">
              <a:solidFill>
                <a:srgbClr val="6FA8DC"/>
              </a:solidFill>
            </a:endParaRPr>
          </a:p>
          <a:p>
            <a:pPr indent="0" lvl="0" marL="0" rtl="0" algn="ctr">
              <a:spcBef>
                <a:spcPts val="0"/>
              </a:spcBef>
              <a:spcAft>
                <a:spcPts val="0"/>
              </a:spcAft>
              <a:buNone/>
            </a:pPr>
            <a:r>
              <a:t/>
            </a:r>
            <a:endParaRPr b="1" sz="7200">
              <a:solidFill>
                <a:srgbClr val="0645AD"/>
              </a:solidFill>
            </a:endParaRPr>
          </a:p>
        </p:txBody>
      </p:sp>
      <p:sp>
        <p:nvSpPr>
          <p:cNvPr id="545" name="Google Shape;545;p61">
            <a:hlinkClick r:id="rId3"/>
          </p:cNvPr>
          <p:cNvSpPr/>
          <p:nvPr/>
        </p:nvSpPr>
        <p:spPr>
          <a:xfrm>
            <a:off x="0" y="5016500"/>
            <a:ext cx="9144000" cy="1269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Google Shape;162;p1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3000"/>
              <a:t>Project Deliverables</a:t>
            </a:r>
            <a:endParaRPr b="1" sz="3000"/>
          </a:p>
        </p:txBody>
      </p:sp>
      <p:sp>
        <p:nvSpPr>
          <p:cNvPr id="163" name="Google Shape;163;p17"/>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800">
                <a:latin typeface="Montserrat"/>
                <a:ea typeface="Montserrat"/>
                <a:cs typeface="Montserrat"/>
                <a:sym typeface="Montserrat"/>
              </a:rPr>
              <a:t>We are able to deliver:</a:t>
            </a:r>
            <a:endParaRPr sz="1800">
              <a:latin typeface="Montserrat"/>
              <a:ea typeface="Montserrat"/>
              <a:cs typeface="Montserrat"/>
              <a:sym typeface="Montserrat"/>
            </a:endParaRPr>
          </a:p>
          <a:p>
            <a:pPr indent="-342900" lvl="0" marL="457200" rtl="0" algn="l">
              <a:lnSpc>
                <a:spcPct val="150000"/>
              </a:lnSpc>
              <a:spcBef>
                <a:spcPts val="1600"/>
              </a:spcBef>
              <a:spcAft>
                <a:spcPts val="0"/>
              </a:spcAft>
              <a:buSzPts val="1800"/>
              <a:buFont typeface="Montserrat"/>
              <a:buChar char="●"/>
            </a:pPr>
            <a:r>
              <a:rPr lang="en" sz="1800">
                <a:latin typeface="Montserrat"/>
                <a:ea typeface="Montserrat"/>
                <a:cs typeface="Montserrat"/>
                <a:sym typeface="Montserrat"/>
              </a:rPr>
              <a:t>(n,k) Product Code encoder and decoder using Tanner Graph</a:t>
            </a:r>
            <a:endParaRPr sz="1800">
              <a:latin typeface="Montserrat"/>
              <a:ea typeface="Montserrat"/>
              <a:cs typeface="Montserrat"/>
              <a:sym typeface="Montserrat"/>
            </a:endParaRPr>
          </a:p>
          <a:p>
            <a:pPr indent="-342900" lvl="0" marL="457200" rtl="0" algn="l">
              <a:lnSpc>
                <a:spcPct val="150000"/>
              </a:lnSpc>
              <a:spcBef>
                <a:spcPts val="0"/>
              </a:spcBef>
              <a:spcAft>
                <a:spcPts val="0"/>
              </a:spcAft>
              <a:buSzPts val="1800"/>
              <a:buFont typeface="Montserrat"/>
              <a:buChar char="●"/>
            </a:pPr>
            <a:r>
              <a:rPr lang="en" sz="1800">
                <a:latin typeface="Montserrat"/>
                <a:ea typeface="Montserrat"/>
                <a:cs typeface="Montserrat"/>
                <a:sym typeface="Montserrat"/>
              </a:rPr>
              <a:t>BSC and BEC error-introducing channel</a:t>
            </a:r>
            <a:endParaRPr sz="1800">
              <a:latin typeface="Montserrat"/>
              <a:ea typeface="Montserrat"/>
              <a:cs typeface="Montserrat"/>
              <a:sym typeface="Montserrat"/>
            </a:endParaRPr>
          </a:p>
          <a:p>
            <a:pPr indent="-342900" lvl="0" marL="457200" rtl="0" algn="l">
              <a:lnSpc>
                <a:spcPct val="150000"/>
              </a:lnSpc>
              <a:spcBef>
                <a:spcPts val="0"/>
              </a:spcBef>
              <a:spcAft>
                <a:spcPts val="0"/>
              </a:spcAft>
              <a:buSzPts val="1800"/>
              <a:buFont typeface="Montserrat"/>
              <a:buChar char="●"/>
            </a:pPr>
            <a:r>
              <a:rPr lang="en" sz="1800">
                <a:latin typeface="Montserrat"/>
                <a:ea typeface="Montserrat"/>
                <a:cs typeface="Montserrat"/>
                <a:sym typeface="Montserrat"/>
              </a:rPr>
              <a:t>LDPC Code decoder using Tanner Graph</a:t>
            </a:r>
            <a:endParaRPr sz="1800">
              <a:latin typeface="Montserrat"/>
              <a:ea typeface="Montserrat"/>
              <a:cs typeface="Montserrat"/>
              <a:sym typeface="Montserrat"/>
            </a:endParaRPr>
          </a:p>
          <a:p>
            <a:pPr indent="-342900" lvl="0" marL="457200" rtl="0" algn="l">
              <a:lnSpc>
                <a:spcPct val="150000"/>
              </a:lnSpc>
              <a:spcBef>
                <a:spcPts val="0"/>
              </a:spcBef>
              <a:spcAft>
                <a:spcPts val="0"/>
              </a:spcAft>
              <a:buSzPts val="1800"/>
              <a:buFont typeface="Montserrat"/>
              <a:buChar char="●"/>
            </a:pPr>
            <a:r>
              <a:rPr lang="en" sz="1800">
                <a:latin typeface="Montserrat"/>
                <a:ea typeface="Montserrat"/>
                <a:cs typeface="Montserrat"/>
                <a:sym typeface="Montserrat"/>
              </a:rPr>
              <a:t>Probability analysis and </a:t>
            </a:r>
            <a:r>
              <a:rPr lang="en" sz="1800">
                <a:latin typeface="Montserrat"/>
                <a:ea typeface="Montserrat"/>
                <a:cs typeface="Montserrat"/>
                <a:sym typeface="Montserrat"/>
              </a:rPr>
              <a:t>comparison</a:t>
            </a:r>
            <a:r>
              <a:rPr lang="en" sz="1800">
                <a:latin typeface="Montserrat"/>
                <a:ea typeface="Montserrat"/>
                <a:cs typeface="Montserrat"/>
                <a:sym typeface="Montserrat"/>
              </a:rPr>
              <a:t> of theoretical and actual probability</a:t>
            </a:r>
            <a:endParaRPr sz="1800">
              <a:latin typeface="Montserrat"/>
              <a:ea typeface="Montserrat"/>
              <a:cs typeface="Montserrat"/>
              <a:sym typeface="Montserrat"/>
            </a:endParaRPr>
          </a:p>
        </p:txBody>
      </p:sp>
      <p:sp>
        <p:nvSpPr>
          <p:cNvPr id="164" name="Google Shape;164;p17">
            <a:hlinkClick r:id="rId3"/>
          </p:cNvPr>
          <p:cNvSpPr/>
          <p:nvPr/>
        </p:nvSpPr>
        <p:spPr>
          <a:xfrm>
            <a:off x="0" y="5016500"/>
            <a:ext cx="778200" cy="1269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63"/>
                                        </p:tgtEl>
                                        <p:attrNameLst>
                                          <p:attrName>style.visibility</p:attrName>
                                        </p:attrNameLst>
                                      </p:cBhvr>
                                      <p:to>
                                        <p:strVal val="visible"/>
                                      </p:to>
                                    </p:set>
                                    <p:anim calcmode="lin" valueType="num">
                                      <p:cBhvr additive="base">
                                        <p:cTn dur="1000"/>
                                        <p:tgtEl>
                                          <p:spTgt spid="163"/>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Google Shape;169;p18"/>
          <p:cNvSpPr txBox="1"/>
          <p:nvPr>
            <p:ph type="title"/>
          </p:nvPr>
        </p:nvSpPr>
        <p:spPr>
          <a:xfrm>
            <a:off x="635675" y="527400"/>
            <a:ext cx="5737200" cy="408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Contents:</a:t>
            </a:r>
            <a:endParaRPr/>
          </a:p>
          <a:p>
            <a:pPr indent="0" lvl="0" marL="0" rtl="0" algn="l">
              <a:spcBef>
                <a:spcPts val="0"/>
              </a:spcBef>
              <a:spcAft>
                <a:spcPts val="0"/>
              </a:spcAft>
              <a:buNone/>
            </a:pPr>
            <a:r>
              <a:t/>
            </a:r>
            <a:endParaRPr/>
          </a:p>
          <a:p>
            <a:pPr indent="-387350" lvl="0" marL="457200" rtl="0" algn="l">
              <a:spcBef>
                <a:spcPts val="0"/>
              </a:spcBef>
              <a:spcAft>
                <a:spcPts val="0"/>
              </a:spcAft>
              <a:buSzPts val="2500"/>
              <a:buAutoNum type="arabicPeriod"/>
            </a:pPr>
            <a:r>
              <a:rPr lang="en" sz="2500"/>
              <a:t>Product code encoder</a:t>
            </a:r>
            <a:endParaRPr sz="2500"/>
          </a:p>
          <a:p>
            <a:pPr indent="-387350" lvl="0" marL="457200" rtl="0" algn="l">
              <a:spcBef>
                <a:spcPts val="0"/>
              </a:spcBef>
              <a:spcAft>
                <a:spcPts val="0"/>
              </a:spcAft>
              <a:buSzPts val="2500"/>
              <a:buAutoNum type="arabicPeriod"/>
            </a:pPr>
            <a:r>
              <a:rPr lang="en" sz="2500"/>
              <a:t>LDPC code</a:t>
            </a:r>
            <a:endParaRPr sz="2500"/>
          </a:p>
          <a:p>
            <a:pPr indent="-387350" lvl="0" marL="457200" rtl="0" algn="l">
              <a:spcBef>
                <a:spcPts val="0"/>
              </a:spcBef>
              <a:spcAft>
                <a:spcPts val="0"/>
              </a:spcAft>
              <a:buSzPts val="2500"/>
              <a:buAutoNum type="arabicPeriod"/>
            </a:pPr>
            <a:r>
              <a:rPr lang="en" sz="2500"/>
              <a:t>BEC</a:t>
            </a:r>
            <a:endParaRPr sz="2500"/>
          </a:p>
          <a:p>
            <a:pPr indent="-387350" lvl="0" marL="457200" rtl="0" algn="l">
              <a:spcBef>
                <a:spcPts val="0"/>
              </a:spcBef>
              <a:spcAft>
                <a:spcPts val="0"/>
              </a:spcAft>
              <a:buSzPts val="2500"/>
              <a:buAutoNum type="arabicPeriod"/>
            </a:pPr>
            <a:r>
              <a:rPr lang="en" sz="2500"/>
              <a:t>BSC</a:t>
            </a:r>
            <a:endParaRPr sz="2500"/>
          </a:p>
          <a:p>
            <a:pPr indent="-387350" lvl="0" marL="457200" rtl="0" algn="l">
              <a:spcBef>
                <a:spcPts val="0"/>
              </a:spcBef>
              <a:spcAft>
                <a:spcPts val="0"/>
              </a:spcAft>
              <a:buSzPts val="2500"/>
              <a:buAutoNum type="arabicPeriod"/>
            </a:pPr>
            <a:r>
              <a:rPr lang="en" sz="2500"/>
              <a:t>Parity check matrix</a:t>
            </a:r>
            <a:endParaRPr sz="2500"/>
          </a:p>
          <a:p>
            <a:pPr indent="-387350" lvl="0" marL="457200" rtl="0" algn="l">
              <a:spcBef>
                <a:spcPts val="0"/>
              </a:spcBef>
              <a:spcAft>
                <a:spcPts val="0"/>
              </a:spcAft>
              <a:buSzPts val="2500"/>
              <a:buAutoNum type="arabicPeriod"/>
            </a:pPr>
            <a:r>
              <a:rPr lang="en" sz="2500"/>
              <a:t>Tanner graph</a:t>
            </a:r>
            <a:endParaRPr sz="2500"/>
          </a:p>
          <a:p>
            <a:pPr indent="-387350" lvl="0" marL="457200" rtl="0" algn="l">
              <a:spcBef>
                <a:spcPts val="0"/>
              </a:spcBef>
              <a:spcAft>
                <a:spcPts val="0"/>
              </a:spcAft>
              <a:buSzPts val="2500"/>
              <a:buAutoNum type="arabicPeriod"/>
            </a:pPr>
            <a:r>
              <a:rPr lang="en" sz="2500"/>
              <a:t>Decoder</a:t>
            </a:r>
            <a:endParaRPr sz="2500"/>
          </a:p>
          <a:p>
            <a:pPr indent="-387350" lvl="0" marL="457200" rtl="0" algn="l">
              <a:spcBef>
                <a:spcPts val="0"/>
              </a:spcBef>
              <a:spcAft>
                <a:spcPts val="0"/>
              </a:spcAft>
              <a:buSzPts val="2500"/>
              <a:buAutoNum type="arabicPeriod"/>
            </a:pPr>
            <a:r>
              <a:rPr lang="en" sz="2500"/>
              <a:t>Graphs</a:t>
            </a:r>
            <a:endParaRPr sz="2500"/>
          </a:p>
        </p:txBody>
      </p:sp>
      <p:sp>
        <p:nvSpPr>
          <p:cNvPr id="170" name="Google Shape;170;p18">
            <a:hlinkClick r:id="rId3"/>
          </p:cNvPr>
          <p:cNvSpPr/>
          <p:nvPr/>
        </p:nvSpPr>
        <p:spPr>
          <a:xfrm>
            <a:off x="0" y="5016500"/>
            <a:ext cx="972900" cy="1269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69"/>
                                        </p:tgtEl>
                                        <p:attrNameLst>
                                          <p:attrName>style.visibility</p:attrName>
                                        </p:attrNameLst>
                                      </p:cBhvr>
                                      <p:to>
                                        <p:strVal val="visible"/>
                                      </p:to>
                                    </p:set>
                                    <p:anim calcmode="lin" valueType="num">
                                      <p:cBhvr additive="base">
                                        <p:cTn dur="1000"/>
                                        <p:tgtEl>
                                          <p:spTgt spid="169"/>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Google Shape;175;p1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3000"/>
              <a:t>(n,k) Product Code Encoder</a:t>
            </a:r>
            <a:endParaRPr b="1" sz="3000"/>
          </a:p>
        </p:txBody>
      </p:sp>
      <p:sp>
        <p:nvSpPr>
          <p:cNvPr id="176" name="Google Shape;176;p19"/>
          <p:cNvSpPr txBox="1"/>
          <p:nvPr>
            <p:ph idx="4294967295"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SzPts val="1800"/>
              <a:buFont typeface="Montserrat"/>
              <a:buChar char="●"/>
            </a:pPr>
            <a:r>
              <a:rPr lang="en" sz="1800">
                <a:latin typeface="Montserrat"/>
                <a:ea typeface="Montserrat"/>
                <a:cs typeface="Montserrat"/>
                <a:sym typeface="Montserrat"/>
              </a:rPr>
              <a:t>Number of information bits = k</a:t>
            </a:r>
            <a:endParaRPr sz="1800">
              <a:latin typeface="Montserrat"/>
              <a:ea typeface="Montserrat"/>
              <a:cs typeface="Montserrat"/>
              <a:sym typeface="Montserrat"/>
            </a:endParaRPr>
          </a:p>
          <a:p>
            <a:pPr indent="-342900" lvl="0" marL="457200" rtl="0" algn="l">
              <a:lnSpc>
                <a:spcPct val="100000"/>
              </a:lnSpc>
              <a:spcBef>
                <a:spcPts val="0"/>
              </a:spcBef>
              <a:spcAft>
                <a:spcPts val="0"/>
              </a:spcAft>
              <a:buSzPts val="1800"/>
              <a:buFont typeface="Montserrat"/>
              <a:buChar char="●"/>
            </a:pPr>
            <a:r>
              <a:rPr lang="en" sz="1800">
                <a:latin typeface="Montserrat"/>
                <a:ea typeface="Montserrat"/>
                <a:cs typeface="Montserrat"/>
                <a:sym typeface="Montserrat"/>
              </a:rPr>
              <a:t>Number of codeword bits = n</a:t>
            </a:r>
            <a:endParaRPr sz="1800">
              <a:latin typeface="Montserrat"/>
              <a:ea typeface="Montserrat"/>
              <a:cs typeface="Montserrat"/>
              <a:sym typeface="Montserrat"/>
            </a:endParaRPr>
          </a:p>
          <a:p>
            <a:pPr indent="0" lvl="0" marL="457200" rtl="0" algn="l">
              <a:lnSpc>
                <a:spcPct val="100000"/>
              </a:lnSpc>
              <a:spcBef>
                <a:spcPts val="1600"/>
              </a:spcBef>
              <a:spcAft>
                <a:spcPts val="0"/>
              </a:spcAft>
              <a:buNone/>
            </a:pPr>
            <a:r>
              <a:t/>
            </a:r>
            <a:endParaRPr sz="1800">
              <a:latin typeface="Times"/>
              <a:ea typeface="Times"/>
              <a:cs typeface="Times"/>
              <a:sym typeface="Times"/>
            </a:endParaRPr>
          </a:p>
          <a:p>
            <a:pPr indent="0" lvl="0" marL="0" marR="0" rtl="0" algn="l">
              <a:lnSpc>
                <a:spcPct val="100000"/>
              </a:lnSpc>
              <a:spcBef>
                <a:spcPts val="1600"/>
              </a:spcBef>
              <a:spcAft>
                <a:spcPts val="0"/>
              </a:spcAft>
              <a:buNone/>
            </a:pPr>
            <a:r>
              <a:t/>
            </a:r>
            <a:endParaRPr sz="1800">
              <a:latin typeface="Times"/>
              <a:ea typeface="Times"/>
              <a:cs typeface="Times"/>
              <a:sym typeface="Times"/>
            </a:endParaRPr>
          </a:p>
          <a:p>
            <a:pPr indent="0" lvl="0" marL="0" rtl="0" algn="l">
              <a:lnSpc>
                <a:spcPct val="100000"/>
              </a:lnSpc>
              <a:spcBef>
                <a:spcPts val="1600"/>
              </a:spcBef>
              <a:spcAft>
                <a:spcPts val="0"/>
              </a:spcAft>
              <a:buNone/>
            </a:pPr>
            <a:r>
              <a:t/>
            </a:r>
            <a:endParaRPr sz="1800">
              <a:latin typeface="Times"/>
              <a:ea typeface="Times"/>
              <a:cs typeface="Times"/>
              <a:sym typeface="Times"/>
            </a:endParaRPr>
          </a:p>
          <a:p>
            <a:pPr indent="0" lvl="0" marL="0" rtl="0" algn="l">
              <a:lnSpc>
                <a:spcPct val="100000"/>
              </a:lnSpc>
              <a:spcBef>
                <a:spcPts val="1600"/>
              </a:spcBef>
              <a:spcAft>
                <a:spcPts val="0"/>
              </a:spcAft>
              <a:buNone/>
            </a:pPr>
            <a:r>
              <a:rPr lang="en" sz="1800">
                <a:latin typeface="Times"/>
                <a:ea typeface="Times"/>
                <a:cs typeface="Times"/>
                <a:sym typeface="Times"/>
              </a:rPr>
              <a:t> </a:t>
            </a:r>
            <a:endParaRPr sz="1800">
              <a:latin typeface="Times"/>
              <a:ea typeface="Times"/>
              <a:cs typeface="Times"/>
              <a:sym typeface="Times"/>
            </a:endParaRPr>
          </a:p>
          <a:p>
            <a:pPr indent="0" lvl="0" marL="0" rtl="0" algn="l">
              <a:lnSpc>
                <a:spcPct val="100000"/>
              </a:lnSpc>
              <a:spcBef>
                <a:spcPts val="1600"/>
              </a:spcBef>
              <a:spcAft>
                <a:spcPts val="0"/>
              </a:spcAft>
              <a:buNone/>
            </a:pPr>
            <a:r>
              <a:t/>
            </a:r>
            <a:endParaRPr sz="1800">
              <a:latin typeface="Times"/>
              <a:ea typeface="Times"/>
              <a:cs typeface="Times"/>
              <a:sym typeface="Times"/>
            </a:endParaRPr>
          </a:p>
          <a:p>
            <a:pPr indent="0" lvl="0" marL="0" rtl="0" algn="l">
              <a:lnSpc>
                <a:spcPct val="100000"/>
              </a:lnSpc>
              <a:spcBef>
                <a:spcPts val="1600"/>
              </a:spcBef>
              <a:spcAft>
                <a:spcPts val="0"/>
              </a:spcAft>
              <a:buNone/>
            </a:pPr>
            <a:r>
              <a:t/>
            </a:r>
            <a:endParaRPr sz="1800">
              <a:latin typeface="Times"/>
              <a:ea typeface="Times"/>
              <a:cs typeface="Times"/>
              <a:sym typeface="Times"/>
            </a:endParaRPr>
          </a:p>
          <a:p>
            <a:pPr indent="0" lvl="0" marL="0" rtl="0" algn="l">
              <a:lnSpc>
                <a:spcPct val="100000"/>
              </a:lnSpc>
              <a:spcBef>
                <a:spcPts val="1600"/>
              </a:spcBef>
              <a:spcAft>
                <a:spcPts val="0"/>
              </a:spcAft>
              <a:buNone/>
            </a:pPr>
            <a:r>
              <a:t/>
            </a:r>
            <a:endParaRPr sz="1800">
              <a:latin typeface="Times"/>
              <a:ea typeface="Times"/>
              <a:cs typeface="Times"/>
              <a:sym typeface="Times"/>
            </a:endParaRPr>
          </a:p>
          <a:p>
            <a:pPr indent="0" lvl="0" marL="0" rtl="0" algn="l">
              <a:lnSpc>
                <a:spcPct val="100000"/>
              </a:lnSpc>
              <a:spcBef>
                <a:spcPts val="1600"/>
              </a:spcBef>
              <a:spcAft>
                <a:spcPts val="0"/>
              </a:spcAft>
              <a:buNone/>
            </a:pPr>
            <a:r>
              <a:rPr lang="en" sz="1800">
                <a:latin typeface="Times"/>
                <a:ea typeface="Times"/>
                <a:cs typeface="Times"/>
                <a:sym typeface="Times"/>
              </a:rPr>
              <a:t>       </a:t>
            </a:r>
            <a:endParaRPr sz="1800">
              <a:latin typeface="Times"/>
              <a:ea typeface="Times"/>
              <a:cs typeface="Times"/>
              <a:sym typeface="Times"/>
            </a:endParaRPr>
          </a:p>
          <a:p>
            <a:pPr indent="0" lvl="0" marL="0" rtl="0" algn="l">
              <a:lnSpc>
                <a:spcPct val="100000"/>
              </a:lnSpc>
              <a:spcBef>
                <a:spcPts val="1600"/>
              </a:spcBef>
              <a:spcAft>
                <a:spcPts val="0"/>
              </a:spcAft>
              <a:buNone/>
            </a:pPr>
            <a:r>
              <a:t/>
            </a:r>
            <a:endParaRPr sz="1800">
              <a:latin typeface="Times"/>
              <a:ea typeface="Times"/>
              <a:cs typeface="Times"/>
              <a:sym typeface="Times"/>
            </a:endParaRPr>
          </a:p>
          <a:p>
            <a:pPr indent="0" lvl="0" marL="0" rtl="0" algn="l">
              <a:spcBef>
                <a:spcPts val="1600"/>
              </a:spcBef>
              <a:spcAft>
                <a:spcPts val="1600"/>
              </a:spcAft>
              <a:buNone/>
            </a:pPr>
            <a:r>
              <a:t/>
            </a:r>
            <a:endParaRPr sz="1800">
              <a:latin typeface="Times"/>
              <a:ea typeface="Times"/>
              <a:cs typeface="Times"/>
              <a:sym typeface="Times"/>
            </a:endParaRPr>
          </a:p>
        </p:txBody>
      </p:sp>
      <p:graphicFrame>
        <p:nvGraphicFramePr>
          <p:cNvPr id="177" name="Google Shape;177;p19"/>
          <p:cNvGraphicFramePr/>
          <p:nvPr/>
        </p:nvGraphicFramePr>
        <p:xfrm>
          <a:off x="952500" y="2321350"/>
          <a:ext cx="3000000" cy="3000000"/>
        </p:xfrm>
        <a:graphic>
          <a:graphicData uri="http://schemas.openxmlformats.org/drawingml/2006/table">
            <a:tbl>
              <a:tblPr>
                <a:noFill/>
                <a:tableStyleId>{F5C52993-E238-426E-9C6B-552802918CA0}</a:tableStyleId>
              </a:tblPr>
              <a:tblGrid>
                <a:gridCol w="3619500"/>
                <a:gridCol w="3619500"/>
              </a:tblGrid>
              <a:tr h="520275">
                <a:tc>
                  <a:txBody>
                    <a:bodyPr/>
                    <a:lstStyle/>
                    <a:p>
                      <a:pPr indent="0" lvl="0" marL="0" rtl="0" algn="ctr">
                        <a:spcBef>
                          <a:spcPts val="0"/>
                        </a:spcBef>
                        <a:spcAft>
                          <a:spcPts val="0"/>
                        </a:spcAft>
                        <a:buNone/>
                      </a:pPr>
                      <a:r>
                        <a:rPr b="1" lang="en" sz="1800">
                          <a:solidFill>
                            <a:srgbClr val="FFFFFF"/>
                          </a:solidFill>
                          <a:latin typeface="Montserrat"/>
                          <a:ea typeface="Montserrat"/>
                          <a:cs typeface="Montserrat"/>
                          <a:sym typeface="Montserrat"/>
                        </a:rPr>
                        <a:t>Matrix</a:t>
                      </a:r>
                      <a:endParaRPr b="1" sz="1800">
                        <a:solidFill>
                          <a:srgbClr val="FFFFFF"/>
                        </a:solidFill>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sz="1800">
                          <a:solidFill>
                            <a:srgbClr val="FFFFFF"/>
                          </a:solidFill>
                          <a:latin typeface="Montserrat"/>
                          <a:ea typeface="Montserrat"/>
                          <a:cs typeface="Montserrat"/>
                          <a:sym typeface="Montserrat"/>
                        </a:rPr>
                        <a:t>Dimensions</a:t>
                      </a:r>
                      <a:endParaRPr b="1" sz="1800">
                        <a:solidFill>
                          <a:srgbClr val="FFFFFF"/>
                        </a:solidFill>
                        <a:latin typeface="Montserrat"/>
                        <a:ea typeface="Montserrat"/>
                        <a:cs typeface="Montserrat"/>
                        <a:sym typeface="Montserrat"/>
                      </a:endParaRPr>
                    </a:p>
                  </a:txBody>
                  <a:tcPr marT="91425" marB="91425" marR="91425" marL="91425"/>
                </a:tc>
              </a:tr>
              <a:tr h="520275">
                <a:tc>
                  <a:txBody>
                    <a:bodyPr/>
                    <a:lstStyle/>
                    <a:p>
                      <a:pPr indent="0" lvl="0" marL="0" rtl="0" algn="ctr">
                        <a:spcBef>
                          <a:spcPts val="0"/>
                        </a:spcBef>
                        <a:spcAft>
                          <a:spcPts val="0"/>
                        </a:spcAft>
                        <a:buNone/>
                      </a:pPr>
                      <a:r>
                        <a:rPr lang="en" sz="1800">
                          <a:solidFill>
                            <a:srgbClr val="FFFFFF"/>
                          </a:solidFill>
                          <a:latin typeface="Montserrat"/>
                          <a:ea typeface="Montserrat"/>
                          <a:cs typeface="Montserrat"/>
                          <a:sym typeface="Montserrat"/>
                        </a:rPr>
                        <a:t>u</a:t>
                      </a:r>
                      <a:endParaRPr sz="1800">
                        <a:solidFill>
                          <a:srgbClr val="FFFFFF"/>
                        </a:solidFill>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800">
                          <a:solidFill>
                            <a:srgbClr val="FFFFFF"/>
                          </a:solidFill>
                          <a:latin typeface="Montserrat"/>
                          <a:ea typeface="Montserrat"/>
                          <a:cs typeface="Montserrat"/>
                          <a:sym typeface="Montserrat"/>
                        </a:rPr>
                        <a:t>k x 1</a:t>
                      </a:r>
                      <a:endParaRPr sz="1800">
                        <a:solidFill>
                          <a:srgbClr val="FFFFFF"/>
                        </a:solidFill>
                        <a:latin typeface="Montserrat"/>
                        <a:ea typeface="Montserrat"/>
                        <a:cs typeface="Montserrat"/>
                        <a:sym typeface="Montserrat"/>
                      </a:endParaRPr>
                    </a:p>
                  </a:txBody>
                  <a:tcPr marT="91425" marB="91425" marR="91425" marL="91425"/>
                </a:tc>
              </a:tr>
              <a:tr h="520275">
                <a:tc>
                  <a:txBody>
                    <a:bodyPr/>
                    <a:lstStyle/>
                    <a:p>
                      <a:pPr indent="0" lvl="0" marL="0" rtl="0" algn="ctr">
                        <a:spcBef>
                          <a:spcPts val="0"/>
                        </a:spcBef>
                        <a:spcAft>
                          <a:spcPts val="0"/>
                        </a:spcAft>
                        <a:buNone/>
                      </a:pPr>
                      <a:r>
                        <a:rPr lang="en" sz="1800">
                          <a:solidFill>
                            <a:srgbClr val="FFFFFF"/>
                          </a:solidFill>
                          <a:latin typeface="Montserrat"/>
                          <a:ea typeface="Montserrat"/>
                          <a:cs typeface="Montserrat"/>
                          <a:sym typeface="Montserrat"/>
                        </a:rPr>
                        <a:t>G</a:t>
                      </a:r>
                      <a:endParaRPr sz="1800">
                        <a:solidFill>
                          <a:srgbClr val="FFFFFF"/>
                        </a:solidFill>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800">
                          <a:solidFill>
                            <a:srgbClr val="FFFFFF"/>
                          </a:solidFill>
                          <a:latin typeface="Montserrat"/>
                          <a:ea typeface="Montserrat"/>
                          <a:cs typeface="Montserrat"/>
                          <a:sym typeface="Montserrat"/>
                        </a:rPr>
                        <a:t>n x k</a:t>
                      </a:r>
                      <a:endParaRPr sz="1800">
                        <a:solidFill>
                          <a:srgbClr val="FFFFFF"/>
                        </a:solidFill>
                        <a:latin typeface="Montserrat"/>
                        <a:ea typeface="Montserrat"/>
                        <a:cs typeface="Montserrat"/>
                        <a:sym typeface="Montserrat"/>
                      </a:endParaRPr>
                    </a:p>
                  </a:txBody>
                  <a:tcPr marT="91425" marB="91425" marR="91425" marL="91425"/>
                </a:tc>
              </a:tr>
              <a:tr h="520275">
                <a:tc>
                  <a:txBody>
                    <a:bodyPr/>
                    <a:lstStyle/>
                    <a:p>
                      <a:pPr indent="0" lvl="0" marL="0" rtl="0" algn="ctr">
                        <a:spcBef>
                          <a:spcPts val="0"/>
                        </a:spcBef>
                        <a:spcAft>
                          <a:spcPts val="0"/>
                        </a:spcAft>
                        <a:buNone/>
                      </a:pPr>
                      <a:r>
                        <a:rPr lang="en" sz="1800">
                          <a:solidFill>
                            <a:srgbClr val="FFFFFF"/>
                          </a:solidFill>
                          <a:latin typeface="Montserrat"/>
                          <a:ea typeface="Montserrat"/>
                          <a:cs typeface="Montserrat"/>
                          <a:sym typeface="Montserrat"/>
                        </a:rPr>
                        <a:t>c</a:t>
                      </a:r>
                      <a:endParaRPr sz="1800">
                        <a:solidFill>
                          <a:srgbClr val="FFFFFF"/>
                        </a:solidFill>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800">
                          <a:solidFill>
                            <a:srgbClr val="FFFFFF"/>
                          </a:solidFill>
                          <a:latin typeface="Montserrat"/>
                          <a:ea typeface="Montserrat"/>
                          <a:cs typeface="Montserrat"/>
                          <a:sym typeface="Montserrat"/>
                        </a:rPr>
                        <a:t>n x 1</a:t>
                      </a:r>
                      <a:endParaRPr sz="1800">
                        <a:solidFill>
                          <a:srgbClr val="FFFFFF"/>
                        </a:solidFill>
                        <a:latin typeface="Montserrat"/>
                        <a:ea typeface="Montserrat"/>
                        <a:cs typeface="Montserrat"/>
                        <a:sym typeface="Montserrat"/>
                      </a:endParaRPr>
                    </a:p>
                  </a:txBody>
                  <a:tcPr marT="91425" marB="91425" marR="91425" marL="91425"/>
                </a:tc>
              </a:tr>
              <a:tr h="520275">
                <a:tc>
                  <a:txBody>
                    <a:bodyPr/>
                    <a:lstStyle/>
                    <a:p>
                      <a:pPr indent="0" lvl="0" marL="0" rtl="0" algn="ctr">
                        <a:spcBef>
                          <a:spcPts val="0"/>
                        </a:spcBef>
                        <a:spcAft>
                          <a:spcPts val="0"/>
                        </a:spcAft>
                        <a:buNone/>
                      </a:pPr>
                      <a:r>
                        <a:rPr lang="en" sz="1800">
                          <a:solidFill>
                            <a:srgbClr val="FFFFFF"/>
                          </a:solidFill>
                          <a:latin typeface="Montserrat"/>
                          <a:ea typeface="Montserrat"/>
                          <a:cs typeface="Montserrat"/>
                          <a:sym typeface="Montserrat"/>
                        </a:rPr>
                        <a:t>H</a:t>
                      </a:r>
                      <a:endParaRPr sz="1800">
                        <a:solidFill>
                          <a:srgbClr val="FFFFFF"/>
                        </a:solidFill>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800">
                          <a:solidFill>
                            <a:srgbClr val="FFFFFF"/>
                          </a:solidFill>
                          <a:latin typeface="Montserrat"/>
                          <a:ea typeface="Montserrat"/>
                          <a:cs typeface="Montserrat"/>
                          <a:sym typeface="Montserrat"/>
                        </a:rPr>
                        <a:t>(n-k+1) x n</a:t>
                      </a:r>
                      <a:endParaRPr sz="1800">
                        <a:solidFill>
                          <a:srgbClr val="FFFFFF"/>
                        </a:solidFill>
                        <a:latin typeface="Montserrat"/>
                        <a:ea typeface="Montserrat"/>
                        <a:cs typeface="Montserrat"/>
                        <a:sym typeface="Montserrat"/>
                      </a:endParaRPr>
                    </a:p>
                  </a:txBody>
                  <a:tcPr marT="91425" marB="91425" marR="91425" marL="91425"/>
                </a:tc>
              </a:tr>
            </a:tbl>
          </a:graphicData>
        </a:graphic>
      </p:graphicFrame>
      <p:sp>
        <p:nvSpPr>
          <p:cNvPr id="178" name="Google Shape;178;p19">
            <a:hlinkClick r:id="rId3"/>
          </p:cNvPr>
          <p:cNvSpPr/>
          <p:nvPr/>
        </p:nvSpPr>
        <p:spPr>
          <a:xfrm>
            <a:off x="0" y="5016500"/>
            <a:ext cx="1167300" cy="1269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6"/>
                                        </p:tgtEl>
                                        <p:attrNameLst>
                                          <p:attrName>style.visibility</p:attrName>
                                        </p:attrNameLst>
                                      </p:cBhvr>
                                      <p:to>
                                        <p:strVal val="visible"/>
                                      </p:to>
                                    </p:set>
                                    <p:animEffect filter="fade" transition="in">
                                      <p:cBhvr>
                                        <p:cTn dur="1000"/>
                                        <p:tgtEl>
                                          <p:spTgt spid="17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77"/>
                                        </p:tgtEl>
                                        <p:attrNameLst>
                                          <p:attrName>style.visibility</p:attrName>
                                        </p:attrNameLst>
                                      </p:cBhvr>
                                      <p:to>
                                        <p:strVal val="visible"/>
                                      </p:to>
                                    </p:set>
                                    <p:anim calcmode="lin" valueType="num">
                                      <p:cBhvr additive="base">
                                        <p:cTn dur="1000"/>
                                        <p:tgtEl>
                                          <p:spTgt spid="177"/>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Google Shape;183;p2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3000"/>
              <a:t>(n,k) Product Code Encoder</a:t>
            </a:r>
            <a:endParaRPr b="1" sz="3000"/>
          </a:p>
        </p:txBody>
      </p:sp>
      <p:sp>
        <p:nvSpPr>
          <p:cNvPr id="184" name="Google Shape;184;p20"/>
          <p:cNvSpPr txBox="1"/>
          <p:nvPr>
            <p:ph idx="1" type="body"/>
          </p:nvPr>
        </p:nvSpPr>
        <p:spPr>
          <a:xfrm>
            <a:off x="840525" y="1417600"/>
            <a:ext cx="7828200" cy="3500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Font typeface="Montserrat"/>
              <a:buChar char="●"/>
            </a:pPr>
            <a:r>
              <a:rPr lang="en" sz="1800">
                <a:latin typeface="Montserrat"/>
                <a:ea typeface="Montserrat"/>
                <a:cs typeface="Montserrat"/>
                <a:sym typeface="Montserrat"/>
              </a:rPr>
              <a:t>The codeword is of the form → </a:t>
            </a:r>
            <a:endParaRPr sz="1800">
              <a:latin typeface="Montserrat"/>
              <a:ea typeface="Montserrat"/>
              <a:cs typeface="Montserrat"/>
              <a:sym typeface="Montserrat"/>
            </a:endParaRPr>
          </a:p>
        </p:txBody>
      </p:sp>
      <p:graphicFrame>
        <p:nvGraphicFramePr>
          <p:cNvPr id="185" name="Google Shape;185;p20"/>
          <p:cNvGraphicFramePr/>
          <p:nvPr/>
        </p:nvGraphicFramePr>
        <p:xfrm>
          <a:off x="952538" y="1886875"/>
          <a:ext cx="3000000" cy="3000000"/>
        </p:xfrm>
        <a:graphic>
          <a:graphicData uri="http://schemas.openxmlformats.org/drawingml/2006/table">
            <a:tbl>
              <a:tblPr>
                <a:noFill/>
                <a:tableStyleId>{F5C52993-E238-426E-9C6B-552802918CA0}</a:tableStyleId>
              </a:tblPr>
              <a:tblGrid>
                <a:gridCol w="804325"/>
                <a:gridCol w="804325"/>
                <a:gridCol w="804325"/>
                <a:gridCol w="804325"/>
                <a:gridCol w="804325"/>
                <a:gridCol w="804325"/>
                <a:gridCol w="804325"/>
                <a:gridCol w="804325"/>
                <a:gridCol w="804325"/>
              </a:tblGrid>
              <a:tr h="381000">
                <a:tc>
                  <a:txBody>
                    <a:bodyPr/>
                    <a:lstStyle/>
                    <a:p>
                      <a:pPr indent="0" lvl="0" marL="0" rtl="0" algn="ctr">
                        <a:spcBef>
                          <a:spcPts val="0"/>
                        </a:spcBef>
                        <a:spcAft>
                          <a:spcPts val="0"/>
                        </a:spcAft>
                        <a:buNone/>
                      </a:pPr>
                      <a:r>
                        <a:rPr lang="en" sz="1800">
                          <a:solidFill>
                            <a:srgbClr val="FFFFFF"/>
                          </a:solidFill>
                          <a:latin typeface="Montserrat"/>
                          <a:ea typeface="Montserrat"/>
                          <a:cs typeface="Montserrat"/>
                          <a:sym typeface="Montserrat"/>
                        </a:rPr>
                        <a:t>m1</a:t>
                      </a:r>
                      <a:endParaRPr sz="1800">
                        <a:solidFill>
                          <a:srgbClr val="FFFFFF"/>
                        </a:solidFill>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800">
                          <a:solidFill>
                            <a:srgbClr val="FFFFFF"/>
                          </a:solidFill>
                          <a:latin typeface="Montserrat"/>
                          <a:ea typeface="Montserrat"/>
                          <a:cs typeface="Montserrat"/>
                          <a:sym typeface="Montserrat"/>
                        </a:rPr>
                        <a:t>m2</a:t>
                      </a:r>
                      <a:endParaRPr sz="1800">
                        <a:solidFill>
                          <a:srgbClr val="FFFFFF"/>
                        </a:solidFill>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800">
                          <a:solidFill>
                            <a:srgbClr val="FFFFFF"/>
                          </a:solidFill>
                          <a:latin typeface="Montserrat"/>
                          <a:ea typeface="Montserrat"/>
                          <a:cs typeface="Montserrat"/>
                          <a:sym typeface="Montserrat"/>
                        </a:rPr>
                        <a:t>p1</a:t>
                      </a:r>
                      <a:endParaRPr sz="1800">
                        <a:solidFill>
                          <a:srgbClr val="FFFFFF"/>
                        </a:solidFill>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800">
                          <a:solidFill>
                            <a:srgbClr val="FFFFFF"/>
                          </a:solidFill>
                          <a:latin typeface="Montserrat"/>
                          <a:ea typeface="Montserrat"/>
                          <a:cs typeface="Montserrat"/>
                          <a:sym typeface="Montserrat"/>
                        </a:rPr>
                        <a:t>m3</a:t>
                      </a:r>
                      <a:endParaRPr sz="1800">
                        <a:solidFill>
                          <a:srgbClr val="FFFFFF"/>
                        </a:solidFill>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800">
                          <a:solidFill>
                            <a:srgbClr val="FFFFFF"/>
                          </a:solidFill>
                          <a:latin typeface="Montserrat"/>
                          <a:ea typeface="Montserrat"/>
                          <a:cs typeface="Montserrat"/>
                          <a:sym typeface="Montserrat"/>
                        </a:rPr>
                        <a:t>m4</a:t>
                      </a:r>
                      <a:endParaRPr sz="1800">
                        <a:solidFill>
                          <a:srgbClr val="FFFFFF"/>
                        </a:solidFill>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800">
                          <a:solidFill>
                            <a:srgbClr val="FFFFFF"/>
                          </a:solidFill>
                          <a:latin typeface="Montserrat"/>
                          <a:ea typeface="Montserrat"/>
                          <a:cs typeface="Montserrat"/>
                          <a:sym typeface="Montserrat"/>
                        </a:rPr>
                        <a:t>p2</a:t>
                      </a:r>
                      <a:endParaRPr sz="1800">
                        <a:solidFill>
                          <a:srgbClr val="FFFFFF"/>
                        </a:solidFill>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800">
                          <a:solidFill>
                            <a:srgbClr val="FFFFFF"/>
                          </a:solidFill>
                          <a:latin typeface="Montserrat"/>
                          <a:ea typeface="Montserrat"/>
                          <a:cs typeface="Montserrat"/>
                          <a:sym typeface="Montserrat"/>
                        </a:rPr>
                        <a:t>p3</a:t>
                      </a:r>
                      <a:endParaRPr sz="1800">
                        <a:solidFill>
                          <a:srgbClr val="FFFFFF"/>
                        </a:solidFill>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800">
                          <a:solidFill>
                            <a:srgbClr val="FFFFFF"/>
                          </a:solidFill>
                          <a:latin typeface="Montserrat"/>
                          <a:ea typeface="Montserrat"/>
                          <a:cs typeface="Montserrat"/>
                          <a:sym typeface="Montserrat"/>
                        </a:rPr>
                        <a:t>p4</a:t>
                      </a:r>
                      <a:endParaRPr sz="1800">
                        <a:solidFill>
                          <a:srgbClr val="FFFFFF"/>
                        </a:solidFill>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800">
                          <a:solidFill>
                            <a:srgbClr val="FFFFFF"/>
                          </a:solidFill>
                          <a:latin typeface="Montserrat"/>
                          <a:ea typeface="Montserrat"/>
                          <a:cs typeface="Montserrat"/>
                          <a:sym typeface="Montserrat"/>
                        </a:rPr>
                        <a:t>p5</a:t>
                      </a:r>
                      <a:endParaRPr sz="1800">
                        <a:solidFill>
                          <a:srgbClr val="FFFFFF"/>
                        </a:solidFill>
                        <a:latin typeface="Montserrat"/>
                        <a:ea typeface="Montserrat"/>
                        <a:cs typeface="Montserrat"/>
                        <a:sym typeface="Montserrat"/>
                      </a:endParaRPr>
                    </a:p>
                  </a:txBody>
                  <a:tcPr marT="91425" marB="91425" marR="91425" marL="91425"/>
                </a:tc>
              </a:tr>
            </a:tbl>
          </a:graphicData>
        </a:graphic>
      </p:graphicFrame>
      <p:graphicFrame>
        <p:nvGraphicFramePr>
          <p:cNvPr id="186" name="Google Shape;186;p20"/>
          <p:cNvGraphicFramePr/>
          <p:nvPr/>
        </p:nvGraphicFramePr>
        <p:xfrm>
          <a:off x="654450" y="2924950"/>
          <a:ext cx="3000000" cy="3000000"/>
        </p:xfrm>
        <a:graphic>
          <a:graphicData uri="http://schemas.openxmlformats.org/drawingml/2006/table">
            <a:tbl>
              <a:tblPr>
                <a:noFill/>
                <a:tableStyleId>{F5C52993-E238-426E-9C6B-552802918CA0}</a:tableStyleId>
              </a:tblPr>
              <a:tblGrid>
                <a:gridCol w="1711625"/>
                <a:gridCol w="1711625"/>
              </a:tblGrid>
              <a:tr h="849725">
                <a:tc>
                  <a:txBody>
                    <a:bodyPr/>
                    <a:lstStyle/>
                    <a:p>
                      <a:pPr indent="0" lvl="0" marL="0" rtl="0" algn="ctr">
                        <a:spcBef>
                          <a:spcPts val="0"/>
                        </a:spcBef>
                        <a:spcAft>
                          <a:spcPts val="0"/>
                        </a:spcAft>
                        <a:buNone/>
                      </a:pPr>
                      <a:r>
                        <a:rPr lang="en" sz="1800">
                          <a:solidFill>
                            <a:srgbClr val="FFFFFF"/>
                          </a:solidFill>
                          <a:latin typeface="Montserrat"/>
                          <a:ea typeface="Montserrat"/>
                          <a:cs typeface="Montserrat"/>
                          <a:sym typeface="Montserrat"/>
                        </a:rPr>
                        <a:t>m1</a:t>
                      </a:r>
                      <a:endParaRPr sz="1800">
                        <a:solidFill>
                          <a:srgbClr val="FFFFFF"/>
                        </a:solidFill>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800">
                          <a:solidFill>
                            <a:srgbClr val="FFFFFF"/>
                          </a:solidFill>
                          <a:latin typeface="Montserrat"/>
                          <a:ea typeface="Montserrat"/>
                          <a:cs typeface="Montserrat"/>
                          <a:sym typeface="Montserrat"/>
                        </a:rPr>
                        <a:t>m2</a:t>
                      </a:r>
                      <a:endParaRPr sz="1800">
                        <a:solidFill>
                          <a:srgbClr val="FFFFFF"/>
                        </a:solidFill>
                        <a:latin typeface="Montserrat"/>
                        <a:ea typeface="Montserrat"/>
                        <a:cs typeface="Montserrat"/>
                        <a:sym typeface="Montserrat"/>
                      </a:endParaRPr>
                    </a:p>
                  </a:txBody>
                  <a:tcPr marT="91425" marB="91425" marR="91425" marL="91425"/>
                </a:tc>
              </a:tr>
              <a:tr h="849725">
                <a:tc>
                  <a:txBody>
                    <a:bodyPr/>
                    <a:lstStyle/>
                    <a:p>
                      <a:pPr indent="0" lvl="0" marL="0" rtl="0" algn="ctr">
                        <a:spcBef>
                          <a:spcPts val="0"/>
                        </a:spcBef>
                        <a:spcAft>
                          <a:spcPts val="0"/>
                        </a:spcAft>
                        <a:buNone/>
                      </a:pPr>
                      <a:r>
                        <a:rPr lang="en" sz="1800">
                          <a:solidFill>
                            <a:srgbClr val="FFFFFF"/>
                          </a:solidFill>
                          <a:latin typeface="Montserrat"/>
                          <a:ea typeface="Montserrat"/>
                          <a:cs typeface="Montserrat"/>
                          <a:sym typeface="Montserrat"/>
                        </a:rPr>
                        <a:t>m3</a:t>
                      </a:r>
                      <a:endParaRPr sz="1800">
                        <a:solidFill>
                          <a:srgbClr val="FFFFFF"/>
                        </a:solidFill>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800">
                          <a:solidFill>
                            <a:srgbClr val="FFFFFF"/>
                          </a:solidFill>
                          <a:latin typeface="Montserrat"/>
                          <a:ea typeface="Montserrat"/>
                          <a:cs typeface="Montserrat"/>
                          <a:sym typeface="Montserrat"/>
                        </a:rPr>
                        <a:t>m4</a:t>
                      </a:r>
                      <a:endParaRPr sz="1800">
                        <a:solidFill>
                          <a:srgbClr val="FFFFFF"/>
                        </a:solidFill>
                        <a:latin typeface="Montserrat"/>
                        <a:ea typeface="Montserrat"/>
                        <a:cs typeface="Montserrat"/>
                        <a:sym typeface="Montserrat"/>
                      </a:endParaRPr>
                    </a:p>
                  </a:txBody>
                  <a:tcPr marT="91425" marB="91425" marR="91425" marL="91425"/>
                </a:tc>
              </a:tr>
            </a:tbl>
          </a:graphicData>
        </a:graphic>
      </p:graphicFrame>
      <p:graphicFrame>
        <p:nvGraphicFramePr>
          <p:cNvPr id="187" name="Google Shape;187;p20"/>
          <p:cNvGraphicFramePr/>
          <p:nvPr/>
        </p:nvGraphicFramePr>
        <p:xfrm>
          <a:off x="4840275" y="2925000"/>
          <a:ext cx="3000000" cy="3000000"/>
        </p:xfrm>
        <a:graphic>
          <a:graphicData uri="http://schemas.openxmlformats.org/drawingml/2006/table">
            <a:tbl>
              <a:tblPr>
                <a:noFill/>
                <a:tableStyleId>{F5C52993-E238-426E-9C6B-552802918CA0}</a:tableStyleId>
              </a:tblPr>
              <a:tblGrid>
                <a:gridCol w="1326825"/>
                <a:gridCol w="1326825"/>
                <a:gridCol w="1326825"/>
              </a:tblGrid>
              <a:tr h="566475">
                <a:tc>
                  <a:txBody>
                    <a:bodyPr/>
                    <a:lstStyle/>
                    <a:p>
                      <a:pPr indent="0" lvl="0" marL="0" rtl="0" algn="ctr">
                        <a:spcBef>
                          <a:spcPts val="0"/>
                        </a:spcBef>
                        <a:spcAft>
                          <a:spcPts val="0"/>
                        </a:spcAft>
                        <a:buNone/>
                      </a:pPr>
                      <a:r>
                        <a:rPr lang="en" sz="1800">
                          <a:solidFill>
                            <a:srgbClr val="FFFFFF"/>
                          </a:solidFill>
                          <a:latin typeface="Montserrat"/>
                          <a:ea typeface="Montserrat"/>
                          <a:cs typeface="Montserrat"/>
                          <a:sym typeface="Montserrat"/>
                        </a:rPr>
                        <a:t>m1</a:t>
                      </a:r>
                      <a:endParaRPr/>
                    </a:p>
                  </a:txBody>
                  <a:tcPr marT="91425" marB="91425" marR="91425" marL="91425"/>
                </a:tc>
                <a:tc>
                  <a:txBody>
                    <a:bodyPr/>
                    <a:lstStyle/>
                    <a:p>
                      <a:pPr indent="0" lvl="0" marL="0" rtl="0" algn="ctr">
                        <a:spcBef>
                          <a:spcPts val="0"/>
                        </a:spcBef>
                        <a:spcAft>
                          <a:spcPts val="0"/>
                        </a:spcAft>
                        <a:buNone/>
                      </a:pPr>
                      <a:r>
                        <a:rPr lang="en" sz="1800">
                          <a:solidFill>
                            <a:srgbClr val="FFFFFF"/>
                          </a:solidFill>
                          <a:latin typeface="Montserrat"/>
                          <a:ea typeface="Montserrat"/>
                          <a:cs typeface="Montserrat"/>
                          <a:sym typeface="Montserrat"/>
                        </a:rPr>
                        <a:t>m2</a:t>
                      </a:r>
                      <a:endParaRPr/>
                    </a:p>
                  </a:txBody>
                  <a:tcPr marT="91425" marB="91425" marR="91425" marL="91425"/>
                </a:tc>
                <a:tc>
                  <a:txBody>
                    <a:bodyPr/>
                    <a:lstStyle/>
                    <a:p>
                      <a:pPr indent="0" lvl="0" marL="0" rtl="0" algn="ctr">
                        <a:spcBef>
                          <a:spcPts val="0"/>
                        </a:spcBef>
                        <a:spcAft>
                          <a:spcPts val="0"/>
                        </a:spcAft>
                        <a:buNone/>
                      </a:pPr>
                      <a:r>
                        <a:rPr lang="en" sz="1800">
                          <a:solidFill>
                            <a:srgbClr val="FFFFFF"/>
                          </a:solidFill>
                          <a:latin typeface="Montserrat"/>
                          <a:ea typeface="Montserrat"/>
                          <a:cs typeface="Montserrat"/>
                          <a:sym typeface="Montserrat"/>
                        </a:rPr>
                        <a:t>p1</a:t>
                      </a:r>
                      <a:endParaRPr/>
                    </a:p>
                  </a:txBody>
                  <a:tcPr marT="91425" marB="91425" marR="91425" marL="91425"/>
                </a:tc>
              </a:tr>
              <a:tr h="566475">
                <a:tc>
                  <a:txBody>
                    <a:bodyPr/>
                    <a:lstStyle/>
                    <a:p>
                      <a:pPr indent="0" lvl="0" marL="0" rtl="0" algn="ctr">
                        <a:spcBef>
                          <a:spcPts val="0"/>
                        </a:spcBef>
                        <a:spcAft>
                          <a:spcPts val="0"/>
                        </a:spcAft>
                        <a:buNone/>
                      </a:pPr>
                      <a:r>
                        <a:rPr lang="en" sz="1800">
                          <a:solidFill>
                            <a:srgbClr val="FFFFFF"/>
                          </a:solidFill>
                          <a:latin typeface="Montserrat"/>
                          <a:ea typeface="Montserrat"/>
                          <a:cs typeface="Montserrat"/>
                          <a:sym typeface="Montserrat"/>
                        </a:rPr>
                        <a:t>m3</a:t>
                      </a:r>
                      <a:endParaRPr/>
                    </a:p>
                  </a:txBody>
                  <a:tcPr marT="91425" marB="91425" marR="91425" marL="91425"/>
                </a:tc>
                <a:tc>
                  <a:txBody>
                    <a:bodyPr/>
                    <a:lstStyle/>
                    <a:p>
                      <a:pPr indent="0" lvl="0" marL="0" rtl="0" algn="ctr">
                        <a:spcBef>
                          <a:spcPts val="0"/>
                        </a:spcBef>
                        <a:spcAft>
                          <a:spcPts val="0"/>
                        </a:spcAft>
                        <a:buNone/>
                      </a:pPr>
                      <a:r>
                        <a:rPr lang="en" sz="1800">
                          <a:solidFill>
                            <a:srgbClr val="FFFFFF"/>
                          </a:solidFill>
                          <a:latin typeface="Montserrat"/>
                          <a:ea typeface="Montserrat"/>
                          <a:cs typeface="Montserrat"/>
                          <a:sym typeface="Montserrat"/>
                        </a:rPr>
                        <a:t>m4</a:t>
                      </a:r>
                      <a:endParaRPr/>
                    </a:p>
                  </a:txBody>
                  <a:tcPr marT="91425" marB="91425" marR="91425" marL="91425"/>
                </a:tc>
                <a:tc>
                  <a:txBody>
                    <a:bodyPr/>
                    <a:lstStyle/>
                    <a:p>
                      <a:pPr indent="0" lvl="0" marL="0" rtl="0" algn="ctr">
                        <a:spcBef>
                          <a:spcPts val="0"/>
                        </a:spcBef>
                        <a:spcAft>
                          <a:spcPts val="0"/>
                        </a:spcAft>
                        <a:buNone/>
                      </a:pPr>
                      <a:r>
                        <a:rPr lang="en" sz="1800">
                          <a:solidFill>
                            <a:srgbClr val="FFFFFF"/>
                          </a:solidFill>
                          <a:latin typeface="Montserrat"/>
                          <a:ea typeface="Montserrat"/>
                          <a:cs typeface="Montserrat"/>
                          <a:sym typeface="Montserrat"/>
                        </a:rPr>
                        <a:t>p2</a:t>
                      </a:r>
                      <a:endParaRPr/>
                    </a:p>
                  </a:txBody>
                  <a:tcPr marT="91425" marB="91425" marR="91425" marL="91425"/>
                </a:tc>
              </a:tr>
              <a:tr h="566475">
                <a:tc>
                  <a:txBody>
                    <a:bodyPr/>
                    <a:lstStyle/>
                    <a:p>
                      <a:pPr indent="0" lvl="0" marL="0" rtl="0" algn="ctr">
                        <a:spcBef>
                          <a:spcPts val="0"/>
                        </a:spcBef>
                        <a:spcAft>
                          <a:spcPts val="0"/>
                        </a:spcAft>
                        <a:buNone/>
                      </a:pPr>
                      <a:r>
                        <a:rPr lang="en" sz="1800">
                          <a:solidFill>
                            <a:srgbClr val="FFFFFF"/>
                          </a:solidFill>
                          <a:latin typeface="Montserrat"/>
                          <a:ea typeface="Montserrat"/>
                          <a:cs typeface="Montserrat"/>
                          <a:sym typeface="Montserrat"/>
                        </a:rPr>
                        <a:t>p3</a:t>
                      </a:r>
                      <a:endParaRPr sz="1800">
                        <a:solidFill>
                          <a:srgbClr val="FFFFFF"/>
                        </a:solidFill>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800">
                          <a:solidFill>
                            <a:srgbClr val="FFFFFF"/>
                          </a:solidFill>
                          <a:latin typeface="Montserrat"/>
                          <a:ea typeface="Montserrat"/>
                          <a:cs typeface="Montserrat"/>
                          <a:sym typeface="Montserrat"/>
                        </a:rPr>
                        <a:t>p4</a:t>
                      </a:r>
                      <a:endParaRPr/>
                    </a:p>
                  </a:txBody>
                  <a:tcPr marT="91425" marB="91425" marR="91425" marL="91425"/>
                </a:tc>
                <a:tc>
                  <a:txBody>
                    <a:bodyPr/>
                    <a:lstStyle/>
                    <a:p>
                      <a:pPr indent="0" lvl="0" marL="0" rtl="0" algn="ctr">
                        <a:spcBef>
                          <a:spcPts val="0"/>
                        </a:spcBef>
                        <a:spcAft>
                          <a:spcPts val="0"/>
                        </a:spcAft>
                        <a:buNone/>
                      </a:pPr>
                      <a:r>
                        <a:rPr lang="en" sz="1800">
                          <a:solidFill>
                            <a:srgbClr val="FFFFFF"/>
                          </a:solidFill>
                          <a:latin typeface="Montserrat"/>
                          <a:ea typeface="Montserrat"/>
                          <a:cs typeface="Montserrat"/>
                          <a:sym typeface="Montserrat"/>
                        </a:rPr>
                        <a:t>p5</a:t>
                      </a:r>
                      <a:endParaRPr/>
                    </a:p>
                  </a:txBody>
                  <a:tcPr marT="91425" marB="91425" marR="91425" marL="91425"/>
                </a:tc>
              </a:tr>
            </a:tbl>
          </a:graphicData>
        </a:graphic>
      </p:graphicFrame>
      <p:sp>
        <p:nvSpPr>
          <p:cNvPr id="188" name="Google Shape;188;p20"/>
          <p:cNvSpPr/>
          <p:nvPr/>
        </p:nvSpPr>
        <p:spPr>
          <a:xfrm>
            <a:off x="4259450" y="3696900"/>
            <a:ext cx="420600" cy="3417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20">
            <a:hlinkClick r:id="rId3"/>
          </p:cNvPr>
          <p:cNvSpPr/>
          <p:nvPr/>
        </p:nvSpPr>
        <p:spPr>
          <a:xfrm>
            <a:off x="0" y="5016500"/>
            <a:ext cx="1362000" cy="1269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6"/>
                                        </p:tgtEl>
                                        <p:attrNameLst>
                                          <p:attrName>style.visibility</p:attrName>
                                        </p:attrNameLst>
                                      </p:cBhvr>
                                      <p:to>
                                        <p:strVal val="visible"/>
                                      </p:to>
                                    </p:set>
                                    <p:animEffect filter="fade" transition="in">
                                      <p:cBhvr>
                                        <p:cTn dur="1000"/>
                                        <p:tgtEl>
                                          <p:spTgt spid="18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8"/>
                                        </p:tgtEl>
                                        <p:attrNameLst>
                                          <p:attrName>style.visibility</p:attrName>
                                        </p:attrNameLst>
                                      </p:cBhvr>
                                      <p:to>
                                        <p:strVal val="visible"/>
                                      </p:to>
                                    </p:set>
                                    <p:animEffect filter="fade" transition="in">
                                      <p:cBhvr>
                                        <p:cTn dur="1000"/>
                                        <p:tgtEl>
                                          <p:spTgt spid="18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7"/>
                                        </p:tgtEl>
                                        <p:attrNameLst>
                                          <p:attrName>style.visibility</p:attrName>
                                        </p:attrNameLst>
                                      </p:cBhvr>
                                      <p:to>
                                        <p:strVal val="visible"/>
                                      </p:to>
                                    </p:set>
                                    <p:animEffect filter="fade" transition="in">
                                      <p:cBhvr>
                                        <p:cTn dur="1000"/>
                                        <p:tgtEl>
                                          <p:spTgt spid="18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Google Shape;194;p2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3000"/>
              <a:t>(n,k) Product Code Encoder</a:t>
            </a:r>
            <a:endParaRPr b="1" sz="3000"/>
          </a:p>
        </p:txBody>
      </p:sp>
      <p:sp>
        <p:nvSpPr>
          <p:cNvPr id="195" name="Google Shape;195;p21"/>
          <p:cNvSpPr txBox="1"/>
          <p:nvPr>
            <p:ph idx="1" type="body"/>
          </p:nvPr>
        </p:nvSpPr>
        <p:spPr>
          <a:xfrm>
            <a:off x="1185775" y="1383100"/>
            <a:ext cx="7451700" cy="33966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Font typeface="Montserrat"/>
              <a:buChar char="●"/>
            </a:pPr>
            <a:r>
              <a:rPr lang="en" sz="1800">
                <a:latin typeface="Montserrat"/>
                <a:ea typeface="Montserrat"/>
                <a:cs typeface="Montserrat"/>
                <a:sym typeface="Montserrat"/>
              </a:rPr>
              <a:t>p1  = m1         m2</a:t>
            </a:r>
            <a:endParaRPr sz="1800">
              <a:latin typeface="Montserrat"/>
              <a:ea typeface="Montserrat"/>
              <a:cs typeface="Montserrat"/>
              <a:sym typeface="Montserrat"/>
            </a:endParaRPr>
          </a:p>
          <a:p>
            <a:pPr indent="-342900" lvl="0" marL="457200" rtl="0" algn="l">
              <a:lnSpc>
                <a:spcPct val="150000"/>
              </a:lnSpc>
              <a:spcBef>
                <a:spcPts val="0"/>
              </a:spcBef>
              <a:spcAft>
                <a:spcPts val="0"/>
              </a:spcAft>
              <a:buSzPts val="1800"/>
              <a:buFont typeface="Montserrat"/>
              <a:buChar char="●"/>
            </a:pPr>
            <a:r>
              <a:rPr lang="en" sz="1800">
                <a:latin typeface="Montserrat"/>
                <a:ea typeface="Montserrat"/>
                <a:cs typeface="Montserrat"/>
                <a:sym typeface="Montserrat"/>
              </a:rPr>
              <a:t>p2 = m3        m4</a:t>
            </a:r>
            <a:endParaRPr sz="1800">
              <a:latin typeface="Montserrat"/>
              <a:ea typeface="Montserrat"/>
              <a:cs typeface="Montserrat"/>
              <a:sym typeface="Montserrat"/>
            </a:endParaRPr>
          </a:p>
          <a:p>
            <a:pPr indent="-342900" lvl="0" marL="457200" rtl="0" algn="l">
              <a:lnSpc>
                <a:spcPct val="150000"/>
              </a:lnSpc>
              <a:spcBef>
                <a:spcPts val="0"/>
              </a:spcBef>
              <a:spcAft>
                <a:spcPts val="0"/>
              </a:spcAft>
              <a:buSzPts val="1800"/>
              <a:buFont typeface="Montserrat"/>
              <a:buChar char="●"/>
            </a:pPr>
            <a:r>
              <a:rPr lang="en" sz="1800">
                <a:latin typeface="Montserrat"/>
                <a:ea typeface="Montserrat"/>
                <a:cs typeface="Montserrat"/>
                <a:sym typeface="Montserrat"/>
              </a:rPr>
              <a:t>p3 = m1         m3</a:t>
            </a:r>
            <a:endParaRPr sz="1800">
              <a:latin typeface="Montserrat"/>
              <a:ea typeface="Montserrat"/>
              <a:cs typeface="Montserrat"/>
              <a:sym typeface="Montserrat"/>
            </a:endParaRPr>
          </a:p>
          <a:p>
            <a:pPr indent="-342900" lvl="0" marL="457200" rtl="0" algn="l">
              <a:lnSpc>
                <a:spcPct val="150000"/>
              </a:lnSpc>
              <a:spcBef>
                <a:spcPts val="0"/>
              </a:spcBef>
              <a:spcAft>
                <a:spcPts val="0"/>
              </a:spcAft>
              <a:buSzPts val="1800"/>
              <a:buFont typeface="Montserrat"/>
              <a:buChar char="●"/>
            </a:pPr>
            <a:r>
              <a:rPr lang="en" sz="1800">
                <a:latin typeface="Montserrat"/>
                <a:ea typeface="Montserrat"/>
                <a:cs typeface="Montserrat"/>
                <a:sym typeface="Montserrat"/>
              </a:rPr>
              <a:t>p4 = m2         m4</a:t>
            </a:r>
            <a:endParaRPr sz="1800">
              <a:latin typeface="Montserrat"/>
              <a:ea typeface="Montserrat"/>
              <a:cs typeface="Montserrat"/>
              <a:sym typeface="Montserrat"/>
            </a:endParaRPr>
          </a:p>
          <a:p>
            <a:pPr indent="-342900" lvl="0" marL="457200" rtl="0" algn="l">
              <a:lnSpc>
                <a:spcPct val="150000"/>
              </a:lnSpc>
              <a:spcBef>
                <a:spcPts val="0"/>
              </a:spcBef>
              <a:spcAft>
                <a:spcPts val="0"/>
              </a:spcAft>
              <a:buSzPts val="1800"/>
              <a:buFont typeface="Montserrat"/>
              <a:buChar char="●"/>
            </a:pPr>
            <a:r>
              <a:rPr lang="en" sz="1800">
                <a:latin typeface="Montserrat"/>
                <a:ea typeface="Montserrat"/>
                <a:cs typeface="Montserrat"/>
                <a:sym typeface="Montserrat"/>
              </a:rPr>
              <a:t>p5  = p1          p2</a:t>
            </a:r>
            <a:endParaRPr sz="1800">
              <a:latin typeface="Montserrat"/>
              <a:ea typeface="Montserrat"/>
              <a:cs typeface="Montserrat"/>
              <a:sym typeface="Montserrat"/>
            </a:endParaRPr>
          </a:p>
        </p:txBody>
      </p:sp>
      <p:sp>
        <p:nvSpPr>
          <p:cNvPr id="196" name="Google Shape;196;p21"/>
          <p:cNvSpPr/>
          <p:nvPr/>
        </p:nvSpPr>
        <p:spPr>
          <a:xfrm>
            <a:off x="2691175" y="1467725"/>
            <a:ext cx="338700" cy="301200"/>
          </a:xfrm>
          <a:prstGeom prst="flowChartOr">
            <a:avLst/>
          </a:prstGeom>
          <a:solidFill>
            <a:srgbClr val="434343"/>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21"/>
          <p:cNvSpPr/>
          <p:nvPr/>
        </p:nvSpPr>
        <p:spPr>
          <a:xfrm>
            <a:off x="2691175" y="1859000"/>
            <a:ext cx="338700" cy="301200"/>
          </a:xfrm>
          <a:prstGeom prst="flowChartOr">
            <a:avLst/>
          </a:prstGeom>
          <a:solidFill>
            <a:srgbClr val="434343"/>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21"/>
          <p:cNvSpPr/>
          <p:nvPr/>
        </p:nvSpPr>
        <p:spPr>
          <a:xfrm>
            <a:off x="2691175" y="2250275"/>
            <a:ext cx="338700" cy="301200"/>
          </a:xfrm>
          <a:prstGeom prst="flowChartOr">
            <a:avLst/>
          </a:prstGeom>
          <a:solidFill>
            <a:srgbClr val="434343"/>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21"/>
          <p:cNvSpPr/>
          <p:nvPr/>
        </p:nvSpPr>
        <p:spPr>
          <a:xfrm>
            <a:off x="2772050" y="2647000"/>
            <a:ext cx="338700" cy="301200"/>
          </a:xfrm>
          <a:prstGeom prst="flowChartOr">
            <a:avLst/>
          </a:prstGeom>
          <a:solidFill>
            <a:srgbClr val="434343"/>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21"/>
          <p:cNvSpPr/>
          <p:nvPr/>
        </p:nvSpPr>
        <p:spPr>
          <a:xfrm>
            <a:off x="2691175" y="3131125"/>
            <a:ext cx="338700" cy="301200"/>
          </a:xfrm>
          <a:prstGeom prst="flowChartOr">
            <a:avLst/>
          </a:prstGeom>
          <a:solidFill>
            <a:srgbClr val="434343"/>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21">
            <a:hlinkClick r:id="rId3"/>
          </p:cNvPr>
          <p:cNvSpPr/>
          <p:nvPr/>
        </p:nvSpPr>
        <p:spPr>
          <a:xfrm>
            <a:off x="0" y="5016500"/>
            <a:ext cx="1556400" cy="1269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6"/>
                                        </p:tgtEl>
                                        <p:attrNameLst>
                                          <p:attrName>style.visibility</p:attrName>
                                        </p:attrNameLst>
                                      </p:cBhvr>
                                      <p:to>
                                        <p:strVal val="visible"/>
                                      </p:to>
                                    </p:set>
                                    <p:animEffect filter="fade" transition="in">
                                      <p:cBhvr>
                                        <p:cTn dur="1500"/>
                                        <p:tgtEl>
                                          <p:spTgt spid="196"/>
                                        </p:tgtEl>
                                      </p:cBhvr>
                                    </p:animEffect>
                                  </p:childTnLst>
                                </p:cTn>
                              </p:par>
                              <p:par>
                                <p:cTn fill="hold" nodeType="withEffect" presetClass="entr" presetID="10" presetSubtype="0">
                                  <p:stCondLst>
                                    <p:cond delay="0"/>
                                  </p:stCondLst>
                                  <p:childTnLst>
                                    <p:set>
                                      <p:cBhvr>
                                        <p:cTn dur="1" fill="hold">
                                          <p:stCondLst>
                                            <p:cond delay="0"/>
                                          </p:stCondLst>
                                        </p:cTn>
                                        <p:tgtEl>
                                          <p:spTgt spid="197"/>
                                        </p:tgtEl>
                                        <p:attrNameLst>
                                          <p:attrName>style.visibility</p:attrName>
                                        </p:attrNameLst>
                                      </p:cBhvr>
                                      <p:to>
                                        <p:strVal val="visible"/>
                                      </p:to>
                                    </p:set>
                                    <p:animEffect filter="fade" transition="in">
                                      <p:cBhvr>
                                        <p:cTn dur="1000"/>
                                        <p:tgtEl>
                                          <p:spTgt spid="197"/>
                                        </p:tgtEl>
                                      </p:cBhvr>
                                    </p:animEffect>
                                  </p:childTnLst>
                                </p:cTn>
                              </p:par>
                              <p:par>
                                <p:cTn fill="hold" nodeType="withEffect" presetClass="entr" presetID="10" presetSubtype="0">
                                  <p:stCondLst>
                                    <p:cond delay="0"/>
                                  </p:stCondLst>
                                  <p:childTnLst>
                                    <p:set>
                                      <p:cBhvr>
                                        <p:cTn dur="1" fill="hold">
                                          <p:stCondLst>
                                            <p:cond delay="0"/>
                                          </p:stCondLst>
                                        </p:cTn>
                                        <p:tgtEl>
                                          <p:spTgt spid="198"/>
                                        </p:tgtEl>
                                        <p:attrNameLst>
                                          <p:attrName>style.visibility</p:attrName>
                                        </p:attrNameLst>
                                      </p:cBhvr>
                                      <p:to>
                                        <p:strVal val="visible"/>
                                      </p:to>
                                    </p:set>
                                    <p:animEffect filter="fade" transition="in">
                                      <p:cBhvr>
                                        <p:cTn dur="1000"/>
                                        <p:tgtEl>
                                          <p:spTgt spid="198"/>
                                        </p:tgtEl>
                                      </p:cBhvr>
                                    </p:animEffect>
                                  </p:childTnLst>
                                </p:cTn>
                              </p:par>
                              <p:par>
                                <p:cTn fill="hold" nodeType="withEffect" presetClass="entr" presetID="10" presetSubtype="0">
                                  <p:stCondLst>
                                    <p:cond delay="0"/>
                                  </p:stCondLst>
                                  <p:childTnLst>
                                    <p:set>
                                      <p:cBhvr>
                                        <p:cTn dur="1" fill="hold">
                                          <p:stCondLst>
                                            <p:cond delay="0"/>
                                          </p:stCondLst>
                                        </p:cTn>
                                        <p:tgtEl>
                                          <p:spTgt spid="199"/>
                                        </p:tgtEl>
                                        <p:attrNameLst>
                                          <p:attrName>style.visibility</p:attrName>
                                        </p:attrNameLst>
                                      </p:cBhvr>
                                      <p:to>
                                        <p:strVal val="visible"/>
                                      </p:to>
                                    </p:set>
                                    <p:animEffect filter="fade" transition="in">
                                      <p:cBhvr>
                                        <p:cTn dur="1000"/>
                                        <p:tgtEl>
                                          <p:spTgt spid="199"/>
                                        </p:tgtEl>
                                      </p:cBhvr>
                                    </p:animEffect>
                                  </p:childTnLst>
                                </p:cTn>
                              </p:par>
                              <p:par>
                                <p:cTn fill="hold" nodeType="withEffect" presetClass="entr" presetID="10" presetSubtype="0">
                                  <p:stCondLst>
                                    <p:cond delay="0"/>
                                  </p:stCondLst>
                                  <p:childTnLst>
                                    <p:set>
                                      <p:cBhvr>
                                        <p:cTn dur="1" fill="hold">
                                          <p:stCondLst>
                                            <p:cond delay="0"/>
                                          </p:stCondLst>
                                        </p:cTn>
                                        <p:tgtEl>
                                          <p:spTgt spid="200"/>
                                        </p:tgtEl>
                                        <p:attrNameLst>
                                          <p:attrName>style.visibility</p:attrName>
                                        </p:attrNameLst>
                                      </p:cBhvr>
                                      <p:to>
                                        <p:strVal val="visible"/>
                                      </p:to>
                                    </p:set>
                                    <p:animEffect filter="fade" transition="in">
                                      <p:cBhvr>
                                        <p:cTn dur="1000"/>
                                        <p:tgtEl>
                                          <p:spTgt spid="200"/>
                                        </p:tgtEl>
                                      </p:cBhvr>
                                    </p:animEffect>
                                  </p:childTnLst>
                                </p:cTn>
                              </p:par>
                              <p:par>
                                <p:cTn fill="hold" nodeType="withEffect" presetClass="entr" presetID="10" presetSubtype="0">
                                  <p:stCondLst>
                                    <p:cond delay="0"/>
                                  </p:stCondLst>
                                  <p:childTnLst>
                                    <p:set>
                                      <p:cBhvr>
                                        <p:cTn dur="1" fill="hold">
                                          <p:stCondLst>
                                            <p:cond delay="0"/>
                                          </p:stCondLst>
                                        </p:cTn>
                                        <p:tgtEl>
                                          <p:spTgt spid="195"/>
                                        </p:tgtEl>
                                        <p:attrNameLst>
                                          <p:attrName>style.visibility</p:attrName>
                                        </p:attrNameLst>
                                      </p:cBhvr>
                                      <p:to>
                                        <p:strVal val="visible"/>
                                      </p:to>
                                    </p:set>
                                    <p:animEffect filter="fade" transition="in">
                                      <p:cBhvr>
                                        <p:cTn dur="1000"/>
                                        <p:tgtEl>
                                          <p:spTgt spid="19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