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74" r:id="rId2"/>
    <p:sldId id="256"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38" autoAdjust="0"/>
    <p:restoredTop sz="94660"/>
  </p:normalViewPr>
  <p:slideViewPr>
    <p:cSldViewPr snapToGrid="0">
      <p:cViewPr varScale="1">
        <p:scale>
          <a:sx n="91" d="100"/>
          <a:sy n="91" d="100"/>
        </p:scale>
        <p:origin x="235"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9D0EB-B754-4D2B-AB0C-469E1981BC98}" type="datetimeFigureOut">
              <a:rPr lang="en-IN" smtClean="0"/>
              <a:t>18-02-2019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B8687-B141-4A46-BAB4-8D6AB6C7D2B3}" type="slidenum">
              <a:rPr lang="en-IN" smtClean="0"/>
              <a:t>‹#›</a:t>
            </a:fld>
            <a:endParaRPr lang="en-IN"/>
          </a:p>
        </p:txBody>
      </p:sp>
    </p:spTree>
    <p:extLst>
      <p:ext uri="{BB962C8B-B14F-4D97-AF65-F5344CB8AC3E}">
        <p14:creationId xmlns:p14="http://schemas.microsoft.com/office/powerpoint/2010/main" val="499035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2B682A-58C6-4D49-9EAF-80CCCC0266C9}" type="datetime1">
              <a:rPr lang="en-US" smtClean="0"/>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8C9D47-FD58-4DA0-8706-02C672D3EDA9}" type="datetime1">
              <a:rPr lang="en-US" smtClean="0"/>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AF3C0E-15E5-48F2-9F45-9158090EEED1}" type="datetime1">
              <a:rPr lang="en-US" smtClean="0"/>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9ABC57D-4BEA-48AF-810E-F740ED55C129}" type="datetime1">
              <a:rPr lang="en-US" smtClean="0"/>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EF089E9-35FB-48E0-A7CE-79D87BB0D23E}" type="datetime1">
              <a:rPr lang="en-US" smtClean="0"/>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A675B92-45C6-4617-AD32-EA49666DF339}" type="datetime1">
              <a:rPr lang="en-US" smtClean="0"/>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F47A63-F997-429D-B762-4D21C4ED96A7}" type="datetime1">
              <a:rPr lang="en-US" smtClean="0"/>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BDD5EF-6F0B-4057-8329-9924A773CA52}" type="datetime1">
              <a:rPr lang="en-US" smtClean="0"/>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864110-139C-4B3E-9B18-1FD594E761B4}" type="datetime1">
              <a:rPr lang="en-US" smtClean="0"/>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76C964-B7C3-4EF8-85A6-758CE26B3158}" type="datetime1">
              <a:rPr lang="en-US" smtClean="0"/>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C9D806-33B5-4608-89F3-3A12CB638D3D}" type="datetime1">
              <a:rPr lang="en-US" smtClean="0"/>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17B3C4-025F-4AD1-9740-B7474503219F}" type="datetime1">
              <a:rPr lang="en-US" smtClean="0"/>
              <a:t>2/18/2019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5B9133-DF47-4333-AAC4-55BEF7F14B56}" type="datetime1">
              <a:rPr lang="en-US" smtClean="0"/>
              <a:t>2/18/2019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4286F0-C924-4D37-B344-05F4A06CD965}" type="datetime1">
              <a:rPr lang="en-US" smtClean="0"/>
              <a:t>2/18/2019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C6A7AE-1BD5-4C45-A638-71E3A31CEBC1}" type="datetime1">
              <a:rPr lang="en-US" smtClean="0"/>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9CDE73E-E182-4E02-901F-4D93896D54B3}" type="datetime1">
              <a:rPr lang="en-US" smtClean="0"/>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27B3B39-ED85-416C-8C88-E667EF7780C2}" type="datetime1">
              <a:rPr lang="en-US" smtClean="0"/>
              <a:t>2/18/2019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Freeform 11">
            <a:extLst>
              <a:ext uri="{FF2B5EF4-FFF2-40B4-BE49-F238E27FC236}">
                <a16:creationId xmlns:a16="http://schemas.microsoft.com/office/drawing/2014/main" id="{5939D912-8670-4F37-A181-52541821D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 name="Slide Number Placeholder 1">
            <a:extLst>
              <a:ext uri="{FF2B5EF4-FFF2-40B4-BE49-F238E27FC236}">
                <a16:creationId xmlns:a16="http://schemas.microsoft.com/office/drawing/2014/main" id="{B3FE5731-D4D6-40A6-8A42-75C1BDB6E8B2}"/>
              </a:ext>
            </a:extLst>
          </p:cNvPr>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a:t>
            </a:fld>
            <a:endParaRPr lang="en-US" sz="1900"/>
          </a:p>
        </p:txBody>
      </p:sp>
      <p:sp>
        <p:nvSpPr>
          <p:cNvPr id="20" name="Rectangle 19">
            <a:extLst>
              <a:ext uri="{FF2B5EF4-FFF2-40B4-BE49-F238E27FC236}">
                <a16:creationId xmlns:a16="http://schemas.microsoft.com/office/drawing/2014/main" id="{6C315B6F-CBB3-4DB6-9C8B-3E3F74A91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1" y="643467"/>
            <a:ext cx="8959322" cy="5571066"/>
          </a:xfrm>
          <a:prstGeom prst="rect">
            <a:avLst/>
          </a:prstGeom>
          <a:solidFill>
            <a:srgbClr val="FFFFFF"/>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562B423-9AEB-4604-92B9-13E6E0271953}"/>
              </a:ext>
            </a:extLst>
          </p:cNvPr>
          <p:cNvPicPr>
            <a:picLocks noChangeAspect="1"/>
          </p:cNvPicPr>
          <p:nvPr/>
        </p:nvPicPr>
        <p:blipFill>
          <a:blip r:embed="rId2"/>
          <a:stretch>
            <a:fillRect/>
          </a:stretch>
        </p:blipFill>
        <p:spPr>
          <a:xfrm>
            <a:off x="2589210" y="643466"/>
            <a:ext cx="8959323" cy="5571067"/>
          </a:xfrm>
          <a:prstGeom prst="rect">
            <a:avLst/>
          </a:prstGeom>
        </p:spPr>
      </p:pic>
    </p:spTree>
    <p:extLst>
      <p:ext uri="{BB962C8B-B14F-4D97-AF65-F5344CB8AC3E}">
        <p14:creationId xmlns:p14="http://schemas.microsoft.com/office/powerpoint/2010/main" val="975580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360CB-DE51-4391-BA2B-CA6DC9E74313}"/>
              </a:ext>
            </a:extLst>
          </p:cNvPr>
          <p:cNvSpPr>
            <a:spLocks noGrp="1"/>
          </p:cNvSpPr>
          <p:nvPr>
            <p:ph type="title"/>
          </p:nvPr>
        </p:nvSpPr>
        <p:spPr/>
        <p:txBody>
          <a:bodyPr>
            <a:normAutofit/>
          </a:bodyPr>
          <a:lstStyle/>
          <a:p>
            <a:r>
              <a:rPr lang="en-IN" dirty="0">
                <a:latin typeface="Kozuka Mincho Pro H" panose="02020A00000000000000" pitchFamily="18" charset="-128"/>
                <a:ea typeface="Kozuka Mincho Pro H" panose="02020A00000000000000" pitchFamily="18" charset="-128"/>
              </a:rPr>
              <a:t>Worship, Redistribution and Honour</a:t>
            </a:r>
          </a:p>
        </p:txBody>
      </p:sp>
      <p:sp>
        <p:nvSpPr>
          <p:cNvPr id="3" name="Content Placeholder 2">
            <a:extLst>
              <a:ext uri="{FF2B5EF4-FFF2-40B4-BE49-F238E27FC236}">
                <a16:creationId xmlns:a16="http://schemas.microsoft.com/office/drawing/2014/main" id="{3D0A9422-9A0E-4F23-AE06-C8DD0FCFF1F6}"/>
              </a:ext>
            </a:extLst>
          </p:cNvPr>
          <p:cNvSpPr>
            <a:spLocks noGrp="1"/>
          </p:cNvSpPr>
          <p:nvPr>
            <p:ph idx="1"/>
          </p:nvPr>
        </p:nvSpPr>
        <p:spPr/>
        <p:txBody>
          <a:bodyPr>
            <a:normAutofit/>
          </a:bodyPr>
          <a:lstStyle/>
          <a:p>
            <a:r>
              <a:rPr lang="en-IN" sz="2400" b="1" dirty="0">
                <a:latin typeface="Times New Roman" panose="02020603050405020304" pitchFamily="18" charset="0"/>
                <a:cs typeface="Times New Roman" panose="02020603050405020304" pitchFamily="18" charset="0"/>
              </a:rPr>
              <a:t>These leavings of deity are termed as honours. For example, a  significant honour is placing gold crown(symbolizing feet of Vishnu) on heads of worshippers</a:t>
            </a:r>
          </a:p>
          <a:p>
            <a:r>
              <a:rPr lang="en-IN" sz="2400" b="1" dirty="0">
                <a:latin typeface="Times New Roman" panose="02020603050405020304" pitchFamily="18" charset="0"/>
                <a:cs typeface="Times New Roman" panose="02020603050405020304" pitchFamily="18" charset="0"/>
              </a:rPr>
              <a:t>Sometimes conflicts  arise due to improper redistribution</a:t>
            </a:r>
          </a:p>
          <a:p>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41B8F9D-09E5-4623-8BC5-2B3312BE479F}"/>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209766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6B73-0C17-463E-A7B6-1D0F161755FA}"/>
              </a:ext>
            </a:extLst>
          </p:cNvPr>
          <p:cNvSpPr>
            <a:spLocks noGrp="1"/>
          </p:cNvSpPr>
          <p:nvPr>
            <p:ph type="title"/>
          </p:nvPr>
        </p:nvSpPr>
        <p:spPr/>
        <p:txBody>
          <a:bodyPr>
            <a:normAutofit/>
          </a:bodyPr>
          <a:lstStyle/>
          <a:p>
            <a:r>
              <a:rPr lang="en-IN" dirty="0">
                <a:latin typeface="Kozuka Mincho Pro H" panose="02020A00000000000000" pitchFamily="18" charset="-128"/>
                <a:ea typeface="Kozuka Mincho Pro H" panose="02020A00000000000000" pitchFamily="18" charset="-128"/>
              </a:rPr>
              <a:t>Decentralized authority and Endowments</a:t>
            </a:r>
          </a:p>
        </p:txBody>
      </p:sp>
      <p:sp>
        <p:nvSpPr>
          <p:cNvPr id="3" name="Content Placeholder 2">
            <a:extLst>
              <a:ext uri="{FF2B5EF4-FFF2-40B4-BE49-F238E27FC236}">
                <a16:creationId xmlns:a16="http://schemas.microsoft.com/office/drawing/2014/main" id="{932B7D8D-73A0-4757-B761-9FEE5CC233E6}"/>
              </a:ext>
            </a:extLst>
          </p:cNvPr>
          <p:cNvSpPr>
            <a:spLocks noGrp="1"/>
          </p:cNvSpPr>
          <p:nvPr>
            <p:ph idx="1"/>
          </p:nvPr>
        </p:nvSpPr>
        <p:spPr/>
        <p:txBody>
          <a:bodyPr>
            <a:noAutofit/>
          </a:bodyPr>
          <a:lstStyle/>
          <a:p>
            <a:r>
              <a:rPr lang="en-IN" sz="2400" dirty="0">
                <a:latin typeface="Times New Roman" panose="02020603050405020304" pitchFamily="18" charset="0"/>
                <a:cs typeface="Times New Roman" panose="02020603050405020304" pitchFamily="18" charset="0"/>
              </a:rPr>
              <a:t>Endowment as a Property</a:t>
            </a:r>
          </a:p>
          <a:p>
            <a:pPr lvl="1"/>
            <a:r>
              <a:rPr lang="en-IN" sz="2400" b="1" dirty="0">
                <a:latin typeface="Times New Roman" panose="02020603050405020304" pitchFamily="18" charset="0"/>
                <a:cs typeface="Times New Roman" panose="02020603050405020304" pitchFamily="18" charset="0"/>
              </a:rPr>
              <a:t>Every endowment reserves a distinct portion of ritual calendar, honours and shares for the donor</a:t>
            </a:r>
          </a:p>
          <a:p>
            <a:pPr lvl="1"/>
            <a:r>
              <a:rPr lang="en-IN" sz="2400" b="1" dirty="0">
                <a:latin typeface="Times New Roman" panose="02020603050405020304" pitchFamily="18" charset="0"/>
                <a:cs typeface="Times New Roman" panose="02020603050405020304" pitchFamily="18" charset="0"/>
              </a:rPr>
              <a:t>Endowment is a medium through which donors carve out a share in redistributive process of temple</a:t>
            </a:r>
          </a:p>
          <a:p>
            <a:pPr lvl="1"/>
            <a:r>
              <a:rPr lang="en-IN" sz="2400" b="1" dirty="0">
                <a:latin typeface="Times New Roman" panose="02020603050405020304" pitchFamily="18" charset="0"/>
                <a:cs typeface="Times New Roman" panose="02020603050405020304" pitchFamily="18" charset="0"/>
              </a:rPr>
              <a:t>Temple endowments are special kinds of trusts.</a:t>
            </a:r>
          </a:p>
          <a:p>
            <a:pPr lvl="1"/>
            <a:r>
              <a:rPr lang="en-IN" sz="2400" b="1" dirty="0">
                <a:latin typeface="Times New Roman" panose="02020603050405020304" pitchFamily="18" charset="0"/>
                <a:cs typeface="Times New Roman" panose="02020603050405020304" pitchFamily="18" charset="0"/>
              </a:rPr>
              <a:t>Donor maintains exclusive access to surplus cash or crops generated by capital or land related to endowment</a:t>
            </a:r>
          </a:p>
        </p:txBody>
      </p:sp>
      <p:sp>
        <p:nvSpPr>
          <p:cNvPr id="4" name="Slide Number Placeholder 3">
            <a:extLst>
              <a:ext uri="{FF2B5EF4-FFF2-40B4-BE49-F238E27FC236}">
                <a16:creationId xmlns:a16="http://schemas.microsoft.com/office/drawing/2014/main" id="{A1F39F65-F9A7-4C2F-BFE2-6BBB39FF2B62}"/>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2863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after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E070-4DB0-4D47-81B5-58600FD912EC}"/>
              </a:ext>
            </a:extLst>
          </p:cNvPr>
          <p:cNvSpPr>
            <a:spLocks noGrp="1"/>
          </p:cNvSpPr>
          <p:nvPr>
            <p:ph type="title"/>
          </p:nvPr>
        </p:nvSpPr>
        <p:spPr/>
        <p:txBody>
          <a:bodyPr>
            <a:normAutofit/>
          </a:bodyPr>
          <a:lstStyle/>
          <a:p>
            <a:r>
              <a:rPr lang="en-IN" dirty="0">
                <a:latin typeface="Kozuka Mincho Pro H" panose="02020A00000000000000" pitchFamily="18" charset="-128"/>
                <a:ea typeface="Kozuka Mincho Pro H" panose="02020A00000000000000" pitchFamily="18" charset="-128"/>
              </a:rPr>
              <a:t>Decentralized authority and Endowments</a:t>
            </a:r>
          </a:p>
        </p:txBody>
      </p:sp>
      <p:sp>
        <p:nvSpPr>
          <p:cNvPr id="3" name="Content Placeholder 2">
            <a:extLst>
              <a:ext uri="{FF2B5EF4-FFF2-40B4-BE49-F238E27FC236}">
                <a16:creationId xmlns:a16="http://schemas.microsoft.com/office/drawing/2014/main" id="{9F079353-4864-4546-9575-25061DC97955}"/>
              </a:ext>
            </a:extLst>
          </p:cNvPr>
          <p:cNvSpPr>
            <a:spLocks noGrp="1"/>
          </p:cNvSpPr>
          <p:nvPr>
            <p:ph idx="1"/>
          </p:nvPr>
        </p:nvSpPr>
        <p:spPr/>
        <p:txBody>
          <a:bodyPr>
            <a:noAutofit/>
          </a:bodyPr>
          <a:lstStyle/>
          <a:p>
            <a:r>
              <a:rPr lang="en-IN" sz="2400" dirty="0">
                <a:latin typeface="Times New Roman" panose="02020603050405020304" pitchFamily="18" charset="0"/>
                <a:cs typeface="Times New Roman" panose="02020603050405020304" pitchFamily="18" charset="0"/>
              </a:rPr>
              <a:t>Endowments can be better understood as :</a:t>
            </a:r>
          </a:p>
          <a:p>
            <a:pPr lvl="1"/>
            <a:r>
              <a:rPr lang="en-IN" sz="2400" b="1" dirty="0">
                <a:latin typeface="Times New Roman" panose="02020603050405020304" pitchFamily="18" charset="0"/>
                <a:cs typeface="Times New Roman" panose="02020603050405020304" pitchFamily="18" charset="0"/>
              </a:rPr>
              <a:t>Represents the mobilization, organization and pooling of resources(capital, land or labour etc)</a:t>
            </a:r>
          </a:p>
          <a:p>
            <a:pPr lvl="1"/>
            <a:r>
              <a:rPr lang="en-IN" sz="2400" b="1" dirty="0">
                <a:latin typeface="Times New Roman" panose="02020603050405020304" pitchFamily="18" charset="0"/>
                <a:cs typeface="Times New Roman" panose="02020603050405020304" pitchFamily="18" charset="0"/>
              </a:rPr>
              <a:t>Generates one or more ritual contexts in which distribution and receiving of honours take place</a:t>
            </a:r>
          </a:p>
          <a:p>
            <a:pPr lvl="1"/>
            <a:r>
              <a:rPr lang="en-IN" sz="2400" b="1" dirty="0">
                <a:latin typeface="Times New Roman" panose="02020603050405020304" pitchFamily="18" charset="0"/>
                <a:cs typeface="Times New Roman" panose="02020603050405020304" pitchFamily="18" charset="0"/>
              </a:rPr>
              <a:t>Permits the entry and incorporation of corporate units into the temple( families, castes, monasteries, sects etc. ) either as temple servants(</a:t>
            </a:r>
            <a:r>
              <a:rPr lang="en-IN" sz="2400" b="1" dirty="0" err="1">
                <a:latin typeface="Times New Roman" panose="02020603050405020304" pitchFamily="18" charset="0"/>
                <a:cs typeface="Times New Roman" panose="02020603050405020304" pitchFamily="18" charset="0"/>
              </a:rPr>
              <a:t>ie</a:t>
            </a:r>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stanikars</a:t>
            </a:r>
            <a:r>
              <a:rPr lang="en-IN" sz="2400" b="1" dirty="0">
                <a:latin typeface="Times New Roman" panose="02020603050405020304" pitchFamily="18" charset="0"/>
                <a:cs typeface="Times New Roman" panose="02020603050405020304" pitchFamily="18" charset="0"/>
              </a:rPr>
              <a:t>, priests, assistants, drummers, pipers) or as donors</a:t>
            </a:r>
          </a:p>
          <a:p>
            <a:pPr marL="457200" lvl="1" indent="0">
              <a:buNone/>
            </a:pPr>
            <a:endParaRPr lang="en-IN" sz="2400" dirty="0">
              <a:latin typeface="Times New Roman" panose="02020603050405020304" pitchFamily="18" charset="0"/>
              <a:cs typeface="Times New Roman" panose="02020603050405020304" pitchFamily="18" charset="0"/>
            </a:endParaRPr>
          </a:p>
          <a:p>
            <a:pPr lvl="1"/>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C6A7277-01F4-4464-9F84-529A8AE6C528}"/>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37218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after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2C0C-71E9-4340-8B39-A00EAE91B322}"/>
              </a:ext>
            </a:extLst>
          </p:cNvPr>
          <p:cNvSpPr>
            <a:spLocks noGrp="1"/>
          </p:cNvSpPr>
          <p:nvPr>
            <p:ph type="title"/>
          </p:nvPr>
        </p:nvSpPr>
        <p:spPr/>
        <p:txBody>
          <a:bodyPr>
            <a:normAutofit/>
          </a:bodyPr>
          <a:lstStyle/>
          <a:p>
            <a:r>
              <a:rPr lang="en-IN" dirty="0">
                <a:latin typeface="Kozuka Mincho Pro H" panose="02020A00000000000000" pitchFamily="18" charset="-128"/>
                <a:ea typeface="Kozuka Mincho Pro H" panose="02020A00000000000000" pitchFamily="18" charset="-128"/>
              </a:rPr>
              <a:t>Decentralized authority and Endowments</a:t>
            </a:r>
          </a:p>
        </p:txBody>
      </p:sp>
      <p:sp>
        <p:nvSpPr>
          <p:cNvPr id="3" name="Content Placeholder 2">
            <a:extLst>
              <a:ext uri="{FF2B5EF4-FFF2-40B4-BE49-F238E27FC236}">
                <a16:creationId xmlns:a16="http://schemas.microsoft.com/office/drawing/2014/main" id="{7AE16704-3D40-477E-9FFA-9F6B325B891E}"/>
              </a:ext>
            </a:extLst>
          </p:cNvPr>
          <p:cNvSpPr>
            <a:spLocks noGrp="1"/>
          </p:cNvSpPr>
          <p:nvPr>
            <p:ph idx="1"/>
          </p:nvPr>
        </p:nvSpPr>
        <p:spPr/>
        <p:txBody>
          <a:bodyPr>
            <a:noAutofit/>
          </a:bodyPr>
          <a:lstStyle/>
          <a:p>
            <a:pPr lvl="1"/>
            <a:r>
              <a:rPr lang="en-IN" sz="2400" b="1" dirty="0">
                <a:latin typeface="Times New Roman" panose="02020603050405020304" pitchFamily="18" charset="0"/>
                <a:cs typeface="Times New Roman" panose="02020603050405020304" pitchFamily="18" charset="0"/>
              </a:rPr>
              <a:t>Supports however partially and however incompletely the reigning deity. But because the reigning deity is limited since it is made of stone, authority with respect to endowment resources and ritual remains in the hands of the donor or an agent appointed by him or her</a:t>
            </a:r>
          </a:p>
          <a:p>
            <a:r>
              <a:rPr lang="en-IN" sz="2400" b="1" dirty="0">
                <a:latin typeface="Times New Roman" panose="02020603050405020304" pitchFamily="18" charset="0"/>
                <a:cs typeface="Times New Roman" panose="02020603050405020304" pitchFamily="18" charset="0"/>
              </a:rPr>
              <a:t>Temple can be seen as complex radically decentralized organizations</a:t>
            </a:r>
          </a:p>
          <a:p>
            <a:r>
              <a:rPr lang="en-IN" sz="2400" b="1" dirty="0">
                <a:latin typeface="Times New Roman" panose="02020603050405020304" pitchFamily="18" charset="0"/>
                <a:cs typeface="Times New Roman" panose="02020603050405020304" pitchFamily="18" charset="0"/>
              </a:rPr>
              <a:t>Endowments link the temple to its agrarian hinterland or urban context</a:t>
            </a:r>
          </a:p>
          <a:p>
            <a:r>
              <a:rPr lang="en-IN" sz="2400" b="1" dirty="0">
                <a:latin typeface="Times New Roman" panose="02020603050405020304" pitchFamily="18" charset="0"/>
                <a:cs typeface="Times New Roman" panose="02020603050405020304" pitchFamily="18" charset="0"/>
              </a:rPr>
              <a:t>So who resolves the conflicts concerning endowments?</a:t>
            </a:r>
          </a:p>
        </p:txBody>
      </p:sp>
      <p:sp>
        <p:nvSpPr>
          <p:cNvPr id="4" name="Slide Number Placeholder 3">
            <a:extLst>
              <a:ext uri="{FF2B5EF4-FFF2-40B4-BE49-F238E27FC236}">
                <a16:creationId xmlns:a16="http://schemas.microsoft.com/office/drawing/2014/main" id="{98055886-8E67-46BF-9CCB-1FD06923EFE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4068157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E45E2-D86C-4B90-8C17-07AD8AE2477D}"/>
              </a:ext>
            </a:extLst>
          </p:cNvPr>
          <p:cNvSpPr>
            <a:spLocks noGrp="1"/>
          </p:cNvSpPr>
          <p:nvPr>
            <p:ph type="title"/>
          </p:nvPr>
        </p:nvSpPr>
        <p:spPr/>
        <p:txBody>
          <a:bodyPr>
            <a:normAutofit/>
          </a:bodyPr>
          <a:lstStyle/>
          <a:p>
            <a:r>
              <a:rPr lang="en-IN" dirty="0">
                <a:latin typeface="Kozuka Mincho Pro H" panose="02020A00000000000000" pitchFamily="18" charset="-128"/>
                <a:ea typeface="Kozuka Mincho Pro H" panose="02020A00000000000000" pitchFamily="18" charset="-128"/>
              </a:rPr>
              <a:t>Protection and service	</a:t>
            </a:r>
          </a:p>
        </p:txBody>
      </p:sp>
      <p:sp>
        <p:nvSpPr>
          <p:cNvPr id="3" name="Content Placeholder 2">
            <a:extLst>
              <a:ext uri="{FF2B5EF4-FFF2-40B4-BE49-F238E27FC236}">
                <a16:creationId xmlns:a16="http://schemas.microsoft.com/office/drawing/2014/main" id="{4AD778A7-4DA3-411B-A5D9-106380A5F56C}"/>
              </a:ext>
            </a:extLst>
          </p:cNvPr>
          <p:cNvSpPr>
            <a:spLocks noGrp="1"/>
          </p:cNvSpPr>
          <p:nvPr>
            <p:ph idx="1"/>
          </p:nvPr>
        </p:nvSpPr>
        <p:spPr/>
        <p:txBody>
          <a:bodyPr>
            <a:normAutofit/>
          </a:bodyPr>
          <a:lstStyle/>
          <a:p>
            <a:r>
              <a:rPr lang="en-IN" sz="2400" b="1" dirty="0">
                <a:latin typeface="Times New Roman" panose="02020603050405020304" pitchFamily="18" charset="0"/>
                <a:cs typeface="Times New Roman" panose="02020603050405020304" pitchFamily="18" charset="0"/>
              </a:rPr>
              <a:t>Control over endowment is centre of all conflicts</a:t>
            </a:r>
          </a:p>
          <a:p>
            <a:r>
              <a:rPr lang="en-IN" sz="2400" b="1" dirty="0">
                <a:latin typeface="Times New Roman" panose="02020603050405020304" pitchFamily="18" charset="0"/>
                <a:cs typeface="Times New Roman" panose="02020603050405020304" pitchFamily="18" charset="0"/>
              </a:rPr>
              <a:t>Various services are all autonomous forms of participation in ritual as well as redistributive process of temple</a:t>
            </a:r>
          </a:p>
          <a:p>
            <a:r>
              <a:rPr lang="en-IN" sz="2400" b="1" dirty="0">
                <a:latin typeface="Times New Roman" panose="02020603050405020304" pitchFamily="18" charset="0"/>
                <a:cs typeface="Times New Roman" panose="02020603050405020304" pitchFamily="18" charset="0"/>
              </a:rPr>
              <a:t>So what binds these ‘servants’ together??</a:t>
            </a:r>
          </a:p>
          <a:p>
            <a:r>
              <a:rPr lang="en-IN" sz="2400" b="1" dirty="0">
                <a:latin typeface="Times New Roman" panose="02020603050405020304" pitchFamily="18" charset="0"/>
                <a:cs typeface="Times New Roman" panose="02020603050405020304" pitchFamily="18" charset="0"/>
              </a:rPr>
              <a:t>Temple can be thought of as well disciplined organization of independent agents</a:t>
            </a:r>
          </a:p>
          <a:p>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E97BDCF-7AF8-4009-ABCA-94DEC1B0E3C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13287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A38D0-EBFF-4586-A372-AAF5A99DC26D}"/>
              </a:ext>
            </a:extLst>
          </p:cNvPr>
          <p:cNvSpPr>
            <a:spLocks noGrp="1"/>
          </p:cNvSpPr>
          <p:nvPr>
            <p:ph type="title"/>
          </p:nvPr>
        </p:nvSpPr>
        <p:spPr/>
        <p:txBody>
          <a:bodyPr>
            <a:normAutofit/>
          </a:bodyPr>
          <a:lstStyle/>
          <a:p>
            <a:r>
              <a:rPr lang="en-IN" dirty="0">
                <a:latin typeface="Kozuka Mincho Pro H" panose="02020A00000000000000" pitchFamily="18" charset="-128"/>
                <a:ea typeface="Kozuka Mincho Pro H" panose="02020A00000000000000" pitchFamily="18" charset="-128"/>
              </a:rPr>
              <a:t>Protection and service	</a:t>
            </a:r>
          </a:p>
        </p:txBody>
      </p:sp>
      <p:sp>
        <p:nvSpPr>
          <p:cNvPr id="3" name="Content Placeholder 2">
            <a:extLst>
              <a:ext uri="{FF2B5EF4-FFF2-40B4-BE49-F238E27FC236}">
                <a16:creationId xmlns:a16="http://schemas.microsoft.com/office/drawing/2014/main" id="{EAEAF4A9-5A6D-4E57-BE0B-F6227F48CE83}"/>
              </a:ext>
            </a:extLst>
          </p:cNvPr>
          <p:cNvSpPr>
            <a:spLocks noGrp="1"/>
          </p:cNvSpPr>
          <p:nvPr>
            <p:ph idx="1"/>
          </p:nvPr>
        </p:nvSpPr>
        <p:spPr/>
        <p:txBody>
          <a:bodyPr>
            <a:normAutofit/>
          </a:bodyPr>
          <a:lstStyle/>
          <a:p>
            <a:r>
              <a:rPr lang="en-IN" sz="2400" b="1" dirty="0">
                <a:latin typeface="Times New Roman" panose="02020603050405020304" pitchFamily="18" charset="0"/>
                <a:cs typeface="Times New Roman" panose="02020603050405020304" pitchFamily="18" charset="0"/>
              </a:rPr>
              <a:t>In pre-British south India, king’s role was ensuring the protection of temple</a:t>
            </a:r>
          </a:p>
          <a:p>
            <a:r>
              <a:rPr lang="en-IN" sz="2400" b="1" dirty="0">
                <a:latin typeface="Times New Roman" panose="02020603050405020304" pitchFamily="18" charset="0"/>
                <a:cs typeface="Times New Roman" panose="02020603050405020304" pitchFamily="18" charset="0"/>
              </a:rPr>
              <a:t>Hence king was considered ‘supreme servant’ of deity and human agent of divine sovereignty embodied in deity</a:t>
            </a:r>
          </a:p>
          <a:p>
            <a:r>
              <a:rPr lang="en-IN" sz="2400" b="1" dirty="0">
                <a:latin typeface="Times New Roman" panose="02020603050405020304" pitchFamily="18" charset="0"/>
                <a:cs typeface="Times New Roman" panose="02020603050405020304" pitchFamily="18" charset="0"/>
              </a:rPr>
              <a:t>But since deity cannot arbitrate conflict among servants, human being is called upon at that time</a:t>
            </a:r>
          </a:p>
          <a:p>
            <a:r>
              <a:rPr lang="en-IN" sz="2400" b="1" dirty="0">
                <a:latin typeface="Times New Roman" panose="02020603050405020304" pitchFamily="18" charset="0"/>
                <a:cs typeface="Times New Roman" panose="02020603050405020304" pitchFamily="18" charset="0"/>
              </a:rPr>
              <a:t>Relationship of human kings with deities is an elegant and symbiotic division of </a:t>
            </a:r>
            <a:r>
              <a:rPr lang="en-IN" sz="2400" b="1" dirty="0" err="1">
                <a:latin typeface="Times New Roman" panose="02020603050405020304" pitchFamily="18" charset="0"/>
                <a:cs typeface="Times New Roman" panose="02020603050405020304" pitchFamily="18" charset="0"/>
              </a:rPr>
              <a:t>sovereignity</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695D1B2-DEA3-4B94-9172-2F1A67AE3F18}"/>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1125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755D1-1564-4B7E-8178-981EC833AC51}"/>
              </a:ext>
            </a:extLst>
          </p:cNvPr>
          <p:cNvSpPr>
            <a:spLocks noGrp="1"/>
          </p:cNvSpPr>
          <p:nvPr>
            <p:ph type="title"/>
          </p:nvPr>
        </p:nvSpPr>
        <p:spPr/>
        <p:txBody>
          <a:bodyPr>
            <a:normAutofit/>
          </a:bodyPr>
          <a:lstStyle/>
          <a:p>
            <a:r>
              <a:rPr lang="en-IN" dirty="0">
                <a:latin typeface="Kozuka Mincho Pro H" panose="02020A00000000000000" pitchFamily="18" charset="-128"/>
                <a:ea typeface="Kozuka Mincho Pro H" panose="02020A00000000000000" pitchFamily="18" charset="-128"/>
              </a:rPr>
              <a:t>Protection and service	</a:t>
            </a:r>
          </a:p>
        </p:txBody>
      </p:sp>
      <p:sp>
        <p:nvSpPr>
          <p:cNvPr id="3" name="Content Placeholder 2">
            <a:extLst>
              <a:ext uri="{FF2B5EF4-FFF2-40B4-BE49-F238E27FC236}">
                <a16:creationId xmlns:a16="http://schemas.microsoft.com/office/drawing/2014/main" id="{E06C95B8-8E62-4274-A700-E06D0D2E34A8}"/>
              </a:ext>
            </a:extLst>
          </p:cNvPr>
          <p:cNvSpPr>
            <a:spLocks noGrp="1"/>
          </p:cNvSpPr>
          <p:nvPr>
            <p:ph idx="1"/>
          </p:nvPr>
        </p:nvSpPr>
        <p:spPr>
          <a:xfrm>
            <a:off x="2511722" y="1715153"/>
            <a:ext cx="8915400" cy="4685647"/>
          </a:xfrm>
        </p:spPr>
        <p:txBody>
          <a:bodyPr>
            <a:normAutofit/>
          </a:bodyPr>
          <a:lstStyle/>
          <a:p>
            <a:r>
              <a:rPr lang="en-IN" sz="2400" b="1" dirty="0">
                <a:latin typeface="Times New Roman" panose="02020603050405020304" pitchFamily="18" charset="0"/>
                <a:cs typeface="Times New Roman" panose="02020603050405020304" pitchFamily="18" charset="0"/>
              </a:rPr>
              <a:t>Kings are obliged to interact with temples</a:t>
            </a:r>
          </a:p>
          <a:p>
            <a:r>
              <a:rPr lang="en-IN" sz="2400" b="1" dirty="0">
                <a:latin typeface="Times New Roman" panose="02020603050405020304" pitchFamily="18" charset="0"/>
                <a:cs typeface="Times New Roman" panose="02020603050405020304" pitchFamily="18" charset="0"/>
              </a:rPr>
              <a:t>Rights of kings as protectors are always potentially subject to challenge from other ‘servants’</a:t>
            </a:r>
          </a:p>
          <a:p>
            <a:r>
              <a:rPr lang="en-IN" sz="2400" b="1" dirty="0">
                <a:latin typeface="Times New Roman" panose="02020603050405020304" pitchFamily="18" charset="0"/>
                <a:cs typeface="Times New Roman" panose="02020603050405020304" pitchFamily="18" charset="0"/>
              </a:rPr>
              <a:t>The colonial period has complicated the framework of shared sovereignty of king and deity</a:t>
            </a:r>
          </a:p>
          <a:p>
            <a:r>
              <a:rPr lang="en-IN" sz="2400" b="1" dirty="0">
                <a:latin typeface="Times New Roman" panose="02020603050405020304" pitchFamily="18" charset="0"/>
                <a:cs typeface="Times New Roman" panose="02020603050405020304" pitchFamily="18" charset="0"/>
              </a:rPr>
              <a:t>The government is carrying out policy of pre British Hindu kings in management of temples and this conception is of great importance in understanding south Indian way of ordering despite of social, economic and political changes between state and temple</a:t>
            </a:r>
          </a:p>
        </p:txBody>
      </p:sp>
      <p:sp>
        <p:nvSpPr>
          <p:cNvPr id="4" name="Slide Number Placeholder 3">
            <a:extLst>
              <a:ext uri="{FF2B5EF4-FFF2-40B4-BE49-F238E27FC236}">
                <a16:creationId xmlns:a16="http://schemas.microsoft.com/office/drawing/2014/main" id="{53BC6C2B-CD92-479E-97F6-4CA72656B76F}"/>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708301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DC296-D3EF-4162-9CFD-48E0B7D5E71C}"/>
              </a:ext>
            </a:extLst>
          </p:cNvPr>
          <p:cNvSpPr>
            <a:spLocks noGrp="1"/>
          </p:cNvSpPr>
          <p:nvPr>
            <p:ph type="title"/>
          </p:nvPr>
        </p:nvSpPr>
        <p:spPr/>
        <p:txBody>
          <a:bodyPr>
            <a:normAutofit/>
          </a:bodyPr>
          <a:lstStyle/>
          <a:p>
            <a:r>
              <a:rPr lang="en-IN" dirty="0">
                <a:latin typeface="Kozuka Mincho Pro H" panose="02020A00000000000000" pitchFamily="18" charset="-128"/>
                <a:ea typeface="Kozuka Mincho Pro H" panose="02020A00000000000000" pitchFamily="18" charset="-128"/>
              </a:rPr>
              <a:t>Conclusion</a:t>
            </a:r>
          </a:p>
        </p:txBody>
      </p:sp>
      <p:sp>
        <p:nvSpPr>
          <p:cNvPr id="3" name="Content Placeholder 2">
            <a:extLst>
              <a:ext uri="{FF2B5EF4-FFF2-40B4-BE49-F238E27FC236}">
                <a16:creationId xmlns:a16="http://schemas.microsoft.com/office/drawing/2014/main" id="{B08BEE21-8572-4019-BCB1-361AF1E653D5}"/>
              </a:ext>
            </a:extLst>
          </p:cNvPr>
          <p:cNvSpPr>
            <a:spLocks noGrp="1"/>
          </p:cNvSpPr>
          <p:nvPr>
            <p:ph idx="1"/>
          </p:nvPr>
        </p:nvSpPr>
        <p:spPr>
          <a:xfrm>
            <a:off x="2620208" y="1467185"/>
            <a:ext cx="8915400" cy="4670143"/>
          </a:xfrm>
        </p:spPr>
        <p:txBody>
          <a:bodyPr>
            <a:noAutofit/>
          </a:bodyPr>
          <a:lstStyle/>
          <a:p>
            <a:r>
              <a:rPr lang="en-IN" sz="2400" b="1" dirty="0">
                <a:latin typeface="Times New Roman" panose="02020603050405020304" pitchFamily="18" charset="0"/>
                <a:cs typeface="Times New Roman" panose="02020603050405020304" pitchFamily="18" charset="0"/>
              </a:rPr>
              <a:t>The sovereign deity, honoured in daily and calendrical worship, is the authoritative centre of the temple</a:t>
            </a:r>
          </a:p>
          <a:p>
            <a:r>
              <a:rPr lang="en-IN" sz="2400" b="1" dirty="0">
                <a:latin typeface="Times New Roman" panose="02020603050405020304" pitchFamily="18" charset="0"/>
                <a:cs typeface="Times New Roman" panose="02020603050405020304" pitchFamily="18" charset="0"/>
              </a:rPr>
              <a:t>Constitutive features of roles, rights and resources in temples are of greater importance in the redistributive process</a:t>
            </a:r>
          </a:p>
          <a:p>
            <a:r>
              <a:rPr lang="en-IN" sz="2400" b="1" dirty="0">
                <a:latin typeface="Times New Roman" panose="02020603050405020304" pitchFamily="18" charset="0"/>
                <a:cs typeface="Times New Roman" panose="02020603050405020304" pitchFamily="18" charset="0"/>
              </a:rPr>
              <a:t>Unavoidable conflicts need to be settles by authority of human rulers who render themselves to the deity, the model of their own status and power</a:t>
            </a:r>
          </a:p>
          <a:p>
            <a:r>
              <a:rPr lang="en-IN" sz="2400" b="1" dirty="0">
                <a:latin typeface="Times New Roman" panose="02020603050405020304" pitchFamily="18" charset="0"/>
                <a:cs typeface="Times New Roman" panose="02020603050405020304" pitchFamily="18" charset="0"/>
              </a:rPr>
              <a:t>The south Indian temples with these variety of functions owes its immense importance in the society and are a typical example of the flexibility and centrality of the south Indian society</a:t>
            </a:r>
          </a:p>
          <a:p>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F15B6AA-3C47-4255-908A-F5F8B8674746}"/>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63142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3FA21-42A9-4C8A-A665-CB41FC1833BB}"/>
              </a:ext>
            </a:extLst>
          </p:cNvPr>
          <p:cNvSpPr>
            <a:spLocks noGrp="1"/>
          </p:cNvSpPr>
          <p:nvPr>
            <p:ph idx="1"/>
          </p:nvPr>
        </p:nvSpPr>
        <p:spPr>
          <a:xfrm>
            <a:off x="2598737" y="2727516"/>
            <a:ext cx="8915400" cy="1402967"/>
          </a:xfrm>
        </p:spPr>
        <p:txBody>
          <a:bodyPr>
            <a:normAutofit lnSpcReduction="10000"/>
          </a:bodyPr>
          <a:lstStyle/>
          <a:p>
            <a:pPr marL="0" indent="0">
              <a:buNone/>
            </a:pPr>
            <a:r>
              <a:rPr lang="en-IN" sz="8800" dirty="0">
                <a:latin typeface="Lucida Handwriting" panose="03010101010101010101" pitchFamily="66" charset="0"/>
              </a:rPr>
              <a:t>Thank You…</a:t>
            </a:r>
          </a:p>
        </p:txBody>
      </p:sp>
      <p:sp>
        <p:nvSpPr>
          <p:cNvPr id="4" name="Slide Number Placeholder 3">
            <a:extLst>
              <a:ext uri="{FF2B5EF4-FFF2-40B4-BE49-F238E27FC236}">
                <a16:creationId xmlns:a16="http://schemas.microsoft.com/office/drawing/2014/main" id="{7BF3558E-6A7C-4E46-A5D0-51AA6820717D}"/>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52616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B7D0-C223-4674-BE02-84478AA3B634}"/>
              </a:ext>
            </a:extLst>
          </p:cNvPr>
          <p:cNvSpPr>
            <a:spLocks noGrp="1"/>
          </p:cNvSpPr>
          <p:nvPr>
            <p:ph type="ctrTitle"/>
          </p:nvPr>
        </p:nvSpPr>
        <p:spPr>
          <a:xfrm>
            <a:off x="2103694" y="1228961"/>
            <a:ext cx="8915399" cy="2262781"/>
          </a:xfrm>
        </p:spPr>
        <p:txBody>
          <a:bodyPr>
            <a:noAutofit/>
          </a:bodyPr>
          <a:lstStyle/>
          <a:p>
            <a:r>
              <a:rPr lang="en-IN" dirty="0">
                <a:latin typeface="Kozuka Mincho Pro H" panose="02020A00000000000000" pitchFamily="18" charset="-128"/>
                <a:ea typeface="Kozuka Mincho Pro H" panose="02020A00000000000000" pitchFamily="18" charset="-128"/>
              </a:rPr>
              <a:t>The south Indian Temple: authority, honour and redistribution </a:t>
            </a:r>
          </a:p>
        </p:txBody>
      </p:sp>
      <p:sp>
        <p:nvSpPr>
          <p:cNvPr id="3" name="Subtitle 2">
            <a:extLst>
              <a:ext uri="{FF2B5EF4-FFF2-40B4-BE49-F238E27FC236}">
                <a16:creationId xmlns:a16="http://schemas.microsoft.com/office/drawing/2014/main" id="{2CFEA327-531A-416A-8C75-5AA07C066FDC}"/>
              </a:ext>
            </a:extLst>
          </p:cNvPr>
          <p:cNvSpPr>
            <a:spLocks noGrp="1"/>
          </p:cNvSpPr>
          <p:nvPr>
            <p:ph type="subTitle" idx="1"/>
          </p:nvPr>
        </p:nvSpPr>
        <p:spPr>
          <a:xfrm>
            <a:off x="2057199" y="3804789"/>
            <a:ext cx="8915399" cy="1126283"/>
          </a:xfrm>
        </p:spPr>
        <p:txBody>
          <a:bodyPr>
            <a:normAutofit/>
          </a:bodyPr>
          <a:lstStyle/>
          <a:p>
            <a:r>
              <a:rPr lang="en-IN" sz="2400" dirty="0"/>
              <a:t>Arjun Appadurai </a:t>
            </a:r>
          </a:p>
          <a:p>
            <a:r>
              <a:rPr lang="en-IN" sz="2400" dirty="0"/>
              <a:t>Carol Appadurai Breckenridge</a:t>
            </a:r>
          </a:p>
        </p:txBody>
      </p:sp>
      <p:sp>
        <p:nvSpPr>
          <p:cNvPr id="4" name="Slide Number Placeholder 3">
            <a:extLst>
              <a:ext uri="{FF2B5EF4-FFF2-40B4-BE49-F238E27FC236}">
                <a16:creationId xmlns:a16="http://schemas.microsoft.com/office/drawing/2014/main" id="{173C710C-76A1-4DA0-8A5E-EB8B78440D7E}"/>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TextBox 4">
            <a:extLst>
              <a:ext uri="{FF2B5EF4-FFF2-40B4-BE49-F238E27FC236}">
                <a16:creationId xmlns:a16="http://schemas.microsoft.com/office/drawing/2014/main" id="{33727D58-AD73-44C3-A981-134EE7A805CE}"/>
              </a:ext>
            </a:extLst>
          </p:cNvPr>
          <p:cNvSpPr txBox="1"/>
          <p:nvPr/>
        </p:nvSpPr>
        <p:spPr>
          <a:xfrm>
            <a:off x="7909090" y="5463613"/>
            <a:ext cx="3544478" cy="707886"/>
          </a:xfrm>
          <a:prstGeom prst="rect">
            <a:avLst/>
          </a:prstGeom>
          <a:noFill/>
        </p:spPr>
        <p:txBody>
          <a:bodyPr wrap="square" rtlCol="0">
            <a:spAutoFit/>
          </a:bodyPr>
          <a:lstStyle/>
          <a:p>
            <a:r>
              <a:rPr lang="en-IN" sz="4000" dirty="0">
                <a:latin typeface="Segoe Script" panose="030B0504020000000003" pitchFamily="66" charset="0"/>
                <a:ea typeface="MS PMincho" panose="02020600040205080304" pitchFamily="18" charset="-128"/>
              </a:rPr>
              <a:t>GROUP-8</a:t>
            </a:r>
          </a:p>
        </p:txBody>
      </p:sp>
    </p:spTree>
    <p:extLst>
      <p:ext uri="{BB962C8B-B14F-4D97-AF65-F5344CB8AC3E}">
        <p14:creationId xmlns:p14="http://schemas.microsoft.com/office/powerpoint/2010/main" val="213173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iterate type="lt">
                                    <p:tmPct val="0"/>
                                  </p:iterate>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1418-D3BF-412C-B0D4-F213B6A563FE}"/>
              </a:ext>
            </a:extLst>
          </p:cNvPr>
          <p:cNvSpPr>
            <a:spLocks noGrp="1"/>
          </p:cNvSpPr>
          <p:nvPr>
            <p:ph type="title"/>
          </p:nvPr>
        </p:nvSpPr>
        <p:spPr>
          <a:xfrm>
            <a:off x="2592925" y="624110"/>
            <a:ext cx="8911687" cy="1280890"/>
          </a:xfrm>
        </p:spPr>
        <p:txBody>
          <a:bodyPr/>
          <a:lstStyle/>
          <a:p>
            <a:r>
              <a:rPr lang="en-IN" dirty="0">
                <a:latin typeface="Kozuka Mincho Pro H" panose="02020A00000000000000" pitchFamily="18" charset="-128"/>
                <a:ea typeface="Kozuka Mincho Pro H" panose="02020A00000000000000" pitchFamily="18" charset="-128"/>
              </a:rPr>
              <a:t>Introduction</a:t>
            </a:r>
          </a:p>
        </p:txBody>
      </p:sp>
      <p:sp>
        <p:nvSpPr>
          <p:cNvPr id="3" name="Content Placeholder 2">
            <a:extLst>
              <a:ext uri="{FF2B5EF4-FFF2-40B4-BE49-F238E27FC236}">
                <a16:creationId xmlns:a16="http://schemas.microsoft.com/office/drawing/2014/main" id="{7D09CDE6-B270-4EF2-8700-556FBE7AF914}"/>
              </a:ext>
            </a:extLst>
          </p:cNvPr>
          <p:cNvSpPr>
            <a:spLocks noGrp="1"/>
          </p:cNvSpPr>
          <p:nvPr>
            <p:ph idx="1"/>
          </p:nvPr>
        </p:nvSpPr>
        <p:spPr>
          <a:xfrm>
            <a:off x="1508043" y="1470273"/>
            <a:ext cx="8511768" cy="3555010"/>
          </a:xfrm>
        </p:spPr>
        <p:txBody>
          <a:bodyPr>
            <a:noAutofit/>
          </a:bodyPr>
          <a:lstStyle/>
          <a:p>
            <a:r>
              <a:rPr lang="en-IN" sz="2400" b="1" dirty="0">
                <a:latin typeface="Times New Roman" panose="02020603050405020304" pitchFamily="18" charset="0"/>
                <a:cs typeface="Times New Roman" panose="02020603050405020304" pitchFamily="18" charset="0"/>
              </a:rPr>
              <a:t>Two separate studies:</a:t>
            </a:r>
          </a:p>
          <a:p>
            <a:pPr lvl="1"/>
            <a:r>
              <a:rPr lang="en-IN" sz="2400" b="1" dirty="0" err="1">
                <a:latin typeface="Times New Roman" panose="02020603050405020304" pitchFamily="18" charset="0"/>
                <a:cs typeface="Times New Roman" panose="02020603050405020304" pitchFamily="18" charset="0"/>
              </a:rPr>
              <a:t>SriParthasarathi</a:t>
            </a:r>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Svami</a:t>
            </a:r>
            <a:r>
              <a:rPr lang="en-IN" sz="2400" b="1" dirty="0">
                <a:latin typeface="Times New Roman" panose="02020603050405020304" pitchFamily="18" charset="0"/>
                <a:cs typeface="Times New Roman" panose="02020603050405020304" pitchFamily="18" charset="0"/>
              </a:rPr>
              <a:t> Temple, </a:t>
            </a:r>
            <a:r>
              <a:rPr lang="en-IN" sz="2400" b="1" dirty="0" err="1">
                <a:latin typeface="Times New Roman" panose="02020603050405020304" pitchFamily="18" charset="0"/>
                <a:cs typeface="Times New Roman" panose="02020603050405020304" pitchFamily="18" charset="0"/>
              </a:rPr>
              <a:t>Triplicane,Madras</a:t>
            </a:r>
            <a:r>
              <a:rPr lang="en-IN" sz="2400" b="1" dirty="0">
                <a:latin typeface="Times New Roman" panose="02020603050405020304" pitchFamily="18" charset="0"/>
                <a:cs typeface="Times New Roman" panose="02020603050405020304" pitchFamily="18" charset="0"/>
              </a:rPr>
              <a:t> </a:t>
            </a:r>
          </a:p>
          <a:p>
            <a:pPr lvl="1"/>
            <a:r>
              <a:rPr lang="en-IN" sz="2400" b="1" dirty="0">
                <a:latin typeface="Times New Roman" panose="02020603050405020304" pitchFamily="18" charset="0"/>
                <a:cs typeface="Times New Roman" panose="02020603050405020304" pitchFamily="18" charset="0"/>
              </a:rPr>
              <a:t>Sri </a:t>
            </a:r>
            <a:r>
              <a:rPr lang="en-IN" sz="2400" b="1" dirty="0" err="1">
                <a:latin typeface="Times New Roman" panose="02020603050405020304" pitchFamily="18" charset="0"/>
                <a:cs typeface="Times New Roman" panose="02020603050405020304" pitchFamily="18" charset="0"/>
              </a:rPr>
              <a:t>Minaksi</a:t>
            </a:r>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Sundaresvarar</a:t>
            </a:r>
            <a:r>
              <a:rPr lang="en-IN" sz="2400" b="1" dirty="0">
                <a:latin typeface="Times New Roman" panose="02020603050405020304" pitchFamily="18" charset="0"/>
                <a:cs typeface="Times New Roman" panose="02020603050405020304" pitchFamily="18" charset="0"/>
              </a:rPr>
              <a:t> Temple, Madurai </a:t>
            </a:r>
          </a:p>
          <a:p>
            <a:r>
              <a:rPr lang="en-IN" sz="2400" b="1" dirty="0">
                <a:latin typeface="Times New Roman" panose="02020603050405020304" pitchFamily="18" charset="0"/>
                <a:cs typeface="Times New Roman" panose="02020603050405020304" pitchFamily="18" charset="0"/>
              </a:rPr>
              <a:t>Broader Social Context Of Temple</a:t>
            </a:r>
          </a:p>
          <a:p>
            <a:r>
              <a:rPr lang="en-IN" sz="2400" b="1" dirty="0">
                <a:latin typeface="Times New Roman" panose="02020603050405020304" pitchFamily="18" charset="0"/>
                <a:cs typeface="Times New Roman" panose="02020603050405020304" pitchFamily="18" charset="0"/>
              </a:rPr>
              <a:t>Four principles:</a:t>
            </a:r>
          </a:p>
          <a:p>
            <a:pPr lvl="1"/>
            <a:r>
              <a:rPr lang="en-IN" sz="2400" b="1" dirty="0">
                <a:latin typeface="Times New Roman" panose="02020603050405020304" pitchFamily="18" charset="0"/>
                <a:cs typeface="Times New Roman" panose="02020603050405020304" pitchFamily="18" charset="0"/>
              </a:rPr>
              <a:t>Sovereign figure</a:t>
            </a:r>
          </a:p>
          <a:p>
            <a:pPr lvl="1"/>
            <a:r>
              <a:rPr lang="en-IN" sz="2400" b="1" dirty="0">
                <a:latin typeface="Times New Roman" panose="02020603050405020304" pitchFamily="18" charset="0"/>
                <a:cs typeface="Times New Roman" panose="02020603050405020304" pitchFamily="18" charset="0"/>
              </a:rPr>
              <a:t>Transactional relationship</a:t>
            </a:r>
          </a:p>
          <a:p>
            <a:pPr lvl="1"/>
            <a:r>
              <a:rPr lang="en-IN" sz="2400" b="1" dirty="0">
                <a:latin typeface="Times New Roman" panose="02020603050405020304" pitchFamily="18" charset="0"/>
                <a:cs typeface="Times New Roman" panose="02020603050405020304" pitchFamily="18" charset="0"/>
              </a:rPr>
              <a:t>Endowments</a:t>
            </a:r>
          </a:p>
          <a:p>
            <a:pPr lvl="1"/>
            <a:r>
              <a:rPr lang="en-IN" sz="2400" b="1" dirty="0">
                <a:latin typeface="Times New Roman" panose="02020603050405020304" pitchFamily="18" charset="0"/>
                <a:cs typeface="Times New Roman" panose="02020603050405020304" pitchFamily="18" charset="0"/>
              </a:rPr>
              <a:t>Conflicts</a:t>
            </a:r>
          </a:p>
        </p:txBody>
      </p:sp>
      <p:pic>
        <p:nvPicPr>
          <p:cNvPr id="1026" name="Picture 2" descr="Image result for meenakshi temple transparent">
            <a:extLst>
              <a:ext uri="{FF2B5EF4-FFF2-40B4-BE49-F238E27FC236}">
                <a16:creationId xmlns:a16="http://schemas.microsoft.com/office/drawing/2014/main" id="{D8AD3CD0-E430-4B04-BEFC-C8043904EE8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073" b="99579" l="9563" r="89917">
                        <a14:foregroundMark x1="17568" y1="88062" x2="16112" y2="94944"/>
                        <a14:foregroundMark x1="16112" y1="94944" x2="24532" y2="99719"/>
                        <a14:foregroundMark x1="24532" y1="99719" x2="42620" y2="96067"/>
                        <a14:foregroundMark x1="42620" y1="96067" x2="56965" y2="98034"/>
                        <a14:foregroundMark x1="56965" y1="98034" x2="69231" y2="95646"/>
                        <a14:foregroundMark x1="69231" y1="95646" x2="74324" y2="96067"/>
                        <a14:foregroundMark x1="74324" y1="96067" x2="74324" y2="89185"/>
                        <a14:foregroundMark x1="74324" y1="89185" x2="69231" y2="83146"/>
                        <a14:foregroundMark x1="69231" y1="83146" x2="48025" y2="82022"/>
                        <a14:foregroundMark x1="48025" y1="82022" x2="37214" y2="85815"/>
                        <a14:foregroundMark x1="37214" y1="85815" x2="25468" y2="84270"/>
                        <a14:foregroundMark x1="25468" y1="84270" x2="20478" y2="85112"/>
                        <a14:foregroundMark x1="20478" y1="85112" x2="17879" y2="87500"/>
                        <a14:foregroundMark x1="44075" y1="98736" x2="44075" y2="98736"/>
                        <a14:foregroundMark x1="44075" y1="98736" x2="50520" y2="93820"/>
                        <a14:foregroundMark x1="50520" y1="93820" x2="65073" y2="90871"/>
                        <a14:foregroundMark x1="79002" y1="97331" x2="77235" y2="94663"/>
                        <a14:foregroundMark x1="23701" y1="58146" x2="22349" y2="60674"/>
                        <a14:foregroundMark x1="22453" y1="63904" x2="21206" y2="65309"/>
                        <a14:foregroundMark x1="25468" y1="53090" x2="24740" y2="52949"/>
                        <a14:foregroundMark x1="25572" y1="40449" x2="23701" y2="33989"/>
                        <a14:foregroundMark x1="23701" y1="33989" x2="25676" y2="27669"/>
                        <a14:foregroundMark x1="25676" y1="27669" x2="29314" y2="27107"/>
                        <a14:foregroundMark x1="45738" y1="22191" x2="45738" y2="15028"/>
                        <a14:foregroundMark x1="45738" y1="15028" x2="45842" y2="14888"/>
                        <a14:foregroundMark x1="45946" y1="12640" x2="45946" y2="12640"/>
                        <a14:foregroundMark x1="41788" y1="14045" x2="41788" y2="14045"/>
                        <a14:foregroundMark x1="41476" y1="14185" x2="41476" y2="14185"/>
                        <a14:foregroundMark x1="51040" y1="15871" x2="51040" y2="15871"/>
                        <a14:foregroundMark x1="51040" y1="19101" x2="50936" y2="12640"/>
                        <a14:foregroundMark x1="50728" y1="10534" x2="50728" y2="10534"/>
                        <a14:foregroundMark x1="61850" y1="10253" x2="63410" y2="8989"/>
                        <a14:foregroundMark x1="61435" y1="6039" x2="59148" y2="4213"/>
                        <a14:foregroundMark x1="55094" y1="9129" x2="55821" y2="8567"/>
                        <a14:foregroundMark x1="63202" y1="6039" x2="62474" y2="6180"/>
                        <a14:foregroundMark x1="17048" y1="84972" x2="15800" y2="90590"/>
                        <a14:foregroundMark x1="17360" y1="98455" x2="16944" y2="98315"/>
                        <a14:foregroundMark x1="16944" y1="99579" x2="16320" y2="98315"/>
                        <a14:foregroundMark x1="19335" y1="77528" x2="22349" y2="73174"/>
                        <a14:foregroundMark x1="20894" y1="72331" x2="20374" y2="72472"/>
                      </a14:backgroundRemoval>
                    </a14:imgEffect>
                  </a14:imgLayer>
                </a14:imgProps>
              </a:ext>
              <a:ext uri="{28A0092B-C50C-407E-A947-70E740481C1C}">
                <a14:useLocalDpi xmlns:a14="http://schemas.microsoft.com/office/drawing/2010/main" val="0"/>
              </a:ext>
            </a:extLst>
          </a:blip>
          <a:srcRect/>
          <a:stretch>
            <a:fillRect/>
          </a:stretch>
        </p:blipFill>
        <p:spPr bwMode="auto">
          <a:xfrm>
            <a:off x="8414448" y="3526862"/>
            <a:ext cx="4049105" cy="299684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3B5166C-E116-4E84-9D55-D7578650D498}"/>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6" name="Picture 5">
            <a:extLst>
              <a:ext uri="{FF2B5EF4-FFF2-40B4-BE49-F238E27FC236}">
                <a16:creationId xmlns:a16="http://schemas.microsoft.com/office/drawing/2014/main" id="{AE832EB0-F0FF-417D-80D1-13F3AF18A19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850" b="98497" l="891" r="99777">
                        <a14:foregroundMark x1="22272" y1="28214" x2="16258" y2="50417"/>
                        <a14:foregroundMark x1="12918" y1="60100" x2="3118" y2="96494"/>
                        <a14:foregroundMark x1="3118" y1="96494" x2="15367" y2="96828"/>
                        <a14:foregroundMark x1="15367" y1="96828" x2="27840" y2="92821"/>
                        <a14:foregroundMark x1="27840" y1="92821" x2="45212" y2="94992"/>
                        <a14:foregroundMark x1="45212" y1="94992" x2="83519" y2="93656"/>
                        <a14:foregroundMark x1="83519" y1="93656" x2="93541" y2="87980"/>
                        <a14:foregroundMark x1="93541" y1="87980" x2="96437" y2="78965"/>
                        <a14:foregroundMark x1="96437" y1="78965" x2="93987" y2="69783"/>
                        <a14:foregroundMark x1="93987" y1="69783" x2="84633" y2="60935"/>
                        <a14:foregroundMark x1="84633" y1="60935" x2="73497" y2="54925"/>
                        <a14:foregroundMark x1="73497" y1="54925" x2="46548" y2="55927"/>
                        <a14:foregroundMark x1="46548" y1="55927" x2="21604" y2="59766"/>
                        <a14:foregroundMark x1="21604" y1="59766" x2="12918" y2="59599"/>
                        <a14:foregroundMark x1="4042" y1="84140" x2="3563" y2="85476"/>
                        <a14:foregroundMark x1="4640" y1="82471" x2="4042" y2="84140"/>
                        <a14:foregroundMark x1="7572" y1="74290" x2="4640" y2="82471"/>
                        <a14:foregroundMark x1="3563" y1="85476" x2="6236" y2="95159"/>
                        <a14:foregroundMark x1="6236" y1="95159" x2="20045" y2="93656"/>
                        <a14:foregroundMark x1="20045" y1="93656" x2="29621" y2="81970"/>
                        <a14:foregroundMark x1="29621" y1="81970" x2="29844" y2="77129"/>
                        <a14:foregroundMark x1="19822" y1="93656" x2="42984" y2="99332"/>
                        <a14:foregroundMark x1="42984" y1="99332" x2="62138" y2="96160"/>
                        <a14:foregroundMark x1="62138" y1="96160" x2="73274" y2="88481"/>
                        <a14:foregroundMark x1="73274" y1="88481" x2="73051" y2="83806"/>
                        <a14:foregroundMark x1="95323" y1="80634" x2="97550" y2="92988"/>
                        <a14:foregroundMark x1="97550" y1="92988" x2="94878" y2="98998"/>
                        <a14:foregroundMark x1="18486" y1="81469" x2="891" y2="84140"/>
                        <a14:foregroundMark x1="95991" y1="64608" x2="98441" y2="64107"/>
                        <a14:foregroundMark x1="30958" y1="16861" x2="31403" y2="22538"/>
                        <a14:foregroundMark x1="37639" y1="22037" x2="37416" y2="18364"/>
                        <a14:foregroundMark x1="42316" y1="20033" x2="42316" y2="20033"/>
                        <a14:foregroundMark x1="42316" y1="18865" x2="42316" y2="18865"/>
                        <a14:foregroundMark x1="36971" y1="17195" x2="36971" y2="17195"/>
                        <a14:foregroundMark x1="64588" y1="22204" x2="64588" y2="22204"/>
                        <a14:foregroundMark x1="59688" y1="21703" x2="59688" y2="21703"/>
                        <a14:foregroundMark x1="54120" y1="20868" x2="54120" y2="20868"/>
                        <a14:foregroundMark x1="48107" y1="20868" x2="48107" y2="20868"/>
                        <a14:foregroundMark x1="53229" y1="21703" x2="53229" y2="21703"/>
                        <a14:foregroundMark x1="63920" y1="19533" x2="63920" y2="19533"/>
                        <a14:foregroundMark x1="42316" y1="18531" x2="42316" y2="18531"/>
                        <a14:foregroundMark x1="48330" y1="18698" x2="48330" y2="18698"/>
                        <a14:foregroundMark x1="53452" y1="18865" x2="53452" y2="18865"/>
                        <a14:foregroundMark x1="58575" y1="19032" x2="58575" y2="19032"/>
                        <a14:foregroundMark x1="42539" y1="17696" x2="42539" y2="17696"/>
                        <a14:foregroundMark x1="97550" y1="63773" x2="99777" y2="63439"/>
                        <a14:foregroundMark x1="96659" y1="63773" x2="96659" y2="63773"/>
                        <a14:foregroundMark x1="95991" y1="63439" x2="95991" y2="63439"/>
                        <a14:backgroundMark x1="891" y1="82471" x2="891" y2="82471"/>
                        <a14:backgroundMark x1="1336" y1="84140" x2="1336" y2="84140"/>
                      </a14:backgroundRemoval>
                    </a14:imgEffect>
                  </a14:imgLayer>
                </a14:imgProps>
              </a:ext>
            </a:extLst>
          </a:blip>
          <a:stretch>
            <a:fillRect/>
          </a:stretch>
        </p:blipFill>
        <p:spPr>
          <a:xfrm>
            <a:off x="8897783" y="-336796"/>
            <a:ext cx="2896131" cy="3863658"/>
          </a:xfrm>
          <a:prstGeom prst="rect">
            <a:avLst/>
          </a:prstGeom>
        </p:spPr>
      </p:pic>
    </p:spTree>
    <p:extLst>
      <p:ext uri="{BB962C8B-B14F-4D97-AF65-F5344CB8AC3E}">
        <p14:creationId xmlns:p14="http://schemas.microsoft.com/office/powerpoint/2010/main" val="361496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026"/>
                                        </p:tgtEl>
                                      </p:cBhvr>
                                    </p:animEffect>
                                    <p:set>
                                      <p:cBhvr>
                                        <p:cTn id="22" dur="1" fill="hold">
                                          <p:stCondLst>
                                            <p:cond delay="499"/>
                                          </p:stCondLst>
                                        </p:cTn>
                                        <p:tgtEl>
                                          <p:spTgt spid="102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5" presetClass="emph" presetSubtype="0" nodeType="clickEffect">
                                  <p:stCondLst>
                                    <p:cond delay="0"/>
                                  </p:stCondLst>
                                  <p:iterate type="lt">
                                    <p:tmAbs val="25"/>
                                  </p:iterate>
                                  <p:childTnLst>
                                    <p:set>
                                      <p:cBhvr override="childStyle">
                                        <p:cTn id="26"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7DF4D-EBE2-4EA4-B469-4E7640C19D01}"/>
              </a:ext>
            </a:extLst>
          </p:cNvPr>
          <p:cNvSpPr>
            <a:spLocks noGrp="1"/>
          </p:cNvSpPr>
          <p:nvPr>
            <p:ph type="title"/>
          </p:nvPr>
        </p:nvSpPr>
        <p:spPr/>
        <p:txBody>
          <a:bodyPr>
            <a:normAutofit/>
          </a:bodyPr>
          <a:lstStyle/>
          <a:p>
            <a:r>
              <a:rPr lang="en-IN" dirty="0">
                <a:latin typeface="Kozuka Mincho Pro H" panose="02020A00000000000000" pitchFamily="18" charset="-128"/>
                <a:ea typeface="Kozuka Mincho Pro H" panose="02020A00000000000000" pitchFamily="18" charset="-128"/>
              </a:rPr>
              <a:t>Deity as a Paradigmatic Sovereign</a:t>
            </a:r>
          </a:p>
        </p:txBody>
      </p:sp>
      <p:sp>
        <p:nvSpPr>
          <p:cNvPr id="3" name="Content Placeholder 2">
            <a:extLst>
              <a:ext uri="{FF2B5EF4-FFF2-40B4-BE49-F238E27FC236}">
                <a16:creationId xmlns:a16="http://schemas.microsoft.com/office/drawing/2014/main" id="{893A9B65-4E22-4428-BFF8-D8A8B0430A69}"/>
              </a:ext>
            </a:extLst>
          </p:cNvPr>
          <p:cNvSpPr>
            <a:spLocks noGrp="1"/>
          </p:cNvSpPr>
          <p:nvPr>
            <p:ph idx="1"/>
          </p:nvPr>
        </p:nvSpPr>
        <p:spPr>
          <a:xfrm>
            <a:off x="2502053" y="1498181"/>
            <a:ext cx="8915400" cy="4393035"/>
          </a:xfrm>
        </p:spPr>
        <p:txBody>
          <a:bodyPr>
            <a:noAutofit/>
          </a:bodyPr>
          <a:lstStyle/>
          <a:p>
            <a:r>
              <a:rPr lang="en-IN" sz="2400" dirty="0">
                <a:latin typeface="Times New Roman" panose="02020603050405020304" pitchFamily="18" charset="0"/>
                <a:cs typeface="Times New Roman" panose="02020603050405020304" pitchFamily="18" charset="0"/>
              </a:rPr>
              <a:t>Establishment of God </a:t>
            </a:r>
          </a:p>
          <a:p>
            <a:pPr marL="0" indent="0">
              <a:buNone/>
            </a:pPr>
            <a:endParaRPr lang="en-IN" sz="2400" b="1" dirty="0">
              <a:latin typeface="Times New Roman" panose="02020603050405020304" pitchFamily="18" charset="0"/>
              <a:cs typeface="Times New Roman" panose="02020603050405020304" pitchFamily="18" charset="0"/>
            </a:endParaRPr>
          </a:p>
          <a:p>
            <a:pPr lvl="1"/>
            <a:r>
              <a:rPr lang="en-IN" sz="2400" b="1" dirty="0">
                <a:latin typeface="Times New Roman" panose="02020603050405020304" pitchFamily="18" charset="0"/>
                <a:cs typeface="Times New Roman" panose="02020603050405020304" pitchFamily="18" charset="0"/>
              </a:rPr>
              <a:t>Deity is the economic and iconographic centre of the south Indian temples</a:t>
            </a:r>
          </a:p>
          <a:p>
            <a:pPr lvl="1"/>
            <a:r>
              <a:rPr lang="en-IN" sz="2400" b="1" dirty="0">
                <a:latin typeface="Times New Roman" panose="02020603050405020304" pitchFamily="18" charset="0"/>
                <a:cs typeface="Times New Roman" panose="02020603050405020304" pitchFamily="18" charset="0"/>
              </a:rPr>
              <a:t>Installation of God inside temple sanctum sanctorum (</a:t>
            </a:r>
            <a:r>
              <a:rPr lang="en-IN" sz="2400" b="1" i="1" dirty="0" err="1">
                <a:latin typeface="Times New Roman" panose="02020603050405020304" pitchFamily="18" charset="0"/>
                <a:cs typeface="Times New Roman" panose="02020603050405020304" pitchFamily="18" charset="0"/>
              </a:rPr>
              <a:t>garbha</a:t>
            </a:r>
            <a:r>
              <a:rPr lang="en-IN" sz="2400" b="1" i="1" dirty="0">
                <a:latin typeface="Times New Roman" panose="02020603050405020304" pitchFamily="18" charset="0"/>
                <a:cs typeface="Times New Roman" panose="02020603050405020304" pitchFamily="18" charset="0"/>
              </a:rPr>
              <a:t> </a:t>
            </a:r>
            <a:r>
              <a:rPr lang="en-IN" sz="2400" b="1" i="1" dirty="0" err="1">
                <a:latin typeface="Times New Roman" panose="02020603050405020304" pitchFamily="18" charset="0"/>
                <a:cs typeface="Times New Roman" panose="02020603050405020304" pitchFamily="18" charset="0"/>
              </a:rPr>
              <a:t>griham</a:t>
            </a:r>
            <a:r>
              <a:rPr lang="en-IN" sz="2400" b="1" dirty="0">
                <a:latin typeface="Times New Roman" panose="02020603050405020304" pitchFamily="18" charset="0"/>
                <a:cs typeface="Times New Roman" panose="02020603050405020304" pitchFamily="18" charset="0"/>
              </a:rPr>
              <a:t>)</a:t>
            </a:r>
          </a:p>
          <a:p>
            <a:pPr lvl="1"/>
            <a:r>
              <a:rPr lang="en-IN" sz="2400" b="1" dirty="0">
                <a:latin typeface="Times New Roman" panose="02020603050405020304" pitchFamily="18" charset="0"/>
                <a:cs typeface="Times New Roman" panose="02020603050405020304" pitchFamily="18" charset="0"/>
              </a:rPr>
              <a:t>Infusing life in the figure ( </a:t>
            </a:r>
            <a:r>
              <a:rPr lang="en-IN" sz="2400" b="1" i="1" dirty="0">
                <a:latin typeface="Times New Roman" panose="02020603050405020304" pitchFamily="18" charset="0"/>
                <a:cs typeface="Times New Roman" panose="02020603050405020304" pitchFamily="18" charset="0"/>
              </a:rPr>
              <a:t>prana </a:t>
            </a:r>
            <a:r>
              <a:rPr lang="en-IN" sz="2400" b="1" i="1" dirty="0" err="1">
                <a:latin typeface="Times New Roman" panose="02020603050405020304" pitchFamily="18" charset="0"/>
                <a:cs typeface="Times New Roman" panose="02020603050405020304" pitchFamily="18" charset="0"/>
              </a:rPr>
              <a:t>pratistai</a:t>
            </a:r>
            <a:r>
              <a:rPr lang="en-IN" sz="2400" b="1" i="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)making it a permanent and immovable centre</a:t>
            </a:r>
          </a:p>
          <a:p>
            <a:pPr lvl="1"/>
            <a:r>
              <a:rPr lang="en-IN" sz="2400" b="1" dirty="0">
                <a:latin typeface="Times New Roman" panose="02020603050405020304" pitchFamily="18" charset="0"/>
                <a:cs typeface="Times New Roman" panose="02020603050405020304" pitchFamily="18" charset="0"/>
              </a:rPr>
              <a:t>Then on daily basis deity is bathed, anointed</a:t>
            </a:r>
            <a:r>
              <a:rPr lang="en-IN" sz="2400" b="1" i="1" dirty="0">
                <a:latin typeface="Times New Roman" panose="02020603050405020304" pitchFamily="18" charset="0"/>
                <a:cs typeface="Times New Roman" panose="02020603050405020304" pitchFamily="18" charset="0"/>
              </a:rPr>
              <a:t>(</a:t>
            </a:r>
            <a:r>
              <a:rPr lang="en-IN" sz="2400" b="1" i="1" dirty="0" err="1">
                <a:latin typeface="Times New Roman" panose="02020603050405020304" pitchFamily="18" charset="0"/>
                <a:cs typeface="Times New Roman" panose="02020603050405020304" pitchFamily="18" charset="0"/>
              </a:rPr>
              <a:t>apisekan</a:t>
            </a:r>
            <a:r>
              <a:rPr lang="en-IN" sz="2400" b="1" i="1" dirty="0">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 fed</a:t>
            </a:r>
            <a:r>
              <a:rPr lang="en-IN" sz="2400" b="1" i="1" dirty="0">
                <a:latin typeface="Times New Roman" panose="02020603050405020304" pitchFamily="18" charset="0"/>
                <a:cs typeface="Times New Roman" panose="02020603050405020304" pitchFamily="18" charset="0"/>
              </a:rPr>
              <a:t>(</a:t>
            </a:r>
            <a:r>
              <a:rPr lang="en-IN" sz="2400" b="1" i="1" dirty="0" err="1">
                <a:latin typeface="Times New Roman" panose="02020603050405020304" pitchFamily="18" charset="0"/>
                <a:cs typeface="Times New Roman" panose="02020603050405020304" pitchFamily="18" charset="0"/>
              </a:rPr>
              <a:t>naivettiyam</a:t>
            </a:r>
            <a:r>
              <a:rPr lang="en-IN" sz="2400" b="1" i="1" dirty="0">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 adorned</a:t>
            </a:r>
            <a:r>
              <a:rPr lang="en-IN" sz="2400" b="1" i="1" dirty="0">
                <a:latin typeface="Times New Roman" panose="02020603050405020304" pitchFamily="18" charset="0"/>
                <a:cs typeface="Times New Roman" panose="02020603050405020304" pitchFamily="18" charset="0"/>
              </a:rPr>
              <a:t>(</a:t>
            </a:r>
            <a:r>
              <a:rPr lang="en-IN" sz="2400" b="1" i="1" dirty="0" err="1">
                <a:latin typeface="Times New Roman" panose="02020603050405020304" pitchFamily="18" charset="0"/>
                <a:cs typeface="Times New Roman" panose="02020603050405020304" pitchFamily="18" charset="0"/>
              </a:rPr>
              <a:t>alankaram</a:t>
            </a:r>
            <a:r>
              <a:rPr lang="en-IN" sz="2400" b="1" i="1" dirty="0">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 processed, etc through puja</a:t>
            </a:r>
          </a:p>
          <a:p>
            <a:pPr marL="457200" lvl="1" indent="0">
              <a:buNone/>
            </a:pPr>
            <a:endParaRPr lang="en-IN" sz="2400" b="1" dirty="0">
              <a:latin typeface="Times New Roman" panose="02020603050405020304" pitchFamily="18" charset="0"/>
              <a:cs typeface="Times New Roman" panose="02020603050405020304" pitchFamily="18" charset="0"/>
            </a:endParaRPr>
          </a:p>
          <a:p>
            <a:pPr lvl="1"/>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5CF3B9C-861D-46CB-B3AC-FB2C3A5893E0}"/>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5330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after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5203A-2222-4997-B322-1C702940F78F}"/>
              </a:ext>
            </a:extLst>
          </p:cNvPr>
          <p:cNvSpPr>
            <a:spLocks noGrp="1"/>
          </p:cNvSpPr>
          <p:nvPr>
            <p:ph type="title"/>
          </p:nvPr>
        </p:nvSpPr>
        <p:spPr/>
        <p:txBody>
          <a:bodyPr>
            <a:normAutofit/>
          </a:bodyPr>
          <a:lstStyle/>
          <a:p>
            <a:r>
              <a:rPr lang="en-IN" dirty="0">
                <a:latin typeface="Kozuka Mincho Pro H" panose="02020A00000000000000" pitchFamily="18" charset="-128"/>
                <a:ea typeface="Kozuka Mincho Pro H" panose="02020A00000000000000" pitchFamily="18" charset="-128"/>
              </a:rPr>
              <a:t>Deity as a Paradigmatic Sovereign</a:t>
            </a:r>
          </a:p>
        </p:txBody>
      </p:sp>
      <p:sp>
        <p:nvSpPr>
          <p:cNvPr id="3" name="Content Placeholder 2">
            <a:extLst>
              <a:ext uri="{FF2B5EF4-FFF2-40B4-BE49-F238E27FC236}">
                <a16:creationId xmlns:a16="http://schemas.microsoft.com/office/drawing/2014/main" id="{73B3CA26-A02A-4894-A987-3617CF0E3701}"/>
              </a:ext>
            </a:extLst>
          </p:cNvPr>
          <p:cNvSpPr>
            <a:spLocks noGrp="1"/>
          </p:cNvSpPr>
          <p:nvPr>
            <p:ph idx="1"/>
          </p:nvPr>
        </p:nvSpPr>
        <p:spPr>
          <a:xfrm>
            <a:off x="2077778" y="1451688"/>
            <a:ext cx="8915400" cy="4100290"/>
          </a:xfrm>
        </p:spPr>
        <p:txBody>
          <a:bodyPr>
            <a:noAutofit/>
          </a:bodyPr>
          <a:lstStyle/>
          <a:p>
            <a:r>
              <a:rPr lang="en-IN" sz="2400" dirty="0">
                <a:latin typeface="Times New Roman" panose="02020603050405020304" pitchFamily="18" charset="0"/>
                <a:cs typeface="Times New Roman" panose="02020603050405020304" pitchFamily="18" charset="0"/>
              </a:rPr>
              <a:t>Personification of God</a:t>
            </a:r>
          </a:p>
          <a:p>
            <a:pPr marL="0" indent="0">
              <a:buFont typeface="Wingdings 3" charset="2"/>
              <a:buNone/>
            </a:pPr>
            <a:endParaRPr lang="en-IN" sz="2400" dirty="0">
              <a:latin typeface="Times New Roman" panose="02020603050405020304" pitchFamily="18" charset="0"/>
              <a:cs typeface="Times New Roman" panose="02020603050405020304" pitchFamily="18" charset="0"/>
            </a:endParaRPr>
          </a:p>
          <a:p>
            <a:pPr lvl="1"/>
            <a:r>
              <a:rPr lang="en-IN" sz="2400" b="1" dirty="0">
                <a:latin typeface="Times New Roman" panose="02020603050405020304" pitchFamily="18" charset="0"/>
                <a:cs typeface="Times New Roman" panose="02020603050405020304" pitchFamily="18" charset="0"/>
              </a:rPr>
              <a:t>Deity is thought of as person through evidence of his or her eligibility for marriage(</a:t>
            </a:r>
            <a:r>
              <a:rPr lang="en-IN" sz="2400" b="1" dirty="0" err="1">
                <a:latin typeface="Times New Roman" panose="02020603050405020304" pitchFamily="18" charset="0"/>
                <a:cs typeface="Times New Roman" panose="02020603050405020304" pitchFamily="18" charset="0"/>
              </a:rPr>
              <a:t>tirukkalyanam</a:t>
            </a:r>
            <a:r>
              <a:rPr lang="en-IN" sz="2400" b="1" dirty="0">
                <a:latin typeface="Times New Roman" panose="02020603050405020304" pitchFamily="18" charset="0"/>
                <a:cs typeface="Times New Roman" panose="02020603050405020304" pitchFamily="18" charset="0"/>
              </a:rPr>
              <a:t>), desire for holidays, playful acts(</a:t>
            </a:r>
            <a:r>
              <a:rPr lang="en-IN" sz="2400" b="1" dirty="0" err="1">
                <a:latin typeface="Times New Roman" panose="02020603050405020304" pitchFamily="18" charset="0"/>
                <a:cs typeface="Times New Roman" panose="02020603050405020304" pitchFamily="18" charset="0"/>
              </a:rPr>
              <a:t>tiruvilaiyatal</a:t>
            </a:r>
            <a:r>
              <a:rPr lang="en-IN" sz="2400" b="1" dirty="0">
                <a:latin typeface="Times New Roman" panose="02020603050405020304" pitchFamily="18" charset="0"/>
                <a:cs typeface="Times New Roman" panose="02020603050405020304" pitchFamily="18" charset="0"/>
              </a:rPr>
              <a:t>) etc.</a:t>
            </a:r>
          </a:p>
          <a:p>
            <a:pPr lvl="1"/>
            <a:r>
              <a:rPr lang="en-IN" sz="2400" b="1" dirty="0">
                <a:latin typeface="Times New Roman" panose="02020603050405020304" pitchFamily="18" charset="0"/>
                <a:cs typeface="Times New Roman" panose="02020603050405020304" pitchFamily="18" charset="0"/>
              </a:rPr>
              <a:t>Deity possesses ‘juristic personality’ and are capable of ‘owning property’ known as gifts (</a:t>
            </a:r>
            <a:r>
              <a:rPr lang="en-IN" sz="2400" b="1" dirty="0" err="1">
                <a:latin typeface="Times New Roman" panose="02020603050405020304" pitchFamily="18" charset="0"/>
                <a:cs typeface="Times New Roman" panose="02020603050405020304" pitchFamily="18" charset="0"/>
              </a:rPr>
              <a:t>Tevatanam</a:t>
            </a:r>
            <a:r>
              <a:rPr lang="en-IN" sz="2400" b="1" dirty="0">
                <a:latin typeface="Times New Roman" panose="02020603050405020304" pitchFamily="18" charset="0"/>
                <a:cs typeface="Times New Roman" panose="02020603050405020304" pitchFamily="18" charset="0"/>
              </a:rPr>
              <a:t>)</a:t>
            </a:r>
          </a:p>
          <a:p>
            <a:pPr lvl="1"/>
            <a:r>
              <a:rPr lang="en-IN" sz="2400" b="1" dirty="0">
                <a:latin typeface="Times New Roman" panose="02020603050405020304" pitchFamily="18" charset="0"/>
                <a:cs typeface="Times New Roman" panose="02020603050405020304" pitchFamily="18" charset="0"/>
              </a:rPr>
              <a:t>Both deity and the king live in a palace (</a:t>
            </a:r>
            <a:r>
              <a:rPr lang="en-IN" sz="2400" b="1" dirty="0" err="1">
                <a:latin typeface="Times New Roman" panose="02020603050405020304" pitchFamily="18" charset="0"/>
                <a:cs typeface="Times New Roman" panose="02020603050405020304" pitchFamily="18" charset="0"/>
              </a:rPr>
              <a:t>Koyil</a:t>
            </a:r>
            <a:r>
              <a:rPr lang="en-IN" sz="2400" b="1" dirty="0">
                <a:latin typeface="Times New Roman" panose="02020603050405020304" pitchFamily="18" charset="0"/>
                <a:cs typeface="Times New Roman" panose="02020603050405020304" pitchFamily="18" charset="0"/>
              </a:rPr>
              <a:t>)</a:t>
            </a:r>
          </a:p>
          <a:p>
            <a:pPr lvl="1"/>
            <a:r>
              <a:rPr lang="en-IN" sz="2400" b="1" dirty="0">
                <a:latin typeface="Times New Roman" panose="02020603050405020304" pitchFamily="18" charset="0"/>
                <a:cs typeface="Times New Roman" panose="02020603050405020304" pitchFamily="18" charset="0"/>
              </a:rPr>
              <a:t>They share a variety of ritual paraphernalia and command resources</a:t>
            </a:r>
          </a:p>
          <a:p>
            <a:pPr lvl="1"/>
            <a:r>
              <a:rPr lang="en-IN" sz="2400" b="1" dirty="0">
                <a:latin typeface="Times New Roman" panose="02020603050405020304" pitchFamily="18" charset="0"/>
                <a:cs typeface="Times New Roman" panose="02020603050405020304" pitchFamily="18" charset="0"/>
              </a:rPr>
              <a:t>This command over resources’ redistribution makes the deity the centre of transactional nexus</a:t>
            </a:r>
          </a:p>
        </p:txBody>
      </p:sp>
      <p:sp>
        <p:nvSpPr>
          <p:cNvPr id="4" name="Slide Number Placeholder 3">
            <a:extLst>
              <a:ext uri="{FF2B5EF4-FFF2-40B4-BE49-F238E27FC236}">
                <a16:creationId xmlns:a16="http://schemas.microsoft.com/office/drawing/2014/main" id="{531FC1F3-BD1D-4E48-BF36-81A871965664}"/>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38997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after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86038-81B0-464A-B28A-CEF8AE9ABA93}"/>
              </a:ext>
            </a:extLst>
          </p:cNvPr>
          <p:cNvSpPr>
            <a:spLocks noGrp="1"/>
          </p:cNvSpPr>
          <p:nvPr>
            <p:ph type="title"/>
          </p:nvPr>
        </p:nvSpPr>
        <p:spPr/>
        <p:txBody>
          <a:bodyPr>
            <a:normAutofit/>
          </a:bodyPr>
          <a:lstStyle/>
          <a:p>
            <a:r>
              <a:rPr lang="en-IN" dirty="0">
                <a:latin typeface="Kozuka Mincho Pro H" panose="02020A00000000000000" pitchFamily="18" charset="-128"/>
                <a:ea typeface="Kozuka Mincho Pro H" panose="02020A00000000000000" pitchFamily="18" charset="-128"/>
              </a:rPr>
              <a:t>Deity as a Paradigmatic Sovereign</a:t>
            </a:r>
          </a:p>
        </p:txBody>
      </p:sp>
      <p:sp>
        <p:nvSpPr>
          <p:cNvPr id="3" name="Content Placeholder 2">
            <a:extLst>
              <a:ext uri="{FF2B5EF4-FFF2-40B4-BE49-F238E27FC236}">
                <a16:creationId xmlns:a16="http://schemas.microsoft.com/office/drawing/2014/main" id="{3BBF5C90-6844-4653-8AAE-268CD0ACCC88}"/>
              </a:ext>
            </a:extLst>
          </p:cNvPr>
          <p:cNvSpPr>
            <a:spLocks noGrp="1"/>
          </p:cNvSpPr>
          <p:nvPr>
            <p:ph idx="1"/>
          </p:nvPr>
        </p:nvSpPr>
        <p:spPr>
          <a:xfrm>
            <a:off x="2387738" y="1568130"/>
            <a:ext cx="8915400" cy="4468536"/>
          </a:xfrm>
        </p:spPr>
        <p:txBody>
          <a:bodyPr>
            <a:noAutofit/>
          </a:bodyPr>
          <a:lstStyle/>
          <a:p>
            <a:r>
              <a:rPr lang="en-IN" sz="2400" dirty="0">
                <a:latin typeface="Times New Roman" panose="02020603050405020304" pitchFamily="18" charset="0"/>
                <a:cs typeface="Times New Roman" panose="02020603050405020304" pitchFamily="18" charset="0"/>
              </a:rPr>
              <a:t>Rituals, worship methods, festivals</a:t>
            </a:r>
          </a:p>
          <a:p>
            <a:pPr marL="0" indent="0">
              <a:buNone/>
            </a:pPr>
            <a:endParaRPr lang="en-IN" sz="2400" b="1" dirty="0">
              <a:latin typeface="Times New Roman" panose="02020603050405020304" pitchFamily="18" charset="0"/>
              <a:cs typeface="Times New Roman" panose="02020603050405020304" pitchFamily="18" charset="0"/>
            </a:endParaRPr>
          </a:p>
          <a:p>
            <a:pPr lvl="1"/>
            <a:r>
              <a:rPr lang="en-IN" sz="2400" b="1" dirty="0" err="1">
                <a:latin typeface="Times New Roman" panose="02020603050405020304" pitchFamily="18" charset="0"/>
                <a:cs typeface="Times New Roman" panose="02020603050405020304" pitchFamily="18" charset="0"/>
              </a:rPr>
              <a:t>Rajopachara</a:t>
            </a:r>
            <a:r>
              <a:rPr lang="en-IN"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sym typeface="Wingdings" panose="05000000000000000000" pitchFamily="2" charset="2"/>
              </a:rPr>
              <a:t> Paying honour to Lord Shiva and Vishnu</a:t>
            </a:r>
          </a:p>
          <a:p>
            <a:pPr lvl="1"/>
            <a:r>
              <a:rPr lang="en-IN" sz="2400" b="1" dirty="0">
                <a:latin typeface="Times New Roman" panose="02020603050405020304" pitchFamily="18" charset="0"/>
                <a:cs typeface="Times New Roman" panose="02020603050405020304" pitchFamily="18" charset="0"/>
                <a:sym typeface="Wingdings" panose="05000000000000000000" pitchFamily="2" charset="2"/>
              </a:rPr>
              <a:t>There are 3 types of pujas:</a:t>
            </a:r>
          </a:p>
          <a:p>
            <a:pPr lvl="2"/>
            <a:r>
              <a:rPr lang="en-IN" sz="2400" b="1" dirty="0">
                <a:latin typeface="Times New Roman" panose="02020603050405020304" pitchFamily="18" charset="0"/>
                <a:cs typeface="Times New Roman" panose="02020603050405020304" pitchFamily="18" charset="0"/>
                <a:sym typeface="Wingdings" panose="05000000000000000000" pitchFamily="2" charset="2"/>
              </a:rPr>
              <a:t>Daily Puja consists of 16 rites of adoration. Puja is regularly performed 1-6 times a day depending on the size of temple and funds</a:t>
            </a:r>
          </a:p>
          <a:p>
            <a:pPr lvl="2"/>
            <a:r>
              <a:rPr lang="en-IN" sz="2400" b="1" dirty="0">
                <a:latin typeface="Times New Roman" panose="02020603050405020304" pitchFamily="18" charset="0"/>
                <a:cs typeface="Times New Roman" panose="02020603050405020304" pitchFamily="18" charset="0"/>
                <a:sym typeface="Wingdings" panose="05000000000000000000" pitchFamily="2" charset="2"/>
              </a:rPr>
              <a:t>Festival Puja is generally in the month of </a:t>
            </a:r>
            <a:r>
              <a:rPr lang="en-IN" sz="2400" b="1" dirty="0" err="1">
                <a:latin typeface="Times New Roman" panose="02020603050405020304" pitchFamily="18" charset="0"/>
                <a:cs typeface="Times New Roman" panose="02020603050405020304" pitchFamily="18" charset="0"/>
                <a:sym typeface="Wingdings" panose="05000000000000000000" pitchFamily="2" charset="2"/>
              </a:rPr>
              <a:t>Cittirai</a:t>
            </a:r>
            <a:r>
              <a:rPr lang="en-IN" sz="2400" b="1" dirty="0">
                <a:latin typeface="Times New Roman" panose="02020603050405020304" pitchFamily="18" charset="0"/>
                <a:cs typeface="Times New Roman" panose="02020603050405020304" pitchFamily="18" charset="0"/>
                <a:sym typeface="Wingdings" panose="05000000000000000000" pitchFamily="2" charset="2"/>
              </a:rPr>
              <a:t>  (April-May), the Great Feast </a:t>
            </a:r>
            <a:r>
              <a:rPr lang="en-IN" sz="2400" b="1" dirty="0" err="1">
                <a:latin typeface="Times New Roman" panose="02020603050405020304" pitchFamily="18" charset="0"/>
                <a:cs typeface="Times New Roman" panose="02020603050405020304" pitchFamily="18" charset="0"/>
                <a:sym typeface="Wingdings" panose="05000000000000000000" pitchFamily="2" charset="2"/>
              </a:rPr>
              <a:t>Brahmotsava</a:t>
            </a:r>
            <a:r>
              <a:rPr lang="en-IN" sz="2400" b="1" dirty="0">
                <a:latin typeface="Times New Roman" panose="02020603050405020304" pitchFamily="18" charset="0"/>
                <a:cs typeface="Times New Roman" panose="02020603050405020304" pitchFamily="18" charset="0"/>
                <a:sym typeface="Wingdings" panose="05000000000000000000" pitchFamily="2" charset="2"/>
              </a:rPr>
              <a:t> takes place for deity for 10-20 days. The inevitable parts of </a:t>
            </a:r>
            <a:r>
              <a:rPr lang="en-IN" sz="2400" b="1" dirty="0" err="1">
                <a:latin typeface="Times New Roman" panose="02020603050405020304" pitchFamily="18" charset="0"/>
                <a:cs typeface="Times New Roman" panose="02020603050405020304" pitchFamily="18" charset="0"/>
                <a:sym typeface="Wingdings" panose="05000000000000000000" pitchFamily="2" charset="2"/>
              </a:rPr>
              <a:t>Brahmotsava</a:t>
            </a:r>
            <a:r>
              <a:rPr lang="en-IN" sz="2400" b="1" dirty="0">
                <a:latin typeface="Times New Roman" panose="02020603050405020304" pitchFamily="18" charset="0"/>
                <a:cs typeface="Times New Roman" panose="02020603050405020304" pitchFamily="18" charset="0"/>
                <a:sym typeface="Wingdings" panose="05000000000000000000" pitchFamily="2" charset="2"/>
              </a:rPr>
              <a:t> are two processions ( morning and evening)</a:t>
            </a:r>
          </a:p>
          <a:p>
            <a:pPr marL="914400" lvl="2" indent="0">
              <a:buNone/>
            </a:pPr>
            <a:endParaRPr lang="en-IN" sz="2400" dirty="0">
              <a:latin typeface="Times New Roman" panose="02020603050405020304" pitchFamily="18" charset="0"/>
              <a:cs typeface="Times New Roman" panose="02020603050405020304" pitchFamily="18" charset="0"/>
              <a:sym typeface="Wingdings" panose="05000000000000000000" pitchFamily="2" charset="2"/>
            </a:endParaRPr>
          </a:p>
          <a:p>
            <a:pPr lvl="1"/>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49818E3-F43B-49C8-AC5F-95E6B0AB66D5}"/>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3426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after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5539B-DB33-498A-9708-C9CD4AA12ED0}"/>
              </a:ext>
            </a:extLst>
          </p:cNvPr>
          <p:cNvSpPr>
            <a:spLocks noGrp="1"/>
          </p:cNvSpPr>
          <p:nvPr>
            <p:ph type="title"/>
          </p:nvPr>
        </p:nvSpPr>
        <p:spPr/>
        <p:txBody>
          <a:bodyPr/>
          <a:lstStyle/>
          <a:p>
            <a:r>
              <a:rPr lang="en-IN" dirty="0">
                <a:latin typeface="Kozuka Mincho Pro H" panose="02020A00000000000000" pitchFamily="18" charset="-128"/>
                <a:ea typeface="Kozuka Mincho Pro H" panose="02020A00000000000000" pitchFamily="18" charset="-128"/>
              </a:rPr>
              <a:t>Deity as a Paradigmatic Sovereign</a:t>
            </a:r>
          </a:p>
        </p:txBody>
      </p:sp>
      <p:sp>
        <p:nvSpPr>
          <p:cNvPr id="3" name="Content Placeholder 2">
            <a:extLst>
              <a:ext uri="{FF2B5EF4-FFF2-40B4-BE49-F238E27FC236}">
                <a16:creationId xmlns:a16="http://schemas.microsoft.com/office/drawing/2014/main" id="{E1FDD660-4F2B-4915-84AE-599F77B79B12}"/>
              </a:ext>
            </a:extLst>
          </p:cNvPr>
          <p:cNvSpPr>
            <a:spLocks noGrp="1"/>
          </p:cNvSpPr>
          <p:nvPr>
            <p:ph idx="1"/>
          </p:nvPr>
        </p:nvSpPr>
        <p:spPr>
          <a:xfrm>
            <a:off x="2589212" y="1228408"/>
            <a:ext cx="8915400" cy="5265491"/>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sym typeface="Wingdings" panose="05000000000000000000" pitchFamily="2" charset="2"/>
              </a:rPr>
              <a:t>	</a:t>
            </a:r>
            <a:endParaRPr lang="en-IN" sz="2400" b="1" dirty="0">
              <a:latin typeface="Times New Roman" panose="02020603050405020304" pitchFamily="18" charset="0"/>
              <a:cs typeface="Times New Roman" panose="02020603050405020304" pitchFamily="18" charset="0"/>
            </a:endParaRPr>
          </a:p>
          <a:p>
            <a:r>
              <a:rPr lang="en-IN" sz="2400" b="1" dirty="0" err="1">
                <a:latin typeface="Times New Roman" panose="02020603050405020304" pitchFamily="18" charset="0"/>
                <a:cs typeface="Times New Roman" panose="02020603050405020304" pitchFamily="18" charset="0"/>
              </a:rPr>
              <a:t>Kamiyam</a:t>
            </a:r>
            <a:r>
              <a:rPr lang="en-IN" sz="2400" b="1" dirty="0">
                <a:latin typeface="Times New Roman" panose="02020603050405020304" pitchFamily="18" charset="0"/>
                <a:cs typeface="Times New Roman" panose="02020603050405020304" pitchFamily="18" charset="0"/>
              </a:rPr>
              <a:t> Puja or </a:t>
            </a:r>
            <a:r>
              <a:rPr lang="en-IN" sz="2400" b="1" dirty="0" err="1">
                <a:latin typeface="Times New Roman" panose="02020603050405020304" pitchFamily="18" charset="0"/>
                <a:cs typeface="Times New Roman" panose="02020603050405020304" pitchFamily="18" charset="0"/>
              </a:rPr>
              <a:t>Arccanai</a:t>
            </a:r>
            <a:r>
              <a:rPr lang="en-IN" sz="2400" b="1" dirty="0">
                <a:latin typeface="Times New Roman" panose="02020603050405020304" pitchFamily="18" charset="0"/>
                <a:cs typeface="Times New Roman" panose="02020603050405020304" pitchFamily="18" charset="0"/>
              </a:rPr>
              <a:t> (Individual Worship)  is meant solely for benefit of the donor</a:t>
            </a:r>
          </a:p>
          <a:p>
            <a:r>
              <a:rPr lang="en-IN" sz="2400" b="1" dirty="0" err="1">
                <a:latin typeface="Times New Roman" panose="02020603050405020304" pitchFamily="18" charset="0"/>
                <a:cs typeface="Times New Roman" panose="02020603050405020304" pitchFamily="18" charset="0"/>
              </a:rPr>
              <a:t>Arccanai</a:t>
            </a:r>
            <a:r>
              <a:rPr lang="en-IN" sz="2400" b="1" dirty="0">
                <a:latin typeface="Times New Roman" panose="02020603050405020304" pitchFamily="18" charset="0"/>
                <a:cs typeface="Times New Roman" panose="02020603050405020304" pitchFamily="18" charset="0"/>
              </a:rPr>
              <a:t> offerings are made to the Lord and are occasional by a crisis, change of status or gratitude.</a:t>
            </a:r>
          </a:p>
          <a:p>
            <a:r>
              <a:rPr lang="en-US" sz="2400" b="1" dirty="0" err="1">
                <a:latin typeface="Times New Roman" panose="02020603050405020304" pitchFamily="18" charset="0"/>
                <a:cs typeface="Times New Roman" panose="02020603050405020304" pitchFamily="18" charset="0"/>
              </a:rPr>
              <a:t>Kumbhabhiseka</a:t>
            </a:r>
            <a:r>
              <a:rPr lang="en-US" sz="2400" b="1" dirty="0">
                <a:latin typeface="Times New Roman" panose="02020603050405020304" pitchFamily="18" charset="0"/>
                <a:cs typeface="Times New Roman" panose="02020603050405020304" pitchFamily="18" charset="0"/>
              </a:rPr>
              <a:t> is a Hindu temple ritual that is believed to homogenize, synergize and unite the mystic powers of the deity. The temple’s towers, pictures, etc. are emptied of the divine power which is transferred to the water-pots.</a:t>
            </a:r>
          </a:p>
          <a:p>
            <a:r>
              <a:rPr lang="en-US" sz="2400" b="1" dirty="0">
                <a:latin typeface="Times New Roman" panose="02020603050405020304" pitchFamily="18" charset="0"/>
                <a:cs typeface="Times New Roman" panose="02020603050405020304" pitchFamily="18" charset="0"/>
              </a:rPr>
              <a:t> Its believed that after </a:t>
            </a:r>
            <a:r>
              <a:rPr lang="en-US" sz="2400" b="1" dirty="0" err="1">
                <a:latin typeface="Times New Roman" panose="02020603050405020304" pitchFamily="18" charset="0"/>
                <a:cs typeface="Times New Roman" panose="02020603050405020304" pitchFamily="18" charset="0"/>
              </a:rPr>
              <a:t>Kumbhabhiseka</a:t>
            </a:r>
            <a:r>
              <a:rPr lang="en-US" sz="2400" b="1" dirty="0">
                <a:latin typeface="Times New Roman" panose="02020603050405020304" pitchFamily="18" charset="0"/>
                <a:cs typeface="Times New Roman" panose="02020603050405020304" pitchFamily="18" charset="0"/>
              </a:rPr>
              <a:t>, power of deity increases.</a:t>
            </a: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4B95C77-38AE-44B1-8E0E-18936C1822DA}"/>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671994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52463-C380-4D8D-9C1C-124CFD8CC3D4}"/>
              </a:ext>
            </a:extLst>
          </p:cNvPr>
          <p:cNvSpPr>
            <a:spLocks noGrp="1"/>
          </p:cNvSpPr>
          <p:nvPr>
            <p:ph type="title"/>
          </p:nvPr>
        </p:nvSpPr>
        <p:spPr/>
        <p:txBody>
          <a:bodyPr>
            <a:normAutofit/>
          </a:bodyPr>
          <a:lstStyle/>
          <a:p>
            <a:r>
              <a:rPr lang="en-IN" dirty="0">
                <a:latin typeface="Kozuka Mincho Pro H" panose="02020A00000000000000" pitchFamily="18" charset="-128"/>
                <a:ea typeface="Kozuka Mincho Pro H" panose="02020A00000000000000" pitchFamily="18" charset="-128"/>
              </a:rPr>
              <a:t>Worship, Redistribution and Honour</a:t>
            </a:r>
          </a:p>
        </p:txBody>
      </p:sp>
      <p:sp>
        <p:nvSpPr>
          <p:cNvPr id="4" name="Content Placeholder 2">
            <a:extLst>
              <a:ext uri="{FF2B5EF4-FFF2-40B4-BE49-F238E27FC236}">
                <a16:creationId xmlns:a16="http://schemas.microsoft.com/office/drawing/2014/main" id="{0115A755-9DE9-4C76-AB23-F1CBC09F8B80}"/>
              </a:ext>
            </a:extLst>
          </p:cNvPr>
          <p:cNvSpPr txBox="1">
            <a:spLocks/>
          </p:cNvSpPr>
          <p:nvPr/>
        </p:nvSpPr>
        <p:spPr>
          <a:xfrm>
            <a:off x="2589212" y="1638514"/>
            <a:ext cx="8915400" cy="377762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sz="2400" dirty="0">
                <a:latin typeface="Times New Roman" panose="02020603050405020304" pitchFamily="18" charset="0"/>
                <a:cs typeface="Times New Roman" panose="02020603050405020304" pitchFamily="18" charset="0"/>
              </a:rPr>
              <a:t>Difference between Reciprocity and Redistribution</a:t>
            </a:r>
          </a:p>
          <a:p>
            <a:pPr lvl="1"/>
            <a:r>
              <a:rPr lang="en-IN" sz="2400" b="1" dirty="0">
                <a:latin typeface="Times New Roman" panose="02020603050405020304" pitchFamily="18" charset="0"/>
                <a:cs typeface="Times New Roman" panose="02020603050405020304" pitchFamily="18" charset="0"/>
              </a:rPr>
              <a:t>Reciprocity is practice of exchanging things for mutual benefits.</a:t>
            </a:r>
          </a:p>
          <a:p>
            <a:pPr lvl="1"/>
            <a:r>
              <a:rPr lang="en-IN" sz="2400" b="1" dirty="0">
                <a:latin typeface="Times New Roman" panose="02020603050405020304" pitchFamily="18" charset="0"/>
                <a:cs typeface="Times New Roman" panose="02020603050405020304" pitchFamily="18" charset="0"/>
              </a:rPr>
              <a:t>Reciprocity is action and reaction meant for equal benefits of two parties</a:t>
            </a:r>
          </a:p>
          <a:p>
            <a:pPr lvl="1"/>
            <a:r>
              <a:rPr lang="en-IN" sz="2400" b="1" dirty="0">
                <a:latin typeface="Times New Roman" panose="02020603050405020304" pitchFamily="18" charset="0"/>
                <a:cs typeface="Times New Roman" panose="02020603050405020304" pitchFamily="18" charset="0"/>
              </a:rPr>
              <a:t>Redistribution is typically distribution to achieve greater social equality</a:t>
            </a:r>
          </a:p>
          <a:p>
            <a:pPr lvl="1"/>
            <a:r>
              <a:rPr lang="en-IN" sz="2400" b="1" dirty="0">
                <a:latin typeface="Times New Roman" panose="02020603050405020304" pitchFamily="18" charset="0"/>
                <a:cs typeface="Times New Roman" panose="02020603050405020304" pitchFamily="18" charset="0"/>
              </a:rPr>
              <a:t>Redistribution is socially within a relation or collective of a group.</a:t>
            </a:r>
          </a:p>
          <a:p>
            <a:r>
              <a:rPr lang="en-IN" sz="2400" b="1" dirty="0">
                <a:latin typeface="Times New Roman" panose="02020603050405020304" pitchFamily="18" charset="0"/>
                <a:cs typeface="Times New Roman" panose="02020603050405020304" pitchFamily="18" charset="0"/>
              </a:rPr>
              <a:t>The main model of south Indian temples is redistribution</a:t>
            </a:r>
          </a:p>
          <a:p>
            <a:pPr marL="2286000" lvl="5" indent="0">
              <a:buFont typeface="Wingdings 3" charset="2"/>
              <a:buNone/>
            </a:pPr>
            <a:r>
              <a:rPr lang="en-IN" sz="2400" b="1" dirty="0">
                <a:latin typeface="Times New Roman" panose="02020603050405020304" pitchFamily="18" charset="0"/>
                <a:cs typeface="Times New Roman" panose="02020603050405020304" pitchFamily="18" charset="0"/>
              </a:rPr>
              <a:t>				</a:t>
            </a:r>
          </a:p>
        </p:txBody>
      </p:sp>
      <p:sp>
        <p:nvSpPr>
          <p:cNvPr id="3" name="Slide Number Placeholder 2">
            <a:extLst>
              <a:ext uri="{FF2B5EF4-FFF2-40B4-BE49-F238E27FC236}">
                <a16:creationId xmlns:a16="http://schemas.microsoft.com/office/drawing/2014/main" id="{C1DBE54D-BF8A-4CBE-A9E1-2E4F0A55F3E9}"/>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17872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afterEffect">
                                  <p:stCondLst>
                                    <p:cond delay="0"/>
                                  </p:stCondLst>
                                  <p:iterate type="lt">
                                    <p:tmAbs val="25"/>
                                  </p:iterate>
                                  <p:childTnLst>
                                    <p:set>
                                      <p:cBhvr override="childStyle">
                                        <p:cTn id="6" dur="indefinite"/>
                                        <p:tgtEl>
                                          <p:spTgt spid="4">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6E385-09A0-4475-BFFE-C83164AAFD40}"/>
              </a:ext>
            </a:extLst>
          </p:cNvPr>
          <p:cNvSpPr>
            <a:spLocks noGrp="1"/>
          </p:cNvSpPr>
          <p:nvPr>
            <p:ph type="title"/>
          </p:nvPr>
        </p:nvSpPr>
        <p:spPr/>
        <p:txBody>
          <a:bodyPr>
            <a:normAutofit/>
          </a:bodyPr>
          <a:lstStyle/>
          <a:p>
            <a:r>
              <a:rPr lang="en-IN" dirty="0">
                <a:latin typeface="Kozuka Mincho Pro H" panose="02020A00000000000000" pitchFamily="18" charset="-128"/>
                <a:ea typeface="Kozuka Mincho Pro H" panose="02020A00000000000000" pitchFamily="18" charset="-128"/>
              </a:rPr>
              <a:t>Worship, Redistribution and Honour</a:t>
            </a:r>
          </a:p>
        </p:txBody>
      </p:sp>
      <p:sp>
        <p:nvSpPr>
          <p:cNvPr id="3" name="Content Placeholder 2">
            <a:extLst>
              <a:ext uri="{FF2B5EF4-FFF2-40B4-BE49-F238E27FC236}">
                <a16:creationId xmlns:a16="http://schemas.microsoft.com/office/drawing/2014/main" id="{88779B18-FBBE-4E8D-8B48-1A81A07C0FF9}"/>
              </a:ext>
            </a:extLst>
          </p:cNvPr>
          <p:cNvSpPr>
            <a:spLocks noGrp="1"/>
          </p:cNvSpPr>
          <p:nvPr>
            <p:ph idx="1"/>
          </p:nvPr>
        </p:nvSpPr>
        <p:spPr/>
        <p:txBody>
          <a:bodyPr>
            <a:normAutofit/>
          </a:bodyPr>
          <a:lstStyle/>
          <a:p>
            <a:r>
              <a:rPr lang="en-IN" sz="2400" b="1" dirty="0">
                <a:latin typeface="Times New Roman" panose="02020603050405020304" pitchFamily="18" charset="0"/>
                <a:cs typeface="Times New Roman" panose="02020603050405020304" pitchFamily="18" charset="0"/>
              </a:rPr>
              <a:t>The donor is referred to as </a:t>
            </a:r>
            <a:r>
              <a:rPr lang="en-IN" sz="2400" b="1" dirty="0" err="1">
                <a:latin typeface="Times New Roman" panose="02020603050405020304" pitchFamily="18" charset="0"/>
                <a:cs typeface="Times New Roman" panose="02020603050405020304" pitchFamily="18" charset="0"/>
              </a:rPr>
              <a:t>yajamana</a:t>
            </a:r>
            <a:r>
              <a:rPr lang="en-IN" sz="2400" b="1" dirty="0">
                <a:latin typeface="Times New Roman" panose="02020603050405020304" pitchFamily="18" charset="0"/>
                <a:cs typeface="Times New Roman" panose="02020603050405020304" pitchFamily="18" charset="0"/>
              </a:rPr>
              <a:t> and share is decided by donor.</a:t>
            </a:r>
          </a:p>
          <a:p>
            <a:r>
              <a:rPr lang="en-IN" sz="2400" b="1" dirty="0">
                <a:latin typeface="Times New Roman" panose="02020603050405020304" pitchFamily="18" charset="0"/>
                <a:cs typeface="Times New Roman" panose="02020603050405020304" pitchFamily="18" charset="0"/>
              </a:rPr>
              <a:t>This gradually initiates transactional relationship with deity which eventually leads to redistribution.</a:t>
            </a:r>
          </a:p>
          <a:p>
            <a:r>
              <a:rPr lang="en-IN" sz="2400" b="1" dirty="0">
                <a:latin typeface="Times New Roman" panose="02020603050405020304" pitchFamily="18" charset="0"/>
                <a:cs typeface="Times New Roman" panose="02020603050405020304" pitchFamily="18" charset="0"/>
              </a:rPr>
              <a:t>Puja and </a:t>
            </a:r>
            <a:r>
              <a:rPr lang="en-IN" sz="2400" b="1" dirty="0" err="1">
                <a:latin typeface="Times New Roman" panose="02020603050405020304" pitchFamily="18" charset="0"/>
                <a:cs typeface="Times New Roman" panose="02020603050405020304" pitchFamily="18" charset="0"/>
              </a:rPr>
              <a:t>utsavam</a:t>
            </a:r>
            <a:r>
              <a:rPr lang="en-IN" sz="2400" b="1" dirty="0">
                <a:latin typeface="Times New Roman" panose="02020603050405020304" pitchFamily="18" charset="0"/>
                <a:cs typeface="Times New Roman" panose="02020603050405020304" pitchFamily="18" charset="0"/>
              </a:rPr>
              <a:t> are types of redistribution model system while </a:t>
            </a:r>
            <a:r>
              <a:rPr lang="en-IN" sz="2400" b="1" dirty="0" err="1">
                <a:latin typeface="Times New Roman" panose="02020603050405020304" pitchFamily="18" charset="0"/>
                <a:cs typeface="Times New Roman" panose="02020603050405020304" pitchFamily="18" charset="0"/>
              </a:rPr>
              <a:t>arccanai</a:t>
            </a:r>
            <a:r>
              <a:rPr lang="en-IN" sz="2400" b="1" dirty="0">
                <a:latin typeface="Times New Roman" panose="02020603050405020304" pitchFamily="18" charset="0"/>
                <a:cs typeface="Times New Roman" panose="02020603050405020304" pitchFamily="18" charset="0"/>
              </a:rPr>
              <a:t> is type of reciprocal model.</a:t>
            </a:r>
          </a:p>
          <a:p>
            <a:r>
              <a:rPr lang="en-IN" sz="2400" b="1" dirty="0">
                <a:latin typeface="Times New Roman" panose="02020603050405020304" pitchFamily="18" charset="0"/>
                <a:cs typeface="Times New Roman" panose="02020603050405020304" pitchFamily="18" charset="0"/>
              </a:rPr>
              <a:t>The offerings such as food, garland, silk garments, pure water etc. are distributed.</a:t>
            </a:r>
          </a:p>
        </p:txBody>
      </p:sp>
      <p:sp>
        <p:nvSpPr>
          <p:cNvPr id="4" name="Slide Number Placeholder 3">
            <a:extLst>
              <a:ext uri="{FF2B5EF4-FFF2-40B4-BE49-F238E27FC236}">
                <a16:creationId xmlns:a16="http://schemas.microsoft.com/office/drawing/2014/main" id="{008310AD-EA80-4450-9633-850854D43DB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0123450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TotalTime>
  <Words>1016</Words>
  <Application>Microsoft Office PowerPoint</Application>
  <PresentationFormat>Widescreen</PresentationFormat>
  <Paragraphs>117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Kozuka Mincho Pro H</vt:lpstr>
      <vt:lpstr>Arial</vt:lpstr>
      <vt:lpstr>Calibri</vt:lpstr>
      <vt:lpstr>Century Gothic</vt:lpstr>
      <vt:lpstr>Lucida Handwriting</vt:lpstr>
      <vt:lpstr>Segoe Script</vt:lpstr>
      <vt:lpstr>Times New Roman</vt:lpstr>
      <vt:lpstr>Wingdings 3</vt:lpstr>
      <vt:lpstr>Wisp</vt:lpstr>
      <vt:lpstr>PowerPoint Presentation</vt:lpstr>
      <vt:lpstr>The south Indian Temple: authority, honour and redistribution </vt:lpstr>
      <vt:lpstr>Introduction</vt:lpstr>
      <vt:lpstr>Deity as a Paradigmatic Sovereign</vt:lpstr>
      <vt:lpstr>Deity as a Paradigmatic Sovereign</vt:lpstr>
      <vt:lpstr>Deity as a Paradigmatic Sovereign</vt:lpstr>
      <vt:lpstr>Deity as a Paradigmatic Sovereign</vt:lpstr>
      <vt:lpstr>Worship, Redistribution and Honour</vt:lpstr>
      <vt:lpstr>Worship, Redistribution and Honour</vt:lpstr>
      <vt:lpstr>Worship, Redistribution and Honour</vt:lpstr>
      <vt:lpstr>Decentralized authority and Endowments</vt:lpstr>
      <vt:lpstr>Decentralized authority and Endowments</vt:lpstr>
      <vt:lpstr>Decentralized authority and Endowments</vt:lpstr>
      <vt:lpstr>Protection and service </vt:lpstr>
      <vt:lpstr>Protection and service </vt:lpstr>
      <vt:lpstr>Protection and service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Shantanu Tyagi</dc:creator>
  <cp:lastModifiedBy>Shantanu Tyagi</cp:lastModifiedBy>
  <cp:revision>17</cp:revision>
  <dcterms:created xsi:type="dcterms:W3CDTF">2019-02-17T11:28:30Z</dcterms:created>
  <dcterms:modified xsi:type="dcterms:W3CDTF">2019-02-18T18:39:16Z</dcterms:modified>
</cp:coreProperties>
</file>