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Average"/>
      <p:regular r:id="rId61"/>
    </p:embeddedFont>
    <p:embeddedFont>
      <p:font typeface="Oswald"/>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4" roundtripDataSignature="AMtx7mj0a0Fady5G6QydaPsqHnxwh9ny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swald-regular.fntdata"/><Relationship Id="rId61" Type="http://schemas.openxmlformats.org/officeDocument/2006/relationships/font" Target="fonts/Average-regular.fntdata"/><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Which month do you think CO2 increase the most??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57"/>
          <p:cNvGrpSpPr/>
          <p:nvPr/>
        </p:nvGrpSpPr>
        <p:grpSpPr>
          <a:xfrm>
            <a:off x="4350279" y="2855377"/>
            <a:ext cx="443589" cy="105632"/>
            <a:chOff x="4137525" y="2915950"/>
            <a:chExt cx="869100" cy="207000"/>
          </a:xfrm>
        </p:grpSpPr>
        <p:sp>
          <p:nvSpPr>
            <p:cNvPr id="11" name="Google Shape;11;p57"/>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7"/>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7"/>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57"/>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57"/>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5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6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0" name="Google Shape;50;p6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67"/>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67"/>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6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5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1" name="Shape 21"/>
        <p:cNvGrpSpPr/>
        <p:nvPr/>
      </p:nvGrpSpPr>
      <p:grpSpPr>
        <a:xfrm>
          <a:off x="0" y="0"/>
          <a:ext cx="0" cy="0"/>
          <a:chOff x="0" y="0"/>
          <a:chExt cx="0" cy="0"/>
        </a:xfrm>
      </p:grpSpPr>
      <p:sp>
        <p:nvSpPr>
          <p:cNvPr id="22" name="Google Shape;22;p5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60"/>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6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6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6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6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6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6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64"/>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0" name="Google Shape;40;p6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6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6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65"/>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65"/>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6" name="Google Shape;46;p6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7" name="Google Shape;47;p6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5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6.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sgeography.com/how-to-download-sentinel-satellite-data/" TargetMode="External"/><Relationship Id="rId4" Type="http://schemas.openxmlformats.org/officeDocument/2006/relationships/hyperlink" Target="https://gisgeography.com/landsat-program-satellite-imagery-bands/" TargetMode="External"/><Relationship Id="rId5" Type="http://schemas.openxmlformats.org/officeDocument/2006/relationships/hyperlink" Target="https://gisgeography.com/spot-satellite-pour-observation-terre/"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
          <p:cNvSpPr txBox="1"/>
          <p:nvPr>
            <p:ph type="ctrTitle"/>
          </p:nvPr>
        </p:nvSpPr>
        <p:spPr>
          <a:xfrm>
            <a:off x="311708" y="9939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4800"/>
              <a:buNone/>
            </a:pPr>
            <a:r>
              <a:rPr b="1" lang="en" sz="3400"/>
              <a:t>SC209 Project</a:t>
            </a:r>
            <a:endParaRPr b="1" sz="3400"/>
          </a:p>
          <a:p>
            <a:pPr indent="0" lvl="0" marL="0" rtl="0" algn="ctr">
              <a:lnSpc>
                <a:spcPct val="115000"/>
              </a:lnSpc>
              <a:spcBef>
                <a:spcPts val="0"/>
              </a:spcBef>
              <a:spcAft>
                <a:spcPts val="0"/>
              </a:spcAft>
              <a:buSzPts val="4800"/>
              <a:buNone/>
            </a:pPr>
            <a:r>
              <a:rPr b="1" lang="en" sz="1900">
                <a:latin typeface="Average"/>
                <a:ea typeface="Average"/>
                <a:cs typeface="Average"/>
                <a:sym typeface="Average"/>
              </a:rPr>
              <a:t>Group 16</a:t>
            </a:r>
            <a:endParaRPr b="1" sz="32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00000"/>
              </a:lnSpc>
              <a:spcBef>
                <a:spcPts val="0"/>
              </a:spcBef>
              <a:spcAft>
                <a:spcPts val="0"/>
              </a:spcAft>
              <a:buSzPts val="4800"/>
              <a:buNone/>
            </a:pPr>
            <a:r>
              <a:t/>
            </a:r>
            <a:endParaRPr/>
          </a:p>
        </p:txBody>
      </p:sp>
      <p:sp>
        <p:nvSpPr>
          <p:cNvPr id="60" name="Google Shape;60;p1"/>
          <p:cNvSpPr txBox="1"/>
          <p:nvPr>
            <p:ph idx="1" type="subTitle"/>
          </p:nvPr>
        </p:nvSpPr>
        <p:spPr>
          <a:xfrm>
            <a:off x="7474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100"/>
              <a:buNone/>
            </a:pPr>
            <a:r>
              <a:rPr b="1" lang="en" sz="1800">
                <a:solidFill>
                  <a:srgbClr val="FFFFFF"/>
                </a:solidFill>
                <a:latin typeface="Arial"/>
                <a:ea typeface="Arial"/>
                <a:cs typeface="Arial"/>
                <a:sym typeface="Arial"/>
              </a:rPr>
              <a:t>Under the able guidance of:</a:t>
            </a:r>
            <a:endParaRPr b="1" sz="1800">
              <a:solidFill>
                <a:srgbClr val="FFFFFF"/>
              </a:solidFill>
              <a:latin typeface="Arial"/>
              <a:ea typeface="Arial"/>
              <a:cs typeface="Arial"/>
              <a:sym typeface="Arial"/>
            </a:endParaRPr>
          </a:p>
          <a:p>
            <a:pPr indent="0" lvl="0" marL="0" rtl="0" algn="ctr">
              <a:lnSpc>
                <a:spcPct val="115000"/>
              </a:lnSpc>
              <a:spcBef>
                <a:spcPts val="0"/>
              </a:spcBef>
              <a:spcAft>
                <a:spcPts val="0"/>
              </a:spcAft>
              <a:buSzPts val="2100"/>
              <a:buNone/>
            </a:pPr>
            <a:r>
              <a:rPr lang="en" sz="1800">
                <a:solidFill>
                  <a:srgbClr val="FFFFFF"/>
                </a:solidFill>
                <a:latin typeface="Arial"/>
                <a:ea typeface="Arial"/>
                <a:cs typeface="Arial"/>
                <a:sym typeface="Arial"/>
              </a:rPr>
              <a:t>Prof. Ranendu Ghosh</a:t>
            </a:r>
            <a:endParaRPr sz="1800">
              <a:solidFill>
                <a:srgbClr val="FFFFFF"/>
              </a:solidFill>
              <a:latin typeface="Arial"/>
              <a:ea typeface="Arial"/>
              <a:cs typeface="Arial"/>
              <a:sym typeface="Arial"/>
            </a:endParaRPr>
          </a:p>
          <a:p>
            <a:pPr indent="0" lvl="0" marL="0" rtl="0" algn="ctr">
              <a:lnSpc>
                <a:spcPct val="115000"/>
              </a:lnSpc>
              <a:spcBef>
                <a:spcPts val="0"/>
              </a:spcBef>
              <a:spcAft>
                <a:spcPts val="0"/>
              </a:spcAft>
              <a:buClr>
                <a:schemeClr val="dk1"/>
              </a:buClr>
              <a:buSzPts val="1100"/>
              <a:buFont typeface="Arial"/>
              <a:buNone/>
            </a:pPr>
            <a:r>
              <a:t/>
            </a:r>
            <a:endParaRPr b="1" sz="1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2794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a:solidFill>
                  <a:srgbClr val="FFFFFF"/>
                </a:solidFill>
              </a:rPr>
              <a:t>Shortcomings of NDVI</a:t>
            </a:r>
            <a:endParaRPr>
              <a:solidFill>
                <a:srgbClr val="FFFFFF"/>
              </a:solidFill>
            </a:endParaRPr>
          </a:p>
          <a:p>
            <a:pPr indent="0" lvl="0" marL="0" rtl="0" algn="l">
              <a:lnSpc>
                <a:spcPct val="100000"/>
              </a:lnSpc>
              <a:spcBef>
                <a:spcPts val="0"/>
              </a:spcBef>
              <a:spcAft>
                <a:spcPts val="0"/>
              </a:spcAft>
              <a:buSzPts val="3000"/>
              <a:buNone/>
            </a:pPr>
            <a:r>
              <a:t/>
            </a:r>
            <a:endParaRPr/>
          </a:p>
        </p:txBody>
      </p:sp>
      <p:sp>
        <p:nvSpPr>
          <p:cNvPr id="121" name="Google Shape;121;p10"/>
          <p:cNvSpPr txBox="1"/>
          <p:nvPr>
            <p:ph idx="1" type="body"/>
          </p:nvPr>
        </p:nvSpPr>
        <p:spPr>
          <a:xfrm>
            <a:off x="100200" y="1031075"/>
            <a:ext cx="8732100" cy="3673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
                <a:solidFill>
                  <a:srgbClr val="FFFFFF"/>
                </a:solidFill>
                <a:latin typeface="Arial"/>
                <a:ea typeface="Arial"/>
                <a:cs typeface="Arial"/>
                <a:sym typeface="Arial"/>
              </a:rPr>
              <a:t>NDVI was not designed to measure plant vigor. It was designed to simply detect living vegetation and distinguish it from other matter like rocks, soil, or dead vegetation.NDVI is loaded with potential errors and inaccuracies.</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Its dependency on the time of day at which it takes images. As NDVI does not correct for changes in the angle at which sun shines on the leaves, NDVI produces very different results throughout the day even though the health of the vines has obviously not changed in just a couple of hours. </a:t>
            </a:r>
            <a:endParaRPr>
              <a:solidFill>
                <a:srgbClr val="FFFFFF"/>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NDVI also produces inaccurate images due to a lot of factors like clouds, air moisture, shadow and variation in soil.</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300">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300">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2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311700" y="2132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a:solidFill>
                  <a:srgbClr val="FFFFFF"/>
                </a:solidFill>
              </a:rPr>
              <a:t>Enhanced Vegetation Index(EVI)</a:t>
            </a:r>
            <a:endParaRPr/>
          </a:p>
        </p:txBody>
      </p:sp>
      <p:sp>
        <p:nvSpPr>
          <p:cNvPr id="127" name="Google Shape;127;p11"/>
          <p:cNvSpPr txBox="1"/>
          <p:nvPr>
            <p:ph idx="1" type="body"/>
          </p:nvPr>
        </p:nvSpPr>
        <p:spPr>
          <a:xfrm>
            <a:off x="111300" y="863550"/>
            <a:ext cx="8907300" cy="4205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b="1" lang="en">
                <a:solidFill>
                  <a:srgbClr val="FFFFFF"/>
                </a:solidFill>
                <a:latin typeface="Arial"/>
                <a:ea typeface="Arial"/>
                <a:cs typeface="Arial"/>
                <a:sym typeface="Arial"/>
              </a:rPr>
              <a:t>Enhanced Vegetation Index</a:t>
            </a:r>
            <a:r>
              <a:rPr lang="en">
                <a:solidFill>
                  <a:srgbClr val="FFFFFF"/>
                </a:solidFill>
                <a:latin typeface="Arial"/>
                <a:ea typeface="Arial"/>
                <a:cs typeface="Arial"/>
                <a:sym typeface="Arial"/>
              </a:rPr>
              <a:t>(EVI), as the name suggests, is an enhanced version of NDVI. </a:t>
            </a:r>
            <a:endParaRPr>
              <a:solidFill>
                <a:srgbClr val="FFFFFF"/>
              </a:solidFill>
              <a:latin typeface="Arial"/>
              <a:ea typeface="Arial"/>
              <a:cs typeface="Arial"/>
              <a:sym typeface="Arial"/>
            </a:endParaRPr>
          </a:p>
          <a:p>
            <a:pPr indent="0" lvl="0" marL="0" rtl="0" algn="just">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just">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just">
              <a:lnSpc>
                <a:spcPct val="115000"/>
              </a:lnSpc>
              <a:spcBef>
                <a:spcPts val="0"/>
              </a:spcBef>
              <a:spcAft>
                <a:spcPts val="0"/>
              </a:spcAft>
              <a:buSzPts val="1800"/>
              <a:buNone/>
            </a:pPr>
            <a:r>
              <a:rPr lang="en">
                <a:solidFill>
                  <a:srgbClr val="FFFFFF"/>
                </a:solidFill>
                <a:latin typeface="Arial"/>
                <a:ea typeface="Arial"/>
                <a:cs typeface="Arial"/>
                <a:sym typeface="Arial"/>
              </a:rPr>
              <a:t>It was developed as an alternative vegetation index in order to address some of the limitations of NDVI. The EVI was specifically developed to :</a:t>
            </a:r>
            <a:endParaRPr>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Be more sensitive to changes in areas having high biomass.</a:t>
            </a:r>
            <a:endParaRPr>
              <a:solidFill>
                <a:schemeClr val="dk1"/>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chemeClr val="dk1"/>
                </a:solidFill>
                <a:latin typeface="Arial"/>
                <a:ea typeface="Arial"/>
                <a:cs typeface="Arial"/>
                <a:sym typeface="Arial"/>
              </a:rPr>
              <a:t> Reduce the influence of atmospheric conditions on vegetation index values.</a:t>
            </a:r>
            <a:endParaRPr>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Correct for canopy background signals.</a:t>
            </a:r>
            <a:endParaRPr>
              <a:solidFill>
                <a:srgbClr val="FFFFFF"/>
              </a:solidFill>
              <a:latin typeface="Arial"/>
              <a:ea typeface="Arial"/>
              <a:cs typeface="Arial"/>
              <a:sym typeface="Arial"/>
            </a:endParaRPr>
          </a:p>
          <a:p>
            <a:pPr indent="0" lvl="0" marL="0" rtl="0" algn="just">
              <a:lnSpc>
                <a:spcPct val="115000"/>
              </a:lnSpc>
              <a:spcBef>
                <a:spcPts val="0"/>
              </a:spcBef>
              <a:spcAft>
                <a:spcPts val="0"/>
              </a:spcAft>
              <a:buSzPts val="1800"/>
              <a:buNone/>
            </a:pPr>
            <a:r>
              <a:t/>
            </a:r>
            <a:endParaRPr sz="17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278675" y="47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a:solidFill>
                  <a:srgbClr val="FFFFFF"/>
                </a:solidFill>
              </a:rPr>
              <a:t>Calculating EVI</a:t>
            </a:r>
            <a:endParaRPr>
              <a:solidFill>
                <a:srgbClr val="FFFFFF"/>
              </a:solidFill>
            </a:endParaRPr>
          </a:p>
        </p:txBody>
      </p:sp>
      <p:sp>
        <p:nvSpPr>
          <p:cNvPr id="133" name="Google Shape;133;p12"/>
          <p:cNvSpPr txBox="1"/>
          <p:nvPr>
            <p:ph idx="1" type="body"/>
          </p:nvPr>
        </p:nvSpPr>
        <p:spPr>
          <a:xfrm>
            <a:off x="311700" y="1152475"/>
            <a:ext cx="8520600" cy="365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EVI is the same as NDVI but just a better version with fewer errors. So it is calculated with the same logic as of NDVI but to remove some errors, some additional wavelengths are added to it. EVI is calculated as:</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where NIR, RED, and BLUE are atmospherically-corrected ( or partially atmospherically-corrected ) surface reflectances , and C</a:t>
            </a:r>
            <a:r>
              <a:rPr baseline="-25000" lang="en">
                <a:solidFill>
                  <a:srgbClr val="FFFFFF"/>
                </a:solidFill>
                <a:latin typeface="Arial"/>
                <a:ea typeface="Arial"/>
                <a:cs typeface="Arial"/>
                <a:sym typeface="Arial"/>
              </a:rPr>
              <a:t>1 </a:t>
            </a:r>
            <a:r>
              <a:rPr lang="en">
                <a:solidFill>
                  <a:srgbClr val="FFFFFF"/>
                </a:solidFill>
                <a:latin typeface="Arial"/>
                <a:ea typeface="Arial"/>
                <a:cs typeface="Arial"/>
                <a:sym typeface="Arial"/>
              </a:rPr>
              <a:t>, C</a:t>
            </a:r>
            <a:r>
              <a:rPr baseline="-25000" lang="en">
                <a:solidFill>
                  <a:srgbClr val="FFFFFF"/>
                </a:solidFill>
                <a:latin typeface="Arial"/>
                <a:ea typeface="Arial"/>
                <a:cs typeface="Arial"/>
                <a:sym typeface="Arial"/>
              </a:rPr>
              <a:t>2</a:t>
            </a:r>
            <a:r>
              <a:rPr lang="en">
                <a:solidFill>
                  <a:srgbClr val="FFFFFF"/>
                </a:solidFill>
                <a:latin typeface="Arial"/>
                <a:ea typeface="Arial"/>
                <a:cs typeface="Arial"/>
                <a:sym typeface="Arial"/>
              </a:rPr>
              <a:t>, and L are coefficients to correct for atmospheric condition (i.e., aerosol resistance). For the standard MODIS EVI product, L=1, C</a:t>
            </a:r>
            <a:r>
              <a:rPr baseline="-25000" lang="en">
                <a:solidFill>
                  <a:srgbClr val="FFFFFF"/>
                </a:solidFill>
                <a:latin typeface="Arial"/>
                <a:ea typeface="Arial"/>
                <a:cs typeface="Arial"/>
                <a:sym typeface="Arial"/>
              </a:rPr>
              <a:t>1</a:t>
            </a:r>
            <a:r>
              <a:rPr lang="en">
                <a:solidFill>
                  <a:srgbClr val="FFFFFF"/>
                </a:solidFill>
                <a:latin typeface="Arial"/>
                <a:ea typeface="Arial"/>
                <a:cs typeface="Arial"/>
                <a:sym typeface="Arial"/>
              </a:rPr>
              <a:t>=6, and C</a:t>
            </a:r>
            <a:r>
              <a:rPr baseline="-25000" lang="en">
                <a:solidFill>
                  <a:srgbClr val="FFFFFF"/>
                </a:solidFill>
                <a:latin typeface="Arial"/>
                <a:ea typeface="Arial"/>
                <a:cs typeface="Arial"/>
                <a:sym typeface="Arial"/>
              </a:rPr>
              <a:t>2</a:t>
            </a:r>
            <a:r>
              <a:rPr lang="en">
                <a:solidFill>
                  <a:srgbClr val="FFFFFF"/>
                </a:solidFill>
                <a:latin typeface="Arial"/>
                <a:ea typeface="Arial"/>
                <a:cs typeface="Arial"/>
                <a:sym typeface="Arial"/>
              </a:rPr>
              <a:t>=7.5. </a:t>
            </a:r>
            <a:endParaRPr>
              <a:solidFill>
                <a:srgbClr val="FFFFFF"/>
              </a:solidFill>
              <a:latin typeface="Arial"/>
              <a:ea typeface="Arial"/>
              <a:cs typeface="Arial"/>
              <a:sym typeface="Arial"/>
            </a:endParaRPr>
          </a:p>
        </p:txBody>
      </p:sp>
      <p:pic>
        <p:nvPicPr>
          <p:cNvPr id="134" name="Google Shape;134;p12"/>
          <p:cNvPicPr preferRelativeResize="0"/>
          <p:nvPr/>
        </p:nvPicPr>
        <p:blipFill rotWithShape="1">
          <a:blip r:embed="rId3">
            <a:alphaModFix/>
          </a:blip>
          <a:srcRect b="0" l="0" r="0" t="0"/>
          <a:stretch/>
        </p:blipFill>
        <p:spPr>
          <a:xfrm>
            <a:off x="2189425" y="2202375"/>
            <a:ext cx="4799100" cy="10998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311700" y="599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EVI VS NDVI</a:t>
            </a:r>
            <a:endParaRPr/>
          </a:p>
        </p:txBody>
      </p:sp>
      <p:sp>
        <p:nvSpPr>
          <p:cNvPr id="140" name="Google Shape;140;p13"/>
          <p:cNvSpPr txBox="1"/>
          <p:nvPr>
            <p:ph idx="1" type="body"/>
          </p:nvPr>
        </p:nvSpPr>
        <p:spPr>
          <a:xfrm>
            <a:off x="311700" y="632600"/>
            <a:ext cx="8520600" cy="149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700">
                <a:solidFill>
                  <a:srgbClr val="FFFFFF"/>
                </a:solidFill>
                <a:latin typeface="Arial"/>
                <a:ea typeface="Arial"/>
                <a:cs typeface="Arial"/>
                <a:sym typeface="Arial"/>
              </a:rPr>
              <a:t>While the EVI is calculated similarly to NDVI, it corrects for some distortions in the reflected light caused by the particles in the air as well as the ground cover below the vegetation. The EVI data product also does not become saturated as easily as the NDVI when viewing rainforests and other areas of the Earth with large amounts of chlorophyll.</a:t>
            </a:r>
            <a:endParaRPr sz="1700">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pic>
        <p:nvPicPr>
          <p:cNvPr id="141" name="Google Shape;141;p13"/>
          <p:cNvPicPr preferRelativeResize="0"/>
          <p:nvPr/>
        </p:nvPicPr>
        <p:blipFill rotWithShape="1">
          <a:blip r:embed="rId3">
            <a:alphaModFix/>
          </a:blip>
          <a:srcRect b="0" l="0" r="0" t="0"/>
          <a:stretch/>
        </p:blipFill>
        <p:spPr>
          <a:xfrm>
            <a:off x="4572000" y="2311850"/>
            <a:ext cx="4192250" cy="2567750"/>
          </a:xfrm>
          <a:prstGeom prst="rect">
            <a:avLst/>
          </a:prstGeom>
          <a:noFill/>
          <a:ln>
            <a:noFill/>
          </a:ln>
        </p:spPr>
      </p:pic>
      <p:sp>
        <p:nvSpPr>
          <p:cNvPr id="142" name="Google Shape;142;p13"/>
          <p:cNvSpPr txBox="1"/>
          <p:nvPr/>
        </p:nvSpPr>
        <p:spPr>
          <a:xfrm>
            <a:off x="311700" y="2311850"/>
            <a:ext cx="4095000" cy="285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rgbClr val="FFFFFF"/>
                </a:solidFill>
                <a:latin typeface="Arial"/>
                <a:ea typeface="Arial"/>
                <a:cs typeface="Arial"/>
                <a:sym typeface="Arial"/>
              </a:rPr>
              <a:t>MODIS EVI (right) compared to NDVI (left) for a region over the same period. The NDVI image shows a greater area in dark green because NDVI loses sensitivity to changes in vegetation in areas of rainforest, higher biomass. The EVI image maintains a more consistent sensitivity to change in vegetation.</a:t>
            </a:r>
            <a:endParaRPr b="0" i="0" sz="17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a:solidFill>
                  <a:srgbClr val="FFFFFF"/>
                </a:solidFill>
              </a:rPr>
              <a:t>Satellites and Devices for EVI</a:t>
            </a:r>
            <a:endParaRPr>
              <a:solidFill>
                <a:srgbClr val="FFFFFF"/>
              </a:solidFill>
            </a:endParaRPr>
          </a:p>
          <a:p>
            <a:pPr indent="0" lvl="0" marL="0" rtl="0" algn="l">
              <a:lnSpc>
                <a:spcPct val="100000"/>
              </a:lnSpc>
              <a:spcBef>
                <a:spcPts val="0"/>
              </a:spcBef>
              <a:spcAft>
                <a:spcPts val="0"/>
              </a:spcAft>
              <a:buSzPts val="3000"/>
              <a:buNone/>
            </a:pPr>
            <a:r>
              <a:t/>
            </a:r>
            <a:endParaRPr/>
          </a:p>
        </p:txBody>
      </p:sp>
      <p:sp>
        <p:nvSpPr>
          <p:cNvPr id="148" name="Google Shape;14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rgbClr val="FFFFFF"/>
                </a:solidFill>
                <a:latin typeface="Arial"/>
                <a:ea typeface="Arial"/>
                <a:cs typeface="Arial"/>
                <a:sym typeface="Arial"/>
              </a:rPr>
              <a:t>With the launch of the two MODIS sensors on Terra (satellite) and Aqua in 1999, NASA adopted EVI as a standard MODIS product that is distributed by the USGS. MODIS will provide images over a given pixel of land just as often as AVHRR but in much finer detail and with measurements in a greater number of wavelengths using detectors that were specifically designed for measurements of land surface dynamics.</a:t>
            </a:r>
            <a:endParaRPr>
              <a:solidFill>
                <a:srgbClr val="FFFFFF"/>
              </a:solidFill>
              <a:latin typeface="Arial"/>
              <a:ea typeface="Arial"/>
              <a:cs typeface="Arial"/>
              <a:sym typeface="Arial"/>
            </a:endParaRPr>
          </a:p>
          <a:p>
            <a:pPr indent="0" lvl="0" marL="0" rtl="0" algn="just">
              <a:lnSpc>
                <a:spcPct val="115000"/>
              </a:lnSpc>
              <a:spcBef>
                <a:spcPts val="0"/>
              </a:spcBef>
              <a:spcAft>
                <a:spcPts val="0"/>
              </a:spcAft>
              <a:buSzPts val="1800"/>
              <a:buNone/>
            </a:pPr>
            <a:r>
              <a:t/>
            </a:r>
            <a:endParaRPr sz="1700">
              <a:solidFill>
                <a:srgbClr val="FFFFFF"/>
              </a:solidFill>
              <a:latin typeface="Arial"/>
              <a:ea typeface="Arial"/>
              <a:cs typeface="Arial"/>
              <a:sym typeface="Arial"/>
            </a:endParaRPr>
          </a:p>
          <a:p>
            <a:pPr indent="0" lvl="0" marL="0" rtl="0" algn="just">
              <a:lnSpc>
                <a:spcPct val="115000"/>
              </a:lnSpc>
              <a:spcBef>
                <a:spcPts val="0"/>
              </a:spcBef>
              <a:spcAft>
                <a:spcPts val="0"/>
              </a:spcAft>
              <a:buSzPts val="1800"/>
              <a:buNone/>
            </a:pPr>
            <a:r>
              <a:t/>
            </a:r>
            <a:endParaRPr sz="1700">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just">
              <a:lnSpc>
                <a:spcPct val="115000"/>
              </a:lnSpc>
              <a:spcBef>
                <a:spcPts val="1600"/>
              </a:spcBef>
              <a:spcAft>
                <a:spcPts val="0"/>
              </a:spcAft>
              <a:buSzPts val="1800"/>
              <a:buNone/>
            </a:pPr>
            <a:r>
              <a:rPr lang="en" sz="1400">
                <a:solidFill>
                  <a:srgbClr val="FFFFFF"/>
                </a:solidFill>
                <a:latin typeface="Arial"/>
                <a:ea typeface="Arial"/>
                <a:cs typeface="Arial"/>
                <a:sym typeface="Arial"/>
              </a:rPr>
              <a:t>(MODIS is a sensor that provides much higher spatial resolution)</a:t>
            </a:r>
            <a:endParaRPr sz="1400">
              <a:solidFill>
                <a:srgbClr val="FFFFFF"/>
              </a:solidFill>
              <a:latin typeface="Arial"/>
              <a:ea typeface="Arial"/>
              <a:cs typeface="Arial"/>
              <a:sym typeface="Arial"/>
            </a:endParaRPr>
          </a:p>
          <a:p>
            <a:pPr indent="0" lvl="0" marL="0" rtl="0" algn="just">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a:solidFill>
                  <a:srgbClr val="FFFFFF"/>
                </a:solidFill>
              </a:rPr>
              <a:t>MODIS Vegetation Index Product</a:t>
            </a:r>
            <a:endParaRPr>
              <a:solidFill>
                <a:srgbClr val="FFFFFF"/>
              </a:solidFill>
            </a:endParaRPr>
          </a:p>
          <a:p>
            <a:pPr indent="0" lvl="0" marL="0" rtl="0" algn="l">
              <a:lnSpc>
                <a:spcPct val="100000"/>
              </a:lnSpc>
              <a:spcBef>
                <a:spcPts val="0"/>
              </a:spcBef>
              <a:spcAft>
                <a:spcPts val="0"/>
              </a:spcAft>
              <a:buSzPts val="3000"/>
              <a:buNone/>
            </a:pPr>
            <a:r>
              <a:t/>
            </a:r>
            <a:endParaRPr/>
          </a:p>
        </p:txBody>
      </p:sp>
      <p:sp>
        <p:nvSpPr>
          <p:cNvPr id="154" name="Google Shape;154;p15"/>
          <p:cNvSpPr txBox="1"/>
          <p:nvPr>
            <p:ph idx="1" type="body"/>
          </p:nvPr>
        </p:nvSpPr>
        <p:spPr>
          <a:xfrm>
            <a:off x="311700" y="1152475"/>
            <a:ext cx="8520600" cy="141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a:solidFill>
                  <a:srgbClr val="FFFFFF"/>
                </a:solidFill>
                <a:latin typeface="Arial"/>
                <a:ea typeface="Arial"/>
                <a:cs typeface="Arial"/>
                <a:sym typeface="Arial"/>
              </a:rPr>
              <a:t>Neither NDVI nor EVI products can eliminate all obstacles. Clouds and aerosols can often block the satellites’ view of the surface entirely, direct rays from the sun can sometimes saturate certain pixels and sometimes disturbance in the satellite itself can distort an image.</a:t>
            </a:r>
            <a:endParaRPr>
              <a:solidFill>
                <a:srgbClr val="FFFFFF"/>
              </a:solidFill>
              <a:latin typeface="Arial"/>
              <a:ea typeface="Arial"/>
              <a:cs typeface="Arial"/>
              <a:sym typeface="Arial"/>
            </a:endParaRPr>
          </a:p>
        </p:txBody>
      </p:sp>
      <p:pic>
        <p:nvPicPr>
          <p:cNvPr id="155" name="Google Shape;155;p15"/>
          <p:cNvPicPr preferRelativeResize="0"/>
          <p:nvPr/>
        </p:nvPicPr>
        <p:blipFill rotWithShape="1">
          <a:blip r:embed="rId3">
            <a:alphaModFix/>
          </a:blip>
          <a:srcRect b="0" l="0" r="0" t="0"/>
          <a:stretch/>
        </p:blipFill>
        <p:spPr>
          <a:xfrm>
            <a:off x="4999075" y="2630325"/>
            <a:ext cx="3833225" cy="2202900"/>
          </a:xfrm>
          <a:prstGeom prst="rect">
            <a:avLst/>
          </a:prstGeom>
          <a:noFill/>
          <a:ln>
            <a:noFill/>
          </a:ln>
        </p:spPr>
      </p:pic>
      <p:sp>
        <p:nvSpPr>
          <p:cNvPr id="156" name="Google Shape;156;p15"/>
          <p:cNvSpPr txBox="1"/>
          <p:nvPr/>
        </p:nvSpPr>
        <p:spPr>
          <a:xfrm>
            <a:off x="311700" y="2630450"/>
            <a:ext cx="4530900" cy="2202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So long term averages of vegetation data are taken to help remove as much error as possible. The below pair of images shows the difference between long term avg. and short term avg.</a:t>
            </a:r>
            <a:endParaRPr b="0" i="0" sz="20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6"/>
          <p:cNvSpPr txBox="1"/>
          <p:nvPr>
            <p:ph idx="1" type="body"/>
          </p:nvPr>
        </p:nvSpPr>
        <p:spPr>
          <a:xfrm>
            <a:off x="166475" y="291525"/>
            <a:ext cx="6002100" cy="255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MODIS vegetation indices , produced on 16-day intervals and at multiple spatial resolutions, provide consistent spatial and temporal comparisons of vegetation canopy greenness, a composite property of leaf area, chlorophyll and canopy structure. Two vegetation indices are derived from atmospherically corrected wavelengths in red, near-infrared (NDVI) and blue wavelength (EVI). </a:t>
            </a:r>
            <a:endParaRPr>
              <a:solidFill>
                <a:srgbClr val="FFFFFF"/>
              </a:solidFill>
              <a:latin typeface="Arial"/>
              <a:ea typeface="Arial"/>
              <a:cs typeface="Arial"/>
              <a:sym typeface="Arial"/>
            </a:endParaRPr>
          </a:p>
        </p:txBody>
      </p:sp>
      <p:pic>
        <p:nvPicPr>
          <p:cNvPr id="162" name="Google Shape;162;p16"/>
          <p:cNvPicPr preferRelativeResize="0"/>
          <p:nvPr/>
        </p:nvPicPr>
        <p:blipFill rotWithShape="1">
          <a:blip r:embed="rId3">
            <a:alphaModFix/>
          </a:blip>
          <a:srcRect b="0" l="0" r="0" t="0"/>
          <a:stretch/>
        </p:blipFill>
        <p:spPr>
          <a:xfrm>
            <a:off x="6168575" y="266150"/>
            <a:ext cx="2682275" cy="2609750"/>
          </a:xfrm>
          <a:prstGeom prst="rect">
            <a:avLst/>
          </a:prstGeom>
          <a:noFill/>
          <a:ln>
            <a:noFill/>
          </a:ln>
        </p:spPr>
      </p:pic>
      <p:sp>
        <p:nvSpPr>
          <p:cNvPr id="163" name="Google Shape;163;p16"/>
          <p:cNvSpPr txBox="1"/>
          <p:nvPr/>
        </p:nvSpPr>
        <p:spPr>
          <a:xfrm>
            <a:off x="265825" y="2938725"/>
            <a:ext cx="8664600" cy="197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The Normalized Difference Vegetation Index (NDVI) , which provides continuous data using NOAA's AVHRR record for historical and climate applications and the Enhanced Vegetation Index (EVI ) , which minimize canopy soil variation and improves sensitivity over dense vegetation regions. The two products more effectively characterize the global range of vegetation states.</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idx="1" type="body"/>
          </p:nvPr>
        </p:nvSpPr>
        <p:spPr>
          <a:xfrm>
            <a:off x="311700" y="415650"/>
            <a:ext cx="8520600" cy="43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The vegetation indices are retrieved daily from atmosphere corrected, bidirectional reflection from the surface. MODIS uses a method based on quality assurance metrics to remove low-quality pixels. From the remaining good quality VI values, a constrained view angle approach then selects a pixel to represent the compositing period (from the two highest NDVI values it selects the pixel that is closest-to-nadir). Because the MODIS sensors aboard Terra and Aqua satellites are identical, the VI algorithm generates each 16-day composite eight days apart (phased products) to permit a higher temporal resolution product by combining both data records. The MODIS VI product suite is now used successfully in all ecosystems, climate, and natural resources management studies and operational research as demonstrated by the ever-increasing body of peer publications.</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311700" y="2463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b="1" lang="en" sz="2400">
                <a:solidFill>
                  <a:srgbClr val="000000"/>
                </a:solidFill>
                <a:latin typeface="Arial"/>
                <a:ea typeface="Arial"/>
                <a:cs typeface="Arial"/>
                <a:sym typeface="Arial"/>
              </a:rPr>
              <a:t>   </a:t>
            </a:r>
            <a:r>
              <a:rPr lang="en">
                <a:solidFill>
                  <a:srgbClr val="FFFFFF"/>
                </a:solidFill>
              </a:rPr>
              <a:t>Data Collection (NDVI and EVI)</a:t>
            </a:r>
            <a:endParaRPr>
              <a:solidFill>
                <a:srgbClr val="FFFFFF"/>
              </a:solidFill>
            </a:endParaRPr>
          </a:p>
        </p:txBody>
      </p:sp>
      <p:sp>
        <p:nvSpPr>
          <p:cNvPr id="174" name="Google Shape;174;p18"/>
          <p:cNvSpPr txBox="1"/>
          <p:nvPr>
            <p:ph idx="1" type="body"/>
          </p:nvPr>
        </p:nvSpPr>
        <p:spPr>
          <a:xfrm>
            <a:off x="311700" y="1371400"/>
            <a:ext cx="8520600" cy="359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Google earth engine is a planetary-scale platform for Earth science data &amp; analysis.It is powered by Google’s cloud infrastructure.Google earth engine is used for collecting </a:t>
            </a:r>
            <a:r>
              <a:rPr b="1" lang="en">
                <a:solidFill>
                  <a:srgbClr val="FFFFFF"/>
                </a:solidFill>
                <a:latin typeface="Arial"/>
                <a:ea typeface="Arial"/>
                <a:cs typeface="Arial"/>
                <a:sym typeface="Arial"/>
              </a:rPr>
              <a:t>High resolution of satellite data for modelling. </a:t>
            </a:r>
            <a:r>
              <a:rPr lang="en">
                <a:solidFill>
                  <a:srgbClr val="FFFFFF"/>
                </a:solidFill>
                <a:latin typeface="Arial"/>
                <a:ea typeface="Arial"/>
                <a:cs typeface="Arial"/>
                <a:sym typeface="Arial"/>
              </a:rPr>
              <a:t>It is the most advanced cloud-based geospatial processing platform in the world. The easily accessible and user-friendly front-end provides a convenient environment for interactive data and algorithm development.</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Google Earth Engine is used in this project to collect the satellite data from different regions of </a:t>
            </a:r>
            <a:r>
              <a:rPr b="1" lang="en">
                <a:solidFill>
                  <a:srgbClr val="FFFFFF"/>
                </a:solidFill>
                <a:latin typeface="Arial"/>
                <a:ea typeface="Arial"/>
                <a:cs typeface="Arial"/>
                <a:sym typeface="Arial"/>
              </a:rPr>
              <a:t>Gujarat</a:t>
            </a:r>
            <a:r>
              <a:rPr lang="en">
                <a:solidFill>
                  <a:srgbClr val="FFFFFF"/>
                </a:solidFill>
                <a:latin typeface="Arial"/>
                <a:ea typeface="Arial"/>
                <a:cs typeface="Arial"/>
                <a:sym typeface="Arial"/>
              </a:rPr>
              <a:t> at different durations. GEE has large dataset archives which were used for NDVI and EVI data collection .The code in the GEE code editor is written in javascript.</a:t>
            </a:r>
            <a:endParaRPr>
              <a:solidFill>
                <a:srgbClr val="FFFFFF"/>
              </a:solidFill>
              <a:latin typeface="Arial"/>
              <a:ea typeface="Arial"/>
              <a:cs typeface="Arial"/>
              <a:sym typeface="Arial"/>
            </a:endParaRPr>
          </a:p>
        </p:txBody>
      </p:sp>
      <p:sp>
        <p:nvSpPr>
          <p:cNvPr id="175" name="Google Shape;175;p18"/>
          <p:cNvSpPr txBox="1"/>
          <p:nvPr/>
        </p:nvSpPr>
        <p:spPr>
          <a:xfrm>
            <a:off x="1446850" y="819050"/>
            <a:ext cx="6357600" cy="741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100"/>
              <a:buFont typeface="Arial"/>
              <a:buNone/>
            </a:pPr>
            <a:r>
              <a:rPr b="0" i="0" lang="en" sz="2100" u="none" cap="none" strike="noStrike">
                <a:solidFill>
                  <a:srgbClr val="FFFFFF"/>
                </a:solidFill>
                <a:latin typeface="Oswald"/>
                <a:ea typeface="Oswald"/>
                <a:cs typeface="Oswald"/>
                <a:sym typeface="Oswald"/>
              </a:rPr>
              <a:t>Google Earth Engine(GEE)</a:t>
            </a:r>
            <a:endParaRPr b="0" i="0" sz="2100" u="none" cap="none" strike="noStrike">
              <a:solidFill>
                <a:srgbClr val="FFFFFF"/>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311700" y="2021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Main </a:t>
            </a:r>
            <a:r>
              <a:rPr lang="en">
                <a:solidFill>
                  <a:srgbClr val="FFFFFF"/>
                </a:solidFill>
              </a:rPr>
              <a:t>Components of GEE</a:t>
            </a:r>
            <a:endParaRPr>
              <a:solidFill>
                <a:srgbClr val="FFFFFF"/>
              </a:solidFill>
            </a:endParaRPr>
          </a:p>
          <a:p>
            <a:pPr indent="0" lvl="0" marL="0" rtl="0" algn="l">
              <a:lnSpc>
                <a:spcPct val="100000"/>
              </a:lnSpc>
              <a:spcBef>
                <a:spcPts val="0"/>
              </a:spcBef>
              <a:spcAft>
                <a:spcPts val="0"/>
              </a:spcAft>
              <a:buSzPts val="3000"/>
              <a:buNone/>
            </a:pPr>
            <a:r>
              <a:t/>
            </a:r>
            <a:endParaRPr/>
          </a:p>
        </p:txBody>
      </p:sp>
      <p:sp>
        <p:nvSpPr>
          <p:cNvPr id="181" name="Google Shape;181;p19"/>
          <p:cNvSpPr txBox="1"/>
          <p:nvPr>
            <p:ph idx="1" type="body"/>
          </p:nvPr>
        </p:nvSpPr>
        <p:spPr>
          <a:xfrm>
            <a:off x="311700" y="909650"/>
            <a:ext cx="8520600" cy="3927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FFFFFF"/>
              </a:buClr>
              <a:buSzPts val="1800"/>
              <a:buFont typeface="Arial"/>
              <a:buChar char="●"/>
            </a:pPr>
            <a:r>
              <a:rPr b="1" lang="en">
                <a:solidFill>
                  <a:srgbClr val="FFFFFF"/>
                </a:solidFill>
                <a:latin typeface="Arial"/>
                <a:ea typeface="Arial"/>
                <a:cs typeface="Arial"/>
                <a:sym typeface="Arial"/>
              </a:rPr>
              <a:t>Datasets: </a:t>
            </a:r>
            <a:r>
              <a:rPr lang="en">
                <a:solidFill>
                  <a:srgbClr val="FFFFFF"/>
                </a:solidFill>
                <a:latin typeface="Arial"/>
                <a:ea typeface="Arial"/>
                <a:cs typeface="Arial"/>
                <a:sym typeface="Arial"/>
              </a:rPr>
              <a:t>Google Earth Engine has Ready-to-Use Datasets .The public data archive includes more than thirty years of historical imagery and scientific datasets which are updated daily. It contains over twenty petabytes of geospatial data available for analysis. </a:t>
            </a:r>
            <a:endParaRPr>
              <a:solidFill>
                <a:srgbClr val="FFFFFF"/>
              </a:solidFill>
              <a:latin typeface="Arial"/>
              <a:ea typeface="Arial"/>
              <a:cs typeface="Arial"/>
              <a:sym typeface="Arial"/>
            </a:endParaRPr>
          </a:p>
          <a:p>
            <a:pPr indent="0" lvl="0" marL="0" rtl="0" algn="just">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b="1" lang="en">
                <a:solidFill>
                  <a:srgbClr val="FFFFFF"/>
                </a:solidFill>
                <a:latin typeface="Arial"/>
                <a:ea typeface="Arial"/>
                <a:cs typeface="Arial"/>
                <a:sym typeface="Arial"/>
              </a:rPr>
              <a:t>APIs: </a:t>
            </a:r>
            <a:r>
              <a:rPr lang="en">
                <a:solidFill>
                  <a:srgbClr val="FFFFFF"/>
                </a:solidFill>
                <a:latin typeface="Arial"/>
                <a:ea typeface="Arial"/>
                <a:cs typeface="Arial"/>
                <a:sym typeface="Arial"/>
              </a:rPr>
              <a:t>The Earth Engine API is available in Python and JavaScript, making it easy to harness the power of Google’s cloud for your own geospatial analysis.</a:t>
            </a:r>
            <a:r>
              <a:rPr b="1" lang="en">
                <a:solidFill>
                  <a:srgbClr val="FFFFFF"/>
                </a:solidFill>
                <a:latin typeface="Arial"/>
                <a:ea typeface="Arial"/>
                <a:cs typeface="Arial"/>
                <a:sym typeface="Arial"/>
              </a:rPr>
              <a:t> </a:t>
            </a:r>
            <a:endParaRPr b="1">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b="1" lang="en">
                <a:solidFill>
                  <a:srgbClr val="FFFFFF"/>
                </a:solidFill>
                <a:latin typeface="Arial"/>
                <a:ea typeface="Arial"/>
                <a:cs typeface="Arial"/>
                <a:sym typeface="Arial"/>
              </a:rPr>
              <a:t>Code Editor: </a:t>
            </a:r>
            <a:r>
              <a:rPr lang="en">
                <a:solidFill>
                  <a:srgbClr val="FFFFFF"/>
                </a:solidFill>
                <a:latin typeface="Arial"/>
                <a:ea typeface="Arial"/>
                <a:cs typeface="Arial"/>
                <a:sym typeface="Arial"/>
              </a:rPr>
              <a:t>The code editor is an online Integrated Development Environment (IDE) for rapid prototyping and visualization of complex spatial analyses using the Javascript API.</a:t>
            </a:r>
            <a:endParaRPr>
              <a:solidFill>
                <a:srgbClr val="FFFFFF"/>
              </a:solidFill>
              <a:latin typeface="Arial"/>
              <a:ea typeface="Arial"/>
              <a:cs typeface="Arial"/>
              <a:sym typeface="Arial"/>
            </a:endParaRPr>
          </a:p>
          <a:p>
            <a:pPr indent="0" lvl="0" marL="457200" rtl="0" algn="l">
              <a:lnSpc>
                <a:spcPct val="115000"/>
              </a:lnSpc>
              <a:spcBef>
                <a:spcPts val="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33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Group Members</a:t>
            </a:r>
            <a:endParaRPr/>
          </a:p>
        </p:txBody>
      </p:sp>
      <p:sp>
        <p:nvSpPr>
          <p:cNvPr id="66" name="Google Shape;66;p2"/>
          <p:cNvSpPr txBox="1"/>
          <p:nvPr>
            <p:ph idx="1" type="body"/>
          </p:nvPr>
        </p:nvSpPr>
        <p:spPr>
          <a:xfrm>
            <a:off x="801600" y="1344575"/>
            <a:ext cx="3770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Margi Hingrajia - 201801014</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Shantanu Tyagi - 201801015</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Visaj Nirav Shah - 201801016</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chemeClr val="dk1"/>
                </a:solidFill>
                <a:latin typeface="Arial"/>
                <a:ea typeface="Arial"/>
                <a:cs typeface="Arial"/>
                <a:sym typeface="Arial"/>
              </a:rPr>
              <a:t>Mitesh Koradia- 201801017</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chemeClr val="dk1"/>
                </a:solidFill>
                <a:latin typeface="Arial"/>
                <a:ea typeface="Arial"/>
                <a:cs typeface="Arial"/>
                <a:sym typeface="Arial"/>
              </a:rPr>
              <a:t>Mahaveer Bohra - 201801018</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chemeClr val="dk1"/>
                </a:solidFill>
                <a:latin typeface="Arial"/>
                <a:ea typeface="Arial"/>
                <a:cs typeface="Arial"/>
                <a:sym typeface="Arial"/>
              </a:rPr>
              <a:t>Rohan Jasoria - 201801019</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Kirtan Delwadia - 201801020</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Prayush Dave - 201801021</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chemeClr val="dk1"/>
                </a:solidFill>
                <a:latin typeface="Arial"/>
                <a:ea typeface="Arial"/>
                <a:cs typeface="Arial"/>
                <a:sym typeface="Arial"/>
              </a:rPr>
              <a:t>Harshil Joshi - 201801022</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
        <p:nvSpPr>
          <p:cNvPr id="67" name="Google Shape;67;p2"/>
          <p:cNvSpPr txBox="1"/>
          <p:nvPr/>
        </p:nvSpPr>
        <p:spPr>
          <a:xfrm>
            <a:off x="4639100" y="1344575"/>
            <a:ext cx="3680700" cy="332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Arihant Pratap Singh - 201801023</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Akshay Mungalpara - 201801024</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Hemang Shrimali - 201801025</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Harshil Gandhi - 201801026</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Nishit Jagetia - 201801027</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Bhargav Patel - 201801465</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Siddhraj Parmar - 201801466</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Sudiksha Thusu - 201801469</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20"/>
          <p:cNvPicPr preferRelativeResize="0"/>
          <p:nvPr/>
        </p:nvPicPr>
        <p:blipFill rotWithShape="1">
          <a:blip r:embed="rId3">
            <a:alphaModFix/>
          </a:blip>
          <a:srcRect b="0" l="0" r="0" t="0"/>
          <a:stretch/>
        </p:blipFill>
        <p:spPr>
          <a:xfrm>
            <a:off x="163425" y="742275"/>
            <a:ext cx="8844151" cy="4238425"/>
          </a:xfrm>
          <a:prstGeom prst="rect">
            <a:avLst/>
          </a:prstGeom>
          <a:noFill/>
          <a:ln>
            <a:noFill/>
          </a:ln>
        </p:spPr>
      </p:pic>
      <p:sp>
        <p:nvSpPr>
          <p:cNvPr id="187" name="Google Shape;187;p20"/>
          <p:cNvSpPr txBox="1"/>
          <p:nvPr/>
        </p:nvSpPr>
        <p:spPr>
          <a:xfrm>
            <a:off x="1215075" y="80000"/>
            <a:ext cx="6357600" cy="7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Oswald"/>
                <a:ea typeface="Oswald"/>
                <a:cs typeface="Oswald"/>
                <a:sym typeface="Oswald"/>
              </a:rPr>
              <a:t>Image of Code Editor</a:t>
            </a:r>
            <a:endParaRPr b="0" i="0" sz="2400" u="none" cap="none" strike="noStrike">
              <a:solidFill>
                <a:srgbClr val="FFFFFF"/>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311700" y="345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sz="2900">
                <a:solidFill>
                  <a:srgbClr val="FFFFFF"/>
                </a:solidFill>
              </a:rPr>
              <a:t>Dataset used in this Study</a:t>
            </a:r>
            <a:endParaRPr sz="2900">
              <a:solidFill>
                <a:srgbClr val="FFFFFF"/>
              </a:solidFill>
            </a:endParaRPr>
          </a:p>
          <a:p>
            <a:pPr indent="0" lvl="0" marL="0" rtl="0" algn="l">
              <a:lnSpc>
                <a:spcPct val="100000"/>
              </a:lnSpc>
              <a:spcBef>
                <a:spcPts val="0"/>
              </a:spcBef>
              <a:spcAft>
                <a:spcPts val="0"/>
              </a:spcAft>
              <a:buSzPts val="3000"/>
              <a:buNone/>
            </a:pPr>
            <a:r>
              <a:t/>
            </a:r>
            <a:endParaRPr/>
          </a:p>
        </p:txBody>
      </p:sp>
      <p:sp>
        <p:nvSpPr>
          <p:cNvPr id="193" name="Google Shape;193;p21"/>
          <p:cNvSpPr txBox="1"/>
          <p:nvPr>
            <p:ph idx="1" type="body"/>
          </p:nvPr>
        </p:nvSpPr>
        <p:spPr>
          <a:xfrm>
            <a:off x="311700" y="2123675"/>
            <a:ext cx="8520600" cy="152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The Moderate Resolution Imaging Spectroradiometer (MODIS) sensors on NASA's Terra and Aqua satellites have been acquiring images of the Earth daily since 1999, including daily imagery, 16-day BRDF-adjusted surface reflectance, and derived products such as vegetation indices and snow cover</a:t>
            </a:r>
            <a:endParaRPr>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
        <p:nvSpPr>
          <p:cNvPr id="194" name="Google Shape;194;p21"/>
          <p:cNvSpPr txBox="1"/>
          <p:nvPr/>
        </p:nvSpPr>
        <p:spPr>
          <a:xfrm>
            <a:off x="76950" y="1127775"/>
            <a:ext cx="8990100" cy="1151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900"/>
              <a:buFont typeface="Arial"/>
              <a:buNone/>
            </a:pPr>
            <a:r>
              <a:rPr b="0" i="0" lang="en" sz="2900" u="none" cap="none" strike="noStrike">
                <a:solidFill>
                  <a:srgbClr val="FFFFFF"/>
                </a:solidFill>
                <a:latin typeface="Oswald"/>
                <a:ea typeface="Oswald"/>
                <a:cs typeface="Oswald"/>
                <a:sym typeface="Oswald"/>
              </a:rPr>
              <a:t>MODIS(MODERATE RESOLUTION IMAGING SPECTRORADIOMETER)</a:t>
            </a:r>
            <a:endParaRPr b="0" i="0" sz="2900" u="none" cap="none" strike="noStrike">
              <a:solidFill>
                <a:srgbClr val="FFFFFF"/>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311700" y="167300"/>
            <a:ext cx="8520600" cy="120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a:solidFill>
                  <a:srgbClr val="FFFFFF"/>
                </a:solidFill>
              </a:rPr>
              <a:t>1) MYD13A1.006 Aqua Vegetation Indices 16-Day Global 500m (MODIS)</a:t>
            </a:r>
            <a:endParaRPr>
              <a:solidFill>
                <a:srgbClr val="FFFFFF"/>
              </a:solidFill>
            </a:endParaRPr>
          </a:p>
          <a:p>
            <a:pPr indent="0" lvl="0" marL="0" rtl="0" algn="l">
              <a:lnSpc>
                <a:spcPct val="100000"/>
              </a:lnSpc>
              <a:spcBef>
                <a:spcPts val="0"/>
              </a:spcBef>
              <a:spcAft>
                <a:spcPts val="0"/>
              </a:spcAft>
              <a:buSzPts val="3000"/>
              <a:buNone/>
            </a:pPr>
            <a:r>
              <a:t/>
            </a:r>
            <a:endParaRPr/>
          </a:p>
        </p:txBody>
      </p:sp>
      <p:sp>
        <p:nvSpPr>
          <p:cNvPr id="200" name="Google Shape;200;p22"/>
          <p:cNvSpPr txBox="1"/>
          <p:nvPr>
            <p:ph idx="1" type="body"/>
          </p:nvPr>
        </p:nvSpPr>
        <p:spPr>
          <a:xfrm>
            <a:off x="311700" y="14413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This Dataset is used for </a:t>
            </a:r>
            <a:r>
              <a:rPr b="1" lang="en">
                <a:solidFill>
                  <a:srgbClr val="FFFFFF"/>
                </a:solidFill>
                <a:latin typeface="Arial"/>
                <a:ea typeface="Arial"/>
                <a:cs typeface="Arial"/>
                <a:sym typeface="Arial"/>
              </a:rPr>
              <a:t>NDVI and EVI</a:t>
            </a:r>
            <a:r>
              <a:rPr lang="en">
                <a:solidFill>
                  <a:srgbClr val="FFFFFF"/>
                </a:solidFill>
                <a:latin typeface="Arial"/>
                <a:ea typeface="Arial"/>
                <a:cs typeface="Arial"/>
                <a:sym typeface="Arial"/>
              </a:rPr>
              <a:t> data collection is</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MYD13A1.006 Aqua Vegetation Indices 16-Day Global 500m (MODIS)</a:t>
            </a:r>
            <a:endParaRPr b="1">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Dataset Availability -    </a:t>
            </a:r>
            <a:r>
              <a:rPr lang="en">
                <a:solidFill>
                  <a:srgbClr val="FFFFFF"/>
                </a:solidFill>
                <a:latin typeface="Arial"/>
                <a:ea typeface="Arial"/>
                <a:cs typeface="Arial"/>
                <a:sym typeface="Arial"/>
              </a:rPr>
              <a:t>2002-07-04T00:00:00 - Present</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Dataset Provider     -     </a:t>
            </a:r>
            <a:r>
              <a:rPr lang="en">
                <a:solidFill>
                  <a:srgbClr val="FFFFFF"/>
                </a:solidFill>
                <a:latin typeface="Arial"/>
                <a:ea typeface="Arial"/>
                <a:cs typeface="Arial"/>
                <a:sym typeface="Arial"/>
              </a:rPr>
              <a:t>NASA LP DAAC at the USGS EROS CENTER</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Resolution </a:t>
            </a:r>
            <a:r>
              <a:rPr lang="en">
                <a:solidFill>
                  <a:srgbClr val="FFFFFF"/>
                </a:solidFill>
                <a:latin typeface="Arial"/>
                <a:ea typeface="Arial"/>
                <a:cs typeface="Arial"/>
                <a:sym typeface="Arial"/>
              </a:rPr>
              <a:t>              -     500 meters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Time Frame             -     </a:t>
            </a:r>
            <a:r>
              <a:rPr lang="en">
                <a:solidFill>
                  <a:srgbClr val="FFFFFF"/>
                </a:solidFill>
                <a:latin typeface="Arial"/>
                <a:ea typeface="Arial"/>
                <a:cs typeface="Arial"/>
                <a:sym typeface="Arial"/>
              </a:rPr>
              <a:t> 1 January 2010- 30 August 2019</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(Used for this project)  </a:t>
            </a:r>
            <a:r>
              <a:rPr b="1"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2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idx="1" type="body"/>
          </p:nvPr>
        </p:nvSpPr>
        <p:spPr>
          <a:xfrm>
            <a:off x="89225" y="154500"/>
            <a:ext cx="8765100" cy="4834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en">
                <a:solidFill>
                  <a:srgbClr val="FFFFFF"/>
                </a:solidFill>
                <a:latin typeface="Arial"/>
                <a:ea typeface="Arial"/>
                <a:cs typeface="Arial"/>
                <a:sym typeface="Arial"/>
              </a:rPr>
              <a:t>The MYD13A1 V6 product provides a Vegetation Index (VI) value at a per pixel basis. There are two primary vegetation layers:</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The first is the </a:t>
            </a:r>
            <a:r>
              <a:rPr b="1" lang="en">
                <a:solidFill>
                  <a:srgbClr val="FFFFFF"/>
                </a:solidFill>
                <a:latin typeface="Arial"/>
                <a:ea typeface="Arial"/>
                <a:cs typeface="Arial"/>
                <a:sym typeface="Arial"/>
              </a:rPr>
              <a:t>Normalized Difference Vegetation Index (NDVI) </a:t>
            </a:r>
            <a:r>
              <a:rPr lang="en">
                <a:solidFill>
                  <a:srgbClr val="FFFFFF"/>
                </a:solidFill>
                <a:latin typeface="Arial"/>
                <a:ea typeface="Arial"/>
                <a:cs typeface="Arial"/>
                <a:sym typeface="Arial"/>
              </a:rPr>
              <a:t>which is referred to as the continuity index to the existing National Oceanic and Atmospheric Administration-Advanced Very High Resolution Radiometer (NOAA-AVHRR) derived NDVI.</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The second vegetation layer is the</a:t>
            </a:r>
            <a:r>
              <a:rPr b="1" lang="en">
                <a:solidFill>
                  <a:srgbClr val="FFFFFF"/>
                </a:solidFill>
                <a:latin typeface="Arial"/>
                <a:ea typeface="Arial"/>
                <a:cs typeface="Arial"/>
                <a:sym typeface="Arial"/>
              </a:rPr>
              <a:t> Enhanced Vegetation Index (EVI) </a:t>
            </a:r>
            <a:r>
              <a:rPr lang="en">
                <a:solidFill>
                  <a:srgbClr val="FFFFFF"/>
                </a:solidFill>
                <a:latin typeface="Arial"/>
                <a:ea typeface="Arial"/>
                <a:cs typeface="Arial"/>
                <a:sym typeface="Arial"/>
              </a:rPr>
              <a:t>that minimizes canopy background variations and maintains sensitivity over dense vegetation conditions. The EVI also uses the blue band to remove residual atmosphere contamination caused by smoke and sub-pixel thin cloud clouds. The MODIS NDVI and EVI products are computed from atmospherically corrected bi-directional surface reflectances that have been masked for water, clouds, heavy aerosols, and cloud shadows.</a:t>
            </a:r>
            <a:endParaRPr>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sz="12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24"/>
          <p:cNvPicPr preferRelativeResize="0"/>
          <p:nvPr/>
        </p:nvPicPr>
        <p:blipFill rotWithShape="1">
          <a:blip r:embed="rId3">
            <a:alphaModFix/>
          </a:blip>
          <a:srcRect b="0" l="0" r="0" t="0"/>
          <a:stretch/>
        </p:blipFill>
        <p:spPr>
          <a:xfrm>
            <a:off x="254775" y="819550"/>
            <a:ext cx="8587225" cy="4139075"/>
          </a:xfrm>
          <a:prstGeom prst="rect">
            <a:avLst/>
          </a:prstGeom>
          <a:noFill/>
          <a:ln>
            <a:noFill/>
          </a:ln>
        </p:spPr>
      </p:pic>
      <p:sp>
        <p:nvSpPr>
          <p:cNvPr id="211" name="Google Shape;211;p24"/>
          <p:cNvSpPr txBox="1"/>
          <p:nvPr/>
        </p:nvSpPr>
        <p:spPr>
          <a:xfrm>
            <a:off x="1170925" y="157275"/>
            <a:ext cx="6357600" cy="74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FFFFFF"/>
                </a:solidFill>
                <a:latin typeface="Oswald"/>
                <a:ea typeface="Oswald"/>
                <a:cs typeface="Oswald"/>
                <a:sym typeface="Oswald"/>
              </a:rPr>
              <a:t>Image of Earth Engine Data Catalog</a:t>
            </a:r>
            <a:endParaRPr b="0" i="0" sz="2400" u="none" cap="none" strike="noStrike">
              <a:solidFill>
                <a:srgbClr val="FFFFFF"/>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311700" y="-52775"/>
            <a:ext cx="8520600" cy="1477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400"/>
              </a:spcBef>
              <a:spcAft>
                <a:spcPts val="600"/>
              </a:spcAft>
              <a:buSzPts val="3000"/>
              <a:buNone/>
            </a:pPr>
            <a:r>
              <a:rPr lang="en">
                <a:solidFill>
                  <a:srgbClr val="FFFFFF"/>
                </a:solidFill>
              </a:rPr>
              <a:t>2) MOD11A2.006 Terra Land Surface Temperature and Emissivity 8-Day Global 1km</a:t>
            </a:r>
            <a:endParaRPr>
              <a:solidFill>
                <a:srgbClr val="FFFFFF"/>
              </a:solidFill>
            </a:endParaRPr>
          </a:p>
        </p:txBody>
      </p:sp>
      <p:sp>
        <p:nvSpPr>
          <p:cNvPr id="217" name="Google Shape;217;p25"/>
          <p:cNvSpPr txBox="1"/>
          <p:nvPr>
            <p:ph idx="1" type="body"/>
          </p:nvPr>
        </p:nvSpPr>
        <p:spPr>
          <a:xfrm>
            <a:off x="311700" y="1594025"/>
            <a:ext cx="8520600" cy="32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The MOD11A2 V6 product provides an average 8-day land surface temperature (LST) in a 1200 x 1200 kilometer grid. Each pixel value in MOD11A2 is a simple average of all the corresponding MOD11A1 LST pixels collected within that 8 day period. The 8 day compositing period was chosen because twice that period is the exact ground track repeat period of the Terra and Aqua platforms.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This Dataset is used for the collection of Temperature Data.</a:t>
            </a:r>
            <a:endParaRPr>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idx="1" type="body"/>
          </p:nvPr>
        </p:nvSpPr>
        <p:spPr>
          <a:xfrm>
            <a:off x="311700" y="308175"/>
            <a:ext cx="8520600" cy="4338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400"/>
              </a:spcBef>
              <a:spcAft>
                <a:spcPts val="0"/>
              </a:spcAft>
              <a:buSzPts val="1800"/>
              <a:buNone/>
            </a:pPr>
            <a:r>
              <a:rPr lang="en" sz="3000">
                <a:solidFill>
                  <a:srgbClr val="FFFFFF"/>
                </a:solidFill>
                <a:latin typeface="Oswald"/>
                <a:ea typeface="Oswald"/>
                <a:cs typeface="Oswald"/>
                <a:sym typeface="Oswald"/>
              </a:rPr>
              <a:t>MOD11A2.006 Terra Land Surface Temperature and Emissivity 8-Day Global  1km</a:t>
            </a:r>
            <a:endParaRPr sz="3000">
              <a:solidFill>
                <a:srgbClr val="FFFFFF"/>
              </a:solidFill>
              <a:latin typeface="Oswald"/>
              <a:ea typeface="Oswald"/>
              <a:cs typeface="Oswald"/>
              <a:sym typeface="Oswald"/>
            </a:endParaRPr>
          </a:p>
          <a:p>
            <a:pPr indent="0" lvl="0" marL="0" rtl="0" algn="l">
              <a:lnSpc>
                <a:spcPct val="115000"/>
              </a:lnSpc>
              <a:spcBef>
                <a:spcPts val="600"/>
              </a:spcBef>
              <a:spcAft>
                <a:spcPts val="0"/>
              </a:spcAft>
              <a:buSzPts val="1800"/>
              <a:buNone/>
            </a:pPr>
            <a:r>
              <a:t/>
            </a:r>
            <a:endParaRPr sz="3000">
              <a:solidFill>
                <a:srgbClr val="FFFFFF"/>
              </a:solidFill>
              <a:latin typeface="Oswald"/>
              <a:ea typeface="Oswald"/>
              <a:cs typeface="Oswald"/>
              <a:sym typeface="Oswald"/>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Dataset Availability -    </a:t>
            </a:r>
            <a:r>
              <a:rPr lang="en">
                <a:solidFill>
                  <a:srgbClr val="FFFFFF"/>
                </a:solidFill>
                <a:latin typeface="Arial"/>
                <a:ea typeface="Arial"/>
                <a:cs typeface="Arial"/>
                <a:sym typeface="Arial"/>
              </a:rPr>
              <a:t>2000-03-05T00:00:00 - Present</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Dataset Provider     -     </a:t>
            </a:r>
            <a:r>
              <a:rPr lang="en">
                <a:solidFill>
                  <a:srgbClr val="FFFFFF"/>
                </a:solidFill>
                <a:latin typeface="Arial"/>
                <a:ea typeface="Arial"/>
                <a:cs typeface="Arial"/>
                <a:sym typeface="Arial"/>
              </a:rPr>
              <a:t>NASA LP DAAC at the USGS EROS CENTER</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Resolution </a:t>
            </a:r>
            <a:r>
              <a:rPr lang="en">
                <a:solidFill>
                  <a:srgbClr val="FFFFFF"/>
                </a:solidFill>
                <a:latin typeface="Arial"/>
                <a:ea typeface="Arial"/>
                <a:cs typeface="Arial"/>
                <a:sym typeface="Arial"/>
              </a:rPr>
              <a:t>              -      1000 meters</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Time Frame             -     </a:t>
            </a:r>
            <a:r>
              <a:rPr lang="en">
                <a:solidFill>
                  <a:srgbClr val="FFFFFF"/>
                </a:solidFill>
                <a:latin typeface="Arial"/>
                <a:ea typeface="Arial"/>
                <a:cs typeface="Arial"/>
                <a:sym typeface="Arial"/>
              </a:rPr>
              <a:t> 1 January 2019- 1 January 2020</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(Used for this project)  </a:t>
            </a:r>
            <a:r>
              <a:rPr b="1" lang="en">
                <a:solidFill>
                  <a:srgbClr val="FFFFFF"/>
                </a:solidFill>
                <a:latin typeface="Arial"/>
                <a:ea typeface="Arial"/>
                <a:cs typeface="Arial"/>
                <a:sym typeface="Arial"/>
              </a:rPr>
              <a:t> </a:t>
            </a:r>
            <a:endParaRPr b="1">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311700" y="3117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a:solidFill>
                  <a:srgbClr val="FFFFFF"/>
                </a:solidFill>
              </a:rPr>
              <a:t>3) TRMM 3B43: Monthly Precipitation Estimates</a:t>
            </a:r>
            <a:endParaRPr>
              <a:solidFill>
                <a:srgbClr val="FFFFFF"/>
              </a:solidFill>
            </a:endParaRPr>
          </a:p>
          <a:p>
            <a:pPr indent="0" lvl="0" marL="0" rtl="0" algn="l">
              <a:lnSpc>
                <a:spcPct val="100000"/>
              </a:lnSpc>
              <a:spcBef>
                <a:spcPts val="0"/>
              </a:spcBef>
              <a:spcAft>
                <a:spcPts val="0"/>
              </a:spcAft>
              <a:buSzPts val="3000"/>
              <a:buNone/>
            </a:pPr>
            <a:r>
              <a:t/>
            </a:r>
            <a:endParaRPr/>
          </a:p>
        </p:txBody>
      </p:sp>
      <p:sp>
        <p:nvSpPr>
          <p:cNvPr id="228" name="Google Shape;22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This dataset algorithmically merges microwave data from multiple satellites, including SSMI, SSMIS, MHS, AMSU-B and AMSR-E, each inter-calibrated to the TRMM Combined Instrument.</a:t>
            </a:r>
            <a:endParaRPr>
              <a:solidFill>
                <a:srgbClr val="FFFFFF"/>
              </a:solidFill>
              <a:latin typeface="Arial"/>
              <a:ea typeface="Arial"/>
              <a:cs typeface="Arial"/>
              <a:sym typeface="Arial"/>
            </a:endParaRPr>
          </a:p>
          <a:p>
            <a:pPr indent="0" lvl="0" marL="0" rtl="0" algn="l">
              <a:lnSpc>
                <a:spcPct val="115000"/>
              </a:lnSpc>
              <a:spcBef>
                <a:spcPts val="1200"/>
              </a:spcBef>
              <a:spcAft>
                <a:spcPts val="0"/>
              </a:spcAft>
              <a:buSzPts val="1800"/>
              <a:buNone/>
            </a:pPr>
            <a:r>
              <a:rPr lang="en">
                <a:solidFill>
                  <a:srgbClr val="FFFFFF"/>
                </a:solidFill>
                <a:latin typeface="Arial"/>
                <a:ea typeface="Arial"/>
                <a:cs typeface="Arial"/>
                <a:sym typeface="Arial"/>
              </a:rPr>
              <a:t>Algorithm 3B43 is executed once per calendar month to produce the single, best-estimate precipitation rate and RMS precipitation-error estimate field (3B43) by combining the 3-hourly merged high-quality/IR estimates (3B42) with the monthly accumulated Global Precipitation Climatology Centre (GPCC) rain gauge analysis.</a:t>
            </a:r>
            <a:endParaRPr>
              <a:solidFill>
                <a:srgbClr val="FFFFFF"/>
              </a:solidFill>
              <a:latin typeface="Arial"/>
              <a:ea typeface="Arial"/>
              <a:cs typeface="Arial"/>
              <a:sym typeface="Arial"/>
            </a:endParaRPr>
          </a:p>
          <a:p>
            <a:pPr indent="0" lvl="0" marL="0" rtl="0" algn="l">
              <a:lnSpc>
                <a:spcPct val="115000"/>
              </a:lnSpc>
              <a:spcBef>
                <a:spcPts val="1200"/>
              </a:spcBef>
              <a:spcAft>
                <a:spcPts val="0"/>
              </a:spcAft>
              <a:buSzPts val="1800"/>
              <a:buNone/>
            </a:pPr>
            <a:r>
              <a:rPr lang="en">
                <a:solidFill>
                  <a:srgbClr val="FFFFFF"/>
                </a:solidFill>
                <a:latin typeface="Arial"/>
                <a:ea typeface="Arial"/>
                <a:cs typeface="Arial"/>
                <a:sym typeface="Arial"/>
              </a:rPr>
              <a:t>This Dataset is used for the collection of </a:t>
            </a:r>
            <a:r>
              <a:rPr b="1" lang="en">
                <a:solidFill>
                  <a:srgbClr val="FFFFFF"/>
                </a:solidFill>
                <a:latin typeface="Arial"/>
                <a:ea typeface="Arial"/>
                <a:cs typeface="Arial"/>
                <a:sym typeface="Arial"/>
              </a:rPr>
              <a:t>Precipitation</a:t>
            </a:r>
            <a:r>
              <a:rPr lang="en">
                <a:solidFill>
                  <a:srgbClr val="FFFFFF"/>
                </a:solidFill>
                <a:latin typeface="Arial"/>
                <a:ea typeface="Arial"/>
                <a:cs typeface="Arial"/>
                <a:sym typeface="Arial"/>
              </a:rPr>
              <a:t> </a:t>
            </a:r>
            <a:r>
              <a:rPr b="1" lang="en">
                <a:solidFill>
                  <a:srgbClr val="FFFFFF"/>
                </a:solidFill>
                <a:latin typeface="Arial"/>
                <a:ea typeface="Arial"/>
                <a:cs typeface="Arial"/>
                <a:sym typeface="Arial"/>
              </a:rPr>
              <a:t>Data.</a:t>
            </a:r>
            <a:r>
              <a:rPr lang="en">
                <a:solidFill>
                  <a:srgbClr val="FFFFFF"/>
                </a:solidFill>
                <a:latin typeface="Arial"/>
                <a:ea typeface="Arial"/>
                <a:cs typeface="Arial"/>
                <a:sym typeface="Arial"/>
              </a:rPr>
              <a:t> </a:t>
            </a:r>
            <a:endParaRPr>
              <a:solidFill>
                <a:srgbClr val="FFFFFF"/>
              </a:solidFill>
              <a:latin typeface="Arial"/>
              <a:ea typeface="Arial"/>
              <a:cs typeface="Arial"/>
              <a:sym typeface="Arial"/>
            </a:endParaRPr>
          </a:p>
          <a:p>
            <a:pPr indent="0" lvl="0" marL="0" rtl="0" algn="l">
              <a:lnSpc>
                <a:spcPct val="115000"/>
              </a:lnSpc>
              <a:spcBef>
                <a:spcPts val="1200"/>
              </a:spcBef>
              <a:spcAft>
                <a:spcPts val="16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idx="1" type="body"/>
          </p:nvPr>
        </p:nvSpPr>
        <p:spPr>
          <a:xfrm>
            <a:off x="311700" y="458250"/>
            <a:ext cx="8520600" cy="411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400"/>
              </a:spcBef>
              <a:spcAft>
                <a:spcPts val="0"/>
              </a:spcAft>
              <a:buSzPts val="1800"/>
              <a:buNone/>
            </a:pPr>
            <a:r>
              <a:rPr lang="en" sz="3000">
                <a:solidFill>
                  <a:srgbClr val="FFFFFF"/>
                </a:solidFill>
                <a:latin typeface="Oswald"/>
                <a:ea typeface="Oswald"/>
                <a:cs typeface="Oswald"/>
                <a:sym typeface="Oswald"/>
              </a:rPr>
              <a:t>TRMM 3B43: Monthly Precipitation Estimates</a:t>
            </a:r>
            <a:endParaRPr sz="3000">
              <a:solidFill>
                <a:srgbClr val="FFFFFF"/>
              </a:solidFill>
              <a:latin typeface="Oswald"/>
              <a:ea typeface="Oswald"/>
              <a:cs typeface="Oswald"/>
              <a:sym typeface="Oswald"/>
            </a:endParaRPr>
          </a:p>
          <a:p>
            <a:pPr indent="0" lvl="0" marL="0" rtl="0" algn="l">
              <a:lnSpc>
                <a:spcPct val="115000"/>
              </a:lnSpc>
              <a:spcBef>
                <a:spcPts val="600"/>
              </a:spcBef>
              <a:spcAft>
                <a:spcPts val="0"/>
              </a:spcAft>
              <a:buSzPts val="1800"/>
              <a:buNone/>
            </a:pPr>
            <a:r>
              <a:t/>
            </a:r>
            <a:endParaRPr b="1">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Dataset Availability -    </a:t>
            </a:r>
            <a:r>
              <a:rPr lang="en">
                <a:solidFill>
                  <a:srgbClr val="FFFFFF"/>
                </a:solidFill>
                <a:latin typeface="Arial"/>
                <a:ea typeface="Arial"/>
                <a:cs typeface="Arial"/>
                <a:sym typeface="Arial"/>
              </a:rPr>
              <a:t>1998-01-01T00:00:00 - Present</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Dataset Provider     -     </a:t>
            </a:r>
            <a:r>
              <a:rPr lang="en">
                <a:solidFill>
                  <a:srgbClr val="FFFFFF"/>
                </a:solidFill>
                <a:latin typeface="Arial"/>
                <a:ea typeface="Arial"/>
                <a:cs typeface="Arial"/>
                <a:sym typeface="Arial"/>
              </a:rPr>
              <a:t>NASA GSFC</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Resolution </a:t>
            </a:r>
            <a:r>
              <a:rPr lang="en">
                <a:solidFill>
                  <a:srgbClr val="FFFFFF"/>
                </a:solidFill>
                <a:latin typeface="Arial"/>
                <a:ea typeface="Arial"/>
                <a:cs typeface="Arial"/>
                <a:sym typeface="Arial"/>
              </a:rPr>
              <a:t>              -     0.25 arc degrees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Time Frame             -     </a:t>
            </a:r>
            <a:r>
              <a:rPr lang="en">
                <a:solidFill>
                  <a:srgbClr val="FFFFFF"/>
                </a:solidFill>
                <a:latin typeface="Arial"/>
                <a:ea typeface="Arial"/>
                <a:cs typeface="Arial"/>
                <a:sym typeface="Arial"/>
              </a:rPr>
              <a:t> 1 January 2019- 1 January 2020</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(Used for this project)  </a:t>
            </a:r>
            <a:r>
              <a:rPr b="1" lang="en">
                <a:solidFill>
                  <a:srgbClr val="FFFFFF"/>
                </a:solidFill>
                <a:latin typeface="Arial"/>
                <a:ea typeface="Arial"/>
                <a:cs typeface="Arial"/>
                <a:sym typeface="Arial"/>
              </a:rPr>
              <a:t> </a:t>
            </a:r>
            <a:endParaRPr b="1">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nvSpPr>
        <p:spPr>
          <a:xfrm>
            <a:off x="1657900" y="0"/>
            <a:ext cx="63576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rgbClr val="FFFFFF"/>
                </a:solidFill>
                <a:latin typeface="Oswald"/>
                <a:ea typeface="Oswald"/>
                <a:cs typeface="Oswald"/>
                <a:sym typeface="Oswald"/>
              </a:rPr>
              <a:t>Trends of CO₂ and NDVI and EVI in yearly data:</a:t>
            </a:r>
            <a:endParaRPr b="0" i="0" sz="2400" u="none" cap="none" strike="noStrike">
              <a:solidFill>
                <a:srgbClr val="FFFFFF"/>
              </a:solidFill>
              <a:latin typeface="Oswald"/>
              <a:ea typeface="Oswald"/>
              <a:cs typeface="Oswald"/>
              <a:sym typeface="Oswald"/>
            </a:endParaRPr>
          </a:p>
        </p:txBody>
      </p:sp>
      <p:pic>
        <p:nvPicPr>
          <p:cNvPr id="239" name="Google Shape;239;p29"/>
          <p:cNvPicPr preferRelativeResize="0"/>
          <p:nvPr/>
        </p:nvPicPr>
        <p:blipFill rotWithShape="1">
          <a:blip r:embed="rId3">
            <a:alphaModFix/>
          </a:blip>
          <a:srcRect b="0" l="3094" r="3095" t="0"/>
          <a:stretch/>
        </p:blipFill>
        <p:spPr>
          <a:xfrm>
            <a:off x="86175" y="455325"/>
            <a:ext cx="4408551" cy="2306825"/>
          </a:xfrm>
          <a:prstGeom prst="rect">
            <a:avLst/>
          </a:prstGeom>
          <a:noFill/>
          <a:ln>
            <a:noFill/>
          </a:ln>
        </p:spPr>
      </p:pic>
      <p:pic>
        <p:nvPicPr>
          <p:cNvPr id="240" name="Google Shape;240;p29"/>
          <p:cNvPicPr preferRelativeResize="0"/>
          <p:nvPr/>
        </p:nvPicPr>
        <p:blipFill rotWithShape="1">
          <a:blip r:embed="rId4">
            <a:alphaModFix/>
          </a:blip>
          <a:srcRect b="1027" l="0" r="0" t="1028"/>
          <a:stretch/>
        </p:blipFill>
        <p:spPr>
          <a:xfrm>
            <a:off x="4484275" y="455325"/>
            <a:ext cx="4408550" cy="2306825"/>
          </a:xfrm>
          <a:prstGeom prst="rect">
            <a:avLst/>
          </a:prstGeom>
          <a:noFill/>
          <a:ln>
            <a:noFill/>
          </a:ln>
        </p:spPr>
      </p:pic>
      <p:pic>
        <p:nvPicPr>
          <p:cNvPr id="241" name="Google Shape;241;p29"/>
          <p:cNvPicPr preferRelativeResize="0"/>
          <p:nvPr/>
        </p:nvPicPr>
        <p:blipFill rotWithShape="1">
          <a:blip r:embed="rId5">
            <a:alphaModFix/>
          </a:blip>
          <a:srcRect b="1959" l="0" r="0" t="1968"/>
          <a:stretch/>
        </p:blipFill>
        <p:spPr>
          <a:xfrm>
            <a:off x="994300" y="2762150"/>
            <a:ext cx="6755650" cy="226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3"/>
          <p:cNvSpPr txBox="1"/>
          <p:nvPr>
            <p:ph type="title"/>
          </p:nvPr>
        </p:nvSpPr>
        <p:spPr>
          <a:xfrm>
            <a:off x="431375" y="313075"/>
            <a:ext cx="8400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a:solidFill>
                  <a:srgbClr val="FFFFFF"/>
                </a:solidFill>
              </a:rPr>
              <a:t>The objectives of this project are:</a:t>
            </a:r>
            <a:endParaRPr>
              <a:solidFill>
                <a:srgbClr val="FFFFFF"/>
              </a:solidFill>
            </a:endParaRPr>
          </a:p>
          <a:p>
            <a:pPr indent="0" lvl="0" marL="0" rtl="0" algn="l">
              <a:lnSpc>
                <a:spcPct val="100000"/>
              </a:lnSpc>
              <a:spcBef>
                <a:spcPts val="0"/>
              </a:spcBef>
              <a:spcAft>
                <a:spcPts val="0"/>
              </a:spcAft>
              <a:buSzPts val="3000"/>
              <a:buNone/>
            </a:pPr>
            <a:r>
              <a:t/>
            </a:r>
            <a:endParaRPr/>
          </a:p>
        </p:txBody>
      </p:sp>
      <p:sp>
        <p:nvSpPr>
          <p:cNvPr id="73" name="Google Shape;73;p3"/>
          <p:cNvSpPr txBox="1"/>
          <p:nvPr>
            <p:ph idx="1" type="body"/>
          </p:nvPr>
        </p:nvSpPr>
        <p:spPr>
          <a:xfrm>
            <a:off x="89225" y="1152475"/>
            <a:ext cx="86865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Font typeface="Arial"/>
              <a:buChar char="●"/>
            </a:pPr>
            <a:r>
              <a:rPr lang="en" sz="2200">
                <a:solidFill>
                  <a:srgbClr val="FFFFFF"/>
                </a:solidFill>
                <a:latin typeface="Arial"/>
                <a:ea typeface="Arial"/>
                <a:cs typeface="Arial"/>
                <a:sym typeface="Arial"/>
              </a:rPr>
              <a:t>Understanding different satellite data and GIS tools.</a:t>
            </a:r>
            <a:endParaRPr sz="2200">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2200">
              <a:solidFill>
                <a:srgbClr val="FFFFFF"/>
              </a:solidFill>
              <a:latin typeface="Arial"/>
              <a:ea typeface="Arial"/>
              <a:cs typeface="Arial"/>
              <a:sym typeface="Arial"/>
            </a:endParaRPr>
          </a:p>
          <a:p>
            <a:pPr indent="-368300" lvl="0" marL="457200" rtl="0" algn="l">
              <a:lnSpc>
                <a:spcPct val="115000"/>
              </a:lnSpc>
              <a:spcBef>
                <a:spcPts val="0"/>
              </a:spcBef>
              <a:spcAft>
                <a:spcPts val="0"/>
              </a:spcAft>
              <a:buClr>
                <a:srgbClr val="FFFFFF"/>
              </a:buClr>
              <a:buSzPts val="2200"/>
              <a:buFont typeface="Arial"/>
              <a:buChar char="●"/>
            </a:pPr>
            <a:r>
              <a:rPr lang="en" sz="2200">
                <a:solidFill>
                  <a:srgbClr val="FFFFFF"/>
                </a:solidFill>
                <a:latin typeface="Arial"/>
                <a:ea typeface="Arial"/>
                <a:cs typeface="Arial"/>
                <a:sym typeface="Arial"/>
              </a:rPr>
              <a:t>Relating phenology with CO2 and climate change.</a:t>
            </a:r>
            <a:endParaRPr sz="2200">
              <a:solidFill>
                <a:srgbClr val="FFFFFF"/>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2200">
              <a:solidFill>
                <a:srgbClr val="FFFFFF"/>
              </a:solidFill>
              <a:latin typeface="Arial"/>
              <a:ea typeface="Arial"/>
              <a:cs typeface="Arial"/>
              <a:sym typeface="Arial"/>
            </a:endParaRPr>
          </a:p>
          <a:p>
            <a:pPr indent="-368300" lvl="0" marL="457200" rtl="0" algn="l">
              <a:lnSpc>
                <a:spcPct val="115000"/>
              </a:lnSpc>
              <a:spcBef>
                <a:spcPts val="0"/>
              </a:spcBef>
              <a:spcAft>
                <a:spcPts val="0"/>
              </a:spcAft>
              <a:buClr>
                <a:srgbClr val="FFFFFF"/>
              </a:buClr>
              <a:buSzPts val="2200"/>
              <a:buFont typeface="Arial"/>
              <a:buChar char="●"/>
            </a:pPr>
            <a:r>
              <a:rPr lang="en" sz="2200">
                <a:solidFill>
                  <a:srgbClr val="FFFFFF"/>
                </a:solidFill>
                <a:latin typeface="Arial"/>
                <a:ea typeface="Arial"/>
                <a:cs typeface="Arial"/>
                <a:sym typeface="Arial"/>
              </a:rPr>
              <a:t>Using satellite data and ML model and predicting these variables and the possible impact on CO2 levels and climate.</a:t>
            </a:r>
            <a:endParaRPr sz="2200">
              <a:solidFill>
                <a:srgbClr val="FFFFFF"/>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2200">
              <a:solidFill>
                <a:srgbClr val="FFFFFF"/>
              </a:solidFill>
              <a:latin typeface="Oswald"/>
              <a:ea typeface="Oswald"/>
              <a:cs typeface="Oswald"/>
              <a:sym typeface="Oswald"/>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ph idx="1" type="body"/>
          </p:nvPr>
        </p:nvSpPr>
        <p:spPr>
          <a:xfrm>
            <a:off x="311700" y="245575"/>
            <a:ext cx="8520600" cy="43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solidFill>
                  <a:srgbClr val="FFFFFF"/>
                </a:solidFill>
                <a:latin typeface="Oswald"/>
                <a:ea typeface="Oswald"/>
                <a:cs typeface="Oswald"/>
                <a:sym typeface="Oswald"/>
              </a:rPr>
              <a:t>OBSERVATION: </a:t>
            </a:r>
            <a:endParaRPr sz="3000">
              <a:solidFill>
                <a:srgbClr val="FFFFFF"/>
              </a:solidFill>
              <a:latin typeface="Oswald"/>
              <a:ea typeface="Oswald"/>
              <a:cs typeface="Oswald"/>
              <a:sym typeface="Oswald"/>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From the above-mentioned graphs, we can observe that as the value of CO₂ increases as the value of NDVI and EVI decrease.</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n" sz="3000">
                <a:solidFill>
                  <a:srgbClr val="FFFFFF"/>
                </a:solidFill>
                <a:latin typeface="Oswald"/>
                <a:ea typeface="Oswald"/>
                <a:cs typeface="Oswald"/>
                <a:sym typeface="Oswald"/>
              </a:rPr>
              <a:t>CONCLUSION: </a:t>
            </a:r>
            <a:endParaRPr sz="3000">
              <a:solidFill>
                <a:srgbClr val="FFFFFF"/>
              </a:solidFill>
              <a:latin typeface="Oswald"/>
              <a:ea typeface="Oswald"/>
              <a:cs typeface="Oswald"/>
              <a:sym typeface="Oswald"/>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As the value of NDVI or EVI increases, we can tell that the state of plant health in that region is quite good. If the state of plant health is good then we can safely say that the chlorophyll levels are quite high, which means that the process of Photosynthesis can be carried out in a more effective way. Due to more effective Photosynthesis the CO₂ is consumed, which can be seen in the bottom-most graph above.</a:t>
            </a:r>
            <a:endParaRPr>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solidFill>
                <a:srgbClr val="FFFF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311700" y="0"/>
            <a:ext cx="8520600" cy="45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sz="2400">
                <a:solidFill>
                  <a:srgbClr val="FFFFFF"/>
                </a:solidFill>
              </a:rPr>
              <a:t>Trends of CO₂ and NDVI and EVI in Whole Data-set:</a:t>
            </a:r>
            <a:endParaRPr sz="2400">
              <a:solidFill>
                <a:srgbClr val="FFFFFF"/>
              </a:solidFill>
            </a:endParaRPr>
          </a:p>
          <a:p>
            <a:pPr indent="0" lvl="0" marL="0" rtl="0" algn="l">
              <a:lnSpc>
                <a:spcPct val="100000"/>
              </a:lnSpc>
              <a:spcBef>
                <a:spcPts val="0"/>
              </a:spcBef>
              <a:spcAft>
                <a:spcPts val="0"/>
              </a:spcAft>
              <a:buSzPts val="3000"/>
              <a:buNone/>
            </a:pPr>
            <a:r>
              <a:t/>
            </a:r>
            <a:endParaRPr/>
          </a:p>
        </p:txBody>
      </p:sp>
      <p:pic>
        <p:nvPicPr>
          <p:cNvPr id="252" name="Google Shape;252;p31"/>
          <p:cNvPicPr preferRelativeResize="0"/>
          <p:nvPr/>
        </p:nvPicPr>
        <p:blipFill rotWithShape="1">
          <a:blip r:embed="rId3">
            <a:alphaModFix/>
          </a:blip>
          <a:srcRect b="2344" l="0" r="0" t="2343"/>
          <a:stretch/>
        </p:blipFill>
        <p:spPr>
          <a:xfrm>
            <a:off x="60100" y="455400"/>
            <a:ext cx="4354850" cy="2218450"/>
          </a:xfrm>
          <a:prstGeom prst="rect">
            <a:avLst/>
          </a:prstGeom>
          <a:noFill/>
          <a:ln>
            <a:noFill/>
          </a:ln>
        </p:spPr>
      </p:pic>
      <p:pic>
        <p:nvPicPr>
          <p:cNvPr id="253" name="Google Shape;253;p31"/>
          <p:cNvPicPr preferRelativeResize="0"/>
          <p:nvPr/>
        </p:nvPicPr>
        <p:blipFill rotWithShape="1">
          <a:blip r:embed="rId4">
            <a:alphaModFix/>
          </a:blip>
          <a:srcRect b="0" l="0" r="0" t="0"/>
          <a:stretch/>
        </p:blipFill>
        <p:spPr>
          <a:xfrm>
            <a:off x="4414950" y="455400"/>
            <a:ext cx="4426050" cy="2218450"/>
          </a:xfrm>
          <a:prstGeom prst="rect">
            <a:avLst/>
          </a:prstGeom>
          <a:noFill/>
          <a:ln>
            <a:noFill/>
          </a:ln>
        </p:spPr>
      </p:pic>
      <p:pic>
        <p:nvPicPr>
          <p:cNvPr id="254" name="Google Shape;254;p31"/>
          <p:cNvPicPr preferRelativeResize="0"/>
          <p:nvPr/>
        </p:nvPicPr>
        <p:blipFill rotWithShape="1">
          <a:blip r:embed="rId5">
            <a:alphaModFix/>
          </a:blip>
          <a:srcRect b="0" l="0" r="0" t="0"/>
          <a:stretch/>
        </p:blipFill>
        <p:spPr>
          <a:xfrm>
            <a:off x="1524100" y="2673850"/>
            <a:ext cx="6114800" cy="2406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2"/>
          <p:cNvSpPr txBox="1"/>
          <p:nvPr>
            <p:ph idx="1" type="body"/>
          </p:nvPr>
        </p:nvSpPr>
        <p:spPr>
          <a:xfrm>
            <a:off x="311700" y="212475"/>
            <a:ext cx="8520600" cy="47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solidFill>
                  <a:srgbClr val="FFFFFF"/>
                </a:solidFill>
                <a:latin typeface="Oswald"/>
                <a:ea typeface="Oswald"/>
                <a:cs typeface="Oswald"/>
                <a:sym typeface="Oswald"/>
              </a:rPr>
              <a:t>OBSERVATION:</a:t>
            </a:r>
            <a:endParaRPr sz="3000">
              <a:solidFill>
                <a:srgbClr val="FFFFFF"/>
              </a:solidFill>
              <a:latin typeface="Oswald"/>
              <a:ea typeface="Oswald"/>
              <a:cs typeface="Oswald"/>
              <a:sym typeface="Oswald"/>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We observe that the extremum values(maximum and minimum) of NDVI and EVI don’t change in a year, whereas the values of CO₂ have a step function-esque shape.</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sz="3000">
                <a:solidFill>
                  <a:srgbClr val="FFFFFF"/>
                </a:solidFill>
                <a:latin typeface="Oswald"/>
                <a:ea typeface="Oswald"/>
                <a:cs typeface="Oswald"/>
                <a:sym typeface="Oswald"/>
              </a:rPr>
              <a:t>CONCLUSION: </a:t>
            </a:r>
            <a:endParaRPr sz="3000">
              <a:solidFill>
                <a:srgbClr val="FFFFFF"/>
              </a:solidFill>
              <a:latin typeface="Oswald"/>
              <a:ea typeface="Oswald"/>
              <a:cs typeface="Oswald"/>
              <a:sym typeface="Oswald"/>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From this we can say that CO₂ can’t be solely predicted by NDVI and EVI, because they don’t produce the change which makes CO₂ climb. But we can surely say that the NDVI and EVI data of one year and corresponding levels of CO₂ may have a relation from our last conclusion (for the topic ‘Trends of CO₂ and NDVI and EVI in Whole Data-set’). Therefore, we can conclude that NDVI and EVI aren’t the only factors affecting the CO₂ levels, and we can also conclude at the same time that NDVI and EVI values do affect CO₂  levels. </a:t>
            </a:r>
            <a:endParaRPr>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solidFill>
                <a:srgbClr val="FFFF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SzPts val="3000"/>
              <a:buNone/>
            </a:pPr>
            <a:r>
              <a:rPr lang="en">
                <a:solidFill>
                  <a:srgbClr val="FFFFFF"/>
                </a:solidFill>
              </a:rPr>
              <a:t>Exploring Relationship Between NDVI &amp; EVI with Carbon Dioxide Using Machine Learning:</a:t>
            </a:r>
            <a:endParaRPr>
              <a:solidFill>
                <a:srgbClr val="FFFFFF"/>
              </a:solidFill>
            </a:endParaRPr>
          </a:p>
        </p:txBody>
      </p:sp>
      <p:sp>
        <p:nvSpPr>
          <p:cNvPr id="265" name="Google Shape;265;p33"/>
          <p:cNvSpPr txBox="1"/>
          <p:nvPr>
            <p:ph idx="4294967295" type="body"/>
          </p:nvPr>
        </p:nvSpPr>
        <p:spPr>
          <a:xfrm>
            <a:off x="743400" y="2386875"/>
            <a:ext cx="7785600" cy="218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1800"/>
              <a:buNone/>
            </a:pPr>
            <a:r>
              <a:rPr lang="en" sz="2000">
                <a:solidFill>
                  <a:srgbClr val="FFFFFF"/>
                </a:solidFill>
                <a:latin typeface="Arial"/>
                <a:ea typeface="Arial"/>
                <a:cs typeface="Arial"/>
                <a:sym typeface="Arial"/>
              </a:rPr>
              <a:t>We develop a Machine Learning model using the </a:t>
            </a:r>
            <a:endParaRPr sz="2000">
              <a:solidFill>
                <a:srgbClr val="FFFFFF"/>
              </a:solidFill>
              <a:latin typeface="Arial"/>
              <a:ea typeface="Arial"/>
              <a:cs typeface="Arial"/>
              <a:sym typeface="Arial"/>
            </a:endParaRPr>
          </a:p>
          <a:p>
            <a:pPr indent="0" lvl="0" marL="0" rtl="0" algn="ctr">
              <a:lnSpc>
                <a:spcPct val="115000"/>
              </a:lnSpc>
              <a:spcBef>
                <a:spcPts val="1200"/>
              </a:spcBef>
              <a:spcAft>
                <a:spcPts val="0"/>
              </a:spcAft>
              <a:buSzPts val="1800"/>
              <a:buNone/>
            </a:pPr>
            <a:r>
              <a:rPr lang="en" sz="2000">
                <a:solidFill>
                  <a:srgbClr val="FFFFFF"/>
                </a:solidFill>
                <a:latin typeface="Arial"/>
                <a:ea typeface="Arial"/>
                <a:cs typeface="Arial"/>
                <a:sym typeface="Arial"/>
              </a:rPr>
              <a:t>Polynomial Regression algorithm.</a:t>
            </a:r>
            <a:endParaRPr sz="2000">
              <a:solidFill>
                <a:srgbClr val="FFFFFF"/>
              </a:solidFill>
              <a:latin typeface="Arial"/>
              <a:ea typeface="Arial"/>
              <a:cs typeface="Arial"/>
              <a:sym typeface="Arial"/>
            </a:endParaRPr>
          </a:p>
          <a:p>
            <a:pPr indent="0" lvl="0" marL="0" rtl="0" algn="l">
              <a:lnSpc>
                <a:spcPct val="115000"/>
              </a:lnSpc>
              <a:spcBef>
                <a:spcPts val="1200"/>
              </a:spcBef>
              <a:spcAft>
                <a:spcPts val="1600"/>
              </a:spcAft>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4"/>
          <p:cNvSpPr txBox="1"/>
          <p:nvPr/>
        </p:nvSpPr>
        <p:spPr>
          <a:xfrm>
            <a:off x="222150" y="77675"/>
            <a:ext cx="8699700" cy="633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900"/>
              <a:buFont typeface="Arial"/>
              <a:buNone/>
            </a:pPr>
            <a:r>
              <a:rPr b="0" i="0" lang="en" sz="2900" u="none" cap="none" strike="noStrike">
                <a:solidFill>
                  <a:srgbClr val="FFFFFF"/>
                </a:solidFill>
                <a:latin typeface="Oswald"/>
                <a:ea typeface="Oswald"/>
                <a:cs typeface="Oswald"/>
                <a:sym typeface="Oswald"/>
              </a:rPr>
              <a:t>Brief Overview of Machine Learning and Polynomial Regression</a:t>
            </a:r>
            <a:endParaRPr b="0" i="0" sz="2900" u="none" cap="none" strike="noStrike">
              <a:solidFill>
                <a:srgbClr val="000000"/>
              </a:solidFill>
              <a:latin typeface="Oswald"/>
              <a:ea typeface="Oswald"/>
              <a:cs typeface="Oswald"/>
              <a:sym typeface="Oswald"/>
            </a:endParaRPr>
          </a:p>
        </p:txBody>
      </p:sp>
      <p:sp>
        <p:nvSpPr>
          <p:cNvPr id="271" name="Google Shape;271;p34"/>
          <p:cNvSpPr txBox="1"/>
          <p:nvPr/>
        </p:nvSpPr>
        <p:spPr>
          <a:xfrm>
            <a:off x="277350" y="807925"/>
            <a:ext cx="8589300" cy="4237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According to Wikipedia, Machine learning is the study of computer algorithms that improve automatically through experience. We create such algorithms to help the computer learn by analyzing pre-recorded data.</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Here, for our research question, we will use a Machine Learning technique known as Polynomial Regression.</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Polynomial Regression is a machine learning method in which the dependent variable is represented as a polynomial function of independent variables. </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The degree of Polynomial Regression is the highest degree of the individual terms of the polynomial. For example,  (A + B*X)  has degree 1, (A + B*X + C*X^2)  has degree 2, and so on. (X is the variable.)</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311700" y="3228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Datasets Used</a:t>
            </a:r>
            <a:endParaRPr/>
          </a:p>
        </p:txBody>
      </p:sp>
      <p:sp>
        <p:nvSpPr>
          <p:cNvPr id="277" name="Google Shape;27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solidFill>
                  <a:schemeClr val="dk1"/>
                </a:solidFill>
                <a:latin typeface="Arial"/>
                <a:ea typeface="Arial"/>
                <a:cs typeface="Arial"/>
                <a:sym typeface="Arial"/>
              </a:rPr>
              <a:t>Training Set:</a:t>
            </a:r>
            <a:r>
              <a:rPr lang="en">
                <a:solidFill>
                  <a:schemeClr val="dk1"/>
                </a:solidFill>
                <a:latin typeface="Arial"/>
                <a:ea typeface="Arial"/>
                <a:cs typeface="Arial"/>
                <a:sym typeface="Arial"/>
              </a:rPr>
              <a:t> Data available from January 2010 to August 2019. Frequency 32 days.</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800"/>
              <a:buNone/>
            </a:pPr>
            <a:r>
              <a:rPr b="1" lang="en">
                <a:solidFill>
                  <a:schemeClr val="dk1"/>
                </a:solidFill>
                <a:latin typeface="Arial"/>
                <a:ea typeface="Arial"/>
                <a:cs typeface="Arial"/>
                <a:sym typeface="Arial"/>
              </a:rPr>
              <a:t>Test Set:</a:t>
            </a:r>
            <a:r>
              <a:rPr lang="en">
                <a:solidFill>
                  <a:schemeClr val="dk1"/>
                </a:solidFill>
                <a:latin typeface="Arial"/>
                <a:ea typeface="Arial"/>
                <a:cs typeface="Arial"/>
                <a:sym typeface="Arial"/>
              </a:rPr>
              <a:t> Data available from Jan 2010 to August 2019. The frequency of data is 32 days.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800"/>
              <a:buNone/>
            </a:pPr>
            <a:r>
              <a:rPr lang="en">
                <a:solidFill>
                  <a:schemeClr val="dk1"/>
                </a:solidFill>
                <a:latin typeface="Arial"/>
                <a:ea typeface="Arial"/>
                <a:cs typeface="Arial"/>
                <a:sym typeface="Arial"/>
              </a:rPr>
              <a:t>The testing set contains data of 16 days after each day in the training set. For example, if January 9, 2010, is in the Training set, then January 25, 2010, is in the Testing set.</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800"/>
              <a:buNone/>
            </a:pPr>
            <a:r>
              <a:rPr b="1" lang="en">
                <a:solidFill>
                  <a:schemeClr val="dk1"/>
                </a:solidFill>
                <a:latin typeface="Arial"/>
                <a:ea typeface="Arial"/>
                <a:cs typeface="Arial"/>
                <a:sym typeface="Arial"/>
              </a:rPr>
              <a:t>Region:</a:t>
            </a:r>
            <a:r>
              <a:rPr lang="en">
                <a:solidFill>
                  <a:schemeClr val="dk1"/>
                </a:solidFill>
                <a:latin typeface="Arial"/>
                <a:ea typeface="Arial"/>
                <a:cs typeface="Arial"/>
                <a:sym typeface="Arial"/>
              </a:rPr>
              <a:t> Gujarat</a:t>
            </a:r>
            <a:endParaRPr>
              <a:solidFill>
                <a:schemeClr val="dk1"/>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pic>
        <p:nvPicPr>
          <p:cNvPr id="282" name="Google Shape;282;p36"/>
          <p:cNvPicPr preferRelativeResize="0"/>
          <p:nvPr/>
        </p:nvPicPr>
        <p:blipFill rotWithShape="1">
          <a:blip r:embed="rId3">
            <a:alphaModFix/>
          </a:blip>
          <a:srcRect b="0" l="0" r="0" t="0"/>
          <a:stretch/>
        </p:blipFill>
        <p:spPr>
          <a:xfrm>
            <a:off x="152400" y="91650"/>
            <a:ext cx="8839200" cy="1955200"/>
          </a:xfrm>
          <a:prstGeom prst="rect">
            <a:avLst/>
          </a:prstGeom>
          <a:noFill/>
          <a:ln>
            <a:noFill/>
          </a:ln>
        </p:spPr>
      </p:pic>
      <p:sp>
        <p:nvSpPr>
          <p:cNvPr id="283" name="Google Shape;283;p36"/>
          <p:cNvSpPr txBox="1"/>
          <p:nvPr/>
        </p:nvSpPr>
        <p:spPr>
          <a:xfrm>
            <a:off x="238000" y="2114450"/>
            <a:ext cx="8753700" cy="29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We will start with Polynomial Regression with Degree 1. This is also known as Linear Regression.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Once we have created a PolynomialFeatures object and transformed our original parameters, we create RidgeRegression objects (1 for each coordinate point).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We then train the model (fit the data). Using this, we predict the values of Carbon Dioxide (dependent variable).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Once we have the predicted values, we evaluate the performance of our model. We do this in two ways, through graphs (qualitative) and R-squared score and MSE (quantitative).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7"/>
          <p:cNvSpPr txBox="1"/>
          <p:nvPr/>
        </p:nvSpPr>
        <p:spPr>
          <a:xfrm>
            <a:off x="6166450" y="286350"/>
            <a:ext cx="2914200" cy="457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This image shows us the plot for the Training set.</a:t>
            </a:r>
            <a:endParaRPr b="0" i="0" sz="1800" u="none" cap="none" strike="noStrike">
              <a:solidFill>
                <a:schemeClr val="dk1"/>
              </a:solidFill>
              <a:latin typeface="Arial"/>
              <a:ea typeface="Arial"/>
              <a:cs typeface="Arial"/>
              <a:sym typeface="Arial"/>
            </a:endParaRPr>
          </a:p>
        </p:txBody>
      </p:sp>
      <p:pic>
        <p:nvPicPr>
          <p:cNvPr id="289" name="Google Shape;289;p37"/>
          <p:cNvPicPr preferRelativeResize="0"/>
          <p:nvPr/>
        </p:nvPicPr>
        <p:blipFill rotWithShape="1">
          <a:blip r:embed="rId3">
            <a:alphaModFix/>
          </a:blip>
          <a:srcRect b="0" l="0" r="0" t="0"/>
          <a:stretch/>
        </p:blipFill>
        <p:spPr>
          <a:xfrm>
            <a:off x="152400" y="152400"/>
            <a:ext cx="6016597" cy="483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nvSpPr>
        <p:spPr>
          <a:xfrm>
            <a:off x="221000" y="331500"/>
            <a:ext cx="8669700" cy="76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Oswald"/>
                <a:ea typeface="Oswald"/>
                <a:cs typeface="Oswald"/>
                <a:sym typeface="Oswald"/>
              </a:rPr>
              <a:t>Understanding Quantitative Measures</a:t>
            </a:r>
            <a:endParaRPr b="0" i="0" sz="3000" u="none" cap="none" strike="noStrike">
              <a:solidFill>
                <a:srgbClr val="000000"/>
              </a:solidFill>
              <a:latin typeface="Oswald"/>
              <a:ea typeface="Oswald"/>
              <a:cs typeface="Oswald"/>
              <a:sym typeface="Oswald"/>
            </a:endParaRPr>
          </a:p>
        </p:txBody>
      </p:sp>
      <p:sp>
        <p:nvSpPr>
          <p:cNvPr id="295" name="Google Shape;295;p38"/>
          <p:cNvSpPr txBox="1"/>
          <p:nvPr/>
        </p:nvSpPr>
        <p:spPr>
          <a:xfrm>
            <a:off x="221000" y="1635800"/>
            <a:ext cx="8669700" cy="222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R-squared score:</a:t>
            </a:r>
            <a:r>
              <a:rPr b="0" i="0" lang="en" sz="1800" u="none" cap="none" strike="noStrike">
                <a:solidFill>
                  <a:schemeClr val="dk1"/>
                </a:solidFill>
                <a:latin typeface="Arial"/>
                <a:ea typeface="Arial"/>
                <a:cs typeface="Arial"/>
                <a:sym typeface="Arial"/>
              </a:rPr>
              <a:t> R^2 is a measure of how close the data is to the fitted regression curve. Higher the absolute value of R^2 (till 1), better is the model.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MSE (Mean Square Error):</a:t>
            </a:r>
            <a:r>
              <a:rPr b="0" i="0" lang="en" sz="1800" u="none" cap="none" strike="noStrike">
                <a:solidFill>
                  <a:schemeClr val="dk1"/>
                </a:solidFill>
                <a:latin typeface="Arial"/>
                <a:ea typeface="Arial"/>
                <a:cs typeface="Arial"/>
                <a:sym typeface="Arial"/>
              </a:rPr>
              <a:t> The mean of the squares of errors, i.e., the difference between the actual value and predicted value. Lower the MSE, better is the model.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39"/>
          <p:cNvPicPr preferRelativeResize="0"/>
          <p:nvPr/>
        </p:nvPicPr>
        <p:blipFill rotWithShape="1">
          <a:blip r:embed="rId3">
            <a:alphaModFix/>
          </a:blip>
          <a:srcRect b="0" l="0" r="0" t="0"/>
          <a:stretch/>
        </p:blipFill>
        <p:spPr>
          <a:xfrm>
            <a:off x="152400" y="152400"/>
            <a:ext cx="8839201" cy="3683000"/>
          </a:xfrm>
          <a:prstGeom prst="rect">
            <a:avLst/>
          </a:prstGeom>
          <a:noFill/>
          <a:ln>
            <a:noFill/>
          </a:ln>
        </p:spPr>
      </p:pic>
      <p:sp>
        <p:nvSpPr>
          <p:cNvPr id="301" name="Google Shape;301;p39"/>
          <p:cNvSpPr txBox="1"/>
          <p:nvPr/>
        </p:nvSpPr>
        <p:spPr>
          <a:xfrm>
            <a:off x="210975" y="3935400"/>
            <a:ext cx="8599200" cy="97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R-squared score and MSE for Training set.</a:t>
            </a:r>
            <a:endParaRPr b="0" i="0" sz="1800" u="none" cap="none" strike="noStrike">
              <a:solidFill>
                <a:srgbClr val="000000"/>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147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a:solidFill>
                  <a:srgbClr val="FFFFFF"/>
                </a:solidFill>
              </a:rPr>
              <a:t>What is Phenology?</a:t>
            </a:r>
            <a:endParaRPr>
              <a:solidFill>
                <a:srgbClr val="FFFFFF"/>
              </a:solidFill>
            </a:endParaRPr>
          </a:p>
          <a:p>
            <a:pPr indent="0" lvl="0" marL="0" rtl="0" algn="l">
              <a:lnSpc>
                <a:spcPct val="100000"/>
              </a:lnSpc>
              <a:spcBef>
                <a:spcPts val="0"/>
              </a:spcBef>
              <a:spcAft>
                <a:spcPts val="0"/>
              </a:spcAft>
              <a:buSzPts val="3000"/>
              <a:buNone/>
            </a:pPr>
            <a:r>
              <a:t/>
            </a:r>
            <a:endParaRPr/>
          </a:p>
        </p:txBody>
      </p:sp>
      <p:sp>
        <p:nvSpPr>
          <p:cNvPr id="79" name="Google Shape;79;p4"/>
          <p:cNvSpPr txBox="1"/>
          <p:nvPr>
            <p:ph idx="1" type="body"/>
          </p:nvPr>
        </p:nvSpPr>
        <p:spPr>
          <a:xfrm>
            <a:off x="133375" y="719700"/>
            <a:ext cx="8874300" cy="41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Phenology is the study of periodic plant and animal life cycle events and how these are influenced by seasonal and interannual variations in climate, as well as habitat factors. It is the study of the timing of the biological events in plants and animals such as flowering, leafing, hibernation, reproduction, and migration.</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Phenology is the study of the timing of recurring biological events, the interaction of biotic and abiotic forces that affect these events, and the interrelation among phases of the same or different species. Changes in weather with the seasons, such as temperature and precipitation, signal many organisms to enter new phases of their lives.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Phenology is literally "the science of appearance." The word phenology comes from Greek words phaino, meaning to show or appear, and logos, which means to study.</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0"/>
          <p:cNvSpPr txBox="1"/>
          <p:nvPr/>
        </p:nvSpPr>
        <p:spPr>
          <a:xfrm>
            <a:off x="6122025" y="286350"/>
            <a:ext cx="2769600" cy="457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This image shows us the plot for the Testing set.</a:t>
            </a:r>
            <a:endParaRPr b="0" i="0" sz="1800" u="none" cap="none" strike="noStrike">
              <a:solidFill>
                <a:schemeClr val="dk1"/>
              </a:solidFill>
              <a:latin typeface="Arial"/>
              <a:ea typeface="Arial"/>
              <a:cs typeface="Arial"/>
              <a:sym typeface="Arial"/>
            </a:endParaRPr>
          </a:p>
        </p:txBody>
      </p:sp>
      <p:pic>
        <p:nvPicPr>
          <p:cNvPr id="307" name="Google Shape;307;p40"/>
          <p:cNvPicPr preferRelativeResize="0"/>
          <p:nvPr/>
        </p:nvPicPr>
        <p:blipFill rotWithShape="1">
          <a:blip r:embed="rId3">
            <a:alphaModFix/>
          </a:blip>
          <a:srcRect b="0" l="0" r="0" t="0"/>
          <a:stretch/>
        </p:blipFill>
        <p:spPr>
          <a:xfrm>
            <a:off x="152400" y="152400"/>
            <a:ext cx="5969625" cy="4820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1"/>
          <p:cNvSpPr txBox="1"/>
          <p:nvPr/>
        </p:nvSpPr>
        <p:spPr>
          <a:xfrm>
            <a:off x="210975" y="2968900"/>
            <a:ext cx="8599200" cy="194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R-squared score and MSE for Testing set.</a:t>
            </a:r>
            <a:endParaRPr b="0" i="0" sz="1800" u="none" cap="none" strike="noStrike">
              <a:solidFill>
                <a:srgbClr val="000000"/>
              </a:solidFill>
              <a:latin typeface="Average"/>
              <a:ea typeface="Average"/>
              <a:cs typeface="Average"/>
              <a:sym typeface="Average"/>
            </a:endParaRPr>
          </a:p>
        </p:txBody>
      </p:sp>
      <p:pic>
        <p:nvPicPr>
          <p:cNvPr id="313" name="Google Shape;313;p41"/>
          <p:cNvPicPr preferRelativeResize="0"/>
          <p:nvPr/>
        </p:nvPicPr>
        <p:blipFill rotWithShape="1">
          <a:blip r:embed="rId3">
            <a:alphaModFix/>
          </a:blip>
          <a:srcRect b="0" l="0" r="0" t="0"/>
          <a:stretch/>
        </p:blipFill>
        <p:spPr>
          <a:xfrm>
            <a:off x="152400" y="152400"/>
            <a:ext cx="8788450" cy="2749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2"/>
          <p:cNvSpPr txBox="1"/>
          <p:nvPr/>
        </p:nvSpPr>
        <p:spPr>
          <a:xfrm>
            <a:off x="352650" y="1358075"/>
            <a:ext cx="8438700" cy="2332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We can further increase the degree and create new models but, we observe that for our dataset, this leads to overfitting. Overfitting occurs when our model does very well in the training set but very bad in the test set. To avoid this, we do not increase the degree.</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311700" y="2463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000"/>
              <a:buNone/>
            </a:pPr>
            <a:r>
              <a:rPr lang="en">
                <a:solidFill>
                  <a:srgbClr val="FFFFFF"/>
                </a:solidFill>
              </a:rPr>
              <a:t>Kriging</a:t>
            </a:r>
            <a:endParaRPr>
              <a:solidFill>
                <a:srgbClr val="FFFFFF"/>
              </a:solidFill>
            </a:endParaRPr>
          </a:p>
          <a:p>
            <a:pPr indent="0" lvl="0" marL="0" rtl="0" algn="l">
              <a:lnSpc>
                <a:spcPct val="100000"/>
              </a:lnSpc>
              <a:spcBef>
                <a:spcPts val="1200"/>
              </a:spcBef>
              <a:spcAft>
                <a:spcPts val="0"/>
              </a:spcAft>
              <a:buSzPts val="3000"/>
              <a:buNone/>
            </a:pPr>
            <a:r>
              <a:t/>
            </a:r>
            <a:endParaRPr/>
          </a:p>
        </p:txBody>
      </p:sp>
      <p:sp>
        <p:nvSpPr>
          <p:cNvPr id="324" name="Google Shape;324;p43"/>
          <p:cNvSpPr txBox="1"/>
          <p:nvPr>
            <p:ph idx="1" type="body"/>
          </p:nvPr>
        </p:nvSpPr>
        <p:spPr>
          <a:xfrm>
            <a:off x="311700" y="819050"/>
            <a:ext cx="85206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lang="en">
                <a:solidFill>
                  <a:srgbClr val="FFFFFF"/>
                </a:solidFill>
                <a:latin typeface="Arial"/>
                <a:ea typeface="Arial"/>
                <a:cs typeface="Arial"/>
                <a:sym typeface="Arial"/>
              </a:rPr>
              <a:t>Kriging is a method of interpolation for which the interpolated values are modeled by a Gaussian process governed by prior covariances. Under suitable assumptions on the priors, kriging gives the best linear unbiased prediction of the intermediate values.</a:t>
            </a:r>
            <a:endParaRPr>
              <a:solidFill>
                <a:srgbClr val="FFFFFF"/>
              </a:solidFill>
              <a:latin typeface="Arial"/>
              <a:ea typeface="Arial"/>
              <a:cs typeface="Arial"/>
              <a:sym typeface="Arial"/>
            </a:endParaRPr>
          </a:p>
          <a:p>
            <a:pPr indent="0" lvl="0" marL="0" rtl="0" algn="l">
              <a:lnSpc>
                <a:spcPct val="115000"/>
              </a:lnSpc>
              <a:spcBef>
                <a:spcPts val="1200"/>
              </a:spcBef>
              <a:spcAft>
                <a:spcPts val="0"/>
              </a:spcAft>
              <a:buSzPts val="1800"/>
              <a:buNone/>
            </a:pPr>
            <a:r>
              <a:rPr lang="en">
                <a:solidFill>
                  <a:srgbClr val="FFFFFF"/>
                </a:solidFill>
                <a:latin typeface="Arial"/>
                <a:ea typeface="Arial"/>
                <a:cs typeface="Arial"/>
                <a:sym typeface="Arial"/>
              </a:rPr>
              <a:t>We used kriging to determine the values of CO₂ at other locations (other than the 4 given coordinates) whose data was not predicted by our machine learning model. We used a Gaussian model for the same.</a:t>
            </a:r>
            <a:endParaRPr>
              <a:solidFill>
                <a:srgbClr val="FFFFFF"/>
              </a:solidFill>
              <a:latin typeface="Arial"/>
              <a:ea typeface="Arial"/>
              <a:cs typeface="Arial"/>
              <a:sym typeface="Arial"/>
            </a:endParaRPr>
          </a:p>
          <a:p>
            <a:pPr indent="0" lvl="0" marL="0" rtl="0" algn="l">
              <a:lnSpc>
                <a:spcPct val="115000"/>
              </a:lnSpc>
              <a:spcBef>
                <a:spcPts val="1200"/>
              </a:spcBef>
              <a:spcAft>
                <a:spcPts val="0"/>
              </a:spcAft>
              <a:buSzPts val="1800"/>
              <a:buNone/>
            </a:pPr>
            <a:r>
              <a:rPr lang="en">
                <a:solidFill>
                  <a:srgbClr val="FFFFFF"/>
                </a:solidFill>
                <a:latin typeface="Arial"/>
                <a:ea typeface="Arial"/>
                <a:cs typeface="Arial"/>
                <a:sym typeface="Arial"/>
              </a:rPr>
              <a:t>We used kriging here because CO₂ values do not change very erratically. So, with values CO₂ levels at 4 coordinates in Gujarat, we predicted values of other 89996 coordinates.</a:t>
            </a:r>
            <a:endParaRPr>
              <a:solidFill>
                <a:srgbClr val="FFFFFF"/>
              </a:solidFill>
              <a:latin typeface="Arial"/>
              <a:ea typeface="Arial"/>
              <a:cs typeface="Arial"/>
              <a:sym typeface="Arial"/>
            </a:endParaRPr>
          </a:p>
          <a:p>
            <a:pPr indent="0" lvl="0" marL="0" rtl="0" algn="l">
              <a:lnSpc>
                <a:spcPct val="115000"/>
              </a:lnSpc>
              <a:spcBef>
                <a:spcPts val="1200"/>
              </a:spcBef>
              <a:spcAft>
                <a:spcPts val="1600"/>
              </a:spcAft>
              <a:buSzPts val="1800"/>
              <a:buNone/>
            </a:pPr>
            <a:r>
              <a:t/>
            </a:r>
            <a:endParaRPr>
              <a:solidFill>
                <a:srgbClr val="FFFFFF"/>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8" name="Shape 328"/>
        <p:cNvGrpSpPr/>
        <p:nvPr/>
      </p:nvGrpSpPr>
      <p:grpSpPr>
        <a:xfrm>
          <a:off x="0" y="0"/>
          <a:ext cx="0" cy="0"/>
          <a:chOff x="0" y="0"/>
          <a:chExt cx="0" cy="0"/>
        </a:xfrm>
      </p:grpSpPr>
      <p:sp>
        <p:nvSpPr>
          <p:cNvPr id="329" name="Google Shape;329;p44"/>
          <p:cNvSpPr txBox="1"/>
          <p:nvPr>
            <p:ph idx="1" type="body"/>
          </p:nvPr>
        </p:nvSpPr>
        <p:spPr>
          <a:xfrm>
            <a:off x="311700" y="3338850"/>
            <a:ext cx="8520600" cy="23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000000"/>
                </a:solidFill>
                <a:latin typeface="Arial"/>
                <a:ea typeface="Arial"/>
                <a:cs typeface="Arial"/>
                <a:sym typeface="Arial"/>
              </a:rPr>
              <a:t>After obtaining the predicted data of carbon dioxide from our model for 4 coordinates (21N/70.5E, 23N/70.5E, 21N/73.5E, and 23N/73.5E), we use the Kriging method, to interpolate the values of carbon dioxide for the entire region of Gujarat.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n" sz="1600">
                <a:solidFill>
                  <a:srgbClr val="000000"/>
                </a:solidFill>
                <a:latin typeface="Arial"/>
                <a:ea typeface="Arial"/>
                <a:cs typeface="Arial"/>
                <a:sym typeface="Arial"/>
              </a:rPr>
              <a:t>The obtained values, after Kriging, are plotted on the above maps. These maps represent the Carbon Dioxide value for the entire region of Gujarat.</a:t>
            </a:r>
            <a:endParaRPr sz="16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sz="1600"/>
          </a:p>
        </p:txBody>
      </p:sp>
      <p:pic>
        <p:nvPicPr>
          <p:cNvPr id="330" name="Google Shape;330;p44"/>
          <p:cNvPicPr preferRelativeResize="0"/>
          <p:nvPr/>
        </p:nvPicPr>
        <p:blipFill rotWithShape="1">
          <a:blip r:embed="rId3">
            <a:alphaModFix/>
          </a:blip>
          <a:srcRect b="0" l="0" r="0" t="0"/>
          <a:stretch/>
        </p:blipFill>
        <p:spPr>
          <a:xfrm>
            <a:off x="0" y="320050"/>
            <a:ext cx="4519775" cy="3018800"/>
          </a:xfrm>
          <a:prstGeom prst="rect">
            <a:avLst/>
          </a:prstGeom>
          <a:noFill/>
          <a:ln>
            <a:noFill/>
          </a:ln>
        </p:spPr>
      </p:pic>
      <p:pic>
        <p:nvPicPr>
          <p:cNvPr id="331" name="Google Shape;331;p44"/>
          <p:cNvPicPr preferRelativeResize="0"/>
          <p:nvPr/>
        </p:nvPicPr>
        <p:blipFill rotWithShape="1">
          <a:blip r:embed="rId4">
            <a:alphaModFix/>
          </a:blip>
          <a:srcRect b="0" l="1467" r="2617" t="0"/>
          <a:stretch/>
        </p:blipFill>
        <p:spPr>
          <a:xfrm>
            <a:off x="4519775" y="369750"/>
            <a:ext cx="4476750" cy="3018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SzPts val="3000"/>
              <a:buNone/>
            </a:pPr>
            <a:r>
              <a:rPr lang="en">
                <a:solidFill>
                  <a:srgbClr val="FFFFFF"/>
                </a:solidFill>
              </a:rPr>
              <a:t>Exploring Relationship Between NDVI &amp; EVI with Precipitation and Temperature:</a:t>
            </a:r>
            <a:endParaRPr>
              <a:solidFill>
                <a:srgbClr val="FFFFFF"/>
              </a:solidFill>
            </a:endParaRPr>
          </a:p>
        </p:txBody>
      </p:sp>
      <p:sp>
        <p:nvSpPr>
          <p:cNvPr id="337" name="Google Shape;337;p45"/>
          <p:cNvSpPr txBox="1"/>
          <p:nvPr>
            <p:ph idx="1" type="body"/>
          </p:nvPr>
        </p:nvSpPr>
        <p:spPr>
          <a:xfrm>
            <a:off x="311700" y="2386875"/>
            <a:ext cx="8520600" cy="218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1800"/>
              <a:buNone/>
            </a:pPr>
            <a:r>
              <a:rPr lang="en" sz="2000">
                <a:solidFill>
                  <a:srgbClr val="FFFFFF"/>
                </a:solidFill>
                <a:latin typeface="Arial"/>
                <a:ea typeface="Arial"/>
                <a:cs typeface="Arial"/>
                <a:sym typeface="Arial"/>
              </a:rPr>
              <a:t>The following graphs are plots of values of NDVI, EVI, Precipitation, and Land Surface Temperature for the Year 2019:</a:t>
            </a:r>
            <a:endParaRPr sz="2000">
              <a:solidFill>
                <a:srgbClr val="FFFFFF"/>
              </a:solidFill>
              <a:latin typeface="Arial"/>
              <a:ea typeface="Arial"/>
              <a:cs typeface="Arial"/>
              <a:sym typeface="Arial"/>
            </a:endParaRPr>
          </a:p>
          <a:p>
            <a:pPr indent="0" lvl="0" marL="0" rtl="0" algn="l">
              <a:lnSpc>
                <a:spcPct val="115000"/>
              </a:lnSpc>
              <a:spcBef>
                <a:spcPts val="1200"/>
              </a:spcBef>
              <a:spcAft>
                <a:spcPts val="1600"/>
              </a:spcAft>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46"/>
          <p:cNvPicPr preferRelativeResize="0"/>
          <p:nvPr/>
        </p:nvPicPr>
        <p:blipFill rotWithShape="1">
          <a:blip r:embed="rId3">
            <a:alphaModFix/>
          </a:blip>
          <a:srcRect b="454" l="0" r="0" t="455"/>
          <a:stretch/>
        </p:blipFill>
        <p:spPr>
          <a:xfrm>
            <a:off x="0" y="0"/>
            <a:ext cx="9143999" cy="2618650"/>
          </a:xfrm>
          <a:prstGeom prst="rect">
            <a:avLst/>
          </a:prstGeom>
          <a:noFill/>
          <a:ln>
            <a:noFill/>
          </a:ln>
        </p:spPr>
      </p:pic>
      <p:pic>
        <p:nvPicPr>
          <p:cNvPr id="343" name="Google Shape;343;p46"/>
          <p:cNvPicPr preferRelativeResize="0"/>
          <p:nvPr/>
        </p:nvPicPr>
        <p:blipFill rotWithShape="1">
          <a:blip r:embed="rId4">
            <a:alphaModFix/>
          </a:blip>
          <a:srcRect b="0" l="278" r="288" t="0"/>
          <a:stretch/>
        </p:blipFill>
        <p:spPr>
          <a:xfrm>
            <a:off x="0" y="2618650"/>
            <a:ext cx="9143999" cy="2524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pic>
        <p:nvPicPr>
          <p:cNvPr id="348" name="Google Shape;348;p47"/>
          <p:cNvPicPr preferRelativeResize="0"/>
          <p:nvPr/>
        </p:nvPicPr>
        <p:blipFill rotWithShape="1">
          <a:blip r:embed="rId3">
            <a:alphaModFix/>
          </a:blip>
          <a:srcRect b="0" l="209" r="208" t="0"/>
          <a:stretch/>
        </p:blipFill>
        <p:spPr>
          <a:xfrm>
            <a:off x="0" y="0"/>
            <a:ext cx="9143999" cy="2571750"/>
          </a:xfrm>
          <a:prstGeom prst="rect">
            <a:avLst/>
          </a:prstGeom>
          <a:noFill/>
          <a:ln>
            <a:noFill/>
          </a:ln>
        </p:spPr>
      </p:pic>
      <p:pic>
        <p:nvPicPr>
          <p:cNvPr id="349" name="Google Shape;349;p47"/>
          <p:cNvPicPr preferRelativeResize="0"/>
          <p:nvPr/>
        </p:nvPicPr>
        <p:blipFill rotWithShape="1">
          <a:blip r:embed="rId4">
            <a:alphaModFix/>
          </a:blip>
          <a:srcRect b="5027" l="0" r="0" t="5026"/>
          <a:stretch/>
        </p:blipFill>
        <p:spPr>
          <a:xfrm>
            <a:off x="0" y="2571750"/>
            <a:ext cx="9143999" cy="2571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8"/>
          <p:cNvSpPr txBox="1"/>
          <p:nvPr>
            <p:ph idx="1" type="body"/>
          </p:nvPr>
        </p:nvSpPr>
        <p:spPr>
          <a:xfrm>
            <a:off x="311700" y="0"/>
            <a:ext cx="8520600" cy="49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lang="en" sz="2200">
                <a:solidFill>
                  <a:srgbClr val="FFFFFF"/>
                </a:solidFill>
                <a:latin typeface="Oswald"/>
                <a:ea typeface="Oswald"/>
                <a:cs typeface="Oswald"/>
                <a:sym typeface="Oswald"/>
              </a:rPr>
              <a:t>Observation 1   :</a:t>
            </a:r>
            <a:r>
              <a:rPr lang="en" sz="1600">
                <a:solidFill>
                  <a:srgbClr val="FFFFFF"/>
                </a:solidFill>
                <a:latin typeface="Arial"/>
                <a:ea typeface="Arial"/>
                <a:cs typeface="Arial"/>
                <a:sym typeface="Arial"/>
              </a:rPr>
              <a:t>	NDVI, EVI, and Precipitation increase as the months July/ August approach. They continue to rise till October. This period, in India, is known as the monsoon season.</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200">
                <a:solidFill>
                  <a:srgbClr val="FFFFFF"/>
                </a:solidFill>
                <a:latin typeface="Oswald"/>
                <a:ea typeface="Oswald"/>
                <a:cs typeface="Oswald"/>
                <a:sym typeface="Oswald"/>
              </a:rPr>
              <a:t>Conclusion 1    :</a:t>
            </a:r>
            <a:r>
              <a:rPr lang="en" sz="1600">
                <a:solidFill>
                  <a:srgbClr val="FFFFFF"/>
                </a:solidFill>
                <a:latin typeface="Arial"/>
                <a:ea typeface="Arial"/>
                <a:cs typeface="Arial"/>
                <a:sym typeface="Arial"/>
              </a:rPr>
              <a:t> 	NDVI and EVI, the phenological factors, denote the flourish of vegetation. In the monsoon season, when precipitation is high, plants are well-irrigated and their growth increases. This leads to an increase in the values of NDVI and EVI.</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200">
                <a:solidFill>
                  <a:srgbClr val="FFFFFF"/>
                </a:solidFill>
                <a:latin typeface="Oswald"/>
                <a:ea typeface="Oswald"/>
                <a:cs typeface="Oswald"/>
                <a:sym typeface="Oswald"/>
              </a:rPr>
              <a:t>Observation 2   :</a:t>
            </a:r>
            <a:r>
              <a:rPr lang="en" sz="1600">
                <a:solidFill>
                  <a:srgbClr val="FFFFFF"/>
                </a:solidFill>
                <a:latin typeface="Arial"/>
                <a:ea typeface="Arial"/>
                <a:cs typeface="Arial"/>
                <a:sym typeface="Arial"/>
              </a:rPr>
              <a:t>	As temperature increases, to some extent, NDVI and EVI also increase.</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800"/>
              <a:buNone/>
            </a:pPr>
            <a:r>
              <a:rPr lang="en" sz="2200">
                <a:solidFill>
                  <a:srgbClr val="FFFFFF"/>
                </a:solidFill>
                <a:latin typeface="Oswald"/>
                <a:ea typeface="Oswald"/>
                <a:cs typeface="Oswald"/>
                <a:sym typeface="Oswald"/>
              </a:rPr>
              <a:t>Conclusion 2    :</a:t>
            </a:r>
            <a:r>
              <a:rPr lang="en" sz="1600">
                <a:solidFill>
                  <a:srgbClr val="FFFFFF"/>
                </a:solidFill>
                <a:latin typeface="Arial"/>
                <a:ea typeface="Arial"/>
                <a:cs typeface="Arial"/>
                <a:sym typeface="Arial"/>
              </a:rPr>
              <a:t>	When temperature increases, plants perform better photosynthesis. This eventually leads to increased consumption of carbon dioxide, reducing its amount in the atmosphere. Increased photosynthesis leads to better growth of vegetation, which in turn increases phenological factors, NDVI and EVI. Although, we must note that there is a saturation point of temperature, beyond which photosynthesis reduces.</a:t>
            </a:r>
            <a:endParaRPr sz="1600">
              <a:solidFill>
                <a:srgbClr val="FFFFFF"/>
              </a:solidFill>
              <a:latin typeface="Arial"/>
              <a:ea typeface="Arial"/>
              <a:cs typeface="Arial"/>
              <a:sym typeface="Arial"/>
            </a:endParaRPr>
          </a:p>
          <a:p>
            <a:pPr indent="0" lvl="0" marL="0" rtl="0" algn="l">
              <a:lnSpc>
                <a:spcPct val="115000"/>
              </a:lnSpc>
              <a:spcBef>
                <a:spcPts val="1200"/>
              </a:spcBef>
              <a:spcAft>
                <a:spcPts val="1600"/>
              </a:spcAft>
              <a:buSzPts val="1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9"/>
          <p:cNvSpPr txBox="1"/>
          <p:nvPr>
            <p:ph idx="4294967295" type="title"/>
          </p:nvPr>
        </p:nvSpPr>
        <p:spPr>
          <a:xfrm>
            <a:off x="311700" y="445025"/>
            <a:ext cx="8520600" cy="134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SzPts val="3000"/>
              <a:buNone/>
            </a:pPr>
            <a:r>
              <a:rPr lang="en">
                <a:solidFill>
                  <a:srgbClr val="FFFFFF"/>
                </a:solidFill>
              </a:rPr>
              <a:t>Exploring Relationship Between NDVI &amp; EVI with Temperature Using Machine Learning:</a:t>
            </a:r>
            <a:endParaRPr>
              <a:solidFill>
                <a:srgbClr val="FFFFFF"/>
              </a:solidFill>
            </a:endParaRPr>
          </a:p>
        </p:txBody>
      </p:sp>
      <p:sp>
        <p:nvSpPr>
          <p:cNvPr id="360" name="Google Shape;360;p49"/>
          <p:cNvSpPr txBox="1"/>
          <p:nvPr>
            <p:ph idx="4294967295" type="body"/>
          </p:nvPr>
        </p:nvSpPr>
        <p:spPr>
          <a:xfrm>
            <a:off x="311700" y="2375775"/>
            <a:ext cx="8520600" cy="115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1800"/>
              <a:buNone/>
            </a:pPr>
            <a:r>
              <a:rPr lang="en" sz="2000">
                <a:solidFill>
                  <a:srgbClr val="FFFFFF"/>
                </a:solidFill>
                <a:latin typeface="Arial"/>
                <a:ea typeface="Arial"/>
                <a:cs typeface="Arial"/>
                <a:sym typeface="Arial"/>
              </a:rPr>
              <a:t>We develop a Machine Learning model using the Polynomial Regression algorithm with Degree 5.</a:t>
            </a:r>
            <a:endParaRPr sz="2000">
              <a:solidFill>
                <a:srgbClr val="FFFFFF"/>
              </a:solidFill>
              <a:latin typeface="Arial"/>
              <a:ea typeface="Arial"/>
              <a:cs typeface="Arial"/>
              <a:sym typeface="Arial"/>
            </a:endParaRPr>
          </a:p>
          <a:p>
            <a:pPr indent="0" lvl="0" marL="0" rtl="0" algn="l">
              <a:lnSpc>
                <a:spcPct val="115000"/>
              </a:lnSpc>
              <a:spcBef>
                <a:spcPts val="120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a:solidFill>
                  <a:srgbClr val="FFFFFF"/>
                </a:solidFill>
              </a:rPr>
              <a:t>What does it depend on?</a:t>
            </a:r>
            <a:endParaRPr>
              <a:solidFill>
                <a:srgbClr val="FFFFFF"/>
              </a:solidFill>
            </a:endParaRPr>
          </a:p>
          <a:p>
            <a:pPr indent="0" lvl="0" marL="0" rtl="0" algn="l">
              <a:lnSpc>
                <a:spcPct val="100000"/>
              </a:lnSpc>
              <a:spcBef>
                <a:spcPts val="0"/>
              </a:spcBef>
              <a:spcAft>
                <a:spcPts val="0"/>
              </a:spcAft>
              <a:buSzPts val="3000"/>
              <a:buNone/>
            </a:pPr>
            <a:r>
              <a:t/>
            </a:r>
            <a:endParaRPr>
              <a:solidFill>
                <a:srgbClr val="FFFFFF"/>
              </a:solidFill>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Changes in the timing of phases of the plant life cycle, known as phenophases, are directly affected by temperature, rainfall, and day length. While these factors change through the year in places where there are distinct seasons, the first two – temperature and rainfall – are also changing in many regions because of climate change.</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Leaf phenology depends primarily on the climatic conditions for a given biome. It strongly affects land-surface boundary conditions and the exchange of matter and energy with the atmosphere, inﬂuencing the surface albedo, roughness, and the dynamics of the terrestrial water cycle.</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0"/>
          <p:cNvSpPr txBox="1"/>
          <p:nvPr/>
        </p:nvSpPr>
        <p:spPr>
          <a:xfrm>
            <a:off x="261200" y="311425"/>
            <a:ext cx="8569200" cy="442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sng" cap="none" strike="noStrike">
                <a:solidFill>
                  <a:schemeClr val="dk1"/>
                </a:solidFill>
                <a:latin typeface="Oswald"/>
                <a:ea typeface="Oswald"/>
                <a:cs typeface="Oswald"/>
                <a:sym typeface="Oswald"/>
              </a:rPr>
              <a:t>Dataset Used</a:t>
            </a:r>
            <a:endParaRPr b="0" i="0" sz="3000" u="sng" cap="none" strike="noStrike">
              <a:solidFill>
                <a:schemeClr val="dk1"/>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Training Set : </a:t>
            </a:r>
            <a:r>
              <a:rPr b="0" i="0" lang="en" sz="1800" u="none" cap="none" strike="noStrike">
                <a:solidFill>
                  <a:schemeClr val="dk1"/>
                </a:solidFill>
                <a:latin typeface="Arial"/>
                <a:ea typeface="Arial"/>
                <a:cs typeface="Arial"/>
                <a:sym typeface="Arial"/>
              </a:rPr>
              <a:t>Data available from January 2018 to December 2018.</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Frequency 30 days.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Test Set :</a:t>
            </a:r>
            <a:r>
              <a:rPr b="0" i="0" lang="en" sz="1800" u="none" cap="none" strike="noStrike">
                <a:solidFill>
                  <a:schemeClr val="dk1"/>
                </a:solidFill>
                <a:latin typeface="Arial"/>
                <a:ea typeface="Arial"/>
                <a:cs typeface="Arial"/>
                <a:sym typeface="Arial"/>
              </a:rPr>
              <a:t> Data available for March 14, 2019</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Region :</a:t>
            </a:r>
            <a:r>
              <a:rPr b="0" i="0" lang="en" sz="1800" u="none" cap="none" strike="noStrike">
                <a:solidFill>
                  <a:schemeClr val="dk1"/>
                </a:solidFill>
                <a:latin typeface="Arial"/>
                <a:ea typeface="Arial"/>
                <a:cs typeface="Arial"/>
                <a:sym typeface="Arial"/>
              </a:rPr>
              <a:t> Ahmedabad-Gandhinagar</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311700" y="33392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3000"/>
              <a:buNone/>
            </a:pPr>
            <a:r>
              <a:rPr lang="en"/>
              <a:t>How was the Data Scaled?</a:t>
            </a:r>
            <a:endParaRPr/>
          </a:p>
        </p:txBody>
      </p:sp>
      <p:sp>
        <p:nvSpPr>
          <p:cNvPr id="371" name="Google Shape;371;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800"/>
              <a:buNone/>
            </a:pPr>
            <a:r>
              <a:rPr lang="en">
                <a:solidFill>
                  <a:schemeClr val="dk1"/>
                </a:solidFill>
                <a:latin typeface="Arial"/>
                <a:ea typeface="Arial"/>
                <a:cs typeface="Arial"/>
                <a:sym typeface="Arial"/>
              </a:rPr>
              <a:t>The entire data was scaled such that the mean of each variable becomes 0 and Standard Deviation (S.D.) becomes 1.</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SzPts val="1800"/>
              <a:buNone/>
            </a:pPr>
            <a:r>
              <a:rPr lang="en">
                <a:solidFill>
                  <a:schemeClr val="dk1"/>
                </a:solidFill>
                <a:latin typeface="Arial"/>
                <a:ea typeface="Arial"/>
                <a:cs typeface="Arial"/>
                <a:sym typeface="Arial"/>
              </a:rPr>
              <a:t>This is achieved by the preprocessing.scale() function from sklearn preprocessing library.</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SzPts val="1800"/>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SzPts val="1800"/>
              <a:buNone/>
            </a:pPr>
            <a:r>
              <a:rPr lang="en">
                <a:solidFill>
                  <a:schemeClr val="dk1"/>
                </a:solidFill>
                <a:latin typeface="Arial"/>
                <a:ea typeface="Arial"/>
                <a:cs typeface="Arial"/>
                <a:sym typeface="Arial"/>
              </a:rPr>
              <a:t>Let us know look at the results obtained by running our model.</a:t>
            </a:r>
            <a:endParaRPr>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pic>
        <p:nvPicPr>
          <p:cNvPr id="376" name="Google Shape;376;p52"/>
          <p:cNvPicPr preferRelativeResize="0"/>
          <p:nvPr/>
        </p:nvPicPr>
        <p:blipFill rotWithShape="1">
          <a:blip r:embed="rId3">
            <a:alphaModFix/>
          </a:blip>
          <a:srcRect b="0" l="0" r="0" t="0"/>
          <a:stretch/>
        </p:blipFill>
        <p:spPr>
          <a:xfrm>
            <a:off x="89800" y="80550"/>
            <a:ext cx="5287925" cy="4999075"/>
          </a:xfrm>
          <a:prstGeom prst="rect">
            <a:avLst/>
          </a:prstGeom>
          <a:noFill/>
          <a:ln>
            <a:noFill/>
          </a:ln>
        </p:spPr>
      </p:pic>
      <p:sp>
        <p:nvSpPr>
          <p:cNvPr id="377" name="Google Shape;377;p52"/>
          <p:cNvSpPr txBox="1"/>
          <p:nvPr/>
        </p:nvSpPr>
        <p:spPr>
          <a:xfrm>
            <a:off x="5377725" y="281275"/>
            <a:ext cx="3766200" cy="457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This image shows us the plot and accuracy score for the Training set.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53"/>
          <p:cNvPicPr preferRelativeResize="0"/>
          <p:nvPr/>
        </p:nvPicPr>
        <p:blipFill rotWithShape="1">
          <a:blip r:embed="rId3">
            <a:alphaModFix/>
          </a:blip>
          <a:srcRect b="0" l="2812" r="2802" t="0"/>
          <a:stretch/>
        </p:blipFill>
        <p:spPr>
          <a:xfrm>
            <a:off x="92475" y="91650"/>
            <a:ext cx="5151925" cy="4987974"/>
          </a:xfrm>
          <a:prstGeom prst="rect">
            <a:avLst/>
          </a:prstGeom>
          <a:noFill/>
          <a:ln>
            <a:noFill/>
          </a:ln>
        </p:spPr>
      </p:pic>
      <p:sp>
        <p:nvSpPr>
          <p:cNvPr id="383" name="Google Shape;383;p53"/>
          <p:cNvSpPr txBox="1"/>
          <p:nvPr/>
        </p:nvSpPr>
        <p:spPr>
          <a:xfrm>
            <a:off x="5244400" y="281275"/>
            <a:ext cx="3696300" cy="457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This image shows us the plot and accuracy score for the Testing set.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7" name="Shape 387"/>
        <p:cNvGrpSpPr/>
        <p:nvPr/>
      </p:nvGrpSpPr>
      <p:grpSpPr>
        <a:xfrm>
          <a:off x="0" y="0"/>
          <a:ext cx="0" cy="0"/>
          <a:chOff x="0" y="0"/>
          <a:chExt cx="0" cy="0"/>
        </a:xfrm>
      </p:grpSpPr>
      <p:pic>
        <p:nvPicPr>
          <p:cNvPr id="388" name="Google Shape;388;p54"/>
          <p:cNvPicPr preferRelativeResize="0"/>
          <p:nvPr/>
        </p:nvPicPr>
        <p:blipFill rotWithShape="1">
          <a:blip r:embed="rId3">
            <a:alphaModFix/>
          </a:blip>
          <a:srcRect b="0" l="0" r="0" t="0"/>
          <a:stretch/>
        </p:blipFill>
        <p:spPr>
          <a:xfrm>
            <a:off x="478625" y="69425"/>
            <a:ext cx="3799300" cy="3366050"/>
          </a:xfrm>
          <a:prstGeom prst="rect">
            <a:avLst/>
          </a:prstGeom>
          <a:noFill/>
          <a:ln>
            <a:noFill/>
          </a:ln>
        </p:spPr>
      </p:pic>
      <p:pic>
        <p:nvPicPr>
          <p:cNvPr id="389" name="Google Shape;389;p54"/>
          <p:cNvPicPr preferRelativeResize="0"/>
          <p:nvPr/>
        </p:nvPicPr>
        <p:blipFill rotWithShape="1">
          <a:blip r:embed="rId4">
            <a:alphaModFix/>
          </a:blip>
          <a:srcRect b="0" l="0" r="0" t="0"/>
          <a:stretch/>
        </p:blipFill>
        <p:spPr>
          <a:xfrm>
            <a:off x="4489000" y="116975"/>
            <a:ext cx="3799300" cy="3318500"/>
          </a:xfrm>
          <a:prstGeom prst="rect">
            <a:avLst/>
          </a:prstGeom>
          <a:noFill/>
          <a:ln>
            <a:noFill/>
          </a:ln>
        </p:spPr>
      </p:pic>
      <p:sp>
        <p:nvSpPr>
          <p:cNvPr id="390" name="Google Shape;390;p54"/>
          <p:cNvSpPr txBox="1"/>
          <p:nvPr/>
        </p:nvSpPr>
        <p:spPr>
          <a:xfrm>
            <a:off x="496775" y="3435475"/>
            <a:ext cx="7976400" cy="1655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The above two images (left to right) show the real and predicted values of </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standardized LTC values of 23 March 2019, respectively</a:t>
            </a:r>
            <a:endParaRPr b="0" i="0" sz="1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Arial"/>
                <a:ea typeface="Arial"/>
                <a:cs typeface="Arial"/>
                <a:sym typeface="Arial"/>
              </a:rPr>
              <a:t>OBSERVATION: </a:t>
            </a:r>
            <a:r>
              <a:rPr b="0" i="0" lang="en" sz="1800" u="none" cap="none" strike="noStrike">
                <a:solidFill>
                  <a:srgbClr val="000000"/>
                </a:solidFill>
                <a:latin typeface="Arial"/>
                <a:ea typeface="Arial"/>
                <a:cs typeface="Arial"/>
                <a:sym typeface="Arial"/>
              </a:rPr>
              <a:t>The predicted values of many areas is close to the real ones. We also observe that many areas which had higher LTC values weren’t predicted correctly.</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5"/>
          <p:cNvSpPr txBox="1"/>
          <p:nvPr/>
        </p:nvSpPr>
        <p:spPr>
          <a:xfrm>
            <a:off x="1372650" y="2102400"/>
            <a:ext cx="6398700" cy="111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FFFFFF"/>
                </a:solidFill>
                <a:latin typeface="Oswald"/>
                <a:ea typeface="Oswald"/>
                <a:cs typeface="Oswald"/>
                <a:sym typeface="Oswald"/>
              </a:rPr>
              <a:t>THE END</a:t>
            </a:r>
            <a:endParaRPr b="0" i="0" sz="4800" u="none" cap="none" strike="noStrike">
              <a:solidFill>
                <a:srgbClr val="FFFFFF"/>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268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NDVI</a:t>
            </a:r>
            <a:endParaRPr/>
          </a:p>
          <a:p>
            <a:pPr indent="0" lvl="0" marL="0" rtl="0" algn="l">
              <a:lnSpc>
                <a:spcPct val="100000"/>
              </a:lnSpc>
              <a:spcBef>
                <a:spcPts val="0"/>
              </a:spcBef>
              <a:spcAft>
                <a:spcPts val="0"/>
              </a:spcAft>
              <a:buSzPts val="3000"/>
              <a:buNone/>
            </a:pPr>
            <a:r>
              <a:t/>
            </a:r>
            <a:endParaRPr/>
          </a:p>
        </p:txBody>
      </p:sp>
      <p:sp>
        <p:nvSpPr>
          <p:cNvPr id="91" name="Google Shape;91;p6"/>
          <p:cNvSpPr txBox="1"/>
          <p:nvPr>
            <p:ph idx="1" type="body"/>
          </p:nvPr>
        </p:nvSpPr>
        <p:spPr>
          <a:xfrm>
            <a:off x="166475" y="963025"/>
            <a:ext cx="8863200" cy="397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NDVI, expanded as Normalized Difference Vegetation Index, is a simple graphical indicator that can be used to analyze remote sensing measurements, often from a space platform, assessing whether or not the target being observed contains live green vegetation.</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 NDVI is used around the world to monitor drought, forecast agricultural production, assist in forecasting fire zones and desert offensive maps.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NDVI ranges from  -1 to +1.</a:t>
            </a:r>
            <a:endParaRPr sz="1700">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sz="1700">
                <a:solidFill>
                  <a:srgbClr val="FFFFFF"/>
                </a:solidFill>
                <a:latin typeface="Arial"/>
                <a:ea typeface="Arial"/>
                <a:cs typeface="Arial"/>
                <a:sym typeface="Arial"/>
              </a:rPr>
              <a:t> </a:t>
            </a:r>
            <a:r>
              <a:rPr lang="en" sz="1900">
                <a:solidFill>
                  <a:srgbClr val="FFFFFF"/>
                </a:solidFill>
                <a:latin typeface="Arial"/>
                <a:ea typeface="Arial"/>
                <a:cs typeface="Arial"/>
                <a:sym typeface="Arial"/>
              </a:rPr>
              <a:t> </a:t>
            </a:r>
            <a:r>
              <a:rPr lang="en">
                <a:solidFill>
                  <a:srgbClr val="FFFFFF"/>
                </a:solidFill>
                <a:latin typeface="Arial"/>
                <a:ea typeface="Arial"/>
                <a:cs typeface="Arial"/>
                <a:sym typeface="Arial"/>
              </a:rPr>
              <a:t>Interpreting NDVI value:</a:t>
            </a:r>
            <a:endParaRPr>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NDVI value very close to -1 =&gt; it's most likely to be water</a:t>
            </a:r>
            <a:endParaRPr>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NDVI value close to +1 =&gt; then its high probability of dense green leaves.</a:t>
            </a:r>
            <a:endParaRPr>
              <a:solidFill>
                <a:srgbClr val="FFFFFF"/>
              </a:solidFill>
              <a:latin typeface="Arial"/>
              <a:ea typeface="Arial"/>
              <a:cs typeface="Arial"/>
              <a:sym typeface="Arial"/>
            </a:endParaRPr>
          </a:p>
          <a:p>
            <a:pPr indent="-342900" lvl="0" marL="457200" rtl="0" algn="l">
              <a:lnSpc>
                <a:spcPct val="115000"/>
              </a:lnSpc>
              <a:spcBef>
                <a:spcPts val="0"/>
              </a:spcBef>
              <a:spcAft>
                <a:spcPts val="0"/>
              </a:spcAft>
              <a:buClr>
                <a:srgbClr val="FFFFFF"/>
              </a:buClr>
              <a:buSzPts val="1800"/>
              <a:buFont typeface="Arial"/>
              <a:buChar char="●"/>
            </a:pPr>
            <a:r>
              <a:rPr lang="en">
                <a:solidFill>
                  <a:srgbClr val="FFFFFF"/>
                </a:solidFill>
                <a:latin typeface="Arial"/>
                <a:ea typeface="Arial"/>
                <a:cs typeface="Arial"/>
                <a:sym typeface="Arial"/>
              </a:rPr>
              <a:t>NVDI value close to 0 =&gt;  there aren't any green leaves, and it could be a city.</a:t>
            </a:r>
            <a:endParaRPr>
              <a:solidFill>
                <a:srgbClr val="FFFFFF"/>
              </a:solidFill>
              <a:latin typeface="Arial"/>
              <a:ea typeface="Arial"/>
              <a:cs typeface="Arial"/>
              <a:sym typeface="Arial"/>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Calculating NDVI</a:t>
            </a:r>
            <a:endParaRPr/>
          </a:p>
        </p:txBody>
      </p:sp>
      <p:sp>
        <p:nvSpPr>
          <p:cNvPr id="97" name="Google Shape;97;p7"/>
          <p:cNvSpPr txBox="1"/>
          <p:nvPr>
            <p:ph idx="1" type="body"/>
          </p:nvPr>
        </p:nvSpPr>
        <p:spPr>
          <a:xfrm>
            <a:off x="311700" y="1136650"/>
            <a:ext cx="4501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solidFill>
                  <a:srgbClr val="FFFFFF"/>
                </a:solidFill>
                <a:latin typeface="Arial"/>
                <a:ea typeface="Arial"/>
                <a:cs typeface="Arial"/>
                <a:sym typeface="Arial"/>
              </a:rPr>
              <a:t>Logic behind it:</a:t>
            </a:r>
            <a:endParaRPr b="1">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Healthy vegetation absorbs most of the visible light that hits it and reflects a large portion of near-infrared light. </a:t>
            </a:r>
            <a:endParaRPr>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a:solidFill>
                  <a:srgbClr val="FFFFFF"/>
                </a:solidFill>
                <a:latin typeface="Arial"/>
                <a:ea typeface="Arial"/>
                <a:cs typeface="Arial"/>
                <a:sym typeface="Arial"/>
              </a:rPr>
              <a:t>Unhealthy or sparse vegetation reflects more visible light and less near-infrared light.</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700">
              <a:solidFill>
                <a:srgbClr val="000000"/>
              </a:solidFill>
              <a:latin typeface="Arial"/>
              <a:ea typeface="Arial"/>
              <a:cs typeface="Arial"/>
              <a:sym typeface="Arial"/>
            </a:endParaRPr>
          </a:p>
        </p:txBody>
      </p:sp>
      <p:pic>
        <p:nvPicPr>
          <p:cNvPr id="98" name="Google Shape;98;p7"/>
          <p:cNvPicPr preferRelativeResize="0"/>
          <p:nvPr/>
        </p:nvPicPr>
        <p:blipFill rotWithShape="1">
          <a:blip r:embed="rId3">
            <a:alphaModFix/>
          </a:blip>
          <a:srcRect b="10609" l="0" r="0" t="0"/>
          <a:stretch/>
        </p:blipFill>
        <p:spPr>
          <a:xfrm>
            <a:off x="5105950" y="1136650"/>
            <a:ext cx="3362325" cy="308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8"/>
          <p:cNvSpPr txBox="1"/>
          <p:nvPr>
            <p:ph type="title"/>
          </p:nvPr>
        </p:nvSpPr>
        <p:spPr>
          <a:xfrm>
            <a:off x="270425" y="109175"/>
            <a:ext cx="8562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a:solidFill>
                  <a:srgbClr val="FFFFFF"/>
                </a:solidFill>
              </a:rPr>
              <a:t>How is it Calculated?</a:t>
            </a:r>
            <a:endParaRPr>
              <a:solidFill>
                <a:srgbClr val="FFFFFF"/>
              </a:solidFill>
            </a:endParaRPr>
          </a:p>
        </p:txBody>
      </p:sp>
      <p:sp>
        <p:nvSpPr>
          <p:cNvPr id="104" name="Google Shape;104;p8"/>
          <p:cNvSpPr txBox="1"/>
          <p:nvPr>
            <p:ph idx="1" type="body"/>
          </p:nvPr>
        </p:nvSpPr>
        <p:spPr>
          <a:xfrm>
            <a:off x="270425" y="681875"/>
            <a:ext cx="4980300" cy="36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rgbClr val="FFFFFF"/>
                </a:solidFill>
                <a:latin typeface="Arial"/>
                <a:ea typeface="Arial"/>
                <a:cs typeface="Arial"/>
                <a:sym typeface="Arial"/>
              </a:rPr>
              <a:t>Many different wavelengths make up the sunlight, when sunlight strikes an object, some wavelengths of the spectrum get reflected and some get absorbed. The pigment in plants leaves, named chlorophyll, strongly absorbs visible light (from 0.4 to 0.7 µm) for use in photosynthesis, while near-infrared lights (from 0.7 to 1.1 µm) get reflected. So NDVI can be calculated by taking the ratio of difference of absorbed and reflected light to the total light reaching the surface.</a:t>
            </a:r>
            <a:endParaRPr sz="1700">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700">
              <a:solidFill>
                <a:srgbClr val="FFFFFF"/>
              </a:solidFill>
              <a:latin typeface="Arial"/>
              <a:ea typeface="Arial"/>
              <a:cs typeface="Arial"/>
              <a:sym typeface="Arial"/>
            </a:endParaRPr>
          </a:p>
        </p:txBody>
      </p:sp>
      <p:pic>
        <p:nvPicPr>
          <p:cNvPr id="105" name="Google Shape;105;p8"/>
          <p:cNvPicPr preferRelativeResize="0"/>
          <p:nvPr/>
        </p:nvPicPr>
        <p:blipFill rotWithShape="1">
          <a:blip r:embed="rId3">
            <a:alphaModFix/>
          </a:blip>
          <a:srcRect b="0" l="0" r="0" t="0"/>
          <a:stretch/>
        </p:blipFill>
        <p:spPr>
          <a:xfrm>
            <a:off x="451925" y="3807888"/>
            <a:ext cx="2857500" cy="1171575"/>
          </a:xfrm>
          <a:prstGeom prst="rect">
            <a:avLst/>
          </a:prstGeom>
          <a:noFill/>
          <a:ln>
            <a:noFill/>
          </a:ln>
        </p:spPr>
      </p:pic>
      <p:pic>
        <p:nvPicPr>
          <p:cNvPr id="106" name="Google Shape;106;p8"/>
          <p:cNvPicPr preferRelativeResize="0"/>
          <p:nvPr/>
        </p:nvPicPr>
        <p:blipFill rotWithShape="1">
          <a:blip r:embed="rId4">
            <a:alphaModFix/>
          </a:blip>
          <a:srcRect b="0" l="0" r="0" t="90200"/>
          <a:stretch/>
        </p:blipFill>
        <p:spPr>
          <a:xfrm>
            <a:off x="5031450" y="4067725"/>
            <a:ext cx="3966875" cy="651900"/>
          </a:xfrm>
          <a:prstGeom prst="rect">
            <a:avLst/>
          </a:prstGeom>
          <a:noFill/>
          <a:ln>
            <a:noFill/>
          </a:ln>
        </p:spPr>
      </p:pic>
      <p:pic>
        <p:nvPicPr>
          <p:cNvPr id="107" name="Google Shape;107;p8"/>
          <p:cNvPicPr preferRelativeResize="0"/>
          <p:nvPr/>
        </p:nvPicPr>
        <p:blipFill rotWithShape="1">
          <a:blip r:embed="rId4">
            <a:alphaModFix/>
          </a:blip>
          <a:srcRect b="10609" l="0" r="0" t="0"/>
          <a:stretch/>
        </p:blipFill>
        <p:spPr>
          <a:xfrm>
            <a:off x="5333725" y="794825"/>
            <a:ext cx="3362325" cy="3082175"/>
          </a:xfrm>
          <a:prstGeom prst="rect">
            <a:avLst/>
          </a:prstGeom>
          <a:noFill/>
          <a:ln>
            <a:noFill/>
          </a:ln>
        </p:spPr>
      </p:pic>
      <p:sp>
        <p:nvSpPr>
          <p:cNvPr id="108" name="Google Shape;108;p8"/>
          <p:cNvSpPr txBox="1"/>
          <p:nvPr/>
        </p:nvSpPr>
        <p:spPr>
          <a:xfrm>
            <a:off x="4072350" y="4146150"/>
            <a:ext cx="999300" cy="65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NDVI=</a:t>
            </a:r>
            <a:endParaRPr b="1"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11700" y="1363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a:solidFill>
                  <a:srgbClr val="FFFFFF"/>
                </a:solidFill>
              </a:rPr>
              <a:t>Satellites and Devices for NDVI</a:t>
            </a:r>
            <a:endParaRPr>
              <a:solidFill>
                <a:srgbClr val="FFFFFF"/>
              </a:solidFill>
            </a:endParaRPr>
          </a:p>
          <a:p>
            <a:pPr indent="0" lvl="0" marL="0" rtl="0" algn="l">
              <a:lnSpc>
                <a:spcPct val="115000"/>
              </a:lnSpc>
              <a:spcBef>
                <a:spcPts val="0"/>
              </a:spcBef>
              <a:spcAft>
                <a:spcPts val="0"/>
              </a:spcAft>
              <a:buSzPts val="3000"/>
              <a:buNone/>
            </a:pPr>
            <a:r>
              <a:t/>
            </a:r>
            <a:endParaRPr b="1" sz="1800" u="sng">
              <a:solidFill>
                <a:srgbClr val="000000"/>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a:p>
        </p:txBody>
      </p:sp>
      <p:sp>
        <p:nvSpPr>
          <p:cNvPr id="114" name="Google Shape;114;p9"/>
          <p:cNvSpPr txBox="1"/>
          <p:nvPr>
            <p:ph idx="1" type="body"/>
          </p:nvPr>
        </p:nvSpPr>
        <p:spPr>
          <a:xfrm>
            <a:off x="311700" y="709050"/>
            <a:ext cx="5343600" cy="42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FFFFFF"/>
                </a:solidFill>
                <a:latin typeface="Arial"/>
                <a:ea typeface="Arial"/>
                <a:cs typeface="Arial"/>
                <a:sym typeface="Arial"/>
              </a:rPr>
              <a:t>Satellites like</a:t>
            </a:r>
            <a:r>
              <a:rPr lang="en" sz="1600">
                <a:solidFill>
                  <a:srgbClr val="FFFFFF"/>
                </a:solidFill>
                <a:uFill>
                  <a:noFill/>
                </a:uFill>
                <a:latin typeface="Arial"/>
                <a:ea typeface="Arial"/>
                <a:cs typeface="Arial"/>
                <a:sym typeface="Arial"/>
                <a:hlinkClick r:id="rId3"/>
              </a:rPr>
              <a:t> </a:t>
            </a:r>
            <a:r>
              <a:rPr lang="en" sz="1600">
                <a:solidFill>
                  <a:srgbClr val="FFFFFF"/>
                </a:solidFill>
                <a:latin typeface="Arial"/>
                <a:ea typeface="Arial"/>
                <a:cs typeface="Arial"/>
                <a:sym typeface="Arial"/>
              </a:rPr>
              <a:t>Sentinel-2,</a:t>
            </a:r>
            <a:r>
              <a:rPr lang="en" sz="1600">
                <a:solidFill>
                  <a:srgbClr val="FFFFFF"/>
                </a:solidFill>
                <a:uFill>
                  <a:noFill/>
                </a:uFill>
                <a:latin typeface="Arial"/>
                <a:ea typeface="Arial"/>
                <a:cs typeface="Arial"/>
                <a:sym typeface="Arial"/>
                <a:hlinkClick r:id="rId4"/>
              </a:rPr>
              <a:t> </a:t>
            </a:r>
            <a:r>
              <a:rPr lang="en" sz="1600">
                <a:solidFill>
                  <a:srgbClr val="FFFFFF"/>
                </a:solidFill>
                <a:latin typeface="Arial"/>
                <a:ea typeface="Arial"/>
                <a:cs typeface="Arial"/>
                <a:sym typeface="Arial"/>
              </a:rPr>
              <a:t>Landsat and</a:t>
            </a:r>
            <a:r>
              <a:rPr lang="en" sz="1600">
                <a:solidFill>
                  <a:srgbClr val="FFFFFF"/>
                </a:solidFill>
                <a:uFill>
                  <a:noFill/>
                </a:uFill>
                <a:latin typeface="Arial"/>
                <a:ea typeface="Arial"/>
                <a:cs typeface="Arial"/>
                <a:sym typeface="Arial"/>
                <a:hlinkClick r:id="rId5"/>
              </a:rPr>
              <a:t> </a:t>
            </a:r>
            <a:r>
              <a:rPr lang="en" sz="1600">
                <a:solidFill>
                  <a:srgbClr val="FFFFFF"/>
                </a:solidFill>
                <a:latin typeface="Arial"/>
                <a:ea typeface="Arial"/>
                <a:cs typeface="Arial"/>
                <a:sym typeface="Arial"/>
              </a:rPr>
              <a:t>SPOT produce red and near-infrared images.</a:t>
            </a:r>
            <a:endParaRPr sz="1600">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sz="1600">
                <a:solidFill>
                  <a:srgbClr val="FFFFFF"/>
                </a:solidFill>
                <a:latin typeface="Arial"/>
                <a:ea typeface="Arial"/>
                <a:cs typeface="Arial"/>
                <a:sym typeface="Arial"/>
              </a:rPr>
              <a:t>The NOAA AVHRR instrument is sensitive to the wavelengths of light ranging from 0.55–0.70 and 0.73–1.0 micrometers. </a:t>
            </a:r>
            <a:endParaRPr sz="1600">
              <a:solidFill>
                <a:srgbClr val="FFFFFF"/>
              </a:solidFill>
              <a:latin typeface="Arial"/>
              <a:ea typeface="Arial"/>
              <a:cs typeface="Arial"/>
              <a:sym typeface="Arial"/>
            </a:endParaRPr>
          </a:p>
          <a:p>
            <a:pPr indent="0" lvl="0" marL="0" rtl="0" algn="l">
              <a:lnSpc>
                <a:spcPct val="115000"/>
              </a:lnSpc>
              <a:spcBef>
                <a:spcPts val="0"/>
              </a:spcBef>
              <a:spcAft>
                <a:spcPts val="0"/>
              </a:spcAft>
              <a:buSzPts val="1800"/>
              <a:buNone/>
            </a:pPr>
            <a:r>
              <a:rPr lang="en" sz="1600">
                <a:solidFill>
                  <a:srgbClr val="FFFFFF"/>
                </a:solidFill>
                <a:latin typeface="Arial"/>
                <a:ea typeface="Arial"/>
                <a:cs typeface="Arial"/>
                <a:sym typeface="Arial"/>
              </a:rPr>
              <a:t>Using this, can measure the intensity of light coming off the earth in visible and near-infrared wavelengths. From these intensities, we can quantify the photosynthetic capacity of vegetation in a given pixel of the land surface. In general, if there is much more reflected radiation in near-infrared than in visible wavelength, then vegetation in that pixel is quite good. So in this way, we can calculate vegetation capacity for all pixels of an image to know the vegetation index of a land area.</a:t>
            </a:r>
            <a:endParaRPr sz="1600">
              <a:solidFill>
                <a:srgbClr val="FFFFFF"/>
              </a:solidFill>
              <a:latin typeface="Arial"/>
              <a:ea typeface="Arial"/>
              <a:cs typeface="Arial"/>
              <a:sym typeface="Arial"/>
            </a:endParaRPr>
          </a:p>
        </p:txBody>
      </p:sp>
      <p:pic>
        <p:nvPicPr>
          <p:cNvPr id="115" name="Google Shape;115;p9"/>
          <p:cNvPicPr preferRelativeResize="0"/>
          <p:nvPr/>
        </p:nvPicPr>
        <p:blipFill rotWithShape="1">
          <a:blip r:embed="rId6">
            <a:alphaModFix/>
          </a:blip>
          <a:srcRect b="0" l="0" r="0" t="0"/>
          <a:stretch/>
        </p:blipFill>
        <p:spPr>
          <a:xfrm>
            <a:off x="5655300" y="863700"/>
            <a:ext cx="3341225" cy="390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