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66" r:id="rId2"/>
    <p:sldId id="267" r:id="rId3"/>
    <p:sldId id="258" r:id="rId4"/>
    <p:sldId id="259" r:id="rId5"/>
    <p:sldId id="268" r:id="rId6"/>
    <p:sldId id="261" r:id="rId7"/>
    <p:sldId id="264" r:id="rId8"/>
    <p:sldId id="265" r:id="rId9"/>
  </p:sldIdLst>
  <p:sldSz cx="12192000" cy="6858000"/>
  <p:notesSz cx="6858000" cy="9144000"/>
  <p:embeddedFontLst>
    <p:embeddedFont>
      <p:font typeface="Arial Narrow" panose="020B0606020202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gpA3tYX7ecFgO0nqVv4n2HMa+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5183188" y="987425"/>
            <a:ext cx="6172200" cy="4873625"/>
          </a:xfrm>
          <a:prstGeom prst="rect">
            <a:avLst/>
          </a:prstGeom>
          <a:noFill/>
          <a:ln>
            <a:noFill/>
          </a:ln>
        </p:spPr>
      </p:sp>
      <p:sp>
        <p:nvSpPr>
          <p:cNvPr id="68" name="Google Shape;68;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09/ICCUBEA54992.2022.1001102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i.org/10.1109/ICOEI48184.2020.9143001" TargetMode="External"/><Relationship Id="rId5" Type="http://schemas.openxmlformats.org/officeDocument/2006/relationships/hyperlink" Target="https://doi.org/10.1109/ACIT58888.2023.10453793" TargetMode="External"/><Relationship Id="rId4" Type="http://schemas.openxmlformats.org/officeDocument/2006/relationships/hyperlink" Target="https://doi.org/10.1109/OJCS.2023.325185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72266"/>
            <a:ext cx="9144000" cy="2524144"/>
          </a:xfrm>
        </p:spPr>
        <p:txBody>
          <a:bodyPr>
            <a:normAutofit fontScale="90000"/>
          </a:bodyPr>
          <a:lstStyle/>
          <a:p>
            <a:r>
              <a:rPr lang="en-US" sz="4800" dirty="0">
                <a:latin typeface="Arial Narrow" panose="020B0606020202030204" pitchFamily="34" charset="0"/>
              </a:rPr>
              <a:t>Blockchain Based Secure Donation Platform</a:t>
            </a:r>
            <a:br>
              <a:rPr lang="en-US" dirty="0">
                <a:latin typeface="Arial Narrow" panose="020B0606020202030204" pitchFamily="34" charset="0"/>
              </a:rPr>
            </a:br>
            <a:r>
              <a:rPr lang="en-US" sz="3600" dirty="0">
                <a:latin typeface="Arial Narrow" panose="020B0606020202030204" pitchFamily="34" charset="0"/>
              </a:rPr>
              <a:t>Domain: Cyber Security</a:t>
            </a:r>
            <a:br>
              <a:rPr lang="en-US" dirty="0">
                <a:latin typeface="Arial Narrow" panose="020B0606020202030204" pitchFamily="34" charset="0"/>
              </a:rPr>
            </a:br>
            <a:r>
              <a:rPr lang="en-US" dirty="0">
                <a:latin typeface="Arial Narrow" panose="020B0606020202030204" pitchFamily="34" charset="0"/>
              </a:rPr>
              <a:t> </a:t>
            </a:r>
            <a:endParaRPr lang="en-IN" dirty="0">
              <a:latin typeface="Arial Narrow" panose="020B0606020202030204" pitchFamily="34" charset="0"/>
            </a:endParaRPr>
          </a:p>
        </p:txBody>
      </p:sp>
      <p:sp>
        <p:nvSpPr>
          <p:cNvPr id="3" name="Subtitle 2"/>
          <p:cNvSpPr>
            <a:spLocks noGrp="1"/>
          </p:cNvSpPr>
          <p:nvPr>
            <p:ph type="subTitle" idx="1"/>
          </p:nvPr>
        </p:nvSpPr>
        <p:spPr>
          <a:xfrm>
            <a:off x="689548" y="4921173"/>
            <a:ext cx="10952813" cy="1655762"/>
          </a:xfrm>
        </p:spPr>
        <p:txBody>
          <a:bodyPr/>
          <a:lstStyle/>
          <a:p>
            <a:pPr algn="r"/>
            <a:r>
              <a:rPr lang="en-US" dirty="0">
                <a:latin typeface="Arial Narrow" panose="020B0606020202030204" pitchFamily="34" charset="0"/>
              </a:rPr>
              <a:t>Register Number: 24MSP3045</a:t>
            </a:r>
          </a:p>
          <a:p>
            <a:pPr algn="r"/>
            <a:r>
              <a:rPr lang="en-US" dirty="0">
                <a:latin typeface="Arial Narrow" panose="020B0606020202030204" pitchFamily="34" charset="0"/>
              </a:rPr>
              <a:t>Name: Shantanu Vartak</a:t>
            </a:r>
          </a:p>
          <a:p>
            <a:pPr algn="r"/>
            <a:r>
              <a:rPr lang="en-US" dirty="0">
                <a:latin typeface="Arial Narrow" panose="020B0606020202030204" pitchFamily="34" charset="0"/>
              </a:rPr>
              <a:t>Date:06/06/25</a:t>
            </a:r>
            <a:endParaRPr lang="en-IN"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8" y="0"/>
            <a:ext cx="7621064" cy="1695687"/>
          </a:xfrm>
          <a:prstGeom prst="rect">
            <a:avLst/>
          </a:prstGeom>
        </p:spPr>
      </p:pic>
      <p:sp>
        <p:nvSpPr>
          <p:cNvPr id="6" name="Rectangle 5"/>
          <p:cNvSpPr/>
          <p:nvPr/>
        </p:nvSpPr>
        <p:spPr>
          <a:xfrm>
            <a:off x="239843" y="4781862"/>
            <a:ext cx="4916773" cy="1795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Arial Narrow" panose="020B0606020202030204" pitchFamily="34" charset="0"/>
              </a:rPr>
              <a:t>Course Code: </a:t>
            </a:r>
            <a:r>
              <a:rPr lang="en-US" dirty="0">
                <a:latin typeface="Arial Narrow" panose="020B0606020202030204" pitchFamily="34" charset="0"/>
              </a:rPr>
              <a:t>CS7610</a:t>
            </a:r>
          </a:p>
          <a:p>
            <a:r>
              <a:rPr lang="en-US" b="1" dirty="0">
                <a:latin typeface="Arial Narrow" panose="020B0606020202030204" pitchFamily="34" charset="0"/>
              </a:rPr>
              <a:t>Course Title:  </a:t>
            </a:r>
            <a:r>
              <a:rPr lang="en-US" dirty="0">
                <a:latin typeface="Arial Narrow" panose="020B0606020202030204" pitchFamily="34" charset="0"/>
              </a:rPr>
              <a:t>Capstone Project</a:t>
            </a:r>
            <a:endParaRPr lang="en-IN" dirty="0">
              <a:latin typeface="Arial Narrow" panose="020B0606020202030204" pitchFamily="34" charset="0"/>
            </a:endParaRPr>
          </a:p>
        </p:txBody>
      </p:sp>
      <p:sp>
        <p:nvSpPr>
          <p:cNvPr id="7" name="Footer Placeholder 6"/>
          <p:cNvSpPr>
            <a:spLocks noGrp="1"/>
          </p:cNvSpPr>
          <p:nvPr>
            <p:ph type="ftr" sz="quarter" idx="11"/>
          </p:nvPr>
        </p:nvSpPr>
        <p:spPr/>
        <p:txBody>
          <a:bodyPr/>
          <a:lstStyle/>
          <a:p>
            <a:r>
              <a:rPr lang="en-IN" b="1" dirty="0"/>
              <a:t>CS7610 Capstone Project PGP, ICER, VIT Bangalore</a:t>
            </a:r>
            <a:endParaRPr lang="en-IN" dirty="0">
              <a:effectLst/>
            </a:endParaRPr>
          </a:p>
        </p:txBody>
      </p:sp>
      <p:sp>
        <p:nvSpPr>
          <p:cNvPr id="8" name="Slide Number Placeholder 7"/>
          <p:cNvSpPr>
            <a:spLocks noGrp="1"/>
          </p:cNvSpPr>
          <p:nvPr>
            <p:ph type="sldNum" sz="quarter" idx="12"/>
          </p:nvPr>
        </p:nvSpPr>
        <p:spPr/>
        <p:txBody>
          <a:bodyPr/>
          <a:lstStyle/>
          <a:p>
            <a:fld id="{90EDC104-672A-4227-99C4-0E2CC007FDBA}" type="slidenum">
              <a:rPr lang="en-IN" smtClean="0"/>
              <a:t>1</a:t>
            </a:fld>
            <a:endParaRPr lang="en-IN" dirty="0"/>
          </a:p>
        </p:txBody>
      </p:sp>
      <p:sp>
        <p:nvSpPr>
          <p:cNvPr id="9" name="Google Shape;91;p1">
            <a:extLst>
              <a:ext uri="{FF2B5EF4-FFF2-40B4-BE49-F238E27FC236}">
                <a16:creationId xmlns:a16="http://schemas.microsoft.com/office/drawing/2014/main" id="{22FD17BE-7235-8960-D563-B5DAE92CAF83}"/>
              </a:ext>
            </a:extLst>
          </p:cNvPr>
          <p:cNvSpPr/>
          <p:nvPr/>
        </p:nvSpPr>
        <p:spPr>
          <a:xfrm>
            <a:off x="4342151" y="1834998"/>
            <a:ext cx="3507698" cy="58461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i="0" u="none" strike="noStrike" cap="none" dirty="0">
                <a:solidFill>
                  <a:schemeClr val="dk1"/>
                </a:solidFill>
                <a:latin typeface="Arial Narrow"/>
                <a:ea typeface="Arial Narrow"/>
                <a:cs typeface="Arial Narrow"/>
                <a:sym typeface="Arial Narrow"/>
              </a:rPr>
              <a:t>First Review</a:t>
            </a:r>
            <a:endParaRPr sz="3200" b="1" i="0" u="none" strike="noStrike" cap="none" dirty="0">
              <a:solidFill>
                <a:schemeClr val="dk1"/>
              </a:solidFill>
              <a:latin typeface="Arial Narrow"/>
              <a:ea typeface="Arial Narrow"/>
              <a:cs typeface="Arial Narrow"/>
              <a:sym typeface="Arial Narrow"/>
            </a:endParaRPr>
          </a:p>
        </p:txBody>
      </p:sp>
    </p:spTree>
    <p:extLst>
      <p:ext uri="{BB962C8B-B14F-4D97-AF65-F5344CB8AC3E}">
        <p14:creationId xmlns:p14="http://schemas.microsoft.com/office/powerpoint/2010/main" val="3697700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528763" algn="l"/>
              </a:tabLst>
            </a:pPr>
            <a:r>
              <a:rPr lang="en-US" b="1" dirty="0">
                <a:latin typeface="Arial Narrow" panose="020B0606020202030204" pitchFamily="34" charset="0"/>
              </a:rPr>
              <a:t>Problem Statement</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r>
              <a:rPr lang="en-US" dirty="0"/>
              <a:t>Traditional fundraising and donation platforms lack accountability, transparency, and often pose security risks. This leads to donor distrust, misuse of funds, and loss of potential contributions. There is a need for a decentralized solution that ensures donations are secure, traceable, and only reach verified causes and recipients.</a:t>
            </a:r>
            <a:endParaRPr lang="en-IN" dirty="0"/>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effectLst/>
            </a:endParaRPr>
          </a:p>
        </p:txBody>
      </p:sp>
      <p:sp>
        <p:nvSpPr>
          <p:cNvPr id="5" name="Slide Number Placeholder 4"/>
          <p:cNvSpPr>
            <a:spLocks noGrp="1"/>
          </p:cNvSpPr>
          <p:nvPr>
            <p:ph type="sldNum" sz="quarter" idx="12"/>
          </p:nvPr>
        </p:nvSpPr>
        <p:spPr/>
        <p:txBody>
          <a:bodyPr/>
          <a:lstStyle/>
          <a:p>
            <a:fld id="{90EDC104-672A-4227-99C4-0E2CC007FDBA}" type="slidenum">
              <a:rPr lang="en-IN" smtClean="0"/>
              <a:t>2</a:t>
            </a:fld>
            <a:endParaRPr lang="en-IN"/>
          </a:p>
        </p:txBody>
      </p:sp>
    </p:spTree>
    <p:extLst>
      <p:ext uri="{BB962C8B-B14F-4D97-AF65-F5344CB8AC3E}">
        <p14:creationId xmlns:p14="http://schemas.microsoft.com/office/powerpoint/2010/main" val="289840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dirty="0">
                <a:latin typeface="Arial Narrow"/>
                <a:ea typeface="Arial Narrow"/>
                <a:cs typeface="Arial Narrow"/>
                <a:sym typeface="Arial Narrow"/>
              </a:rPr>
              <a:t>Objectives</a:t>
            </a:r>
            <a:endParaRPr dirty="0">
              <a:latin typeface="Arial Narrow"/>
              <a:ea typeface="Arial Narrow"/>
              <a:cs typeface="Arial Narrow"/>
              <a:sym typeface="Arial Narrow"/>
            </a:endParaRPr>
          </a:p>
        </p:txBody>
      </p:sp>
      <p:sp>
        <p:nvSpPr>
          <p:cNvPr id="109" name="Google Shape;10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t>CS7610 Capstone Project PGP, ICER, VIT Bangalore</a:t>
            </a:r>
            <a:endParaRPr lang="en-IN" dirty="0">
              <a:effectLst/>
            </a:endParaRPr>
          </a:p>
        </p:txBody>
      </p:sp>
      <p:sp>
        <p:nvSpPr>
          <p:cNvPr id="110" name="Google Shape;1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 name="Content Placeholder 2">
            <a:extLst>
              <a:ext uri="{FF2B5EF4-FFF2-40B4-BE49-F238E27FC236}">
                <a16:creationId xmlns:a16="http://schemas.microsoft.com/office/drawing/2014/main" id="{A72327BC-3B1D-9083-C070-8D177840A7FB}"/>
              </a:ext>
            </a:extLst>
          </p:cNvPr>
          <p:cNvSpPr txBox="1">
            <a:spLocks/>
          </p:cNvSpPr>
          <p:nvPr/>
        </p:nvSpPr>
        <p:spPr>
          <a:xfrm>
            <a:off x="990600" y="1978025"/>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77800" indent="0">
              <a:spcBef>
                <a:spcPts val="0"/>
              </a:spcBef>
              <a:buSzPts val="2800"/>
              <a:buNone/>
            </a:pPr>
            <a:r>
              <a:rPr lang="en-US" dirty="0"/>
              <a:t>✅ To develop a secure and decentralized platform for donations using Ethereum smart contracts.</a:t>
            </a:r>
          </a:p>
          <a:p>
            <a:pPr marL="177800" indent="0">
              <a:spcBef>
                <a:spcPts val="0"/>
              </a:spcBef>
              <a:buSzPts val="2800"/>
              <a:buNone/>
            </a:pPr>
            <a:r>
              <a:rPr lang="en-US" dirty="0"/>
              <a:t>✅ To allow users (donors and organizers) to interact with the platform via MetaMask.</a:t>
            </a:r>
          </a:p>
          <a:p>
            <a:pPr marL="177800" indent="0">
              <a:spcBef>
                <a:spcPts val="0"/>
              </a:spcBef>
              <a:buSzPts val="2800"/>
              <a:buNone/>
            </a:pPr>
            <a:r>
              <a:rPr lang="en-US" dirty="0"/>
              <a:t>✅ To integrate role-based authentication using JWT tokens.</a:t>
            </a:r>
          </a:p>
          <a:p>
            <a:pPr marL="177800" indent="0">
              <a:spcBef>
                <a:spcPts val="0"/>
              </a:spcBef>
              <a:buSzPts val="2800"/>
              <a:buNone/>
            </a:pPr>
            <a:r>
              <a:rPr lang="en-US" dirty="0"/>
              <a:t>✅ To enable real-time donation tracking and campaign progress monitoring.</a:t>
            </a:r>
          </a:p>
          <a:p>
            <a:pPr marL="177800" indent="0">
              <a:spcBef>
                <a:spcPts val="0"/>
              </a:spcBef>
              <a:buSzPts val="2800"/>
              <a:buNone/>
            </a:pPr>
            <a:r>
              <a:rPr lang="en-US" dirty="0"/>
              <a:t>✅ To ensure admin-level moderation for verifying and approving campaigns before they go live.</a:t>
            </a:r>
          </a:p>
          <a:p>
            <a:pPr marL="177800" indent="0">
              <a:spcBef>
                <a:spcPts val="0"/>
              </a:spcBef>
              <a:buSzPts val="2800"/>
              <a:buNone/>
            </a:pPr>
            <a:r>
              <a:rPr lang="en-US" dirty="0"/>
              <a:t>✅ To implement secure, conditional fund releases upon meeting campaign goals.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a:latin typeface="Arial Narrow"/>
                <a:ea typeface="Arial Narrow"/>
                <a:cs typeface="Arial Narrow"/>
                <a:sym typeface="Arial Narrow"/>
              </a:rPr>
              <a:t>Review of Related Literature</a:t>
            </a:r>
            <a:endParaRPr b="1">
              <a:latin typeface="Arial Narrow"/>
              <a:ea typeface="Arial Narrow"/>
              <a:cs typeface="Arial Narrow"/>
              <a:sym typeface="Arial Narrow"/>
            </a:endParaRPr>
          </a:p>
        </p:txBody>
      </p:sp>
      <p:sp>
        <p:nvSpPr>
          <p:cNvPr id="117" name="Google Shape;11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t>CS7610 Capstone Project PGP, ICER, VIT Bangalore</a:t>
            </a:r>
            <a:endParaRPr lang="en-IN" dirty="0">
              <a:effectLst/>
            </a:endParaRPr>
          </a:p>
        </p:txBody>
      </p:sp>
      <p:sp>
        <p:nvSpPr>
          <p:cNvPr id="118" name="Google Shape;11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4" name="Content Placeholder 2">
            <a:extLst>
              <a:ext uri="{FF2B5EF4-FFF2-40B4-BE49-F238E27FC236}">
                <a16:creationId xmlns:a16="http://schemas.microsoft.com/office/drawing/2014/main" id="{49BC2918-FB68-1999-BCB9-0F6964771C81}"/>
              </a:ext>
            </a:extLst>
          </p:cNvPr>
          <p:cNvSpPr txBox="1">
            <a:spLocks/>
          </p:cNvSpPr>
          <p:nvPr/>
        </p:nvSpPr>
        <p:spPr>
          <a:xfrm>
            <a:off x="838200" y="1594128"/>
            <a:ext cx="10515600" cy="4462544"/>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Base Paper: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rPr>
              <a:t>Swati, J., Nitin, P., Saurabh, P., Parikshit, D., Gitesh, P., &amp; Rahul, S. (2022). Blockchain based Trusted Secure Philanthropy Platform: Crypto-</a:t>
            </a:r>
            <a:r>
              <a:rPr kumimoji="0" lang="en-US" sz="3100" b="0" i="0" u="none" strike="noStrike" kern="1200" cap="none" spc="0" normalizeH="0" baseline="0" noProof="0" dirty="0" err="1">
                <a:ln>
                  <a:noFill/>
                </a:ln>
                <a:solidFill>
                  <a:prstClr val="black"/>
                </a:solidFill>
                <a:effectLst/>
                <a:uLnTx/>
                <a:uFillTx/>
                <a:latin typeface="Calibri" panose="020F0502020204030204"/>
                <a:ea typeface="+mn-ea"/>
                <a:cs typeface="+mn-cs"/>
              </a:rPr>
              <a:t>GoCharity</a:t>
            </a:r>
            <a:r>
              <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rPr>
              <a:t>. 2022 6th International Conference On Computing, Communication, Control And Automation (ICCUBEA, 1–8. </a:t>
            </a:r>
            <a:r>
              <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https://doi.org/10.1109/ICCUBEA54992.2022.10011026</a:t>
            </a:r>
            <a:endPar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Paper 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(PDF) Blockchain-Based Decentralized Application: A Survey. (2024). ResearchGate. </a:t>
            </a: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hlinkClick r:id="rId4"/>
              </a:rPr>
              <a:t>https://doi.org/10.1109/OJCS.2023.3251854</a:t>
            </a:r>
            <a:endPar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Paper II: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(PDF) Blockchain-Based System for End-to-End Donations Monitoring. (n.d.). ResearchGate. </a:t>
            </a: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hlinkClick r:id="rId5"/>
              </a:rPr>
              <a:t>https://doi.org/10.1109/ACIT58888.2023.10453793</a:t>
            </a:r>
            <a:endPar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Paper III: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Singh, A., Rajak, R., Mistry, H., &amp; Raut, P. (2020). Aid, Charity and Donation Tracking System Using Blockchain. 2020 4th International Conference on Trends in Electronics and Informatics (ICOEI)(48184), 457–462. </a:t>
            </a: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hlinkClick r:id="rId6"/>
              </a:rPr>
              <a:t>https://doi.org/10.1109/ICOEI48184.2020.9143001</a:t>
            </a:r>
            <a:endPar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Open-Source Tools and Techniques</a:t>
            </a:r>
            <a:endParaRPr lang="en-IN"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b="1" dirty="0"/>
              <a:t>CS7610 Capstone Project PGP, ICER, VIT Bangalore</a:t>
            </a:r>
            <a:endParaRPr lang="en-IN" dirty="0">
              <a:effectLst/>
            </a:endParaRPr>
          </a:p>
        </p:txBody>
      </p:sp>
      <p:sp>
        <p:nvSpPr>
          <p:cNvPr id="5" name="Slide Number Placeholder 4"/>
          <p:cNvSpPr>
            <a:spLocks noGrp="1"/>
          </p:cNvSpPr>
          <p:nvPr>
            <p:ph type="sldNum" sz="quarter" idx="12"/>
          </p:nvPr>
        </p:nvSpPr>
        <p:spPr/>
        <p:txBody>
          <a:bodyPr/>
          <a:lstStyle/>
          <a:p>
            <a:fld id="{90EDC104-672A-4227-99C4-0E2CC007FDBA}" type="slidenum">
              <a:rPr lang="en-IN" smtClean="0"/>
              <a:t>5</a:t>
            </a:fld>
            <a:endParaRPr lang="en-IN"/>
          </a:p>
        </p:txBody>
      </p:sp>
      <p:sp>
        <p:nvSpPr>
          <p:cNvPr id="8" name="Content Placeholder 2">
            <a:extLst>
              <a:ext uri="{FF2B5EF4-FFF2-40B4-BE49-F238E27FC236}">
                <a16:creationId xmlns:a16="http://schemas.microsoft.com/office/drawing/2014/main" id="{4BB7B77F-18EC-8AE8-AD3B-1812C16DE7BB}"/>
              </a:ext>
            </a:extLst>
          </p:cNvPr>
          <p:cNvSpPr txBox="1">
            <a:spLocks/>
          </p:cNvSpPr>
          <p:nvPr/>
        </p:nvSpPr>
        <p:spPr>
          <a:xfrm>
            <a:off x="990600" y="1978025"/>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IN">
                <a:latin typeface="Arial Narrow" panose="020B0606020202030204" pitchFamily="34" charset="0"/>
              </a:rPr>
              <a:t>Solidity – DAPPS Development</a:t>
            </a:r>
          </a:p>
          <a:p>
            <a:r>
              <a:rPr lang="en-IN">
                <a:latin typeface="Arial Narrow" panose="020B0606020202030204" pitchFamily="34" charset="0"/>
              </a:rPr>
              <a:t>Ganache – Local Eth Testnet</a:t>
            </a:r>
          </a:p>
          <a:p>
            <a:r>
              <a:rPr lang="en-IN">
                <a:latin typeface="Arial Narrow" panose="020B0606020202030204" pitchFamily="34" charset="0"/>
              </a:rPr>
              <a:t>VSCode – IDE</a:t>
            </a:r>
          </a:p>
          <a:p>
            <a:r>
              <a:rPr lang="en-IN">
                <a:latin typeface="Arial Narrow" panose="020B0606020202030204" pitchFamily="34" charset="0"/>
              </a:rPr>
              <a:t>HTML, CSS, NextJS– Frontend</a:t>
            </a:r>
          </a:p>
          <a:p>
            <a:r>
              <a:rPr lang="en-IN">
                <a:latin typeface="Arial Narrow" panose="020B0606020202030204" pitchFamily="34" charset="0"/>
              </a:rPr>
              <a:t>NodeJS, ExpressJS, Prisma ORM – Backend</a:t>
            </a:r>
          </a:p>
          <a:p>
            <a:r>
              <a:rPr lang="en-IN">
                <a:latin typeface="Arial Narrow" panose="020B0606020202030204" pitchFamily="34" charset="0"/>
              </a:rPr>
              <a:t>MongoDB – Database</a:t>
            </a:r>
          </a:p>
          <a:p>
            <a:r>
              <a:rPr lang="en-IN">
                <a:latin typeface="Arial Narrow" panose="020B0606020202030204" pitchFamily="34" charset="0"/>
              </a:rPr>
              <a:t>RBAC using JWT Authentication</a:t>
            </a:r>
          </a:p>
          <a:p>
            <a:r>
              <a:rPr lang="en-IN">
                <a:latin typeface="Arial Narrow" panose="020B0606020202030204" pitchFamily="34" charset="0"/>
              </a:rPr>
              <a:t>Metamask Integration for Wallet Validation</a:t>
            </a:r>
            <a:endParaRPr lang="en-IN" dirty="0">
              <a:latin typeface="Arial Narrow" panose="020B0606020202030204" pitchFamily="34" charset="0"/>
            </a:endParaRPr>
          </a:p>
        </p:txBody>
      </p:sp>
    </p:spTree>
    <p:extLst>
      <p:ext uri="{BB962C8B-B14F-4D97-AF65-F5344CB8AC3E}">
        <p14:creationId xmlns:p14="http://schemas.microsoft.com/office/powerpoint/2010/main" val="291347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a:latin typeface="Arial Narrow"/>
                <a:ea typeface="Arial Narrow"/>
                <a:cs typeface="Arial Narrow"/>
                <a:sym typeface="Arial Narrow"/>
              </a:rPr>
              <a:t>Proposed Methodology</a:t>
            </a:r>
            <a:endParaRPr b="1">
              <a:latin typeface="Arial Narrow"/>
              <a:ea typeface="Arial Narrow"/>
              <a:cs typeface="Arial Narrow"/>
              <a:sym typeface="Arial Narrow"/>
            </a:endParaRPr>
          </a:p>
        </p:txBody>
      </p:sp>
      <p:sp>
        <p:nvSpPr>
          <p:cNvPr id="133" name="Google Shape;13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t>CS7610 Capstone Project PGP, ICER, VIT Bangalore</a:t>
            </a:r>
            <a:endParaRPr lang="en-IN" dirty="0">
              <a:effectLst/>
            </a:endParaRPr>
          </a:p>
        </p:txBody>
      </p:sp>
      <p:sp>
        <p:nvSpPr>
          <p:cNvPr id="134" name="Google Shape;13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2" name="Picture 1" descr="A screenshot of a computer&#10;&#10;AI-generated content may be incorrect.">
            <a:extLst>
              <a:ext uri="{FF2B5EF4-FFF2-40B4-BE49-F238E27FC236}">
                <a16:creationId xmlns:a16="http://schemas.microsoft.com/office/drawing/2014/main" id="{1AAA94BF-3287-F36F-645C-DA96A9A75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122" y="1151130"/>
            <a:ext cx="9184080" cy="52052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Conclusion</a:t>
            </a:r>
            <a:endParaRPr/>
          </a:p>
        </p:txBody>
      </p:sp>
      <p:sp>
        <p:nvSpPr>
          <p:cNvPr id="156" name="Google Shape;15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50800">
              <a:spcBef>
                <a:spcPts val="0"/>
              </a:spcBef>
              <a:buClr>
                <a:schemeClr val="dk1"/>
              </a:buClr>
              <a:buSzPts val="2800"/>
              <a:buFont typeface="Arial" panose="020B0604020202020204" pitchFamily="34" charset="0"/>
              <a:buNone/>
            </a:pPr>
            <a:r>
              <a:rPr lang="en-US" dirty="0"/>
              <a:t>Donate Now is a step toward transforming digital philanthropy. By integrating blockchain with traditional donation workflows, this platform brings unmatched security, transparency, and efficiency to charitable contributions. Through smart contracts, every transaction is verifiable and irreversible, instilling greater confidence among donors. The project not only simplifies giving but also ensures that every coin counts, reaching the right cause at the right time, thereby making a meaningful impact.</a:t>
            </a:r>
          </a:p>
        </p:txBody>
      </p:sp>
      <p:sp>
        <p:nvSpPr>
          <p:cNvPr id="157" name="Google Shape;1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t>CS7610 Capstone Project PGP, ICER, VIT Bangalore</a:t>
            </a:r>
            <a:endParaRPr lang="en-IN" dirty="0">
              <a:effectLst/>
            </a:endParaRPr>
          </a:p>
        </p:txBody>
      </p:sp>
      <p:sp>
        <p:nvSpPr>
          <p:cNvPr id="158" name="Google Shape;1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References : APA format</a:t>
            </a:r>
            <a:endParaRPr/>
          </a:p>
        </p:txBody>
      </p:sp>
      <p:sp>
        <p:nvSpPr>
          <p:cNvPr id="165" name="Google Shape;1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t>CS7610 Capstone Project PGP, ICER, VIT Bangalore</a:t>
            </a:r>
            <a:endParaRPr lang="en-IN" dirty="0">
              <a:effectLst/>
            </a:endParaRPr>
          </a:p>
        </p:txBody>
      </p:sp>
      <p:sp>
        <p:nvSpPr>
          <p:cNvPr id="166" name="Google Shape;1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4" name="Picture 3">
            <a:extLst>
              <a:ext uri="{FF2B5EF4-FFF2-40B4-BE49-F238E27FC236}">
                <a16:creationId xmlns:a16="http://schemas.microsoft.com/office/drawing/2014/main" id="{741A0F03-01B1-2C61-5925-1CC05C528B70}"/>
              </a:ext>
            </a:extLst>
          </p:cNvPr>
          <p:cNvPicPr>
            <a:picLocks noChangeAspect="1"/>
          </p:cNvPicPr>
          <p:nvPr/>
        </p:nvPicPr>
        <p:blipFill>
          <a:blip r:embed="rId3"/>
          <a:stretch>
            <a:fillRect/>
          </a:stretch>
        </p:blipFill>
        <p:spPr>
          <a:xfrm>
            <a:off x="785812" y="1490355"/>
            <a:ext cx="10620375" cy="4467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568</Words>
  <Application>Microsoft Office PowerPoint</Application>
  <PresentationFormat>Widescreen</PresentationFormat>
  <Paragraphs>54</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 Narrow</vt:lpstr>
      <vt:lpstr>Arial</vt:lpstr>
      <vt:lpstr>Calibri</vt:lpstr>
      <vt:lpstr>Office Theme</vt:lpstr>
      <vt:lpstr>Blockchain Based Secure Donation Platform Domain: Cyber Security  </vt:lpstr>
      <vt:lpstr>Problem Statement</vt:lpstr>
      <vt:lpstr>Objectives</vt:lpstr>
      <vt:lpstr>Review of Related Literature</vt:lpstr>
      <vt:lpstr>Open-Source Tools and Techniques</vt:lpstr>
      <vt:lpstr>Proposed Methodology</vt:lpstr>
      <vt:lpstr>Conclusion</vt:lpstr>
      <vt:lpstr>References : APA 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  </dc:title>
  <dc:creator>Angay</dc:creator>
  <cp:lastModifiedBy>Shantanu Vartak</cp:lastModifiedBy>
  <cp:revision>8</cp:revision>
  <dcterms:created xsi:type="dcterms:W3CDTF">2023-11-15T14:09:37Z</dcterms:created>
  <dcterms:modified xsi:type="dcterms:W3CDTF">2025-06-18T06:56:32Z</dcterms:modified>
</cp:coreProperties>
</file>