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267" r:id="rId3"/>
    <p:sldId id="268" r:id="rId4"/>
    <p:sldId id="272" r:id="rId5"/>
    <p:sldId id="281" r:id="rId6"/>
    <p:sldId id="275" r:id="rId7"/>
    <p:sldId id="282" r:id="rId8"/>
    <p:sldId id="261" r:id="rId9"/>
    <p:sldId id="278"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18-06-2025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262209F-DF85-4725-B105-583F16291866}" type="datetime1">
              <a:rPr lang="en-IN" smtClean="0"/>
              <a:t>18-06-2025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BB66FD-0DCE-42EE-AE22-FF2106A93D40}" type="datetime1">
              <a:rPr lang="en-IN" smtClean="0"/>
              <a:t>18-06-2025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810BA9-2943-4291-80EF-69C4C6B42198}" type="datetime1">
              <a:rPr lang="en-IN" smtClean="0"/>
              <a:t>18-06-2025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16CEA2-D312-4ED6-AAA4-308861583847}" type="datetime1">
              <a:rPr lang="en-IN" smtClean="0"/>
              <a:t>18-06-2025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66C84-2659-4066-831C-6A0FCDD4819A}" type="datetime1">
              <a:rPr lang="en-IN" smtClean="0"/>
              <a:t>18-06-2025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F5F52F3-8C3D-499D-9E90-11BAB022BDB0}" type="datetime1">
              <a:rPr lang="en-IN" smtClean="0"/>
              <a:t>18-06-2025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04B1B4-EA89-4DF8-A616-1597CF43AA7D}" type="datetime1">
              <a:rPr lang="en-IN" smtClean="0"/>
              <a:t>18-06-2025</a:t>
            </a:fld>
            <a:endParaRPr lang="en-IN"/>
          </a:p>
        </p:txBody>
      </p:sp>
      <p:sp>
        <p:nvSpPr>
          <p:cNvPr id="8" name="Footer Placeholder 7"/>
          <p:cNvSpPr>
            <a:spLocks noGrp="1"/>
          </p:cNvSpPr>
          <p:nvPr>
            <p:ph type="ftr" sz="quarter" idx="11"/>
          </p:nvPr>
        </p:nvSpPr>
        <p:spPr/>
        <p:txBody>
          <a:bodyPr/>
          <a:lstStyle/>
          <a:p>
            <a:r>
              <a:rPr lang="en-IN"/>
              <a:t>CS6501 Project II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CE3138-49BD-4613-A50D-2C6F83F8DFDF}" type="datetime1">
              <a:rPr lang="en-IN" smtClean="0"/>
              <a:t>18-06-2025</a:t>
            </a:fld>
            <a:endParaRPr lang="en-IN"/>
          </a:p>
        </p:txBody>
      </p:sp>
      <p:sp>
        <p:nvSpPr>
          <p:cNvPr id="4" name="Footer Placeholder 3"/>
          <p:cNvSpPr>
            <a:spLocks noGrp="1"/>
          </p:cNvSpPr>
          <p:nvPr>
            <p:ph type="ftr" sz="quarter" idx="11"/>
          </p:nvPr>
        </p:nvSpPr>
        <p:spPr/>
        <p:txBody>
          <a:bodyPr/>
          <a:lstStyle/>
          <a:p>
            <a:r>
              <a:rPr lang="en-IN"/>
              <a:t>CS6501 Project II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13138-8713-48DB-8986-22B4FF91EBAB}" type="datetime1">
              <a:rPr lang="en-IN" smtClean="0"/>
              <a:t>18-06-2025</a:t>
            </a:fld>
            <a:endParaRPr lang="en-IN"/>
          </a:p>
        </p:txBody>
      </p:sp>
      <p:sp>
        <p:nvSpPr>
          <p:cNvPr id="3" name="Footer Placeholder 2"/>
          <p:cNvSpPr>
            <a:spLocks noGrp="1"/>
          </p:cNvSpPr>
          <p:nvPr>
            <p:ph type="ftr" sz="quarter" idx="11"/>
          </p:nvPr>
        </p:nvSpPr>
        <p:spPr/>
        <p:txBody>
          <a:bodyPr/>
          <a:lstStyle/>
          <a:p>
            <a:r>
              <a:rPr lang="en-IN"/>
              <a:t>CS6501 Project II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BC5EB0-1213-4E87-BF00-FEE6D6D79723}" type="datetime1">
              <a:rPr lang="en-IN" smtClean="0"/>
              <a:t>18-06-2025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9C888-4AC5-44E2-815E-5C23325CCB45}" type="datetime1">
              <a:rPr lang="en-IN" smtClean="0"/>
              <a:t>18-06-2025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9A216-EAB0-4ABE-8C40-7ED0220348AC}" type="datetime1">
              <a:rPr lang="en-IN" smtClean="0"/>
              <a:t>18-06-2025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CS6501 Project II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9/ICCUBEA54992.2022.1001102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1109/ICOEI48184.2020.9143001" TargetMode="External"/><Relationship Id="rId5" Type="http://schemas.openxmlformats.org/officeDocument/2006/relationships/hyperlink" Target="https://doi.org/10.1109/ACIT58888.2023.10453793" TargetMode="External"/><Relationship Id="rId4" Type="http://schemas.openxmlformats.org/officeDocument/2006/relationships/hyperlink" Target="https://doi.org/10.1109/OJCS.2023.325185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22" y="2654615"/>
            <a:ext cx="12210661" cy="2524144"/>
          </a:xfrm>
        </p:spPr>
        <p:txBody>
          <a:bodyPr>
            <a:normAutofit fontScale="90000"/>
          </a:bodyPr>
          <a:lstStyle/>
          <a:p>
            <a:r>
              <a:rPr lang="en-US" dirty="0"/>
              <a:t>Blockchain Based Secure Donation Platform</a:t>
            </a:r>
            <a:br>
              <a:rPr lang="en-US" dirty="0">
                <a:latin typeface="Arial Narrow" panose="020B0606020202030204" pitchFamily="34" charset="0"/>
              </a:rPr>
            </a:br>
            <a:r>
              <a:rPr lang="en-US" sz="3600" dirty="0">
                <a:latin typeface="Arial Narrow" panose="020B0606020202030204" pitchFamily="34" charset="0"/>
              </a:rPr>
              <a:t>Domain: Cyber Security</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Register Number: 24MSP3045</a:t>
            </a:r>
          </a:p>
          <a:p>
            <a:pPr algn="r"/>
            <a:r>
              <a:rPr lang="en-US" dirty="0">
                <a:latin typeface="Arial Narrow" panose="020B0606020202030204" pitchFamily="34" charset="0"/>
              </a:rPr>
              <a:t>Name: Shantanu Vartak</a:t>
            </a:r>
          </a:p>
          <a:p>
            <a:pPr algn="r"/>
            <a:r>
              <a:rPr lang="en-US" dirty="0">
                <a:latin typeface="Arial Narrow" panose="020B0606020202030204" pitchFamily="34" charset="0"/>
              </a:rPr>
              <a:t>Date:13/06/25</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CS7610</a:t>
            </a:r>
          </a:p>
          <a:p>
            <a:r>
              <a:rPr lang="en-US" b="1" dirty="0">
                <a:latin typeface="Arial Narrow" panose="020B0606020202030204" pitchFamily="34" charset="0"/>
              </a:rPr>
              <a:t>Course Title:  </a:t>
            </a:r>
            <a:r>
              <a:rPr lang="en-US" dirty="0">
                <a:latin typeface="Arial Narrow" panose="020B0606020202030204" pitchFamily="34" charset="0"/>
              </a:rPr>
              <a:t>Project 2</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t>CS7610 Capstone Project PGP, ICER, VIT Bangalore</a:t>
            </a:r>
            <a:endParaRPr lang="en-IN" dirty="0">
              <a:effectLst/>
            </a:endParaRP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
        <p:nvSpPr>
          <p:cNvPr id="5" name="Rectangle 4">
            <a:extLst>
              <a:ext uri="{FF2B5EF4-FFF2-40B4-BE49-F238E27FC236}">
                <a16:creationId xmlns:a16="http://schemas.microsoft.com/office/drawing/2014/main" id="{F8BA1707-7B60-871B-ED8D-1DB17C9AE84D}"/>
              </a:ext>
            </a:extLst>
          </p:cNvPr>
          <p:cNvSpPr/>
          <p:nvPr/>
        </p:nvSpPr>
        <p:spPr>
          <a:xfrm>
            <a:off x="4412104" y="1882843"/>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Narrow" panose="020B0606020202030204" pitchFamily="34" charset="0"/>
              </a:rPr>
              <a:t>Second Review</a:t>
            </a:r>
            <a:endParaRPr lang="en-IN" sz="3200" b="1" dirty="0">
              <a:latin typeface="Arial Narrow" panose="020B0606020202030204" pitchFamily="34" charset="0"/>
            </a:endParaRPr>
          </a:p>
        </p:txBody>
      </p:sp>
    </p:spTree>
    <p:extLst>
      <p:ext uri="{BB962C8B-B14F-4D97-AF65-F5344CB8AC3E}">
        <p14:creationId xmlns:p14="http://schemas.microsoft.com/office/powerpoint/2010/main" val="369770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Future Enhancement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pPr marL="0" indent="0">
              <a:buNone/>
            </a:pPr>
            <a:r>
              <a:rPr lang="en-US" dirty="0"/>
              <a:t>⚙️ Multi-Currency Support: Add support for other cryptocurrencies like BTC, USDT.</a:t>
            </a:r>
          </a:p>
          <a:p>
            <a:pPr marL="0" indent="0">
              <a:buNone/>
            </a:pPr>
            <a:r>
              <a:rPr lang="en-US" dirty="0"/>
              <a:t>🔐 Zero-Knowledge Proofs (ZKPs): For privacy-preserving donations.</a:t>
            </a:r>
          </a:p>
          <a:p>
            <a:pPr marL="0" indent="0">
              <a:buNone/>
            </a:pPr>
            <a:r>
              <a:rPr lang="en-US" dirty="0"/>
              <a:t>📱 Mobile App Integration: Build an Android/iOS version for greater accessibility.</a:t>
            </a:r>
          </a:p>
          <a:p>
            <a:pPr marL="0" indent="0">
              <a:buNone/>
            </a:pPr>
            <a:r>
              <a:rPr lang="en-US" dirty="0"/>
              <a:t>📊 Advanced Analytics Dashboard: For both donors and organizers to track impact.</a:t>
            </a:r>
          </a:p>
          <a:p>
            <a:pPr marL="0" indent="0">
              <a:buNone/>
            </a:pPr>
            <a:r>
              <a:rPr lang="en-US" dirty="0"/>
              <a:t>🌍 Globalization: Add support for multiple languages and local fiat conversions.</a:t>
            </a:r>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10</a:t>
            </a:fld>
            <a:endParaRPr lang="en-IN"/>
          </a:p>
        </p:txBody>
      </p:sp>
    </p:spTree>
    <p:extLst>
      <p:ext uri="{BB962C8B-B14F-4D97-AF65-F5344CB8AC3E}">
        <p14:creationId xmlns:p14="http://schemas.microsoft.com/office/powerpoint/2010/main" val="181052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Conclusion</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11</a:t>
            </a:fld>
            <a:endParaRPr lang="en-IN"/>
          </a:p>
        </p:txBody>
      </p:sp>
      <p:sp>
        <p:nvSpPr>
          <p:cNvPr id="8" name="Google Shape;156;p9">
            <a:extLst>
              <a:ext uri="{FF2B5EF4-FFF2-40B4-BE49-F238E27FC236}">
                <a16:creationId xmlns:a16="http://schemas.microsoft.com/office/drawing/2014/main" id="{EC8B2592-C8AF-EB0A-05C6-38D296E148BB}"/>
              </a:ext>
            </a:extLst>
          </p:cNvPr>
          <p:cNvSpPr txBox="1">
            <a:spLocks/>
          </p:cNvSpPr>
          <p:nvPr/>
        </p:nvSpPr>
        <p:spPr>
          <a:xfrm>
            <a:off x="838200" y="1825625"/>
            <a:ext cx="10515600" cy="435133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Donate Now is a step toward transforming digital philanthropy. By integrating blockchain with traditional donation workflows, this platform brings unmatched security, transparency, and efficiency to charitable contributions. Through smart contracts, every transaction is verifiable and irreversible, instilling greater confidence among donors. The project not only simplifies giving but also ensures that every coin counts, reaching the right cause at the right time, thereby making a meaningful impact.</a:t>
            </a:r>
            <a:endParaRPr lang="en-IN" dirty="0">
              <a:effectLst/>
            </a:endParaRPr>
          </a:p>
        </p:txBody>
      </p:sp>
    </p:spTree>
    <p:extLst>
      <p:ext uri="{BB962C8B-B14F-4D97-AF65-F5344CB8AC3E}">
        <p14:creationId xmlns:p14="http://schemas.microsoft.com/office/powerpoint/2010/main" val="59793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References : APA format</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12</a:t>
            </a:fld>
            <a:endParaRPr lang="en-IN"/>
          </a:p>
        </p:txBody>
      </p:sp>
      <p:pic>
        <p:nvPicPr>
          <p:cNvPr id="6" name="Picture 5">
            <a:extLst>
              <a:ext uri="{FF2B5EF4-FFF2-40B4-BE49-F238E27FC236}">
                <a16:creationId xmlns:a16="http://schemas.microsoft.com/office/drawing/2014/main" id="{B7D1575C-9E60-3214-6788-D8B7FE593286}"/>
              </a:ext>
            </a:extLst>
          </p:cNvPr>
          <p:cNvPicPr>
            <a:picLocks noChangeAspect="1"/>
          </p:cNvPicPr>
          <p:nvPr/>
        </p:nvPicPr>
        <p:blipFill>
          <a:blip r:embed="rId2"/>
          <a:stretch>
            <a:fillRect/>
          </a:stretch>
        </p:blipFill>
        <p:spPr>
          <a:xfrm>
            <a:off x="936537" y="1577225"/>
            <a:ext cx="10620375" cy="4467225"/>
          </a:xfrm>
          <a:prstGeom prst="rect">
            <a:avLst/>
          </a:prstGeom>
        </p:spPr>
      </p:pic>
    </p:spTree>
    <p:extLst>
      <p:ext uri="{BB962C8B-B14F-4D97-AF65-F5344CB8AC3E}">
        <p14:creationId xmlns:p14="http://schemas.microsoft.com/office/powerpoint/2010/main" val="414406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Abstract</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lnSpcReduction="10000"/>
          </a:bodyPr>
          <a:lstStyle/>
          <a:p>
            <a:pPr algn="just"/>
            <a:r>
              <a:rPr lang="en-US" dirty="0"/>
              <a:t>Donate Now is a decentralized donation platform leveraging blockchain technology to ensure secure, transparent, and tamper-proof charitable contributions. Built using Solidity smart contracts and integrated with MetaMask for Ethereum transactions, the platform allows donors to fund verified campaigns directly from their wallets. An admin verifies campaigns and organizers, while smart contracts automate fund collection and release, enhancing trust and accountability. The application features real-time progress tracking, JWT-based authentication, and robust role-based access control. By combining blockchain transparency with user-friendly design, Donate Now aims to revolutionize digital philanthropy through innovation, integrity, and decentralized trust.</a:t>
            </a:r>
            <a:endParaRPr lang="en-IN" dirty="0"/>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93000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Introduction</a:t>
            </a:r>
            <a:endParaRPr lang="en-IN" dirty="0">
              <a:latin typeface="Arial Narrow" panose="020B0606020202030204" pitchFamily="34" charset="0"/>
            </a:endParaRPr>
          </a:p>
        </p:txBody>
      </p:sp>
      <p:sp>
        <p:nvSpPr>
          <p:cNvPr id="3" name="Content Placeholder 2"/>
          <p:cNvSpPr>
            <a:spLocks noGrp="1"/>
          </p:cNvSpPr>
          <p:nvPr>
            <p:ph idx="1"/>
          </p:nvPr>
        </p:nvSpPr>
        <p:spPr>
          <a:xfrm>
            <a:off x="838200" y="1527045"/>
            <a:ext cx="10515600" cy="4677812"/>
          </a:xfrm>
        </p:spPr>
        <p:txBody>
          <a:bodyPr>
            <a:noAutofit/>
          </a:bodyPr>
          <a:lstStyle/>
          <a:p>
            <a:pPr algn="just"/>
            <a:r>
              <a:rPr lang="en-US" dirty="0"/>
              <a:t>With the rapid evolution of decentralized technologies, blockchain has emerged as a groundbreaking solution in many domains, including finance, healthcare, and now — philanthropy. Traditional donation systems suffer from a lack of transparency, slow fund processing, and minimal donor engagement post-contribution. Donate Now introduces a transparent, immutable, and decentralized way to contribute to charitable causes using cryptocurrency (ETH), empowering both organizers and donors with verifiable, trustless infrastructure.</a:t>
            </a:r>
            <a:endParaRPr lang="en-IN" dirty="0"/>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Tree>
    <p:extLst>
      <p:ext uri="{BB962C8B-B14F-4D97-AF65-F5344CB8AC3E}">
        <p14:creationId xmlns:p14="http://schemas.microsoft.com/office/powerpoint/2010/main" val="256534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28" y="320675"/>
            <a:ext cx="10515600" cy="1325563"/>
          </a:xfrm>
        </p:spPr>
        <p:txBody>
          <a:bodyPr/>
          <a:lstStyle/>
          <a:p>
            <a:r>
              <a:rPr lang="en-US" b="1" dirty="0">
                <a:latin typeface="Arial Narrow" panose="020B0606020202030204" pitchFamily="34" charset="0"/>
              </a:rPr>
              <a:t>Need of study</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Lack of Transparency: Many traditional donation platforms fail to show how funds are used or where they go.</a:t>
            </a:r>
          </a:p>
          <a:p>
            <a:r>
              <a:rPr lang="en-US" dirty="0"/>
              <a:t>Security Concerns: Centralized platforms are prone to data breaches and fund mismanagement.</a:t>
            </a:r>
          </a:p>
          <a:p>
            <a:r>
              <a:rPr lang="en-US" dirty="0"/>
              <a:t>Verification Issues: Not all campaigns are genuine, leading to scams and donor hesitation.</a:t>
            </a:r>
          </a:p>
          <a:p>
            <a:r>
              <a:rPr lang="en-US" dirty="0"/>
              <a:t>Delayed Fund Access: Organizers often face delays in receiving the donations due to bureaucratic processes.</a:t>
            </a:r>
            <a:endParaRPr lang="en-IN" dirty="0"/>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extLst>
      <p:ext uri="{BB962C8B-B14F-4D97-AF65-F5344CB8AC3E}">
        <p14:creationId xmlns:p14="http://schemas.microsoft.com/office/powerpoint/2010/main" val="288425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Traditional fundraising and donation platforms lack accountability, transparency, and often pose security risks. This leads to donor distrust, misuse of funds, and loss of potential contributions. There is a need for a decentralized solution that ensures donations are secure, traceable, and only reach verified causes and recipients.</a:t>
            </a:r>
            <a:endParaRPr lang="en-IN" dirty="0"/>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Tree>
    <p:extLst>
      <p:ext uri="{BB962C8B-B14F-4D97-AF65-F5344CB8AC3E}">
        <p14:creationId xmlns:p14="http://schemas.microsoft.com/office/powerpoint/2010/main" val="2898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Objectives</a:t>
            </a:r>
            <a:endParaRPr b="1" dirty="0">
              <a:latin typeface="Arial Narrow"/>
              <a:ea typeface="Arial Narrow"/>
              <a:cs typeface="Arial Narrow"/>
              <a:sym typeface="Arial Narrow"/>
            </a:endParaRPr>
          </a:p>
        </p:txBody>
      </p:sp>
      <p:sp>
        <p:nvSpPr>
          <p:cNvPr id="108" name="Google Shape;10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 To develop a secure and decentralized platform for donations using Ethereum smart contracts.</a:t>
            </a:r>
          </a:p>
          <a:p>
            <a:pPr marL="177800" indent="0">
              <a:spcBef>
                <a:spcPts val="0"/>
              </a:spcBef>
              <a:buSzPts val="2800"/>
              <a:buNone/>
            </a:pPr>
            <a:r>
              <a:rPr lang="en-US" dirty="0"/>
              <a:t>✅ To allow users (donors and organizers) to interact with the platform via MetaMask.</a:t>
            </a:r>
          </a:p>
          <a:p>
            <a:pPr marL="177800" indent="0">
              <a:spcBef>
                <a:spcPts val="0"/>
              </a:spcBef>
              <a:buSzPts val="2800"/>
              <a:buNone/>
            </a:pPr>
            <a:r>
              <a:rPr lang="en-US" dirty="0"/>
              <a:t>✅ To integrate role-based authentication using JWT tokens.</a:t>
            </a:r>
          </a:p>
          <a:p>
            <a:pPr marL="177800" indent="0">
              <a:spcBef>
                <a:spcPts val="0"/>
              </a:spcBef>
              <a:buSzPts val="2800"/>
              <a:buNone/>
            </a:pPr>
            <a:r>
              <a:rPr lang="en-US" dirty="0"/>
              <a:t>✅ To enable real-time donation tracking and campaign progress monitoring.</a:t>
            </a:r>
          </a:p>
          <a:p>
            <a:pPr marL="177800" indent="0">
              <a:spcBef>
                <a:spcPts val="0"/>
              </a:spcBef>
              <a:buSzPts val="2800"/>
              <a:buNone/>
            </a:pPr>
            <a:r>
              <a:rPr lang="en-US" dirty="0"/>
              <a:t>✅ To ensure admin-level moderation for verifying and approving campaigns before they go live.</a:t>
            </a:r>
          </a:p>
          <a:p>
            <a:pPr marL="177800" indent="0">
              <a:spcBef>
                <a:spcPts val="0"/>
              </a:spcBef>
              <a:buSzPts val="2800"/>
              <a:buNone/>
            </a:pPr>
            <a:r>
              <a:rPr lang="en-US" dirty="0"/>
              <a:t>✅ To implement secure, conditional fund releases upon meeting campaign goals.</a:t>
            </a:r>
            <a:endParaRPr lang="en-IN" dirty="0"/>
          </a:p>
        </p:txBody>
      </p:sp>
      <p:sp>
        <p:nvSpPr>
          <p:cNvPr id="109" name="Google Shape;10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p>
        </p:txBody>
      </p:sp>
      <p:sp>
        <p:nvSpPr>
          <p:cNvPr id="110" name="Google Shape;1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a:latin typeface="Arial Narrow"/>
                <a:ea typeface="Arial Narrow"/>
                <a:cs typeface="Arial Narrow"/>
                <a:sym typeface="Arial Narrow"/>
              </a:rPr>
              <a:t>Review of Related Literature</a:t>
            </a:r>
            <a:endParaRPr b="1">
              <a:latin typeface="Arial Narrow"/>
              <a:ea typeface="Arial Narrow"/>
              <a:cs typeface="Arial Narrow"/>
              <a:sym typeface="Arial Narrow"/>
            </a:endParaRPr>
          </a:p>
        </p:txBody>
      </p:sp>
      <p:sp>
        <p:nvSpPr>
          <p:cNvPr id="117" name="Google Shape;11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p>
        </p:txBody>
      </p:sp>
      <p:sp>
        <p:nvSpPr>
          <p:cNvPr id="118" name="Google Shape;11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Content Placeholder 2">
            <a:extLst>
              <a:ext uri="{FF2B5EF4-FFF2-40B4-BE49-F238E27FC236}">
                <a16:creationId xmlns:a16="http://schemas.microsoft.com/office/drawing/2014/main" id="{E98FA5C6-D2A3-B1BC-EEC8-B120974570C8}"/>
              </a:ext>
            </a:extLst>
          </p:cNvPr>
          <p:cNvSpPr txBox="1">
            <a:spLocks/>
          </p:cNvSpPr>
          <p:nvPr/>
        </p:nvSpPr>
        <p:spPr>
          <a:xfrm>
            <a:off x="838200" y="1594128"/>
            <a:ext cx="10515600" cy="4462544"/>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Base Paper: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Swati, J., Nitin, P., Saurabh, P., Parikshit, D., Gitesh, P., &amp; Rahul, S. (2022). Blockchain based Trusted Secure Philanthropy Platform: Crypto-</a:t>
            </a:r>
            <a:r>
              <a:rPr kumimoji="0" lang="en-US" sz="3100" b="0" i="0" u="none" strike="noStrike" kern="1200" cap="none" spc="0" normalizeH="0" baseline="0" noProof="0" dirty="0" err="1">
                <a:ln>
                  <a:noFill/>
                </a:ln>
                <a:solidFill>
                  <a:prstClr val="black"/>
                </a:solidFill>
                <a:effectLst/>
                <a:uLnTx/>
                <a:uFillTx/>
                <a:latin typeface="Calibri" panose="020F0502020204030204"/>
                <a:ea typeface="+mn-ea"/>
                <a:cs typeface="+mn-cs"/>
              </a:rPr>
              <a:t>GoCharity</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 2022 6th International Conference On Computing, Communication, Control And Automation (ICCUBEA, 1–8. </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https://doi.org/10.1109/ICCUBEA54992.2022.10011026</a:t>
            </a:r>
            <a:endPar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Decentralized Application: A Survey. (2024).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4"/>
              </a:rPr>
              <a:t>https://doi.org/10.1109/OJCS.2023.3251854</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System for End-to-End Donations Monitoring. (n.d.).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5"/>
              </a:rPr>
              <a:t>https://doi.org/10.1109/ACIT58888.2023.10453793</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Singh, A., Rajak, R., Mistry, H., &amp; Raut, P. (2020). Aid, Charity and Donation Tracking System Using Blockchain. 2020 4th International Conference on Trends in Electronics and Informatics (ICOEI)(48184), 457–462.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6"/>
              </a:rPr>
              <a:t>https://doi.org/10.1109/ICOEI48184.2020.9143001</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a:latin typeface="Arial Narrow"/>
                <a:ea typeface="Arial Narrow"/>
                <a:cs typeface="Arial Narrow"/>
                <a:sym typeface="Arial Narrow"/>
              </a:rPr>
              <a:t>Proposed Methodology</a:t>
            </a:r>
            <a:endParaRPr b="1">
              <a:latin typeface="Arial Narrow"/>
              <a:ea typeface="Arial Narrow"/>
              <a:cs typeface="Arial Narrow"/>
              <a:sym typeface="Arial Narrow"/>
            </a:endParaRPr>
          </a:p>
        </p:txBody>
      </p:sp>
      <p:sp>
        <p:nvSpPr>
          <p:cNvPr id="133" name="Google Shape;13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p>
        </p:txBody>
      </p:sp>
      <p:sp>
        <p:nvSpPr>
          <p:cNvPr id="134" name="Google Shape;1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 name="Picture 1" descr="A screenshot of a computer&#10;&#10;AI-generated content may be incorrect.">
            <a:extLst>
              <a:ext uri="{FF2B5EF4-FFF2-40B4-BE49-F238E27FC236}">
                <a16:creationId xmlns:a16="http://schemas.microsoft.com/office/drawing/2014/main" id="{091F7F6C-5DDC-B0B9-A50E-B6EFA3CE0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22" y="1151130"/>
            <a:ext cx="9184080" cy="5205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Technology / Tools</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9</a:t>
            </a:fld>
            <a:endParaRPr lang="en-IN"/>
          </a:p>
        </p:txBody>
      </p:sp>
      <p:sp>
        <p:nvSpPr>
          <p:cNvPr id="7" name="Content Placeholder 2">
            <a:extLst>
              <a:ext uri="{FF2B5EF4-FFF2-40B4-BE49-F238E27FC236}">
                <a16:creationId xmlns:a16="http://schemas.microsoft.com/office/drawing/2014/main" id="{C2279EFC-9781-8AF3-07D5-5497A22C286C}"/>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atin typeface="Arial Narrow" panose="020B0606020202030204" pitchFamily="34" charset="0"/>
              </a:rPr>
              <a:t>Solidity – DAPPS Development</a:t>
            </a:r>
          </a:p>
          <a:p>
            <a:r>
              <a:rPr lang="en-IN">
                <a:latin typeface="Arial Narrow" panose="020B0606020202030204" pitchFamily="34" charset="0"/>
              </a:rPr>
              <a:t>Ganache – Local Eth Testnet</a:t>
            </a:r>
          </a:p>
          <a:p>
            <a:r>
              <a:rPr lang="en-IN">
                <a:latin typeface="Arial Narrow" panose="020B0606020202030204" pitchFamily="34" charset="0"/>
              </a:rPr>
              <a:t>VSCode – IDE</a:t>
            </a:r>
          </a:p>
          <a:p>
            <a:r>
              <a:rPr lang="en-IN">
                <a:latin typeface="Arial Narrow" panose="020B0606020202030204" pitchFamily="34" charset="0"/>
              </a:rPr>
              <a:t>HTML, CSS, NextJS– Frontend</a:t>
            </a:r>
          </a:p>
          <a:p>
            <a:r>
              <a:rPr lang="en-IN">
                <a:latin typeface="Arial Narrow" panose="020B0606020202030204" pitchFamily="34" charset="0"/>
              </a:rPr>
              <a:t>NodeJS, ExpressJS, Prisma ORM – Backend</a:t>
            </a:r>
          </a:p>
          <a:p>
            <a:r>
              <a:rPr lang="en-IN">
                <a:latin typeface="Arial Narrow" panose="020B0606020202030204" pitchFamily="34" charset="0"/>
              </a:rPr>
              <a:t>MongoDB – Database</a:t>
            </a:r>
          </a:p>
          <a:p>
            <a:r>
              <a:rPr lang="en-IN">
                <a:latin typeface="Arial Narrow" panose="020B0606020202030204" pitchFamily="34" charset="0"/>
              </a:rPr>
              <a:t>RBAC using JWT Authentication</a:t>
            </a:r>
          </a:p>
          <a:p>
            <a:r>
              <a:rPr lang="en-IN">
                <a:latin typeface="Arial Narrow" panose="020B0606020202030204" pitchFamily="34" charset="0"/>
              </a:rPr>
              <a:t>Metamask Integration for Wallet Validation</a:t>
            </a:r>
            <a:endParaRPr lang="en-IN" dirty="0">
              <a:latin typeface="Arial Narrow" panose="020B0606020202030204" pitchFamily="34" charset="0"/>
            </a:endParaRPr>
          </a:p>
        </p:txBody>
      </p:sp>
    </p:spTree>
    <p:extLst>
      <p:ext uri="{BB962C8B-B14F-4D97-AF65-F5344CB8AC3E}">
        <p14:creationId xmlns:p14="http://schemas.microsoft.com/office/powerpoint/2010/main" val="233524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8477</TotalTime>
  <Words>936</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Calibri</vt:lpstr>
      <vt:lpstr>Calibri Light</vt:lpstr>
      <vt:lpstr>Office Theme</vt:lpstr>
      <vt:lpstr>Blockchain Based Secure Donation Platform Domain: Cyber Security  </vt:lpstr>
      <vt:lpstr>Abstract</vt:lpstr>
      <vt:lpstr>Introduction</vt:lpstr>
      <vt:lpstr>Need of study</vt:lpstr>
      <vt:lpstr>Problem Statement</vt:lpstr>
      <vt:lpstr>Objectives</vt:lpstr>
      <vt:lpstr>Review of Related Literature</vt:lpstr>
      <vt:lpstr>Proposed Methodology</vt:lpstr>
      <vt:lpstr>Technology / Tools</vt:lpstr>
      <vt:lpstr>Future Enhancement</vt:lpstr>
      <vt:lpstr>Conclusion</vt:lpstr>
      <vt:lpstr>References : APA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Shantanu Vartak</cp:lastModifiedBy>
  <cp:revision>31</cp:revision>
  <dcterms:created xsi:type="dcterms:W3CDTF">2023-11-15T14:09:37Z</dcterms:created>
  <dcterms:modified xsi:type="dcterms:W3CDTF">2025-06-18T07:00:36Z</dcterms:modified>
</cp:coreProperties>
</file>