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sldIdLst>
    <p:sldId id="2524" r:id="rId5"/>
    <p:sldId id="2527" r:id="rId6"/>
    <p:sldId id="2534" r:id="rId7"/>
    <p:sldId id="2531" r:id="rId8"/>
    <p:sldId id="2469" r:id="rId9"/>
    <p:sldId id="2525" r:id="rId10"/>
    <p:sldId id="2523" r:id="rId11"/>
    <p:sldId id="2431" r:id="rId12"/>
    <p:sldId id="2427" r:id="rId13"/>
    <p:sldId id="2528" r:id="rId14"/>
    <p:sldId id="2530" r:id="rId15"/>
    <p:sldId id="2535" r:id="rId16"/>
    <p:sldId id="2536" r:id="rId17"/>
    <p:sldId id="2537" r:id="rId18"/>
    <p:sldId id="253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p:normalViewPr>
  <p:slideViewPr>
    <p:cSldViewPr snapToGrid="0" snapToObjects="1" showGuides="1">
      <p:cViewPr>
        <p:scale>
          <a:sx n="68" d="100"/>
          <a:sy n="68" d="100"/>
        </p:scale>
        <p:origin x="616" y="32"/>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10/17/2018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377652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398115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55374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794987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718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12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3150593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307123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s in Squares">
    <p:spTree>
      <p:nvGrpSpPr>
        <p:cNvPr id="1" name=""/>
        <p:cNvGrpSpPr/>
        <p:nvPr/>
      </p:nvGrpSpPr>
      <p:grpSpPr>
        <a:xfrm>
          <a:off x="0" y="0"/>
          <a:ext cx="0" cy="0"/>
          <a:chOff x="0" y="0"/>
          <a:chExt cx="0" cy="0"/>
        </a:xfrm>
      </p:grpSpPr>
      <p:sp>
        <p:nvSpPr>
          <p:cNvPr id="13" name="Полилиния 12"/>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ma14="http://schemas.microsoft.com/office/mac/drawingml/2011/main" xmlns="" val="1"/>
            </a:ext>
          </a:extLst>
        </p:spPr>
        <p:txBody>
          <a:bodyPr wrap="square" anchor="ctr">
            <a:noAutofit/>
          </a:bodyPr>
          <a:lstStyle>
            <a:lvl1pPr marL="0" indent="0" algn="ctr">
              <a:buNone/>
              <a:defRPr/>
            </a:lvl1pPr>
          </a:lstStyle>
          <a:p>
            <a:r>
              <a:rPr lang="en-US"/>
              <a:t>Click icon to add picture</a:t>
            </a:r>
            <a:endParaRPr lang="en-US" dirty="0"/>
          </a:p>
        </p:txBody>
      </p:sp>
      <p:sp>
        <p:nvSpPr>
          <p:cNvPr id="7" name="Shape 223">
            <a:extLst>
              <a:ext uri="{FF2B5EF4-FFF2-40B4-BE49-F238E27FC236}">
                <a16:creationId xmlns:a16="http://schemas.microsoft.com/office/drawing/2014/main"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8" name="Shape 224">
            <a:extLst>
              <a:ext uri="{FF2B5EF4-FFF2-40B4-BE49-F238E27FC236}">
                <a16:creationId xmlns:a16="http://schemas.microsoft.com/office/drawing/2014/main"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9" name="Shape 225">
            <a:extLst>
              <a:ext uri="{FF2B5EF4-FFF2-40B4-BE49-F238E27FC236}">
                <a16:creationId xmlns:a16="http://schemas.microsoft.com/office/drawing/2014/main"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14" name="Title 1">
            <a:extLst>
              <a:ext uri="{FF2B5EF4-FFF2-40B4-BE49-F238E27FC236}">
                <a16:creationId xmlns:a16="http://schemas.microsoft.com/office/drawing/2014/main" id="{69038DA1-6D5C-EA47-BDA4-388C0BC571D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5" name="Text Placeholder 11">
            <a:extLst>
              <a:ext uri="{FF2B5EF4-FFF2-40B4-BE49-F238E27FC236}">
                <a16:creationId xmlns:a16="http://schemas.microsoft.com/office/drawing/2014/main" id="{D7404C76-F118-6149-96DF-BF25D43E26A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a:extLst>
              <a:ext uri="{FF2B5EF4-FFF2-40B4-BE49-F238E27FC236}">
                <a16:creationId xmlns:a16="http://schemas.microsoft.com/office/drawing/2014/main" id="{7205F80F-3B88-A44D-812A-11909F0C93D8}"/>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4141909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5E4FE9-CEDE-F34D-924F-EB11B49749A2}"/>
              </a:ext>
            </a:extLst>
          </p:cNvPr>
          <p:cNvSpPr>
            <a:spLocks noGrp="1"/>
          </p:cNvSpPr>
          <p:nvPr>
            <p:ph sz="quarter" idx="10"/>
          </p:nvPr>
        </p:nvSpPr>
        <p:spPr>
          <a:xfrm>
            <a:off x="1363424" y="2367777"/>
            <a:ext cx="5056426" cy="3791433"/>
          </a:xfrm>
        </p:spPr>
        <p:txBody>
          <a:bodyPr/>
          <a:lstStyle/>
          <a:p>
            <a:pPr lvl="0"/>
            <a:r>
              <a:rPr lang="en-US"/>
              <a:t>Edit Master text styles</a:t>
            </a:r>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lstStyle/>
          <a:p>
            <a:r>
              <a:rPr lang="en-US" dirty="0"/>
              <a:t>TITLE GOES</a:t>
            </a:r>
            <a:br>
              <a:rPr lang="en-US" dirty="0"/>
            </a:br>
            <a:r>
              <a:rPr lang="en-US" dirty="0"/>
              <a:t>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3019352"/>
            <a:ext cx="4767262"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182078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893218"/>
          </a:xfrm>
        </p:spPr>
        <p:txBody>
          <a:bodyPr anchor="b"/>
          <a:lstStyle>
            <a:lvl1pPr algn="ctr">
              <a:defRPr/>
            </a:lvl1pPr>
          </a:lstStyle>
          <a:p>
            <a:r>
              <a:rPr lang="en-US" dirty="0"/>
              <a:t>CLICK TO EDIT MASTER TITLE STYLE</a:t>
            </a:r>
          </a:p>
        </p:txBody>
      </p:sp>
      <p:sp>
        <p:nvSpPr>
          <p:cNvPr id="7" name="Content Placeholder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91448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85082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a:t>Click to edit Master title style</a:t>
            </a:r>
            <a:endParaRPr lang="en-ZA" dirty="0"/>
          </a:p>
        </p:txBody>
      </p:sp>
      <p:sp>
        <p:nvSpPr>
          <p:cNvPr id="4" name="Content Placeholder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86122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a:t>Click to edit Master title style</a:t>
            </a:r>
            <a:endParaRPr lang="en-ZA" dirty="0"/>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Picture Placeholder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259013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der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13273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anchor="t">
            <a:noAutofit/>
          </a:bodyPr>
          <a:lstStyle>
            <a:lvl1pPr marL="0" indent="0" algn="ctr">
              <a:buNone/>
              <a:defRPr sz="1400"/>
            </a:lvl1pPr>
          </a:lstStyle>
          <a:p>
            <a:r>
              <a:rPr lang="en-US"/>
              <a:t>Click icon to add picture</a:t>
            </a:r>
            <a:endParaRPr lang="en-US" dirty="0"/>
          </a:p>
        </p:txBody>
      </p:sp>
      <p:sp>
        <p:nvSpPr>
          <p:cNvPr id="12" name="Title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anchor="b">
            <a:normAutofit/>
          </a:bodyPr>
          <a:lstStyle>
            <a:lvl1pPr>
              <a:defRPr sz="4800"/>
            </a:lvl1pPr>
          </a:lstStyle>
          <a:p>
            <a:r>
              <a:rPr lang="en-US" dirty="0"/>
              <a:t>CLICK TO EDIT MASTER TITLE STYLE</a:t>
            </a:r>
          </a:p>
        </p:txBody>
      </p:sp>
      <p:sp>
        <p:nvSpPr>
          <p:cNvPr id="13" name="Text Placeholder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417881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id="{DA80A15A-88F2-2144-8707-F31DD26C52B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383684983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14374615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a:normAutofit/>
          </a:bodyPr>
          <a:lstStyle>
            <a:lvl1pPr marL="0" indent="0" algn="ctr">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a:r>
              <a:rPr lang="en-US" dirty="0"/>
              <a:t>Caption Goes Here</a:t>
            </a:r>
          </a:p>
        </p:txBody>
      </p:sp>
      <p:sp>
        <p:nvSpPr>
          <p:cNvPr id="6" name="Title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a:normAutofit/>
          </a:bodyPr>
          <a:lstStyle>
            <a:lvl1pPr algn="ctr">
              <a:defRPr sz="2800"/>
            </a:lvl1pPr>
          </a:lstStyle>
          <a:p>
            <a:r>
              <a:rPr lang="en-US" dirty="0"/>
              <a:t>TITLE GOES HERE</a:t>
            </a:r>
          </a:p>
        </p:txBody>
      </p:sp>
    </p:spTree>
    <p:extLst>
      <p:ext uri="{BB962C8B-B14F-4D97-AF65-F5344CB8AC3E}">
        <p14:creationId xmlns:p14="http://schemas.microsoft.com/office/powerpoint/2010/main" val="15652620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8" name="Picture Placeholder 2"/>
          <p:cNvSpPr>
            <a:spLocks noGrp="1"/>
          </p:cNvSpPr>
          <p:nvPr>
            <p:ph type="pic" sz="quarter" idx="14"/>
          </p:nvPr>
        </p:nvSpPr>
        <p:spPr>
          <a:xfrm>
            <a:off x="838200" y="2627"/>
            <a:ext cx="11353799" cy="4631365"/>
          </a:xfrm>
          <a:solidFill>
            <a:schemeClr val="bg1">
              <a:lumMod val="95000"/>
            </a:schemeClr>
          </a:solidFill>
        </p:spPr>
        <p:txBody>
          <a:bodyPr>
            <a:normAutofit/>
          </a:bodyPr>
          <a:lstStyle>
            <a:lvl1pPr marL="0" indent="0" algn="ctr">
              <a:buNone/>
              <a:defRPr sz="1400"/>
            </a:lvl1pPr>
          </a:lstStyle>
          <a:p>
            <a:r>
              <a:rPr lang="en-US"/>
              <a:t>Click icon to add picture</a:t>
            </a:r>
            <a:endParaRPr lang="en-US" dirty="0"/>
          </a:p>
        </p:txBody>
      </p:sp>
      <p:sp>
        <p:nvSpPr>
          <p:cNvPr id="15" name="Rectangle 14">
            <a:extLst>
              <a:ext uri="{FF2B5EF4-FFF2-40B4-BE49-F238E27FC236}">
                <a16:creationId xmlns:a16="http://schemas.microsoft.com/office/drawing/2014/main" id="{725A2246-7A52-3649-8FE5-C14CAE4F551F}"/>
              </a:ext>
            </a:extLst>
          </p:cNvPr>
          <p:cNvSpPr/>
          <p:nvPr userDrawn="1"/>
        </p:nvSpPr>
        <p:spPr>
          <a:xfrm>
            <a:off x="877112"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26EA67C-D6CD-904B-9211-B56EF682649F}"/>
              </a:ext>
            </a:extLst>
          </p:cNvPr>
          <p:cNvSpPr/>
          <p:nvPr userDrawn="1"/>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Content Placeholder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Content Placeholder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6674C34-BF58-4A21-BEE1-52BA2A5DBB7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ADF8-C269-5D42-A626-BE35303B9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7CE01-A53E-894C-9672-25D8CB7D5F89}"/>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C128E13-F6CA-9A4F-A3DD-2CEB2ED95E2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17E1808-3255-6342-8F11-708C178C686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5" name="Shape 61">
            <a:extLst>
              <a:ext uri="{FF2B5EF4-FFF2-40B4-BE49-F238E27FC236}">
                <a16:creationId xmlns:a16="http://schemas.microsoft.com/office/drawing/2014/main" id="{EFA7F577-E691-D948-943E-8D25DFE256F5}"/>
              </a:ext>
            </a:extLst>
          </p:cNvPr>
          <p:cNvSpPr/>
          <p:nvPr userDrawn="1"/>
        </p:nvSpPr>
        <p:spPr>
          <a:xfrm rot="16200000">
            <a:off x="-540747" y="4350527"/>
            <a:ext cx="1919693" cy="284693"/>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1600" b="1" i="0" spc="0" dirty="0">
                <a:solidFill>
                  <a:schemeClr val="tx2"/>
                </a:solidFill>
                <a:latin typeface="+mj-lt"/>
                <a:cs typeface="Gill Sans" panose="020B0502020104020203" pitchFamily="34" charset="-79"/>
              </a:rPr>
              <a:t>MARGIE'S TRAVEL</a:t>
            </a:r>
          </a:p>
        </p:txBody>
      </p:sp>
      <p:sp>
        <p:nvSpPr>
          <p:cNvPr id="16" name="Shape 62">
            <a:extLst>
              <a:ext uri="{FF2B5EF4-FFF2-40B4-BE49-F238E27FC236}">
                <a16:creationId xmlns:a16="http://schemas.microsoft.com/office/drawing/2014/main"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7" name="Shape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
        <p:nvSpPr>
          <p:cNvPr id="19" name="Shape 61">
            <a:extLst>
              <a:ext uri="{FF2B5EF4-FFF2-40B4-BE49-F238E27FC236}">
                <a16:creationId xmlns:a16="http://schemas.microsoft.com/office/drawing/2014/main" id="{B3E93633-ABFF-9C4A-BBE4-734B074DB938}"/>
              </a:ext>
            </a:extLst>
          </p:cNvPr>
          <p:cNvSpPr/>
          <p:nvPr userDrawn="1"/>
        </p:nvSpPr>
        <p:spPr>
          <a:xfrm>
            <a:off x="129758" y="5998559"/>
            <a:ext cx="537006" cy="715581"/>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4400" b="1" i="0" spc="0" dirty="0">
                <a:solidFill>
                  <a:schemeClr val="tx2"/>
                </a:solidFill>
                <a:latin typeface="+mj-lt"/>
                <a:cs typeface="Gill Sans" panose="020B0502020104020203" pitchFamily="34" charset="-79"/>
              </a:rPr>
              <a:t>M</a:t>
            </a: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63" r:id="rId14"/>
    <p:sldLayoutId id="2147483675" r:id="rId15"/>
    <p:sldLayoutId id="2147483681" r:id="rId16"/>
    <p:sldLayoutId id="2147483682" r:id="rId17"/>
    <p:sldLayoutId id="2147483671" r:id="rId18"/>
    <p:sldLayoutId id="2147483677" r:id="rId19"/>
    <p:sldLayoutId id="2147483676" r:id="rId20"/>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oman walking in big city">
            <a:extLst>
              <a:ext uri="{FF2B5EF4-FFF2-40B4-BE49-F238E27FC236}">
                <a16:creationId xmlns:a16="http://schemas.microsoft.com/office/drawing/2014/main" id="{ECA3BA48-F34B-6346-ABF0-1EE5BC4FF2B8}"/>
              </a:ext>
            </a:extLst>
          </p:cNvPr>
          <p:cNvPicPr>
            <a:picLocks noGrp="1" noChangeAspect="1"/>
          </p:cNvPicPr>
          <p:nvPr>
            <p:ph type="pic" sz="quarter" idx="13"/>
          </p:nvPr>
        </p:nvPicPr>
        <p:blipFill rotWithShape="1">
          <a:blip r:embed="rId3"/>
          <a:srcRect t="35194" r="26570" b="8624"/>
          <a:stretch/>
        </p:blipFill>
        <p:spPr>
          <a:xfrm>
            <a:off x="838200" y="0"/>
            <a:ext cx="11353800" cy="5791201"/>
          </a:xfrm>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rot="20837989">
            <a:off x="838200" y="2655077"/>
            <a:ext cx="6548438" cy="2831323"/>
          </a:xfrm>
        </p:spPr>
        <p:txBody>
          <a:bodyPr/>
          <a:lstStyle/>
          <a:p>
            <a:r>
              <a:rPr lang="en-US" dirty="0"/>
              <a:t>The Battle of Neighborhoods: </a:t>
            </a:r>
            <a:r>
              <a:rPr lang="en-US" sz="4800" dirty="0"/>
              <a:t>The Traveler's Quest</a:t>
            </a:r>
          </a:p>
        </p:txBody>
      </p:sp>
      <p:sp>
        <p:nvSpPr>
          <p:cNvPr id="4" name="Text Placeholder 3">
            <a:extLst>
              <a:ext uri="{FF2B5EF4-FFF2-40B4-BE49-F238E27FC236}">
                <a16:creationId xmlns:a16="http://schemas.microsoft.com/office/drawing/2014/main" id="{BC7FD17F-AB8F-4CF6-AA58-5B22853C7FF4}"/>
              </a:ext>
            </a:extLst>
          </p:cNvPr>
          <p:cNvSpPr>
            <a:spLocks noGrp="1"/>
          </p:cNvSpPr>
          <p:nvPr>
            <p:ph type="body" sz="quarter" idx="14"/>
          </p:nvPr>
        </p:nvSpPr>
        <p:spPr/>
        <p:txBody>
          <a:bodyPr>
            <a:normAutofit lnSpcReduction="10000"/>
          </a:bodyPr>
          <a:lstStyle/>
          <a:p>
            <a:endParaRPr lang="en-IN"/>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oman Kayaking ">
            <a:extLst>
              <a:ext uri="{FF2B5EF4-FFF2-40B4-BE49-F238E27FC236}">
                <a16:creationId xmlns:a16="http://schemas.microsoft.com/office/drawing/2014/main" id="{0F328162-C41F-0747-AD98-22BF1A68A41C}"/>
              </a:ext>
            </a:extLst>
          </p:cNvPr>
          <p:cNvPicPr>
            <a:picLocks noGrp="1" noChangeAspect="1"/>
          </p:cNvPicPr>
          <p:nvPr>
            <p:ph type="pic" sz="quarter" idx="12"/>
          </p:nvPr>
        </p:nvPicPr>
        <p:blipFill>
          <a:blip r:embed="rId3"/>
          <a:srcRect t="4698" b="4698"/>
          <a:stretch>
            <a:fillRect/>
          </a:stretch>
        </p:blipFill>
        <p:spPr/>
      </p:pic>
      <p:sp>
        <p:nvSpPr>
          <p:cNvPr id="4" name="Title 3">
            <a:extLst>
              <a:ext uri="{FF2B5EF4-FFF2-40B4-BE49-F238E27FC236}">
                <a16:creationId xmlns:a16="http://schemas.microsoft.com/office/drawing/2014/main" id="{0108483C-D7E5-4BC4-A063-CD9EA2DDE84E}"/>
              </a:ext>
            </a:extLst>
          </p:cNvPr>
          <p:cNvSpPr>
            <a:spLocks noGrp="1"/>
          </p:cNvSpPr>
          <p:nvPr>
            <p:ph type="title"/>
          </p:nvPr>
        </p:nvSpPr>
        <p:spPr>
          <a:xfrm rot="21007518">
            <a:off x="8199736" y="5250600"/>
            <a:ext cx="3895821" cy="1461285"/>
          </a:xfrm>
        </p:spPr>
        <p:txBody>
          <a:bodyPr>
            <a:normAutofit/>
          </a:bodyPr>
          <a:lstStyle/>
          <a:p>
            <a:r>
              <a:rPr lang="en-US" sz="4400" dirty="0"/>
              <a:t>Methodology !!!</a:t>
            </a:r>
          </a:p>
        </p:txBody>
      </p:sp>
    </p:spTree>
    <p:extLst>
      <p:ext uri="{BB962C8B-B14F-4D97-AF65-F5344CB8AC3E}">
        <p14:creationId xmlns:p14="http://schemas.microsoft.com/office/powerpoint/2010/main" val="279489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ravel Themed Flat lay">
            <a:extLst>
              <a:ext uri="{FF2B5EF4-FFF2-40B4-BE49-F238E27FC236}">
                <a16:creationId xmlns:a16="http://schemas.microsoft.com/office/drawing/2014/main" id="{2320BECE-3734-8743-8137-451E559E9974}"/>
              </a:ext>
            </a:extLst>
          </p:cNvPr>
          <p:cNvPicPr>
            <a:picLocks noGrp="1" noChangeAspect="1"/>
          </p:cNvPicPr>
          <p:nvPr>
            <p:ph type="pic" sz="quarter" idx="13"/>
          </p:nvPr>
        </p:nvPicPr>
        <p:blipFill>
          <a:blip r:embed="rId3"/>
          <a:srcRect t="11745" b="11745"/>
          <a:stretch>
            <a:fillRect/>
          </a:stretch>
        </p:blipFill>
        <p:spPr>
          <a:xfrm>
            <a:off x="838201" y="0"/>
            <a:ext cx="11353800" cy="5791201"/>
          </a:xfrm>
        </p:spPr>
      </p:pic>
      <p:sp>
        <p:nvSpPr>
          <p:cNvPr id="4" name="Title 3">
            <a:extLst>
              <a:ext uri="{FF2B5EF4-FFF2-40B4-BE49-F238E27FC236}">
                <a16:creationId xmlns:a16="http://schemas.microsoft.com/office/drawing/2014/main" id="{EB516E3E-5EFE-4EBE-B821-28A54E2B1169}"/>
              </a:ext>
            </a:extLst>
          </p:cNvPr>
          <p:cNvSpPr>
            <a:spLocks noGrp="1"/>
          </p:cNvSpPr>
          <p:nvPr>
            <p:ph type="title"/>
          </p:nvPr>
        </p:nvSpPr>
        <p:spPr/>
        <p:txBody>
          <a:bodyPr anchor="b"/>
          <a:lstStyle/>
          <a:p>
            <a:pPr lvl="0"/>
            <a:r>
              <a:rPr lang="en-US" sz="2400" b="0" dirty="0">
                <a:latin typeface="Cambria" panose="02040503050406030204" pitchFamily="18" charset="0"/>
                <a:ea typeface="Cambria" panose="02040503050406030204" pitchFamily="18" charset="0"/>
              </a:rPr>
              <a:t>To  Explore the Data I  checked the  counts and proportions of the category  types. I found food is not  a prominent type  hence removed it from the main data and then formed clusters. Using K Means. </a:t>
            </a:r>
            <a:br>
              <a:rPr lang="en-US" sz="1600" b="0" dirty="0">
                <a:latin typeface="Cambria" panose="02040503050406030204" pitchFamily="18" charset="0"/>
                <a:ea typeface="Cambria" panose="02040503050406030204" pitchFamily="18" charset="0"/>
              </a:rPr>
            </a:br>
            <a:br>
              <a:rPr lang="en-US" sz="1600" b="0" dirty="0">
                <a:latin typeface="Cambria" panose="02040503050406030204" pitchFamily="18" charset="0"/>
                <a:ea typeface="Cambria" panose="02040503050406030204" pitchFamily="18" charset="0"/>
              </a:rPr>
            </a:br>
            <a:endParaRPr lang="en-US" sz="1600" b="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1188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Woman hiking">
            <a:extLst>
              <a:ext uri="{FF2B5EF4-FFF2-40B4-BE49-F238E27FC236}">
                <a16:creationId xmlns:a16="http://schemas.microsoft.com/office/drawing/2014/main" id="{73DAE110-F0EA-3148-A07C-325BF5660E26}"/>
              </a:ext>
            </a:extLst>
          </p:cNvPr>
          <p:cNvPicPr>
            <a:picLocks noGrp="1" noChangeAspect="1"/>
          </p:cNvPicPr>
          <p:nvPr>
            <p:ph type="pic" sz="quarter" idx="10"/>
          </p:nvPr>
        </p:nvPicPr>
        <p:blipFill>
          <a:blip r:embed="rId3"/>
          <a:srcRect t="7875" b="7875"/>
          <a:stretch>
            <a:fillRect/>
          </a:stretch>
        </p:blipFill>
        <p:spPr/>
      </p:pic>
      <p:sp>
        <p:nvSpPr>
          <p:cNvPr id="4" name="Title 3">
            <a:extLst>
              <a:ext uri="{FF2B5EF4-FFF2-40B4-BE49-F238E27FC236}">
                <a16:creationId xmlns:a16="http://schemas.microsoft.com/office/drawing/2014/main" id="{566F62C9-A1BC-DD47-B0A8-8EF9838D62BB}"/>
              </a:ext>
            </a:extLst>
          </p:cNvPr>
          <p:cNvSpPr>
            <a:spLocks noGrp="1"/>
          </p:cNvSpPr>
          <p:nvPr>
            <p:ph type="title"/>
          </p:nvPr>
        </p:nvSpPr>
        <p:spPr>
          <a:xfrm rot="20574833">
            <a:off x="1902517" y="2750190"/>
            <a:ext cx="5445858" cy="2852737"/>
          </a:xfrm>
        </p:spPr>
        <p:txBody>
          <a:bodyPr/>
          <a:lstStyle/>
          <a:p>
            <a:r>
              <a:rPr lang="en-US" sz="6000" dirty="0">
                <a:solidFill>
                  <a:prstClr val="black"/>
                </a:solidFill>
              </a:rPr>
              <a:t>Results !!</a:t>
            </a:r>
            <a:br>
              <a:rPr lang="en-US" sz="8000" spc="-300" dirty="0">
                <a:solidFill>
                  <a:schemeClr val="tx2"/>
                </a:solidFill>
              </a:rPr>
            </a:br>
            <a:endParaRPr lang="en-US" dirty="0"/>
          </a:p>
        </p:txBody>
      </p:sp>
      <p:sp>
        <p:nvSpPr>
          <p:cNvPr id="15" name="Text Placeholder 14">
            <a:extLst>
              <a:ext uri="{FF2B5EF4-FFF2-40B4-BE49-F238E27FC236}">
                <a16:creationId xmlns:a16="http://schemas.microsoft.com/office/drawing/2014/main" id="{BD5253D3-376F-F247-863E-0A946AC774A9}"/>
              </a:ext>
            </a:extLst>
          </p:cNvPr>
          <p:cNvSpPr>
            <a:spLocks noGrp="1"/>
          </p:cNvSpPr>
          <p:nvPr>
            <p:ph type="body" idx="1"/>
          </p:nvPr>
        </p:nvSpPr>
        <p:spPr/>
        <p:txBody>
          <a:bodyPr/>
          <a:lstStyle/>
          <a:p>
            <a:r>
              <a:rPr lang="en-US" dirty="0"/>
              <a:t>SUBTITLE GOES HERE</a:t>
            </a:r>
          </a:p>
        </p:txBody>
      </p:sp>
    </p:spTree>
    <p:extLst>
      <p:ext uri="{BB962C8B-B14F-4D97-AF65-F5344CB8AC3E}">
        <p14:creationId xmlns:p14="http://schemas.microsoft.com/office/powerpoint/2010/main" val="3524827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lat lay of work desk with woman pointing at map">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l="4321" r="4321"/>
          <a:stretch>
            <a:fillRect/>
          </a:stretch>
        </p:blipFill>
        <p:spPr/>
      </p:pic>
      <p:sp>
        <p:nvSpPr>
          <p:cNvPr id="4" name="Rectangle 2">
            <a:extLst>
              <a:ext uri="{FF2B5EF4-FFF2-40B4-BE49-F238E27FC236}">
                <a16:creationId xmlns:a16="http://schemas.microsoft.com/office/drawing/2014/main" id="{99E0F76E-0B95-4D47-82F1-2C2DB8575274}"/>
              </a:ext>
            </a:extLst>
          </p:cNvPr>
          <p:cNvSpPr>
            <a:spLocks noChangeArrowheads="1"/>
          </p:cNvSpPr>
          <p:nvPr/>
        </p:nvSpPr>
        <p:spPr bwMode="auto">
          <a:xfrm>
            <a:off x="429771" y="701509"/>
            <a:ext cx="555625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Dubai" panose="020B0604020202020204" pitchFamily="34" charset="-78"/>
                <a:ea typeface="Calibri" panose="020F0502020204030204" pitchFamily="34" charset="0"/>
                <a:cs typeface="Times New Roman" panose="02020603050405020304" pitchFamily="18" charset="0"/>
              </a:rPr>
              <a:t>I was able to form 4 clusters which suggest user a specific ?Neighborhood to stay During their Travel.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1C07B8A-B1F4-4AB8-BFAD-9695A21F26C8}"/>
              </a:ext>
            </a:extLst>
          </p:cNvPr>
          <p:cNvSpPr>
            <a:spLocks noChangeArrowheads="1"/>
          </p:cNvSpPr>
          <p:nvPr/>
        </p:nvSpPr>
        <p:spPr bwMode="auto">
          <a:xfrm>
            <a:off x="1060008" y="6624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0736BACD-DA16-4361-832B-7907AAA60406}"/>
              </a:ext>
            </a:extLst>
          </p:cNvPr>
          <p:cNvSpPr txBox="1"/>
          <p:nvPr/>
        </p:nvSpPr>
        <p:spPr>
          <a:xfrm>
            <a:off x="989814" y="2337846"/>
            <a:ext cx="4403733" cy="3877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a:t>Nature explorers and Adventurers</a:t>
            </a:r>
          </a:p>
          <a:p>
            <a:pPr marL="285750" indent="-285750">
              <a:lnSpc>
                <a:spcPct val="150000"/>
              </a:lnSpc>
              <a:buFont typeface="Arial" panose="020B0604020202020204" pitchFamily="34" charset="0"/>
              <a:buChar char="•"/>
            </a:pPr>
            <a:r>
              <a:rPr lang="en-US" sz="2000" b="1" dirty="0"/>
              <a:t>Neighborhoods seem best for Art and Nature lovers.</a:t>
            </a:r>
          </a:p>
          <a:p>
            <a:pPr marL="285750" indent="-285750">
              <a:lnSpc>
                <a:spcPct val="150000"/>
              </a:lnSpc>
              <a:buFont typeface="Arial" panose="020B0604020202020204" pitchFamily="34" charset="0"/>
              <a:buChar char="•"/>
            </a:pPr>
            <a:r>
              <a:rPr lang="en-US" sz="2000" b="1" dirty="0"/>
              <a:t>Neighborhoods seem best for someone who loves to stay outdoors be it Nature or Adventure</a:t>
            </a:r>
          </a:p>
          <a:p>
            <a:pPr marL="285750" indent="-285750">
              <a:lnSpc>
                <a:spcPct val="150000"/>
              </a:lnSpc>
              <a:buFont typeface="Arial" panose="020B0604020202020204" pitchFamily="34" charset="0"/>
              <a:buChar char="•"/>
            </a:pPr>
            <a:r>
              <a:rPr lang="en-US" sz="2000" b="1" dirty="0"/>
              <a:t>Best for art Nature and Adventure..</a:t>
            </a:r>
          </a:p>
          <a:p>
            <a:endParaRPr lang="en-US" b="1" dirty="0"/>
          </a:p>
          <a:p>
            <a:endParaRPr lang="en-US" b="1" dirty="0"/>
          </a:p>
        </p:txBody>
      </p:sp>
    </p:spTree>
    <p:extLst>
      <p:ext uri="{BB962C8B-B14F-4D97-AF65-F5344CB8AC3E}">
        <p14:creationId xmlns:p14="http://schemas.microsoft.com/office/powerpoint/2010/main" val="252073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0">
            <a:extLst>
              <a:ext uri="{FF2B5EF4-FFF2-40B4-BE49-F238E27FC236}">
                <a16:creationId xmlns:a16="http://schemas.microsoft.com/office/drawing/2014/main" id="{C11BD6B0-E24A-7F4B-8641-F7B254D58E89}"/>
              </a:ext>
            </a:extLst>
          </p:cNvPr>
          <p:cNvSpPr>
            <a:spLocks noGrp="1"/>
          </p:cNvSpPr>
          <p:nvPr>
            <p:ph type="body" sz="quarter" idx="11"/>
          </p:nvPr>
        </p:nvSpPr>
        <p:spPr>
          <a:xfrm>
            <a:off x="1018096" y="1668544"/>
            <a:ext cx="4319080" cy="4449961"/>
          </a:xfrm>
        </p:spPr>
        <p:txBody>
          <a:bodyPr>
            <a:normAutofit/>
          </a:bodyPr>
          <a:lstStyle/>
          <a:p>
            <a:pPr marL="0" indent="0">
              <a:buNone/>
            </a:pPr>
            <a:r>
              <a:rPr lang="en-US" sz="1800" dirty="0"/>
              <a:t>The choice remains with the Traveler to choose what fits the best to his choice. But this clustering would give idea to him / Her to where to start from…</a:t>
            </a:r>
          </a:p>
          <a:p>
            <a:pPr marL="0" indent="0">
              <a:buNone/>
            </a:pPr>
            <a:endParaRPr lang="en-US" dirty="0"/>
          </a:p>
          <a:p>
            <a:pPr marL="0" indent="0">
              <a:buNone/>
            </a:pPr>
            <a:endParaRPr lang="en-US" dirty="0"/>
          </a:p>
        </p:txBody>
      </p:sp>
      <p:pic>
        <p:nvPicPr>
          <p:cNvPr id="13" name="Picture Placeholder 12" descr="Woman standing in busy street">
            <a:extLst>
              <a:ext uri="{FF2B5EF4-FFF2-40B4-BE49-F238E27FC236}">
                <a16:creationId xmlns:a16="http://schemas.microsoft.com/office/drawing/2014/main" id="{2DE929C2-CECF-4E72-810C-75B9E7BC252A}"/>
              </a:ext>
            </a:extLst>
          </p:cNvPr>
          <p:cNvPicPr>
            <a:picLocks noGrp="1" noChangeAspect="1"/>
          </p:cNvPicPr>
          <p:nvPr>
            <p:ph type="pic" sz="quarter" idx="14"/>
          </p:nvPr>
        </p:nvPicPr>
        <p:blipFill>
          <a:blip r:embed="rId2"/>
          <a:srcRect t="3981" b="3981"/>
          <a:stretch>
            <a:fillRect/>
          </a:stretch>
        </p:blipFill>
        <p:spPr/>
      </p:pic>
      <p:sp>
        <p:nvSpPr>
          <p:cNvPr id="7" name="Rectangle 1">
            <a:extLst>
              <a:ext uri="{FF2B5EF4-FFF2-40B4-BE49-F238E27FC236}">
                <a16:creationId xmlns:a16="http://schemas.microsoft.com/office/drawing/2014/main" id="{F04101CF-C3A7-4B66-8A2F-443DEB3F6E02}"/>
              </a:ext>
            </a:extLst>
          </p:cNvPr>
          <p:cNvSpPr>
            <a:spLocks noGrp="1" noChangeArrowheads="1"/>
          </p:cNvSpPr>
          <p:nvPr>
            <p:ph type="title"/>
          </p:nvPr>
        </p:nvSpPr>
        <p:spPr bwMode="auto">
          <a:xfrm>
            <a:off x="1018095" y="886266"/>
            <a:ext cx="583673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Dubai" panose="020B0503030403030204" pitchFamily="34" charset="-78"/>
              </a:rPr>
              <a:t>DISCUSSION- </a:t>
            </a:r>
            <a:endParaRPr kumimoji="0" lang="en-US" altLang="en-US" sz="3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723202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 Scape">
            <a:extLst>
              <a:ext uri="{FF2B5EF4-FFF2-40B4-BE49-F238E27FC236}">
                <a16:creationId xmlns:a16="http://schemas.microsoft.com/office/drawing/2014/main" id="{09BF8C8C-B999-7949-855D-142BC52BD6FE}"/>
              </a:ext>
            </a:extLst>
          </p:cNvPr>
          <p:cNvPicPr>
            <a:picLocks noGrp="1" noChangeAspect="1"/>
          </p:cNvPicPr>
          <p:nvPr>
            <p:ph type="pic" sz="quarter" idx="14"/>
          </p:nvPr>
        </p:nvPicPr>
        <p:blipFill>
          <a:blip r:embed="rId2"/>
          <a:srcRect t="19456" b="19456"/>
          <a:stretch>
            <a:fillRect/>
          </a:stretch>
        </p:blipFill>
        <p:spPr>
          <a:xfrm>
            <a:off x="668817" y="0"/>
            <a:ext cx="11353799" cy="4631365"/>
          </a:xfrm>
        </p:spPr>
      </p:pic>
      <p:sp>
        <p:nvSpPr>
          <p:cNvPr id="7" name="Title 6" hidden="1">
            <a:extLst>
              <a:ext uri="{FF2B5EF4-FFF2-40B4-BE49-F238E27FC236}">
                <a16:creationId xmlns:a16="http://schemas.microsoft.com/office/drawing/2014/main" id="{D67182A4-D17D-4F6A-B389-045E096E89AD}"/>
              </a:ext>
            </a:extLst>
          </p:cNvPr>
          <p:cNvSpPr>
            <a:spLocks noGrp="1"/>
          </p:cNvSpPr>
          <p:nvPr>
            <p:ph type="title"/>
          </p:nvPr>
        </p:nvSpPr>
        <p:spPr/>
        <p:txBody>
          <a:bodyPr/>
          <a:lstStyle/>
          <a:p>
            <a:r>
              <a:rPr lang="en-US" dirty="0"/>
              <a:t>Comparison slide</a:t>
            </a:r>
          </a:p>
        </p:txBody>
      </p:sp>
      <p:sp>
        <p:nvSpPr>
          <p:cNvPr id="16" name="Text Placeholder 15">
            <a:extLst>
              <a:ext uri="{FF2B5EF4-FFF2-40B4-BE49-F238E27FC236}">
                <a16:creationId xmlns:a16="http://schemas.microsoft.com/office/drawing/2014/main" id="{EFA4DB2C-D28D-487E-876C-3B176CFFC1B5}"/>
              </a:ext>
            </a:extLst>
          </p:cNvPr>
          <p:cNvSpPr>
            <a:spLocks noGrp="1"/>
          </p:cNvSpPr>
          <p:nvPr>
            <p:ph type="body" sz="quarter" idx="3"/>
          </p:nvPr>
        </p:nvSpPr>
        <p:spPr>
          <a:xfrm>
            <a:off x="6638042" y="217314"/>
            <a:ext cx="4072192" cy="645001"/>
          </a:xfrm>
        </p:spPr>
        <p:txBody>
          <a:bodyPr/>
          <a:lstStyle/>
          <a:p>
            <a:r>
              <a:rPr lang="en-IN" dirty="0"/>
              <a:t>CONCLUSION</a:t>
            </a:r>
          </a:p>
        </p:txBody>
      </p:sp>
      <p:sp>
        <p:nvSpPr>
          <p:cNvPr id="4" name="TextBox 3">
            <a:extLst>
              <a:ext uri="{FF2B5EF4-FFF2-40B4-BE49-F238E27FC236}">
                <a16:creationId xmlns:a16="http://schemas.microsoft.com/office/drawing/2014/main" id="{30871A8D-E211-46D5-8309-E05C1834A541}"/>
              </a:ext>
            </a:extLst>
          </p:cNvPr>
          <p:cNvSpPr txBox="1"/>
          <p:nvPr/>
        </p:nvSpPr>
        <p:spPr>
          <a:xfrm>
            <a:off x="1508289" y="4958498"/>
            <a:ext cx="10514327" cy="923330"/>
          </a:xfrm>
          <a:prstGeom prst="rect">
            <a:avLst/>
          </a:prstGeom>
          <a:noFill/>
        </p:spPr>
        <p:txBody>
          <a:bodyPr wrap="square" rtlCol="0">
            <a:spAutoFit/>
          </a:bodyPr>
          <a:lstStyle/>
          <a:p>
            <a:r>
              <a:rPr lang="en-IN" dirty="0"/>
              <a:t>We were able to Identify something similar to what we were looking for we have clusters of </a:t>
            </a:r>
            <a:r>
              <a:rPr lang="en-IN" dirty="0" err="1"/>
              <a:t>Neighborhoods</a:t>
            </a:r>
            <a:r>
              <a:rPr lang="en-IN" dirty="0"/>
              <a:t> with details of Top Venues, This can further be taken up to suggest a itinerary, which could be a next part of Our Quest, Till then we did a good Job creating this Capstone. </a:t>
            </a:r>
          </a:p>
        </p:txBody>
      </p:sp>
    </p:spTree>
    <p:extLst>
      <p:ext uri="{BB962C8B-B14F-4D97-AF65-F5344CB8AC3E}">
        <p14:creationId xmlns:p14="http://schemas.microsoft.com/office/powerpoint/2010/main" val="142587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acked traveling bag">
            <a:extLst>
              <a:ext uri="{FF2B5EF4-FFF2-40B4-BE49-F238E27FC236}">
                <a16:creationId xmlns:a16="http://schemas.microsoft.com/office/drawing/2014/main" id="{1953526E-7475-6A40-B32A-AB90CBA9376F}"/>
              </a:ext>
            </a:extLst>
          </p:cNvPr>
          <p:cNvPicPr>
            <a:picLocks noGrp="1" noChangeAspect="1"/>
          </p:cNvPicPr>
          <p:nvPr>
            <p:ph type="pic" sz="quarter" idx="13"/>
          </p:nvPr>
        </p:nvPicPr>
        <p:blipFill>
          <a:blip r:embed="rId3"/>
          <a:srcRect t="4656" b="4656"/>
          <a:stretch>
            <a:fillRect/>
          </a:stretch>
        </p:blipFill>
        <p:spPr/>
      </p:pic>
      <p:sp>
        <p:nvSpPr>
          <p:cNvPr id="24" name="Title 23">
            <a:extLst>
              <a:ext uri="{FF2B5EF4-FFF2-40B4-BE49-F238E27FC236}">
                <a16:creationId xmlns:a16="http://schemas.microsoft.com/office/drawing/2014/main" id="{3BC3A2D7-5CFE-0944-821B-1E6E6760B61B}"/>
              </a:ext>
            </a:extLst>
          </p:cNvPr>
          <p:cNvSpPr>
            <a:spLocks noGrp="1"/>
          </p:cNvSpPr>
          <p:nvPr>
            <p:ph type="title"/>
          </p:nvPr>
        </p:nvSpPr>
        <p:spPr/>
        <p:txBody>
          <a:bodyPr>
            <a:normAutofit/>
          </a:bodyPr>
          <a:lstStyle/>
          <a:p>
            <a:r>
              <a:rPr lang="en-US" sz="7200" dirty="0"/>
              <a:t>Problem???</a:t>
            </a:r>
          </a:p>
        </p:txBody>
      </p:sp>
      <p:sp>
        <p:nvSpPr>
          <p:cNvPr id="25" name="Text Placeholder 24">
            <a:extLst>
              <a:ext uri="{FF2B5EF4-FFF2-40B4-BE49-F238E27FC236}">
                <a16:creationId xmlns:a16="http://schemas.microsoft.com/office/drawing/2014/main" id="{F8C6BF16-D352-864F-9ABC-9C63470E63C1}"/>
              </a:ext>
            </a:extLst>
          </p:cNvPr>
          <p:cNvSpPr>
            <a:spLocks noGrp="1"/>
          </p:cNvSpPr>
          <p:nvPr>
            <p:ph type="body" idx="1"/>
          </p:nvPr>
        </p:nvSpPr>
        <p:spPr/>
        <p:txBody>
          <a:bodyPr/>
          <a:lstStyle/>
          <a:p>
            <a:r>
              <a:rPr lang="en-US" dirty="0"/>
              <a:t>SUBHEADER TEXT HERE</a:t>
            </a:r>
          </a:p>
        </p:txBody>
      </p:sp>
    </p:spTree>
    <p:extLst>
      <p:ext uri="{BB962C8B-B14F-4D97-AF65-F5344CB8AC3E}">
        <p14:creationId xmlns:p14="http://schemas.microsoft.com/office/powerpoint/2010/main" val="8552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AE6AE7FB-4892-5B4E-A7DB-B0F56C1C98F7}"/>
              </a:ext>
            </a:extLst>
          </p:cNvPr>
          <p:cNvSpPr>
            <a:spLocks noGrp="1"/>
          </p:cNvSpPr>
          <p:nvPr>
            <p:ph type="body" sz="quarter" idx="12"/>
          </p:nvPr>
        </p:nvSpPr>
        <p:spPr/>
        <p:txBody>
          <a:bodyPr anchor="t"/>
          <a:lstStyle/>
          <a:p>
            <a:r>
              <a:rPr lang="en-US" dirty="0"/>
              <a:t>SUBTITLE HERE</a:t>
            </a:r>
          </a:p>
        </p:txBody>
      </p:sp>
      <p:sp>
        <p:nvSpPr>
          <p:cNvPr id="11" name="Text Placeholder 10">
            <a:extLst>
              <a:ext uri="{FF2B5EF4-FFF2-40B4-BE49-F238E27FC236}">
                <a16:creationId xmlns:a16="http://schemas.microsoft.com/office/drawing/2014/main" id="{2DDA8123-7ECD-2A44-A629-7F2DB0D01D34}"/>
              </a:ext>
            </a:extLst>
          </p:cNvPr>
          <p:cNvSpPr>
            <a:spLocks noGrp="1"/>
          </p:cNvSpPr>
          <p:nvPr>
            <p:ph type="body" sz="quarter" idx="11"/>
          </p:nvPr>
        </p:nvSpPr>
        <p:spPr>
          <a:xfrm>
            <a:off x="556181" y="235670"/>
            <a:ext cx="5539819" cy="6466788"/>
          </a:xfrm>
        </p:spPr>
        <p:txBody>
          <a:bodyPr>
            <a:normAutofit fontScale="77500" lnSpcReduction="20000"/>
          </a:bodyPr>
          <a:lstStyle/>
          <a:p>
            <a:r>
              <a:rPr lang="en-IN" b="1" i="1" dirty="0"/>
              <a:t>As someone who loves to research on places before visiting them the Idea of finding the best of TORONTO excites me the most. As a new visitor it is very difficult to find out best places to visit in the restricted time period and also to find something which really suits someone’s liking. Someone might just be happy looking at a sunset, while someone else might seek adventure, there are people who find calm in books while others want to see castles from their fairy tales. Foodies to drinkers, meditators to explorers everyone is a stakeholder to this problem. Every person who visits a new location faces this problem to find suitable top rated locations of their liking.</a:t>
            </a:r>
          </a:p>
          <a:p>
            <a:r>
              <a:rPr lang="en-IN" b="1" i="1" dirty="0"/>
              <a:t>Most of the websites provide a list of top 10 or top 20 places to visit in a specific city. But it is difficult to say if these lists would fulfil a user’s need to find places which the locals like the most and would also suit his/her taste. Hence as part of this Capstone project I would like to solve this problem by finding various venue options available to a tourist based on his or her liking. And Further suggesting which neighbourhood holds most of the attraction which the user might find fascinating and should book a hotel in so that the travel expense remains less and yet user is able to visit a wide group of locations of his her type.</a:t>
            </a:r>
          </a:p>
          <a:p>
            <a:r>
              <a:rPr lang="en-IN" b="1" dirty="0"/>
              <a:t>Using this Project I would try to segregate different Neighbourhoods to find the one which has everything for a particular type of traveller,</a:t>
            </a:r>
          </a:p>
          <a:p>
            <a:r>
              <a:rPr lang="en-IN" b="1" dirty="0"/>
              <a:t>So Let the Quest Begin!!</a:t>
            </a:r>
          </a:p>
        </p:txBody>
      </p:sp>
      <p:pic>
        <p:nvPicPr>
          <p:cNvPr id="5" name="Picture Placeholder 4" descr="Flat lay of work desk with woman pointing at map">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l="4321" r="4321"/>
          <a:stretch>
            <a:fillRect/>
          </a:stretch>
        </p:blipFill>
        <p:spPr/>
      </p:pic>
    </p:spTree>
    <p:extLst>
      <p:ext uri="{BB962C8B-B14F-4D97-AF65-F5344CB8AC3E}">
        <p14:creationId xmlns:p14="http://schemas.microsoft.com/office/powerpoint/2010/main" val="233435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Woman hiking">
            <a:extLst>
              <a:ext uri="{FF2B5EF4-FFF2-40B4-BE49-F238E27FC236}">
                <a16:creationId xmlns:a16="http://schemas.microsoft.com/office/drawing/2014/main" id="{73DAE110-F0EA-3148-A07C-325BF5660E26}"/>
              </a:ext>
            </a:extLst>
          </p:cNvPr>
          <p:cNvPicPr>
            <a:picLocks noGrp="1" noChangeAspect="1"/>
          </p:cNvPicPr>
          <p:nvPr>
            <p:ph type="pic" sz="quarter" idx="10"/>
          </p:nvPr>
        </p:nvPicPr>
        <p:blipFill>
          <a:blip r:embed="rId3"/>
          <a:srcRect t="7875" b="7875"/>
          <a:stretch>
            <a:fillRect/>
          </a:stretch>
        </p:blipFill>
        <p:spPr/>
      </p:pic>
      <p:sp>
        <p:nvSpPr>
          <p:cNvPr id="4" name="Title 3">
            <a:extLst>
              <a:ext uri="{FF2B5EF4-FFF2-40B4-BE49-F238E27FC236}">
                <a16:creationId xmlns:a16="http://schemas.microsoft.com/office/drawing/2014/main" id="{566F62C9-A1BC-DD47-B0A8-8EF9838D62BB}"/>
              </a:ext>
            </a:extLst>
          </p:cNvPr>
          <p:cNvSpPr>
            <a:spLocks noGrp="1"/>
          </p:cNvSpPr>
          <p:nvPr>
            <p:ph type="title"/>
          </p:nvPr>
        </p:nvSpPr>
        <p:spPr>
          <a:xfrm rot="20574833">
            <a:off x="1902517" y="2750190"/>
            <a:ext cx="5445858" cy="2852737"/>
          </a:xfrm>
        </p:spPr>
        <p:txBody>
          <a:bodyPr/>
          <a:lstStyle/>
          <a:p>
            <a:r>
              <a:rPr lang="en-US" sz="6000" dirty="0">
                <a:solidFill>
                  <a:prstClr val="black"/>
                </a:solidFill>
              </a:rPr>
              <a:t>Data ???</a:t>
            </a:r>
            <a:br>
              <a:rPr lang="en-US" sz="8000" spc="-300" dirty="0">
                <a:solidFill>
                  <a:schemeClr val="tx2"/>
                </a:solidFill>
              </a:rPr>
            </a:br>
            <a:endParaRPr lang="en-US" dirty="0"/>
          </a:p>
        </p:txBody>
      </p:sp>
      <p:sp>
        <p:nvSpPr>
          <p:cNvPr id="15" name="Text Placeholder 14">
            <a:extLst>
              <a:ext uri="{FF2B5EF4-FFF2-40B4-BE49-F238E27FC236}">
                <a16:creationId xmlns:a16="http://schemas.microsoft.com/office/drawing/2014/main" id="{BD5253D3-376F-F247-863E-0A946AC774A9}"/>
              </a:ext>
            </a:extLst>
          </p:cNvPr>
          <p:cNvSpPr>
            <a:spLocks noGrp="1"/>
          </p:cNvSpPr>
          <p:nvPr>
            <p:ph type="body" idx="1"/>
          </p:nvPr>
        </p:nvSpPr>
        <p:spPr/>
        <p:txBody>
          <a:bodyPr/>
          <a:lstStyle/>
          <a:p>
            <a:r>
              <a:rPr lang="en-US" dirty="0"/>
              <a:t>SUBTITLE GOES HERE</a:t>
            </a:r>
          </a:p>
        </p:txBody>
      </p:sp>
    </p:spTree>
    <p:extLst>
      <p:ext uri="{BB962C8B-B14F-4D97-AF65-F5344CB8AC3E}">
        <p14:creationId xmlns:p14="http://schemas.microsoft.com/office/powerpoint/2010/main" val="129660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lat lay of work desk with woman pointing at map">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l="4321" r="4321"/>
          <a:stretch>
            <a:fillRect/>
          </a:stretch>
        </p:blipFill>
        <p:spPr/>
      </p:pic>
      <p:sp>
        <p:nvSpPr>
          <p:cNvPr id="4" name="Rectangle 2">
            <a:extLst>
              <a:ext uri="{FF2B5EF4-FFF2-40B4-BE49-F238E27FC236}">
                <a16:creationId xmlns:a16="http://schemas.microsoft.com/office/drawing/2014/main" id="{99E0F76E-0B95-4D47-82F1-2C2DB8575274}"/>
              </a:ext>
            </a:extLst>
          </p:cNvPr>
          <p:cNvSpPr>
            <a:spLocks noChangeArrowheads="1"/>
          </p:cNvSpPr>
          <p:nvPr/>
        </p:nvSpPr>
        <p:spPr bwMode="auto">
          <a:xfrm>
            <a:off x="429771" y="578399"/>
            <a:ext cx="555625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Dubai" panose="020B0604020202020204" pitchFamily="34" charset="-78"/>
                <a:ea typeface="Calibri" panose="020F0502020204030204" pitchFamily="34" charset="0"/>
                <a:cs typeface="Times New Roman" panose="02020603050405020304" pitchFamily="18" charset="0"/>
              </a:rPr>
              <a:t>To solve the problem faced by travelers, I have used a Sample data from a website with Neighborhood details of Toronto. Which contains Postal code, Borough names and Neighborhoods in Toronto, I have created below </a:t>
            </a:r>
            <a:r>
              <a:rPr kumimoji="0" lang="en-US" altLang="en-US" sz="2000" b="0" i="0" u="none" strike="noStrike" cap="none" normalizeH="0" baseline="0" dirty="0" err="1">
                <a:ln>
                  <a:noFill/>
                </a:ln>
                <a:solidFill>
                  <a:schemeClr val="tx1"/>
                </a:solidFill>
                <a:effectLst/>
                <a:latin typeface="Dubai" panose="020B0604020202020204" pitchFamily="34" charset="-78"/>
                <a:ea typeface="Calibri" panose="020F0502020204030204" pitchFamily="34" charset="0"/>
                <a:cs typeface="Times New Roman" panose="02020603050405020304" pitchFamily="18" charset="0"/>
              </a:rPr>
              <a:t>dataframe</a:t>
            </a:r>
            <a:r>
              <a:rPr kumimoji="0" lang="en-US" altLang="en-US" sz="2000" b="0" i="0" u="none" strike="noStrike" cap="none" normalizeH="0" baseline="0" dirty="0">
                <a:ln>
                  <a:noFill/>
                </a:ln>
                <a:solidFill>
                  <a:schemeClr val="tx1"/>
                </a:solidFill>
                <a:effectLst/>
                <a:latin typeface="Dubai" panose="020B0604020202020204" pitchFamily="34" charset="-78"/>
                <a:ea typeface="Calibri" panose="020F0502020204030204" pitchFamily="34" charset="0"/>
                <a:cs typeface="Times New Roman" panose="02020603050405020304" pitchFamily="18" charset="0"/>
              </a:rPr>
              <a:t> as requested in Week 3 using </a:t>
            </a:r>
            <a:r>
              <a:rPr kumimoji="0" lang="en-US" altLang="en-US" sz="2000" b="0" i="0" u="none" strike="noStrike" cap="none" normalizeH="0" baseline="0" dirty="0" err="1">
                <a:ln>
                  <a:noFill/>
                </a:ln>
                <a:solidFill>
                  <a:schemeClr val="tx1"/>
                </a:solidFill>
                <a:effectLst/>
                <a:latin typeface="Dubai" panose="020B0604020202020204" pitchFamily="34" charset="-78"/>
                <a:ea typeface="Calibri" panose="020F0502020204030204" pitchFamily="34" charset="0"/>
                <a:cs typeface="Times New Roman" panose="02020603050405020304" pitchFamily="18" charset="0"/>
              </a:rPr>
              <a:t>Beautifulsoap</a:t>
            </a:r>
            <a:r>
              <a:rPr kumimoji="0" lang="en-US" altLang="en-US" sz="2000" b="0" i="0" u="none" strike="noStrike" cap="none" normalizeH="0" baseline="0" dirty="0">
                <a:ln>
                  <a:noFill/>
                </a:ln>
                <a:solidFill>
                  <a:schemeClr val="tx1"/>
                </a:solidFill>
                <a:effectLst/>
                <a:latin typeface="Dubai" panose="020B0604020202020204" pitchFamily="34" charset="-78"/>
                <a:ea typeface="Calibri" panose="020F0502020204030204" pitchFamily="34" charset="0"/>
                <a:cs typeface="Times New Roman" panose="02020603050405020304" pitchFamily="18" charset="0"/>
              </a:rPr>
              <a:t> API.</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1400B30E-D019-4D41-A0C3-94218D297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70" y="2794391"/>
            <a:ext cx="5556250" cy="3163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1C07B8A-B1F4-4AB8-BFAD-9695A21F26C8}"/>
              </a:ext>
            </a:extLst>
          </p:cNvPr>
          <p:cNvSpPr>
            <a:spLocks noChangeArrowheads="1"/>
          </p:cNvSpPr>
          <p:nvPr/>
        </p:nvSpPr>
        <p:spPr bwMode="auto">
          <a:xfrm>
            <a:off x="1060008" y="6624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5706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0">
            <a:extLst>
              <a:ext uri="{FF2B5EF4-FFF2-40B4-BE49-F238E27FC236}">
                <a16:creationId xmlns:a16="http://schemas.microsoft.com/office/drawing/2014/main" id="{C11BD6B0-E24A-7F4B-8641-F7B254D58E89}"/>
              </a:ext>
            </a:extLst>
          </p:cNvPr>
          <p:cNvSpPr>
            <a:spLocks noGrp="1"/>
          </p:cNvSpPr>
          <p:nvPr>
            <p:ph type="body" sz="quarter" idx="11"/>
          </p:nvPr>
        </p:nvSpPr>
        <p:spPr/>
        <p:txBody>
          <a:bodyPr>
            <a:normAutofit/>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13" name="Picture Placeholder 12" descr="Woman standing in busy street">
            <a:extLst>
              <a:ext uri="{FF2B5EF4-FFF2-40B4-BE49-F238E27FC236}">
                <a16:creationId xmlns:a16="http://schemas.microsoft.com/office/drawing/2014/main" id="{2DE929C2-CECF-4E72-810C-75B9E7BC252A}"/>
              </a:ext>
            </a:extLst>
          </p:cNvPr>
          <p:cNvPicPr>
            <a:picLocks noGrp="1" noChangeAspect="1"/>
          </p:cNvPicPr>
          <p:nvPr>
            <p:ph type="pic" sz="quarter" idx="14"/>
          </p:nvPr>
        </p:nvPicPr>
        <p:blipFill>
          <a:blip r:embed="rId2"/>
          <a:srcRect t="3981" b="3981"/>
          <a:stretch>
            <a:fillRect/>
          </a:stretch>
        </p:blipFill>
        <p:spPr/>
      </p:pic>
      <p:sp>
        <p:nvSpPr>
          <p:cNvPr id="3" name="Text Placeholder 2">
            <a:extLst>
              <a:ext uri="{FF2B5EF4-FFF2-40B4-BE49-F238E27FC236}">
                <a16:creationId xmlns:a16="http://schemas.microsoft.com/office/drawing/2014/main" id="{E6E56E50-9B2D-4506-8E06-CEE171AEB8EB}"/>
              </a:ext>
            </a:extLst>
          </p:cNvPr>
          <p:cNvSpPr>
            <a:spLocks noGrp="1"/>
          </p:cNvSpPr>
          <p:nvPr>
            <p:ph type="body" sz="quarter" idx="12"/>
          </p:nvPr>
        </p:nvSpPr>
        <p:spPr/>
        <p:txBody>
          <a:bodyPr/>
          <a:lstStyle/>
          <a:p>
            <a:endParaRPr lang="en-IN"/>
          </a:p>
        </p:txBody>
      </p:sp>
      <p:graphicFrame>
        <p:nvGraphicFramePr>
          <p:cNvPr id="6" name="Table 5">
            <a:extLst>
              <a:ext uri="{FF2B5EF4-FFF2-40B4-BE49-F238E27FC236}">
                <a16:creationId xmlns:a16="http://schemas.microsoft.com/office/drawing/2014/main" id="{0E190D17-1AE0-4752-8625-4444734B19DA}"/>
              </a:ext>
            </a:extLst>
          </p:cNvPr>
          <p:cNvGraphicFramePr>
            <a:graphicFrameLocks noGrp="1"/>
          </p:cNvGraphicFramePr>
          <p:nvPr>
            <p:extLst>
              <p:ext uri="{D42A27DB-BD31-4B8C-83A1-F6EECF244321}">
                <p14:modId xmlns:p14="http://schemas.microsoft.com/office/powerpoint/2010/main" val="2588522221"/>
              </p:ext>
            </p:extLst>
          </p:nvPr>
        </p:nvGraphicFramePr>
        <p:xfrm>
          <a:off x="1328738" y="1578234"/>
          <a:ext cx="4376543" cy="4443984"/>
        </p:xfrm>
        <a:graphic>
          <a:graphicData uri="http://schemas.openxmlformats.org/drawingml/2006/table">
            <a:tbl>
              <a:tblPr firstRow="1" firstCol="1" bandRow="1">
                <a:tableStyleId>{5C22544A-7EE6-4342-B048-85BDC9FD1C3A}</a:tableStyleId>
              </a:tblPr>
              <a:tblGrid>
                <a:gridCol w="266379">
                  <a:extLst>
                    <a:ext uri="{9D8B030D-6E8A-4147-A177-3AD203B41FA5}">
                      <a16:colId xmlns:a16="http://schemas.microsoft.com/office/drawing/2014/main" val="375209165"/>
                    </a:ext>
                  </a:extLst>
                </a:gridCol>
                <a:gridCol w="612820">
                  <a:extLst>
                    <a:ext uri="{9D8B030D-6E8A-4147-A177-3AD203B41FA5}">
                      <a16:colId xmlns:a16="http://schemas.microsoft.com/office/drawing/2014/main" val="1387366466"/>
                    </a:ext>
                  </a:extLst>
                </a:gridCol>
                <a:gridCol w="575035">
                  <a:extLst>
                    <a:ext uri="{9D8B030D-6E8A-4147-A177-3AD203B41FA5}">
                      <a16:colId xmlns:a16="http://schemas.microsoft.com/office/drawing/2014/main" val="3112472526"/>
                    </a:ext>
                  </a:extLst>
                </a:gridCol>
                <a:gridCol w="801278">
                  <a:extLst>
                    <a:ext uri="{9D8B030D-6E8A-4147-A177-3AD203B41FA5}">
                      <a16:colId xmlns:a16="http://schemas.microsoft.com/office/drawing/2014/main" val="2252868445"/>
                    </a:ext>
                  </a:extLst>
                </a:gridCol>
                <a:gridCol w="904973">
                  <a:extLst>
                    <a:ext uri="{9D8B030D-6E8A-4147-A177-3AD203B41FA5}">
                      <a16:colId xmlns:a16="http://schemas.microsoft.com/office/drawing/2014/main" val="76373137"/>
                    </a:ext>
                  </a:extLst>
                </a:gridCol>
                <a:gridCol w="1216058">
                  <a:extLst>
                    <a:ext uri="{9D8B030D-6E8A-4147-A177-3AD203B41FA5}">
                      <a16:colId xmlns:a16="http://schemas.microsoft.com/office/drawing/2014/main" val="1923030167"/>
                    </a:ext>
                  </a:extLst>
                </a:gridCol>
              </a:tblGrid>
              <a:tr h="0">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Postal_Code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Borough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Neighborhood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Latitude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dirty="0">
                          <a:effectLst/>
                        </a:rPr>
                        <a:t>Longitude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4149195294"/>
                  </a:ext>
                </a:extLst>
              </a:tr>
              <a:tr h="0">
                <a:tc>
                  <a:txBody>
                    <a:bodyPr/>
                    <a:lstStyle/>
                    <a:p>
                      <a:pPr algn="r">
                        <a:lnSpc>
                          <a:spcPct val="107000"/>
                        </a:lnSpc>
                        <a:spcBef>
                          <a:spcPts val="900"/>
                        </a:spcBef>
                        <a:spcAft>
                          <a:spcPts val="0"/>
                        </a:spcAft>
                      </a:pPr>
                      <a:r>
                        <a:rPr lang="en-IN" sz="9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M5A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Harbourfront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43.640080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-79.380150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988755690"/>
                  </a:ext>
                </a:extLst>
              </a:tr>
              <a:tr h="0">
                <a:tc>
                  <a:txBody>
                    <a:bodyPr/>
                    <a:lstStyle/>
                    <a:p>
                      <a:pPr algn="r">
                        <a:lnSpc>
                          <a:spcPct val="107000"/>
                        </a:lnSpc>
                        <a:spcBef>
                          <a:spcPts val="900"/>
                        </a:spcBef>
                        <a:spcAft>
                          <a:spcPts val="0"/>
                        </a:spcAft>
                      </a:pPr>
                      <a:r>
                        <a:rPr lang="en-IN" sz="9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dirty="0">
                          <a:effectLst/>
                        </a:rPr>
                        <a:t>M5A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Regent Park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43.660706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-79.360457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316054677"/>
                  </a:ext>
                </a:extLst>
              </a:tr>
              <a:tr h="0">
                <a:tc>
                  <a:txBody>
                    <a:bodyPr/>
                    <a:lstStyle/>
                    <a:p>
                      <a:pPr algn="r">
                        <a:lnSpc>
                          <a:spcPct val="107000"/>
                        </a:lnSpc>
                        <a:spcBef>
                          <a:spcPts val="900"/>
                        </a:spcBef>
                        <a:spcAft>
                          <a:spcPts val="0"/>
                        </a:spcAft>
                      </a:pPr>
                      <a:r>
                        <a:rPr lang="en-IN" sz="9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M5B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Ryerson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43.621573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-79.559130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301987623"/>
                  </a:ext>
                </a:extLst>
              </a:tr>
              <a:tr h="0">
                <a:tc>
                  <a:txBody>
                    <a:bodyPr/>
                    <a:lstStyle/>
                    <a:p>
                      <a:pPr algn="r">
                        <a:lnSpc>
                          <a:spcPct val="107000"/>
                        </a:lnSpc>
                        <a:spcBef>
                          <a:spcPts val="900"/>
                        </a:spcBef>
                        <a:spcAft>
                          <a:spcPts val="0"/>
                        </a:spcAft>
                      </a:pPr>
                      <a:r>
                        <a:rPr lang="en-IN" sz="9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M5B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Garden District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43.656502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-79.377128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499663733"/>
                  </a:ext>
                </a:extLst>
              </a:tr>
              <a:tr h="0">
                <a:tc>
                  <a:txBody>
                    <a:bodyPr/>
                    <a:lstStyle/>
                    <a:p>
                      <a:pPr algn="r">
                        <a:lnSpc>
                          <a:spcPct val="107000"/>
                        </a:lnSpc>
                        <a:spcBef>
                          <a:spcPts val="900"/>
                        </a:spcBef>
                        <a:spcAft>
                          <a:spcPts val="0"/>
                        </a:spcAft>
                      </a:pPr>
                      <a:r>
                        <a:rPr lang="en-IN" sz="9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M5C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St. James Town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43.669403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-79.372704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713893572"/>
                  </a:ext>
                </a:extLst>
              </a:tr>
              <a:tr h="0">
                <a:tc>
                  <a:txBody>
                    <a:bodyPr/>
                    <a:lstStyle/>
                    <a:p>
                      <a:pPr algn="r">
                        <a:lnSpc>
                          <a:spcPct val="107000"/>
                        </a:lnSpc>
                        <a:spcBef>
                          <a:spcPts val="900"/>
                        </a:spcBef>
                        <a:spcAft>
                          <a:spcPts val="0"/>
                        </a:spcAft>
                      </a:pPr>
                      <a:r>
                        <a:rPr lang="en-IN" sz="9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M4E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East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The Beaches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43.671024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-79.296712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853346274"/>
                  </a:ext>
                </a:extLst>
              </a:tr>
              <a:tr h="0">
                <a:tc>
                  <a:txBody>
                    <a:bodyPr/>
                    <a:lstStyle/>
                    <a:p>
                      <a:pPr algn="r">
                        <a:lnSpc>
                          <a:spcPct val="107000"/>
                        </a:lnSpc>
                        <a:spcBef>
                          <a:spcPts val="900"/>
                        </a:spcBef>
                        <a:spcAft>
                          <a:spcPts val="0"/>
                        </a:spcAft>
                      </a:pPr>
                      <a:r>
                        <a:rPr lang="en-IN" sz="9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M5E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Berczy Park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43.648001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-79.375385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2798274681"/>
                  </a:ext>
                </a:extLst>
              </a:tr>
              <a:tr h="0">
                <a:tc>
                  <a:txBody>
                    <a:bodyPr/>
                    <a:lstStyle/>
                    <a:p>
                      <a:pPr algn="r">
                        <a:lnSpc>
                          <a:spcPct val="107000"/>
                        </a:lnSpc>
                        <a:spcBef>
                          <a:spcPts val="900"/>
                        </a:spcBef>
                        <a:spcAft>
                          <a:spcPts val="0"/>
                        </a:spcAft>
                      </a:pPr>
                      <a:r>
                        <a:rPr lang="en-IN" sz="9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M6G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Christie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43.664111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-79.418405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987110922"/>
                  </a:ext>
                </a:extLst>
              </a:tr>
              <a:tr h="0">
                <a:tc>
                  <a:txBody>
                    <a:bodyPr/>
                    <a:lstStyle/>
                    <a:p>
                      <a:pPr algn="r">
                        <a:lnSpc>
                          <a:spcPct val="107000"/>
                        </a:lnSpc>
                        <a:spcBef>
                          <a:spcPts val="900"/>
                        </a:spcBef>
                        <a:spcAft>
                          <a:spcPts val="0"/>
                        </a:spcAft>
                      </a:pPr>
                      <a:r>
                        <a:rPr lang="en-IN" sz="9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M5H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Adelaide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43.650298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dirty="0">
                          <a:effectLst/>
                        </a:rPr>
                        <a:t>-79.380477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476780378"/>
                  </a:ext>
                </a:extLst>
              </a:tr>
              <a:tr h="0">
                <a:tc>
                  <a:txBody>
                    <a:bodyPr/>
                    <a:lstStyle/>
                    <a:p>
                      <a:pPr algn="r">
                        <a:lnSpc>
                          <a:spcPct val="107000"/>
                        </a:lnSpc>
                        <a:spcBef>
                          <a:spcPts val="900"/>
                        </a:spcBef>
                        <a:spcAft>
                          <a:spcPts val="0"/>
                        </a:spcAft>
                      </a:pPr>
                      <a:r>
                        <a:rPr lang="en-IN" sz="9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M5H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43.648949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-79.377754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3882163559"/>
                  </a:ext>
                </a:extLst>
              </a:tr>
              <a:tr h="0">
                <a:tc>
                  <a:txBody>
                    <a:bodyPr/>
                    <a:lstStyle/>
                    <a:p>
                      <a:pPr algn="r">
                        <a:lnSpc>
                          <a:spcPct val="107000"/>
                        </a:lnSpc>
                        <a:spcBef>
                          <a:spcPts val="900"/>
                        </a:spcBef>
                        <a:spcAft>
                          <a:spcPts val="0"/>
                        </a:spcAft>
                      </a:pPr>
                      <a:r>
                        <a:rPr lang="en-IN" sz="9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M5H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Downtown Toronto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Richmond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a:effectLst/>
                        </a:rPr>
                        <a:t>43.655443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800" dirty="0">
                          <a:effectLst/>
                        </a:rPr>
                        <a:t>-79.355780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396416675"/>
                  </a:ext>
                </a:extLst>
              </a:tr>
            </a:tbl>
          </a:graphicData>
        </a:graphic>
      </p:graphicFrame>
      <p:sp>
        <p:nvSpPr>
          <p:cNvPr id="7" name="Rectangle 1">
            <a:extLst>
              <a:ext uri="{FF2B5EF4-FFF2-40B4-BE49-F238E27FC236}">
                <a16:creationId xmlns:a16="http://schemas.microsoft.com/office/drawing/2014/main" id="{F04101CF-C3A7-4B66-8A2F-443DEB3F6E02}"/>
              </a:ext>
            </a:extLst>
          </p:cNvPr>
          <p:cNvSpPr>
            <a:spLocks noGrp="1" noChangeArrowheads="1"/>
          </p:cNvSpPr>
          <p:nvPr>
            <p:ph type="title"/>
          </p:nvPr>
        </p:nvSpPr>
        <p:spPr bwMode="auto">
          <a:xfrm>
            <a:off x="1018095" y="824711"/>
            <a:ext cx="583673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Dubai" panose="020B0503030403030204" pitchFamily="34" charset="-78"/>
              </a:rPr>
              <a:t>After creating data frame I gathered the details of the Latitude, Longitude of the neighborhoods.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368307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 Scape">
            <a:extLst>
              <a:ext uri="{FF2B5EF4-FFF2-40B4-BE49-F238E27FC236}">
                <a16:creationId xmlns:a16="http://schemas.microsoft.com/office/drawing/2014/main" id="{09BF8C8C-B999-7949-855D-142BC52BD6FE}"/>
              </a:ext>
            </a:extLst>
          </p:cNvPr>
          <p:cNvPicPr>
            <a:picLocks noGrp="1" noChangeAspect="1"/>
          </p:cNvPicPr>
          <p:nvPr>
            <p:ph type="pic" sz="quarter" idx="14"/>
          </p:nvPr>
        </p:nvPicPr>
        <p:blipFill>
          <a:blip r:embed="rId2"/>
          <a:srcRect t="19456" b="19456"/>
          <a:stretch>
            <a:fillRect/>
          </a:stretch>
        </p:blipFill>
        <p:spPr/>
      </p:pic>
      <p:sp>
        <p:nvSpPr>
          <p:cNvPr id="69" name="Rectangle 68" descr="white box">
            <a:extLst>
              <a:ext uri="{FF2B5EF4-FFF2-40B4-BE49-F238E27FC236}">
                <a16:creationId xmlns:a16="http://schemas.microsoft.com/office/drawing/2014/main" id="{AFC511E3-2C5E-2C41-839C-CC2E16162740}"/>
              </a:ext>
            </a:extLst>
          </p:cNvPr>
          <p:cNvSpPr/>
          <p:nvPr/>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8" name="Rectangle 67" descr="White box">
            <a:extLst>
              <a:ext uri="{FF2B5EF4-FFF2-40B4-BE49-F238E27FC236}">
                <a16:creationId xmlns:a16="http://schemas.microsoft.com/office/drawing/2014/main" id="{25DEB875-B217-FA4B-891B-6996E72D1E67}"/>
              </a:ext>
            </a:extLst>
          </p:cNvPr>
          <p:cNvSpPr/>
          <p:nvPr/>
        </p:nvSpPr>
        <p:spPr>
          <a:xfrm>
            <a:off x="547990" y="1968284"/>
            <a:ext cx="5256721"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 name="Title 6" hidden="1">
            <a:extLst>
              <a:ext uri="{FF2B5EF4-FFF2-40B4-BE49-F238E27FC236}">
                <a16:creationId xmlns:a16="http://schemas.microsoft.com/office/drawing/2014/main" id="{D67182A4-D17D-4F6A-B389-045E096E89AD}"/>
              </a:ext>
            </a:extLst>
          </p:cNvPr>
          <p:cNvSpPr>
            <a:spLocks noGrp="1"/>
          </p:cNvSpPr>
          <p:nvPr>
            <p:ph type="title"/>
          </p:nvPr>
        </p:nvSpPr>
        <p:spPr/>
        <p:txBody>
          <a:bodyPr/>
          <a:lstStyle/>
          <a:p>
            <a:r>
              <a:rPr lang="en-US" dirty="0"/>
              <a:t>Comparison slide</a:t>
            </a:r>
          </a:p>
        </p:txBody>
      </p:sp>
      <p:graphicFrame>
        <p:nvGraphicFramePr>
          <p:cNvPr id="2" name="Table 1">
            <a:extLst>
              <a:ext uri="{FF2B5EF4-FFF2-40B4-BE49-F238E27FC236}">
                <a16:creationId xmlns:a16="http://schemas.microsoft.com/office/drawing/2014/main" id="{C005E5B0-9035-4FEF-9C5A-4B1A00DA9DBC}"/>
              </a:ext>
            </a:extLst>
          </p:cNvPr>
          <p:cNvGraphicFramePr>
            <a:graphicFrameLocks noGrp="1"/>
          </p:cNvGraphicFramePr>
          <p:nvPr>
            <p:extLst>
              <p:ext uri="{D42A27DB-BD31-4B8C-83A1-F6EECF244321}">
                <p14:modId xmlns:p14="http://schemas.microsoft.com/office/powerpoint/2010/main" val="1399648848"/>
              </p:ext>
            </p:extLst>
          </p:nvPr>
        </p:nvGraphicFramePr>
        <p:xfrm>
          <a:off x="6387291" y="1968284"/>
          <a:ext cx="5634024" cy="4734174"/>
        </p:xfrm>
        <a:graphic>
          <a:graphicData uri="http://schemas.openxmlformats.org/drawingml/2006/table">
            <a:tbl>
              <a:tblPr firstRow="1" firstCol="1" bandRow="1">
                <a:tableStyleId>{5C22544A-7EE6-4342-B048-85BDC9FD1C3A}</a:tableStyleId>
              </a:tblPr>
              <a:tblGrid>
                <a:gridCol w="203945">
                  <a:extLst>
                    <a:ext uri="{9D8B030D-6E8A-4147-A177-3AD203B41FA5}">
                      <a16:colId xmlns:a16="http://schemas.microsoft.com/office/drawing/2014/main" val="771539035"/>
                    </a:ext>
                  </a:extLst>
                </a:gridCol>
                <a:gridCol w="534024">
                  <a:extLst>
                    <a:ext uri="{9D8B030D-6E8A-4147-A177-3AD203B41FA5}">
                      <a16:colId xmlns:a16="http://schemas.microsoft.com/office/drawing/2014/main" val="1273393132"/>
                    </a:ext>
                  </a:extLst>
                </a:gridCol>
                <a:gridCol w="534652">
                  <a:extLst>
                    <a:ext uri="{9D8B030D-6E8A-4147-A177-3AD203B41FA5}">
                      <a16:colId xmlns:a16="http://schemas.microsoft.com/office/drawing/2014/main" val="951414494"/>
                    </a:ext>
                  </a:extLst>
                </a:gridCol>
                <a:gridCol w="534024">
                  <a:extLst>
                    <a:ext uri="{9D8B030D-6E8A-4147-A177-3AD203B41FA5}">
                      <a16:colId xmlns:a16="http://schemas.microsoft.com/office/drawing/2014/main" val="4249163776"/>
                    </a:ext>
                  </a:extLst>
                </a:gridCol>
                <a:gridCol w="534024">
                  <a:extLst>
                    <a:ext uri="{9D8B030D-6E8A-4147-A177-3AD203B41FA5}">
                      <a16:colId xmlns:a16="http://schemas.microsoft.com/office/drawing/2014/main" val="2178374227"/>
                    </a:ext>
                  </a:extLst>
                </a:gridCol>
                <a:gridCol w="638944">
                  <a:extLst>
                    <a:ext uri="{9D8B030D-6E8A-4147-A177-3AD203B41FA5}">
                      <a16:colId xmlns:a16="http://schemas.microsoft.com/office/drawing/2014/main" val="2867523170"/>
                    </a:ext>
                  </a:extLst>
                </a:gridCol>
                <a:gridCol w="637687">
                  <a:extLst>
                    <a:ext uri="{9D8B030D-6E8A-4147-A177-3AD203B41FA5}">
                      <a16:colId xmlns:a16="http://schemas.microsoft.com/office/drawing/2014/main" val="2968208009"/>
                    </a:ext>
                  </a:extLst>
                </a:gridCol>
                <a:gridCol w="717477">
                  <a:extLst>
                    <a:ext uri="{9D8B030D-6E8A-4147-A177-3AD203B41FA5}">
                      <a16:colId xmlns:a16="http://schemas.microsoft.com/office/drawing/2014/main" val="4199979117"/>
                    </a:ext>
                  </a:extLst>
                </a:gridCol>
                <a:gridCol w="677897">
                  <a:extLst>
                    <a:ext uri="{9D8B030D-6E8A-4147-A177-3AD203B41FA5}">
                      <a16:colId xmlns:a16="http://schemas.microsoft.com/office/drawing/2014/main" val="1245423766"/>
                    </a:ext>
                  </a:extLst>
                </a:gridCol>
                <a:gridCol w="445438">
                  <a:extLst>
                    <a:ext uri="{9D8B030D-6E8A-4147-A177-3AD203B41FA5}">
                      <a16:colId xmlns:a16="http://schemas.microsoft.com/office/drawing/2014/main" val="3483024582"/>
                    </a:ext>
                  </a:extLst>
                </a:gridCol>
                <a:gridCol w="175912">
                  <a:extLst>
                    <a:ext uri="{9D8B030D-6E8A-4147-A177-3AD203B41FA5}">
                      <a16:colId xmlns:a16="http://schemas.microsoft.com/office/drawing/2014/main" val="1359767892"/>
                    </a:ext>
                  </a:extLst>
                </a:gridCol>
              </a:tblGrid>
              <a:tr h="789029">
                <a:tc>
                  <a:txBody>
                    <a:bodyPr/>
                    <a:lstStyle/>
                    <a:p>
                      <a:pPr algn="r">
                        <a:lnSpc>
                          <a:spcPct val="107000"/>
                        </a:lnSpc>
                        <a:spcBef>
                          <a:spcPts val="900"/>
                        </a:spcBef>
                        <a:spcAft>
                          <a:spcPts val="0"/>
                        </a:spcAft>
                      </a:pPr>
                      <a:r>
                        <a:rPr lang="en-IN" sz="5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Neighborhood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Neighborhood Latitude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Neighborhood Longitude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Venue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Venue Latitude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Venue Longitude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Venue 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Summary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Venue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87940456"/>
                  </a:ext>
                </a:extLst>
              </a:tr>
              <a:tr h="789029">
                <a:tc>
                  <a:txBody>
                    <a:bodyPr/>
                    <a:lstStyle/>
                    <a:p>
                      <a:pPr algn="r">
                        <a:lnSpc>
                          <a:spcPct val="107000"/>
                        </a:lnSpc>
                        <a:spcBef>
                          <a:spcPts val="900"/>
                        </a:spcBef>
                        <a:spcAft>
                          <a:spcPts val="0"/>
                        </a:spcAft>
                      </a:pPr>
                      <a:r>
                        <a:rPr lang="en-IN" sz="5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Harbourfront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43.64008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-79.38015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Lake Ontario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43.639398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-79.379589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Lake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This spot is popular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pPr algn="r">
                        <a:lnSpc>
                          <a:spcPct val="107000"/>
                        </a:lnSpc>
                        <a:spcBef>
                          <a:spcPts val="900"/>
                        </a:spcBef>
                        <a:spcAft>
                          <a:spcPts val="0"/>
                        </a:spcAft>
                      </a:pPr>
                      <a:r>
                        <a:rPr lang="en-IN" sz="500">
                          <a:effectLst/>
                        </a:rPr>
                        <a:t>4d07f8041657a35d19272ae7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hMerge="1">
                  <a:txBody>
                    <a:bodyPr/>
                    <a:lstStyle/>
                    <a:p>
                      <a:endParaRPr lang="en-IN"/>
                    </a:p>
                  </a:txBody>
                  <a:tcPr/>
                </a:tc>
                <a:extLst>
                  <a:ext uri="{0D108BD9-81ED-4DB2-BD59-A6C34878D82A}">
                    <a16:rowId xmlns:a16="http://schemas.microsoft.com/office/drawing/2014/main" val="993901880"/>
                  </a:ext>
                </a:extLst>
              </a:tr>
              <a:tr h="789029">
                <a:tc>
                  <a:txBody>
                    <a:bodyPr/>
                    <a:lstStyle/>
                    <a:p>
                      <a:pPr algn="r">
                        <a:lnSpc>
                          <a:spcPct val="107000"/>
                        </a:lnSpc>
                        <a:spcBef>
                          <a:spcPts val="900"/>
                        </a:spcBef>
                        <a:spcAft>
                          <a:spcPts val="0"/>
                        </a:spcAft>
                      </a:pPr>
                      <a:r>
                        <a:rPr lang="en-IN" sz="5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Harbourfront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43.64008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-79.38015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Harbour Square Park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43.639253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-79.378395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Park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This spot is popular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pPr algn="r">
                        <a:lnSpc>
                          <a:spcPct val="107000"/>
                        </a:lnSpc>
                        <a:spcBef>
                          <a:spcPts val="900"/>
                        </a:spcBef>
                        <a:spcAft>
                          <a:spcPts val="0"/>
                        </a:spcAft>
                      </a:pPr>
                      <a:r>
                        <a:rPr lang="en-IN" sz="500">
                          <a:effectLst/>
                        </a:rPr>
                        <a:t>4e49413e81dc766f3e3d6312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hMerge="1">
                  <a:txBody>
                    <a:bodyPr/>
                    <a:lstStyle/>
                    <a:p>
                      <a:endParaRPr lang="en-IN"/>
                    </a:p>
                  </a:txBody>
                  <a:tcPr/>
                </a:tc>
                <a:extLst>
                  <a:ext uri="{0D108BD9-81ED-4DB2-BD59-A6C34878D82A}">
                    <a16:rowId xmlns:a16="http://schemas.microsoft.com/office/drawing/2014/main" val="1579826431"/>
                  </a:ext>
                </a:extLst>
              </a:tr>
              <a:tr h="789029">
                <a:tc>
                  <a:txBody>
                    <a:bodyPr/>
                    <a:lstStyle/>
                    <a:p>
                      <a:pPr algn="r">
                        <a:lnSpc>
                          <a:spcPct val="107000"/>
                        </a:lnSpc>
                        <a:spcBef>
                          <a:spcPts val="900"/>
                        </a:spcBef>
                        <a:spcAft>
                          <a:spcPts val="0"/>
                        </a:spcAft>
                      </a:pPr>
                      <a:r>
                        <a:rPr lang="en-IN" sz="5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Harbourfront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43.64008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-79.38015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Harbourfront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43.639526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-79.380688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Neighborhood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This spot is popular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pPr algn="r">
                        <a:lnSpc>
                          <a:spcPct val="107000"/>
                        </a:lnSpc>
                        <a:spcBef>
                          <a:spcPts val="900"/>
                        </a:spcBef>
                        <a:spcAft>
                          <a:spcPts val="0"/>
                        </a:spcAft>
                      </a:pPr>
                      <a:r>
                        <a:rPr lang="en-IN" sz="500">
                          <a:effectLst/>
                        </a:rPr>
                        <a:t>4bfaa3494a67c928d08528cf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hMerge="1">
                  <a:txBody>
                    <a:bodyPr/>
                    <a:lstStyle/>
                    <a:p>
                      <a:endParaRPr lang="en-IN"/>
                    </a:p>
                  </a:txBody>
                  <a:tcPr/>
                </a:tc>
                <a:extLst>
                  <a:ext uri="{0D108BD9-81ED-4DB2-BD59-A6C34878D82A}">
                    <a16:rowId xmlns:a16="http://schemas.microsoft.com/office/drawing/2014/main" val="1728426777"/>
                  </a:ext>
                </a:extLst>
              </a:tr>
              <a:tr h="789029">
                <a:tc>
                  <a:txBody>
                    <a:bodyPr/>
                    <a:lstStyle/>
                    <a:p>
                      <a:pPr algn="r">
                        <a:lnSpc>
                          <a:spcPct val="107000"/>
                        </a:lnSpc>
                        <a:spcBef>
                          <a:spcPts val="900"/>
                        </a:spcBef>
                        <a:spcAft>
                          <a:spcPts val="0"/>
                        </a:spcAft>
                      </a:pPr>
                      <a:r>
                        <a:rPr lang="en-IN" sz="5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Harbourfront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43.64008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-79.38015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BeaverTails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43.639899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-79.380197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Bakery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dirty="0">
                          <a:effectLst/>
                        </a:rPr>
                        <a:t>This spot is popular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pPr algn="r">
                        <a:lnSpc>
                          <a:spcPct val="107000"/>
                        </a:lnSpc>
                        <a:spcBef>
                          <a:spcPts val="900"/>
                        </a:spcBef>
                        <a:spcAft>
                          <a:spcPts val="0"/>
                        </a:spcAft>
                      </a:pPr>
                      <a:r>
                        <a:rPr lang="en-IN" sz="500">
                          <a:effectLst/>
                        </a:rPr>
                        <a:t>55a19437498eeea53fa58b54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hMerge="1">
                  <a:txBody>
                    <a:bodyPr/>
                    <a:lstStyle/>
                    <a:p>
                      <a:endParaRPr lang="en-IN"/>
                    </a:p>
                  </a:txBody>
                  <a:tcPr/>
                </a:tc>
                <a:extLst>
                  <a:ext uri="{0D108BD9-81ED-4DB2-BD59-A6C34878D82A}">
                    <a16:rowId xmlns:a16="http://schemas.microsoft.com/office/drawing/2014/main" val="738804753"/>
                  </a:ext>
                </a:extLst>
              </a:tr>
              <a:tr h="789029">
                <a:tc>
                  <a:txBody>
                    <a:bodyPr/>
                    <a:lstStyle/>
                    <a:p>
                      <a:pPr algn="r">
                        <a:lnSpc>
                          <a:spcPct val="107000"/>
                        </a:lnSpc>
                        <a:spcBef>
                          <a:spcPts val="900"/>
                        </a:spcBef>
                        <a:spcAft>
                          <a:spcPts val="0"/>
                        </a:spcAft>
                      </a:pPr>
                      <a:r>
                        <a:rPr lang="en-IN" sz="5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Harbourfront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43.64008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-79.38015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Sharetea-Waterfront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43.640176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-79.379606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dirty="0">
                          <a:effectLst/>
                        </a:rPr>
                        <a:t>Bubble Tea Shop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500">
                          <a:effectLst/>
                        </a:rPr>
                        <a:t>This spot is popular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pPr algn="r">
                        <a:lnSpc>
                          <a:spcPct val="107000"/>
                        </a:lnSpc>
                        <a:spcBef>
                          <a:spcPts val="900"/>
                        </a:spcBef>
                        <a:spcAft>
                          <a:spcPts val="0"/>
                        </a:spcAft>
                      </a:pPr>
                      <a:r>
                        <a:rPr lang="en-IN" sz="500" dirty="0">
                          <a:effectLst/>
                        </a:rPr>
                        <a:t>57b22076498efeeeb93cfc47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hMerge="1">
                  <a:txBody>
                    <a:bodyPr/>
                    <a:lstStyle/>
                    <a:p>
                      <a:endParaRPr lang="en-IN"/>
                    </a:p>
                  </a:txBody>
                  <a:tcPr/>
                </a:tc>
                <a:extLst>
                  <a:ext uri="{0D108BD9-81ED-4DB2-BD59-A6C34878D82A}">
                    <a16:rowId xmlns:a16="http://schemas.microsoft.com/office/drawing/2014/main" val="621175561"/>
                  </a:ext>
                </a:extLst>
              </a:tr>
            </a:tbl>
          </a:graphicData>
        </a:graphic>
      </p:graphicFrame>
      <p:sp>
        <p:nvSpPr>
          <p:cNvPr id="3" name="Rectangle 1">
            <a:extLst>
              <a:ext uri="{FF2B5EF4-FFF2-40B4-BE49-F238E27FC236}">
                <a16:creationId xmlns:a16="http://schemas.microsoft.com/office/drawing/2014/main" id="{C4F74881-DA23-4A67-99F8-5F65DB45A097}"/>
              </a:ext>
            </a:extLst>
          </p:cNvPr>
          <p:cNvSpPr>
            <a:spLocks noChangeArrowheads="1"/>
          </p:cNvSpPr>
          <p:nvPr/>
        </p:nvSpPr>
        <p:spPr bwMode="auto">
          <a:xfrm>
            <a:off x="838200" y="2242748"/>
            <a:ext cx="484346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Further I have user foursquare API to find out the popular venues around Toronto these were within 500m are of the neighborhoods, once I got the list of venues, I looked up for the categories of the venues and mapped each category into a higher level of category the </a:t>
            </a:r>
            <a:r>
              <a:rPr kumimoji="0" lang="en-US" altLang="en-US" b="0" i="0" u="none" strike="noStrike" cap="none" normalizeH="0" baseline="0" dirty="0" err="1">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traveller</a:t>
            </a: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 might be interested in.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Below are the categories which I used.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1. Food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2.Art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3.Nature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4.Adventure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5.History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6. Outdoors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 Placeholder 15">
            <a:extLst>
              <a:ext uri="{FF2B5EF4-FFF2-40B4-BE49-F238E27FC236}">
                <a16:creationId xmlns:a16="http://schemas.microsoft.com/office/drawing/2014/main" id="{EFA4DB2C-D28D-487E-876C-3B176CFFC1B5}"/>
              </a:ext>
            </a:extLst>
          </p:cNvPr>
          <p:cNvSpPr>
            <a:spLocks noGrp="1"/>
          </p:cNvSpPr>
          <p:nvPr>
            <p:ph type="body" sz="quarter" idx="3"/>
          </p:nvPr>
        </p:nvSpPr>
        <p:spPr/>
        <p:txBody>
          <a:bodyPr/>
          <a:lstStyle/>
          <a:p>
            <a:endParaRPr lang="en-IN"/>
          </a:p>
        </p:txBody>
      </p:sp>
    </p:spTree>
    <p:extLst>
      <p:ext uri="{BB962C8B-B14F-4D97-AF65-F5344CB8AC3E}">
        <p14:creationId xmlns:p14="http://schemas.microsoft.com/office/powerpoint/2010/main" val="200531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a:xfrm>
            <a:off x="7173798" y="1112363"/>
            <a:ext cx="4496586" cy="5326144"/>
          </a:xfrm>
        </p:spPr>
        <p:txBody>
          <a:bodyPr>
            <a:normAutofit/>
          </a:bodyPr>
          <a:lstStyle/>
          <a:p>
            <a:pPr marL="0" lvl="0" indent="0">
              <a:buNone/>
            </a:pPr>
            <a:r>
              <a:rPr lang="en-IN" sz="2000" dirty="0"/>
              <a:t>A major chunk of venues fall into food hence it cannot be considered a dominant factor while forming clusters. We can probably look into neighbourhoods which have a higher number of various attractions and suggest user based on his interest which neighbourhood can be a better option for him / her to get a hotel in and he might further user the venue list as his list of places in itinerary</a:t>
            </a:r>
            <a:endParaRPr lang="en-US" sz="2000" dirty="0"/>
          </a:p>
        </p:txBody>
      </p:sp>
      <p:graphicFrame>
        <p:nvGraphicFramePr>
          <p:cNvPr id="3" name="Table 2">
            <a:extLst>
              <a:ext uri="{FF2B5EF4-FFF2-40B4-BE49-F238E27FC236}">
                <a16:creationId xmlns:a16="http://schemas.microsoft.com/office/drawing/2014/main" id="{0CD605BC-D23F-411B-A8D3-341A45819BA1}"/>
              </a:ext>
            </a:extLst>
          </p:cNvPr>
          <p:cNvGraphicFramePr>
            <a:graphicFrameLocks noGrp="1"/>
          </p:cNvGraphicFramePr>
          <p:nvPr>
            <p:extLst>
              <p:ext uri="{D42A27DB-BD31-4B8C-83A1-F6EECF244321}">
                <p14:modId xmlns:p14="http://schemas.microsoft.com/office/powerpoint/2010/main" val="3327169715"/>
              </p:ext>
            </p:extLst>
          </p:nvPr>
        </p:nvGraphicFramePr>
        <p:xfrm>
          <a:off x="339365" y="2145125"/>
          <a:ext cx="6451414" cy="4159756"/>
        </p:xfrm>
        <a:graphic>
          <a:graphicData uri="http://schemas.openxmlformats.org/drawingml/2006/table">
            <a:tbl>
              <a:tblPr firstRow="1" firstCol="1" bandRow="1">
                <a:tableStyleId>{5C22544A-7EE6-4342-B048-85BDC9FD1C3A}</a:tableStyleId>
              </a:tblPr>
              <a:tblGrid>
                <a:gridCol w="206762">
                  <a:extLst>
                    <a:ext uri="{9D8B030D-6E8A-4147-A177-3AD203B41FA5}">
                      <a16:colId xmlns:a16="http://schemas.microsoft.com/office/drawing/2014/main" val="3955696606"/>
                    </a:ext>
                  </a:extLst>
                </a:gridCol>
                <a:gridCol w="597034">
                  <a:extLst>
                    <a:ext uri="{9D8B030D-6E8A-4147-A177-3AD203B41FA5}">
                      <a16:colId xmlns:a16="http://schemas.microsoft.com/office/drawing/2014/main" val="3070449280"/>
                    </a:ext>
                  </a:extLst>
                </a:gridCol>
                <a:gridCol w="597736">
                  <a:extLst>
                    <a:ext uri="{9D8B030D-6E8A-4147-A177-3AD203B41FA5}">
                      <a16:colId xmlns:a16="http://schemas.microsoft.com/office/drawing/2014/main" val="2425687789"/>
                    </a:ext>
                  </a:extLst>
                </a:gridCol>
                <a:gridCol w="597034">
                  <a:extLst>
                    <a:ext uri="{9D8B030D-6E8A-4147-A177-3AD203B41FA5}">
                      <a16:colId xmlns:a16="http://schemas.microsoft.com/office/drawing/2014/main" val="586854228"/>
                    </a:ext>
                  </a:extLst>
                </a:gridCol>
                <a:gridCol w="597034">
                  <a:extLst>
                    <a:ext uri="{9D8B030D-6E8A-4147-A177-3AD203B41FA5}">
                      <a16:colId xmlns:a16="http://schemas.microsoft.com/office/drawing/2014/main" val="1466882094"/>
                    </a:ext>
                  </a:extLst>
                </a:gridCol>
                <a:gridCol w="714334">
                  <a:extLst>
                    <a:ext uri="{9D8B030D-6E8A-4147-A177-3AD203B41FA5}">
                      <a16:colId xmlns:a16="http://schemas.microsoft.com/office/drawing/2014/main" val="3825423586"/>
                    </a:ext>
                  </a:extLst>
                </a:gridCol>
                <a:gridCol w="712930">
                  <a:extLst>
                    <a:ext uri="{9D8B030D-6E8A-4147-A177-3AD203B41FA5}">
                      <a16:colId xmlns:a16="http://schemas.microsoft.com/office/drawing/2014/main" val="2854221856"/>
                    </a:ext>
                  </a:extLst>
                </a:gridCol>
                <a:gridCol w="624550">
                  <a:extLst>
                    <a:ext uri="{9D8B030D-6E8A-4147-A177-3AD203B41FA5}">
                      <a16:colId xmlns:a16="http://schemas.microsoft.com/office/drawing/2014/main" val="3871638512"/>
                    </a:ext>
                  </a:extLst>
                </a:gridCol>
                <a:gridCol w="575035">
                  <a:extLst>
                    <a:ext uri="{9D8B030D-6E8A-4147-A177-3AD203B41FA5}">
                      <a16:colId xmlns:a16="http://schemas.microsoft.com/office/drawing/2014/main" val="816923561"/>
                    </a:ext>
                  </a:extLst>
                </a:gridCol>
                <a:gridCol w="622170">
                  <a:extLst>
                    <a:ext uri="{9D8B030D-6E8A-4147-A177-3AD203B41FA5}">
                      <a16:colId xmlns:a16="http://schemas.microsoft.com/office/drawing/2014/main" val="2366162995"/>
                    </a:ext>
                  </a:extLst>
                </a:gridCol>
                <a:gridCol w="410124">
                  <a:extLst>
                    <a:ext uri="{9D8B030D-6E8A-4147-A177-3AD203B41FA5}">
                      <a16:colId xmlns:a16="http://schemas.microsoft.com/office/drawing/2014/main" val="3983021190"/>
                    </a:ext>
                  </a:extLst>
                </a:gridCol>
                <a:gridCol w="196671">
                  <a:extLst>
                    <a:ext uri="{9D8B030D-6E8A-4147-A177-3AD203B41FA5}">
                      <a16:colId xmlns:a16="http://schemas.microsoft.com/office/drawing/2014/main" val="2629453665"/>
                    </a:ext>
                  </a:extLst>
                </a:gridCol>
              </a:tblGrid>
              <a:tr h="659701">
                <a:tc>
                  <a:txBody>
                    <a:bodyPr/>
                    <a:lstStyle/>
                    <a:p>
                      <a:pPr algn="r">
                        <a:lnSpc>
                          <a:spcPct val="107000"/>
                        </a:lnSpc>
                        <a:spcBef>
                          <a:spcPts val="900"/>
                        </a:spcBef>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Neighborhood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Neighborhood Latitude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Neighborhood Longitude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Venue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Venue Latitude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Venue Longitude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Venue Category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dirty="0">
                          <a:effectLst/>
                        </a:rPr>
                        <a:t>Summary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Venue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Bef>
                          <a:spcPts val="900"/>
                        </a:spcBef>
                        <a:spcAft>
                          <a:spcPts val="0"/>
                        </a:spcAft>
                      </a:pPr>
                      <a:r>
                        <a:rPr lang="en-IN" sz="1000">
                          <a:effectLst/>
                        </a:rPr>
                        <a:t>My Categories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18146920"/>
                  </a:ext>
                </a:extLst>
              </a:tr>
              <a:tr h="659701">
                <a:tc>
                  <a:txBody>
                    <a:bodyPr/>
                    <a:lstStyle/>
                    <a:p>
                      <a:pPr algn="r">
                        <a:lnSpc>
                          <a:spcPct val="107000"/>
                        </a:lnSpc>
                        <a:spcBef>
                          <a:spcPts val="900"/>
                        </a:spcBef>
                        <a:spcAft>
                          <a:spcPts val="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Harbourfront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43.64008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-79.38015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Lake Ontario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43.639398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-79.379589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Lake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dirty="0">
                          <a:effectLst/>
                        </a:rPr>
                        <a:t>This spot is popular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ctr">
                        <a:lnSpc>
                          <a:spcPct val="107000"/>
                        </a:lnSpc>
                        <a:spcBef>
                          <a:spcPts val="900"/>
                        </a:spcBef>
                        <a:spcAft>
                          <a:spcPts val="0"/>
                        </a:spcAft>
                      </a:pPr>
                      <a:r>
                        <a:rPr lang="en-IN" sz="1000">
                          <a:effectLst/>
                        </a:rPr>
                        <a:t>4d07f8041657a35d19272ae7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r>
                        <a:rPr lang="en-IN" sz="1000">
                          <a:effectLst/>
                        </a:rPr>
                        <a:t>Nature</a:t>
                      </a:r>
                      <a:endParaRPr lang="en-IN"/>
                    </a:p>
                  </a:txBody>
                  <a:tcPr marL="9525" marR="9525" marT="9525" marB="9525"/>
                </a:tc>
                <a:tc hMerge="1">
                  <a:txBody>
                    <a:bodyPr/>
                    <a:lstStyle/>
                    <a:p>
                      <a:endParaRPr lang="en-IN"/>
                    </a:p>
                  </a:txBody>
                  <a:tcPr/>
                </a:tc>
                <a:extLst>
                  <a:ext uri="{0D108BD9-81ED-4DB2-BD59-A6C34878D82A}">
                    <a16:rowId xmlns:a16="http://schemas.microsoft.com/office/drawing/2014/main" val="1707944058"/>
                  </a:ext>
                </a:extLst>
              </a:tr>
              <a:tr h="659701">
                <a:tc>
                  <a:txBody>
                    <a:bodyPr/>
                    <a:lstStyle/>
                    <a:p>
                      <a:pPr algn="r">
                        <a:lnSpc>
                          <a:spcPct val="107000"/>
                        </a:lnSpc>
                        <a:spcBef>
                          <a:spcPts val="900"/>
                        </a:spcBef>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Harbourfront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43.64008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-79.38015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Harbour Square Park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43.639253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-79.378395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Park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This spot is popular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ctr">
                        <a:lnSpc>
                          <a:spcPct val="107000"/>
                        </a:lnSpc>
                        <a:spcBef>
                          <a:spcPts val="900"/>
                        </a:spcBef>
                        <a:spcAft>
                          <a:spcPts val="0"/>
                        </a:spcAft>
                      </a:pPr>
                      <a:r>
                        <a:rPr lang="en-IN" sz="1000">
                          <a:effectLst/>
                        </a:rPr>
                        <a:t>4e49413e81dc766f3e3d6312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r>
                        <a:rPr lang="en-IN" sz="1000">
                          <a:effectLst/>
                        </a:rPr>
                        <a:t>Nature</a:t>
                      </a:r>
                      <a:endParaRPr lang="en-IN"/>
                    </a:p>
                  </a:txBody>
                  <a:tcPr marL="9525" marR="9525" marT="9525" marB="9525"/>
                </a:tc>
                <a:tc hMerge="1">
                  <a:txBody>
                    <a:bodyPr/>
                    <a:lstStyle/>
                    <a:p>
                      <a:endParaRPr lang="en-IN"/>
                    </a:p>
                  </a:txBody>
                  <a:tcPr/>
                </a:tc>
                <a:extLst>
                  <a:ext uri="{0D108BD9-81ED-4DB2-BD59-A6C34878D82A}">
                    <a16:rowId xmlns:a16="http://schemas.microsoft.com/office/drawing/2014/main" val="4207176359"/>
                  </a:ext>
                </a:extLst>
              </a:tr>
              <a:tr h="659701">
                <a:tc>
                  <a:txBody>
                    <a:bodyPr/>
                    <a:lstStyle/>
                    <a:p>
                      <a:pPr algn="r">
                        <a:lnSpc>
                          <a:spcPct val="107000"/>
                        </a:lnSpc>
                        <a:spcBef>
                          <a:spcPts val="900"/>
                        </a:spcBef>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Harbourfront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43.64008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-79.38015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Harbourfront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43.639526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-79.380688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Hike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This spot is popular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ctr">
                        <a:lnSpc>
                          <a:spcPct val="107000"/>
                        </a:lnSpc>
                        <a:spcBef>
                          <a:spcPts val="900"/>
                        </a:spcBef>
                        <a:spcAft>
                          <a:spcPts val="0"/>
                        </a:spcAft>
                      </a:pPr>
                      <a:r>
                        <a:rPr lang="en-IN" sz="1000">
                          <a:effectLst/>
                        </a:rPr>
                        <a:t>4bfaa3494a67c928d08528cf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r>
                        <a:rPr lang="en-IN" sz="1000">
                          <a:effectLst/>
                        </a:rPr>
                        <a:t>Adventure</a:t>
                      </a:r>
                      <a:endParaRPr lang="en-IN"/>
                    </a:p>
                  </a:txBody>
                  <a:tcPr marL="9525" marR="9525" marT="9525" marB="9525"/>
                </a:tc>
                <a:tc hMerge="1">
                  <a:txBody>
                    <a:bodyPr/>
                    <a:lstStyle/>
                    <a:p>
                      <a:endParaRPr lang="en-IN"/>
                    </a:p>
                  </a:txBody>
                  <a:tcPr/>
                </a:tc>
                <a:extLst>
                  <a:ext uri="{0D108BD9-81ED-4DB2-BD59-A6C34878D82A}">
                    <a16:rowId xmlns:a16="http://schemas.microsoft.com/office/drawing/2014/main" val="3467355972"/>
                  </a:ext>
                </a:extLst>
              </a:tr>
              <a:tr h="659701">
                <a:tc>
                  <a:txBody>
                    <a:bodyPr/>
                    <a:lstStyle/>
                    <a:p>
                      <a:pPr algn="r">
                        <a:lnSpc>
                          <a:spcPct val="107000"/>
                        </a:lnSpc>
                        <a:spcBef>
                          <a:spcPts val="900"/>
                        </a:spcBef>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Harbourfront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43.64008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-79.38015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BeaverTails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43.639899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-79.380197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Bakery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This spot is popular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ctr">
                        <a:lnSpc>
                          <a:spcPct val="107000"/>
                        </a:lnSpc>
                        <a:spcBef>
                          <a:spcPts val="900"/>
                        </a:spcBef>
                        <a:spcAft>
                          <a:spcPts val="0"/>
                        </a:spcAft>
                      </a:pPr>
                      <a:r>
                        <a:rPr lang="en-IN" sz="1000">
                          <a:effectLst/>
                        </a:rPr>
                        <a:t>55a19437498eeea53fa58b54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r>
                        <a:rPr lang="en-IN" sz="1000">
                          <a:effectLst/>
                        </a:rPr>
                        <a:t>Food</a:t>
                      </a:r>
                      <a:endParaRPr lang="en-IN"/>
                    </a:p>
                  </a:txBody>
                  <a:tcPr marL="9525" marR="9525" marT="9525" marB="9525"/>
                </a:tc>
                <a:tc hMerge="1">
                  <a:txBody>
                    <a:bodyPr/>
                    <a:lstStyle/>
                    <a:p>
                      <a:endParaRPr lang="en-IN"/>
                    </a:p>
                  </a:txBody>
                  <a:tcPr/>
                </a:tc>
                <a:extLst>
                  <a:ext uri="{0D108BD9-81ED-4DB2-BD59-A6C34878D82A}">
                    <a16:rowId xmlns:a16="http://schemas.microsoft.com/office/drawing/2014/main" val="1975804669"/>
                  </a:ext>
                </a:extLst>
              </a:tr>
              <a:tr h="659701">
                <a:tc>
                  <a:txBody>
                    <a:bodyPr/>
                    <a:lstStyle/>
                    <a:p>
                      <a:pPr algn="r">
                        <a:lnSpc>
                          <a:spcPct val="107000"/>
                        </a:lnSpc>
                        <a:spcBef>
                          <a:spcPts val="900"/>
                        </a:spcBef>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Harbourfront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43.64008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-79.38015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Sharetea-Waterfront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43.640176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-79.379606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Bubble Tea Shop</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07000"/>
                        </a:lnSpc>
                        <a:spcBef>
                          <a:spcPts val="900"/>
                        </a:spcBef>
                        <a:spcAft>
                          <a:spcPts val="0"/>
                        </a:spcAft>
                      </a:pPr>
                      <a:r>
                        <a:rPr lang="en-IN" sz="1000">
                          <a:effectLst/>
                        </a:rPr>
                        <a:t>This spot is popular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ctr">
                        <a:lnSpc>
                          <a:spcPct val="107000"/>
                        </a:lnSpc>
                        <a:spcBef>
                          <a:spcPts val="900"/>
                        </a:spcBef>
                        <a:spcAft>
                          <a:spcPts val="0"/>
                        </a:spcAft>
                      </a:pPr>
                      <a:r>
                        <a:rPr lang="en-IN" sz="1000">
                          <a:effectLst/>
                        </a:rPr>
                        <a:t>57b22076498efeeeb93cfc47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gridSpan="2">
                  <a:txBody>
                    <a:bodyPr/>
                    <a:lstStyle/>
                    <a:p>
                      <a:r>
                        <a:rPr lang="en-IN" sz="1000" dirty="0">
                          <a:effectLst/>
                        </a:rPr>
                        <a:t>Food</a:t>
                      </a:r>
                      <a:endParaRPr lang="en-IN" dirty="0"/>
                    </a:p>
                  </a:txBody>
                  <a:tcPr marL="9525" marR="9525" marT="9525" marB="9525"/>
                </a:tc>
                <a:tc hMerge="1">
                  <a:txBody>
                    <a:bodyPr/>
                    <a:lstStyle/>
                    <a:p>
                      <a:endParaRPr lang="en-IN"/>
                    </a:p>
                  </a:txBody>
                  <a:tcPr/>
                </a:tc>
                <a:extLst>
                  <a:ext uri="{0D108BD9-81ED-4DB2-BD59-A6C34878D82A}">
                    <a16:rowId xmlns:a16="http://schemas.microsoft.com/office/drawing/2014/main" val="2337738222"/>
                  </a:ext>
                </a:extLst>
              </a:tr>
            </a:tbl>
          </a:graphicData>
        </a:graphic>
      </p:graphicFrame>
      <p:sp>
        <p:nvSpPr>
          <p:cNvPr id="4" name="Rectangle 1">
            <a:extLst>
              <a:ext uri="{FF2B5EF4-FFF2-40B4-BE49-F238E27FC236}">
                <a16:creationId xmlns:a16="http://schemas.microsoft.com/office/drawing/2014/main" id="{185FB7EB-79BC-4EA7-A223-C6A6E4790CF5}"/>
              </a:ext>
            </a:extLst>
          </p:cNvPr>
          <p:cNvSpPr>
            <a:spLocks noChangeArrowheads="1"/>
          </p:cNvSpPr>
          <p:nvPr/>
        </p:nvSpPr>
        <p:spPr bwMode="auto">
          <a:xfrm>
            <a:off x="424206" y="706668"/>
            <a:ext cx="567179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panose="020B0503030403030204" pitchFamily="34" charset="-78"/>
                <a:ea typeface="Calibri" panose="020F0502020204030204" pitchFamily="34" charset="0"/>
                <a:cs typeface="Times New Roman" panose="02020603050405020304" pitchFamily="18" charset="0"/>
              </a:rPr>
              <a:t>To divide into these categories I found the unique categories and manually found the keywords which we usually find in categories of these venues which helped me divide the venues.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522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AE0A8A-2B01-FC43-AA90-88BA2A4E3F7F}"/>
              </a:ext>
            </a:extLst>
          </p:cNvPr>
          <p:cNvSpPr>
            <a:spLocks noGrp="1"/>
          </p:cNvSpPr>
          <p:nvPr>
            <p:ph type="title"/>
          </p:nvPr>
        </p:nvSpPr>
        <p:spPr>
          <a:xfrm>
            <a:off x="838200" y="-58205"/>
            <a:ext cx="10896924" cy="1359726"/>
          </a:xfrm>
        </p:spPr>
        <p:txBody>
          <a:bodyPr/>
          <a:lstStyle/>
          <a:p>
            <a:r>
              <a:rPr lang="en-US" dirty="0">
                <a:ea typeface="Roboto Black" panose="02000000000000000000" pitchFamily="2" charset="0"/>
              </a:rPr>
              <a:t>Final Dataset </a:t>
            </a:r>
            <a:endParaRPr lang="en-US" dirty="0"/>
          </a:p>
        </p:txBody>
      </p:sp>
      <p:sp>
        <p:nvSpPr>
          <p:cNvPr id="13" name="Text Placeholder 12">
            <a:extLst>
              <a:ext uri="{FF2B5EF4-FFF2-40B4-BE49-F238E27FC236}">
                <a16:creationId xmlns:a16="http://schemas.microsoft.com/office/drawing/2014/main" id="{D8714EE5-8E15-6B41-9518-644A043BB8FC}"/>
              </a:ext>
            </a:extLst>
          </p:cNvPr>
          <p:cNvSpPr>
            <a:spLocks noGrp="1"/>
          </p:cNvSpPr>
          <p:nvPr>
            <p:ph type="body" sz="quarter" idx="12"/>
          </p:nvPr>
        </p:nvSpPr>
        <p:spPr>
          <a:xfrm>
            <a:off x="838200" y="1175657"/>
            <a:ext cx="10896924" cy="320447"/>
          </a:xfrm>
        </p:spPr>
        <p:txBody>
          <a:bodyPr/>
          <a:lstStyle/>
          <a:p>
            <a:r>
              <a:rPr lang="en-US" dirty="0"/>
              <a:t>SUBTITLE HERE</a:t>
            </a:r>
          </a:p>
        </p:txBody>
      </p:sp>
      <p:graphicFrame>
        <p:nvGraphicFramePr>
          <p:cNvPr id="2" name="Table 1">
            <a:extLst>
              <a:ext uri="{FF2B5EF4-FFF2-40B4-BE49-F238E27FC236}">
                <a16:creationId xmlns:a16="http://schemas.microsoft.com/office/drawing/2014/main" id="{418AD0FD-42A7-4FC6-BE52-B7ED4DBDA05C}"/>
              </a:ext>
            </a:extLst>
          </p:cNvPr>
          <p:cNvGraphicFramePr>
            <a:graphicFrameLocks noGrp="1"/>
          </p:cNvGraphicFramePr>
          <p:nvPr>
            <p:extLst>
              <p:ext uri="{D42A27DB-BD31-4B8C-83A1-F6EECF244321}">
                <p14:modId xmlns:p14="http://schemas.microsoft.com/office/powerpoint/2010/main" val="196929904"/>
              </p:ext>
            </p:extLst>
          </p:nvPr>
        </p:nvGraphicFramePr>
        <p:xfrm>
          <a:off x="725864" y="1649691"/>
          <a:ext cx="11009256" cy="4608263"/>
        </p:xfrm>
        <a:graphic>
          <a:graphicData uri="http://schemas.openxmlformats.org/drawingml/2006/table">
            <a:tbl>
              <a:tblPr/>
              <a:tblGrid>
                <a:gridCol w="917438">
                  <a:extLst>
                    <a:ext uri="{9D8B030D-6E8A-4147-A177-3AD203B41FA5}">
                      <a16:colId xmlns:a16="http://schemas.microsoft.com/office/drawing/2014/main" val="1804938124"/>
                    </a:ext>
                  </a:extLst>
                </a:gridCol>
                <a:gridCol w="917438">
                  <a:extLst>
                    <a:ext uri="{9D8B030D-6E8A-4147-A177-3AD203B41FA5}">
                      <a16:colId xmlns:a16="http://schemas.microsoft.com/office/drawing/2014/main" val="2473862576"/>
                    </a:ext>
                  </a:extLst>
                </a:gridCol>
                <a:gridCol w="917438">
                  <a:extLst>
                    <a:ext uri="{9D8B030D-6E8A-4147-A177-3AD203B41FA5}">
                      <a16:colId xmlns:a16="http://schemas.microsoft.com/office/drawing/2014/main" val="140424374"/>
                    </a:ext>
                  </a:extLst>
                </a:gridCol>
                <a:gridCol w="917438">
                  <a:extLst>
                    <a:ext uri="{9D8B030D-6E8A-4147-A177-3AD203B41FA5}">
                      <a16:colId xmlns:a16="http://schemas.microsoft.com/office/drawing/2014/main" val="3342375821"/>
                    </a:ext>
                  </a:extLst>
                </a:gridCol>
                <a:gridCol w="917438">
                  <a:extLst>
                    <a:ext uri="{9D8B030D-6E8A-4147-A177-3AD203B41FA5}">
                      <a16:colId xmlns:a16="http://schemas.microsoft.com/office/drawing/2014/main" val="3126406229"/>
                    </a:ext>
                  </a:extLst>
                </a:gridCol>
                <a:gridCol w="917438">
                  <a:extLst>
                    <a:ext uri="{9D8B030D-6E8A-4147-A177-3AD203B41FA5}">
                      <a16:colId xmlns:a16="http://schemas.microsoft.com/office/drawing/2014/main" val="193064911"/>
                    </a:ext>
                  </a:extLst>
                </a:gridCol>
                <a:gridCol w="917438">
                  <a:extLst>
                    <a:ext uri="{9D8B030D-6E8A-4147-A177-3AD203B41FA5}">
                      <a16:colId xmlns:a16="http://schemas.microsoft.com/office/drawing/2014/main" val="2406653387"/>
                    </a:ext>
                  </a:extLst>
                </a:gridCol>
                <a:gridCol w="917438">
                  <a:extLst>
                    <a:ext uri="{9D8B030D-6E8A-4147-A177-3AD203B41FA5}">
                      <a16:colId xmlns:a16="http://schemas.microsoft.com/office/drawing/2014/main" val="1760761760"/>
                    </a:ext>
                  </a:extLst>
                </a:gridCol>
                <a:gridCol w="917438">
                  <a:extLst>
                    <a:ext uri="{9D8B030D-6E8A-4147-A177-3AD203B41FA5}">
                      <a16:colId xmlns:a16="http://schemas.microsoft.com/office/drawing/2014/main" val="71252043"/>
                    </a:ext>
                  </a:extLst>
                </a:gridCol>
                <a:gridCol w="917438">
                  <a:extLst>
                    <a:ext uri="{9D8B030D-6E8A-4147-A177-3AD203B41FA5}">
                      <a16:colId xmlns:a16="http://schemas.microsoft.com/office/drawing/2014/main" val="1515277349"/>
                    </a:ext>
                  </a:extLst>
                </a:gridCol>
                <a:gridCol w="917438">
                  <a:extLst>
                    <a:ext uri="{9D8B030D-6E8A-4147-A177-3AD203B41FA5}">
                      <a16:colId xmlns:a16="http://schemas.microsoft.com/office/drawing/2014/main" val="2062830083"/>
                    </a:ext>
                  </a:extLst>
                </a:gridCol>
                <a:gridCol w="917438">
                  <a:extLst>
                    <a:ext uri="{9D8B030D-6E8A-4147-A177-3AD203B41FA5}">
                      <a16:colId xmlns:a16="http://schemas.microsoft.com/office/drawing/2014/main" val="665974650"/>
                    </a:ext>
                  </a:extLst>
                </a:gridCol>
              </a:tblGrid>
              <a:tr h="910683">
                <a:tc>
                  <a:txBody>
                    <a:bodyPr/>
                    <a:lstStyle/>
                    <a:p>
                      <a:endParaRPr lang="en-IN" sz="1100"/>
                    </a:p>
                  </a:txBody>
                  <a:tcPr marL="53720" marR="53720" marT="26860" marB="26860" anchor="ctr">
                    <a:lnL>
                      <a:noFill/>
                    </a:lnL>
                    <a:lnR>
                      <a:noFill/>
                    </a:lnR>
                    <a:lnT>
                      <a:noFill/>
                    </a:lnT>
                    <a:lnB>
                      <a:noFill/>
                    </a:lnB>
                  </a:tcPr>
                </a:tc>
                <a:tc>
                  <a:txBody>
                    <a:bodyPr/>
                    <a:lstStyle/>
                    <a:p>
                      <a:r>
                        <a:rPr lang="en-IN" sz="1100"/>
                        <a:t>Postal_Code</a:t>
                      </a:r>
                    </a:p>
                  </a:txBody>
                  <a:tcPr marL="53720" marR="53720" marT="26860" marB="26860" anchor="ctr">
                    <a:lnL>
                      <a:noFill/>
                    </a:lnL>
                    <a:lnR>
                      <a:noFill/>
                    </a:lnR>
                    <a:lnT>
                      <a:noFill/>
                    </a:lnT>
                    <a:lnB>
                      <a:noFill/>
                    </a:lnB>
                  </a:tcPr>
                </a:tc>
                <a:tc>
                  <a:txBody>
                    <a:bodyPr/>
                    <a:lstStyle/>
                    <a:p>
                      <a:r>
                        <a:rPr lang="en-IN" sz="1100"/>
                        <a:t>Borough</a:t>
                      </a:r>
                    </a:p>
                  </a:txBody>
                  <a:tcPr marL="53720" marR="53720" marT="26860" marB="26860" anchor="ctr">
                    <a:lnL>
                      <a:noFill/>
                    </a:lnL>
                    <a:lnR>
                      <a:noFill/>
                    </a:lnR>
                    <a:lnT>
                      <a:noFill/>
                    </a:lnT>
                    <a:lnB>
                      <a:noFill/>
                    </a:lnB>
                  </a:tcPr>
                </a:tc>
                <a:tc>
                  <a:txBody>
                    <a:bodyPr/>
                    <a:lstStyle/>
                    <a:p>
                      <a:r>
                        <a:rPr lang="en-IN" sz="1100"/>
                        <a:t>Neighborhood</a:t>
                      </a:r>
                    </a:p>
                  </a:txBody>
                  <a:tcPr marL="53720" marR="53720" marT="26860" marB="26860" anchor="ctr">
                    <a:lnL>
                      <a:noFill/>
                    </a:lnL>
                    <a:lnR>
                      <a:noFill/>
                    </a:lnR>
                    <a:lnT>
                      <a:noFill/>
                    </a:lnT>
                    <a:lnB>
                      <a:noFill/>
                    </a:lnB>
                  </a:tcPr>
                </a:tc>
                <a:tc>
                  <a:txBody>
                    <a:bodyPr/>
                    <a:lstStyle/>
                    <a:p>
                      <a:r>
                        <a:rPr lang="en-IN" sz="1100"/>
                        <a:t>Latitude</a:t>
                      </a:r>
                    </a:p>
                  </a:txBody>
                  <a:tcPr marL="53720" marR="53720" marT="26860" marB="26860" anchor="ctr">
                    <a:lnL>
                      <a:noFill/>
                    </a:lnL>
                    <a:lnR>
                      <a:noFill/>
                    </a:lnR>
                    <a:lnT>
                      <a:noFill/>
                    </a:lnT>
                    <a:lnB>
                      <a:noFill/>
                    </a:lnB>
                  </a:tcPr>
                </a:tc>
                <a:tc>
                  <a:txBody>
                    <a:bodyPr/>
                    <a:lstStyle/>
                    <a:p>
                      <a:r>
                        <a:rPr lang="en-IN" sz="1100"/>
                        <a:t>Longitude</a:t>
                      </a:r>
                    </a:p>
                  </a:txBody>
                  <a:tcPr marL="53720" marR="53720" marT="26860" marB="26860" anchor="ctr">
                    <a:lnL>
                      <a:noFill/>
                    </a:lnL>
                    <a:lnR>
                      <a:noFill/>
                    </a:lnR>
                    <a:lnT>
                      <a:noFill/>
                    </a:lnT>
                    <a:lnB>
                      <a:noFill/>
                    </a:lnB>
                  </a:tcPr>
                </a:tc>
                <a:tc>
                  <a:txBody>
                    <a:bodyPr/>
                    <a:lstStyle/>
                    <a:p>
                      <a:r>
                        <a:rPr lang="en-IN" sz="1100" dirty="0">
                          <a:highlight>
                            <a:srgbClr val="FFFF00"/>
                          </a:highlight>
                        </a:rPr>
                        <a:t>Cluster Labels</a:t>
                      </a:r>
                    </a:p>
                  </a:txBody>
                  <a:tcPr marL="53720" marR="53720" marT="26860" marB="26860" anchor="ctr">
                    <a:lnL>
                      <a:noFill/>
                    </a:lnL>
                    <a:lnR>
                      <a:noFill/>
                    </a:lnR>
                    <a:lnT>
                      <a:noFill/>
                    </a:lnT>
                    <a:lnB>
                      <a:noFill/>
                    </a:lnB>
                  </a:tcPr>
                </a:tc>
                <a:tc>
                  <a:txBody>
                    <a:bodyPr/>
                    <a:lstStyle/>
                    <a:p>
                      <a:r>
                        <a:rPr lang="en-IN" sz="1100"/>
                        <a:t>1st Most Common Venue</a:t>
                      </a:r>
                    </a:p>
                  </a:txBody>
                  <a:tcPr marL="53720" marR="53720" marT="26860" marB="26860" anchor="ctr">
                    <a:lnL>
                      <a:noFill/>
                    </a:lnL>
                    <a:lnR>
                      <a:noFill/>
                    </a:lnR>
                    <a:lnT>
                      <a:noFill/>
                    </a:lnT>
                    <a:lnB>
                      <a:noFill/>
                    </a:lnB>
                  </a:tcPr>
                </a:tc>
                <a:tc>
                  <a:txBody>
                    <a:bodyPr/>
                    <a:lstStyle/>
                    <a:p>
                      <a:r>
                        <a:rPr lang="en-IN" sz="1100"/>
                        <a:t>2nd Most Common Venue</a:t>
                      </a:r>
                    </a:p>
                  </a:txBody>
                  <a:tcPr marL="53720" marR="53720" marT="26860" marB="26860" anchor="ctr">
                    <a:lnL>
                      <a:noFill/>
                    </a:lnL>
                    <a:lnR>
                      <a:noFill/>
                    </a:lnR>
                    <a:lnT>
                      <a:noFill/>
                    </a:lnT>
                    <a:lnB>
                      <a:noFill/>
                    </a:lnB>
                  </a:tcPr>
                </a:tc>
                <a:tc>
                  <a:txBody>
                    <a:bodyPr/>
                    <a:lstStyle/>
                    <a:p>
                      <a:r>
                        <a:rPr lang="en-IN" sz="1100"/>
                        <a:t>3rd Most Common Venue</a:t>
                      </a:r>
                    </a:p>
                  </a:txBody>
                  <a:tcPr marL="53720" marR="53720" marT="26860" marB="26860" anchor="ctr">
                    <a:lnL>
                      <a:noFill/>
                    </a:lnL>
                    <a:lnR>
                      <a:noFill/>
                    </a:lnR>
                    <a:lnT>
                      <a:noFill/>
                    </a:lnT>
                    <a:lnB>
                      <a:noFill/>
                    </a:lnB>
                  </a:tcPr>
                </a:tc>
                <a:tc>
                  <a:txBody>
                    <a:bodyPr/>
                    <a:lstStyle/>
                    <a:p>
                      <a:r>
                        <a:rPr lang="en-IN" sz="1100"/>
                        <a:t>4th Most Common Venue</a:t>
                      </a:r>
                    </a:p>
                  </a:txBody>
                  <a:tcPr marL="53720" marR="53720" marT="26860" marB="26860" anchor="ctr">
                    <a:lnL>
                      <a:noFill/>
                    </a:lnL>
                    <a:lnR>
                      <a:noFill/>
                    </a:lnR>
                    <a:lnT>
                      <a:noFill/>
                    </a:lnT>
                    <a:lnB>
                      <a:noFill/>
                    </a:lnB>
                  </a:tcPr>
                </a:tc>
                <a:tc>
                  <a:txBody>
                    <a:bodyPr/>
                    <a:lstStyle/>
                    <a:p>
                      <a:r>
                        <a:rPr lang="en-IN" sz="1100"/>
                        <a:t>5th Most Common Venue</a:t>
                      </a:r>
                    </a:p>
                  </a:txBody>
                  <a:tcPr marL="53720" marR="53720" marT="26860" marB="26860" anchor="ctr">
                    <a:lnL>
                      <a:noFill/>
                    </a:lnL>
                    <a:lnR>
                      <a:noFill/>
                    </a:lnR>
                    <a:lnT>
                      <a:noFill/>
                    </a:lnT>
                    <a:lnB>
                      <a:noFill/>
                    </a:lnB>
                  </a:tcPr>
                </a:tc>
                <a:extLst>
                  <a:ext uri="{0D108BD9-81ED-4DB2-BD59-A6C34878D82A}">
                    <a16:rowId xmlns:a16="http://schemas.microsoft.com/office/drawing/2014/main" val="3126920510"/>
                  </a:ext>
                </a:extLst>
              </a:tr>
              <a:tr h="739516">
                <a:tc>
                  <a:txBody>
                    <a:bodyPr/>
                    <a:lstStyle/>
                    <a:p>
                      <a:r>
                        <a:rPr lang="en-IN" sz="1100"/>
                        <a:t>0</a:t>
                      </a:r>
                    </a:p>
                  </a:txBody>
                  <a:tcPr marL="53720" marR="53720" marT="26860" marB="26860" anchor="ctr">
                    <a:lnL>
                      <a:noFill/>
                    </a:lnL>
                    <a:lnR>
                      <a:noFill/>
                    </a:lnR>
                    <a:lnT>
                      <a:noFill/>
                    </a:lnT>
                    <a:lnB>
                      <a:noFill/>
                    </a:lnB>
                  </a:tcPr>
                </a:tc>
                <a:tc>
                  <a:txBody>
                    <a:bodyPr/>
                    <a:lstStyle/>
                    <a:p>
                      <a:r>
                        <a:rPr lang="en-IN" sz="1100"/>
                        <a:t>M5A</a:t>
                      </a:r>
                    </a:p>
                  </a:txBody>
                  <a:tcPr marL="53720" marR="53720" marT="26860" marB="26860" anchor="ctr">
                    <a:lnL>
                      <a:noFill/>
                    </a:lnL>
                    <a:lnR>
                      <a:noFill/>
                    </a:lnR>
                    <a:lnT>
                      <a:noFill/>
                    </a:lnT>
                    <a:lnB>
                      <a:noFill/>
                    </a:lnB>
                  </a:tcPr>
                </a:tc>
                <a:tc>
                  <a:txBody>
                    <a:bodyPr/>
                    <a:lstStyle/>
                    <a:p>
                      <a:r>
                        <a:rPr lang="en-IN" sz="1100"/>
                        <a:t>Downtown Toronto</a:t>
                      </a:r>
                    </a:p>
                  </a:txBody>
                  <a:tcPr marL="53720" marR="53720" marT="26860" marB="26860" anchor="ctr">
                    <a:lnL>
                      <a:noFill/>
                    </a:lnL>
                    <a:lnR>
                      <a:noFill/>
                    </a:lnR>
                    <a:lnT>
                      <a:noFill/>
                    </a:lnT>
                    <a:lnB>
                      <a:noFill/>
                    </a:lnB>
                  </a:tcPr>
                </a:tc>
                <a:tc>
                  <a:txBody>
                    <a:bodyPr/>
                    <a:lstStyle/>
                    <a:p>
                      <a:r>
                        <a:rPr lang="en-IN" sz="1100"/>
                        <a:t>Harbourfront</a:t>
                      </a:r>
                    </a:p>
                  </a:txBody>
                  <a:tcPr marL="53720" marR="53720" marT="26860" marB="26860" anchor="ctr">
                    <a:lnL>
                      <a:noFill/>
                    </a:lnL>
                    <a:lnR>
                      <a:noFill/>
                    </a:lnR>
                    <a:lnT>
                      <a:noFill/>
                    </a:lnT>
                    <a:lnB>
                      <a:noFill/>
                    </a:lnB>
                  </a:tcPr>
                </a:tc>
                <a:tc>
                  <a:txBody>
                    <a:bodyPr/>
                    <a:lstStyle/>
                    <a:p>
                      <a:r>
                        <a:rPr lang="en-IN" sz="1100"/>
                        <a:t>43.640080</a:t>
                      </a:r>
                    </a:p>
                  </a:txBody>
                  <a:tcPr marL="53720" marR="53720" marT="26860" marB="26860" anchor="ctr">
                    <a:lnL>
                      <a:noFill/>
                    </a:lnL>
                    <a:lnR>
                      <a:noFill/>
                    </a:lnR>
                    <a:lnT>
                      <a:noFill/>
                    </a:lnT>
                    <a:lnB>
                      <a:noFill/>
                    </a:lnB>
                  </a:tcPr>
                </a:tc>
                <a:tc>
                  <a:txBody>
                    <a:bodyPr/>
                    <a:lstStyle/>
                    <a:p>
                      <a:r>
                        <a:rPr lang="en-IN" sz="1100"/>
                        <a:t>-79.380150</a:t>
                      </a:r>
                    </a:p>
                  </a:txBody>
                  <a:tcPr marL="53720" marR="53720" marT="26860" marB="26860" anchor="ctr">
                    <a:lnL>
                      <a:noFill/>
                    </a:lnL>
                    <a:lnR>
                      <a:noFill/>
                    </a:lnR>
                    <a:lnT>
                      <a:noFill/>
                    </a:lnT>
                    <a:lnB>
                      <a:noFill/>
                    </a:lnB>
                  </a:tcPr>
                </a:tc>
                <a:tc>
                  <a:txBody>
                    <a:bodyPr/>
                    <a:lstStyle/>
                    <a:p>
                      <a:r>
                        <a:rPr lang="en-IN" sz="1100" dirty="0">
                          <a:highlight>
                            <a:srgbClr val="FFFF00"/>
                          </a:highlight>
                        </a:rPr>
                        <a:t>2</a:t>
                      </a:r>
                    </a:p>
                  </a:txBody>
                  <a:tcPr marL="53720" marR="53720" marT="26860" marB="26860" anchor="ctr">
                    <a:lnL>
                      <a:noFill/>
                    </a:lnL>
                    <a:lnR>
                      <a:noFill/>
                    </a:lnR>
                    <a:lnT>
                      <a:noFill/>
                    </a:lnT>
                    <a:lnB>
                      <a:noFill/>
                    </a:lnB>
                  </a:tcPr>
                </a:tc>
                <a:tc>
                  <a:txBody>
                    <a:bodyPr/>
                    <a:lstStyle/>
                    <a:p>
                      <a:r>
                        <a:rPr lang="en-IN" sz="1100"/>
                        <a:t>art</a:t>
                      </a:r>
                    </a:p>
                  </a:txBody>
                  <a:tcPr marL="53720" marR="53720" marT="26860" marB="26860" anchor="ctr">
                    <a:lnL>
                      <a:noFill/>
                    </a:lnL>
                    <a:lnR>
                      <a:noFill/>
                    </a:lnR>
                    <a:lnT>
                      <a:noFill/>
                    </a:lnT>
                    <a:lnB>
                      <a:noFill/>
                    </a:lnB>
                  </a:tcPr>
                </a:tc>
                <a:tc>
                  <a:txBody>
                    <a:bodyPr/>
                    <a:lstStyle/>
                    <a:p>
                      <a:r>
                        <a:rPr lang="en-IN" sz="1100"/>
                        <a:t>nature</a:t>
                      </a:r>
                    </a:p>
                  </a:txBody>
                  <a:tcPr marL="53720" marR="53720" marT="26860" marB="26860" anchor="ctr">
                    <a:lnL>
                      <a:noFill/>
                    </a:lnL>
                    <a:lnR>
                      <a:noFill/>
                    </a:lnR>
                    <a:lnT>
                      <a:noFill/>
                    </a:lnT>
                    <a:lnB>
                      <a:noFill/>
                    </a:lnB>
                  </a:tcPr>
                </a:tc>
                <a:tc>
                  <a:txBody>
                    <a:bodyPr/>
                    <a:lstStyle/>
                    <a:p>
                      <a:r>
                        <a:rPr lang="en-IN" sz="1100"/>
                        <a:t>adventure</a:t>
                      </a:r>
                    </a:p>
                  </a:txBody>
                  <a:tcPr marL="53720" marR="53720" marT="26860" marB="26860" anchor="ctr">
                    <a:lnL>
                      <a:noFill/>
                    </a:lnL>
                    <a:lnR>
                      <a:noFill/>
                    </a:lnR>
                    <a:lnT>
                      <a:noFill/>
                    </a:lnT>
                    <a:lnB>
                      <a:noFill/>
                    </a:lnB>
                  </a:tcPr>
                </a:tc>
                <a:tc>
                  <a:txBody>
                    <a:bodyPr/>
                    <a:lstStyle/>
                    <a:p>
                      <a:r>
                        <a:rPr lang="en-IN" sz="1100"/>
                        <a:t>outdoor</a:t>
                      </a:r>
                    </a:p>
                  </a:txBody>
                  <a:tcPr marL="53720" marR="53720" marT="26860" marB="26860" anchor="ctr">
                    <a:lnL>
                      <a:noFill/>
                    </a:lnL>
                    <a:lnR>
                      <a:noFill/>
                    </a:lnR>
                    <a:lnT>
                      <a:noFill/>
                    </a:lnT>
                    <a:lnB>
                      <a:noFill/>
                    </a:lnB>
                  </a:tcPr>
                </a:tc>
                <a:tc>
                  <a:txBody>
                    <a:bodyPr/>
                    <a:lstStyle/>
                    <a:p>
                      <a:r>
                        <a:rPr lang="en-IN" sz="1100"/>
                        <a:t>history</a:t>
                      </a:r>
                    </a:p>
                  </a:txBody>
                  <a:tcPr marL="53720" marR="53720" marT="26860" marB="26860" anchor="ctr">
                    <a:lnL>
                      <a:noFill/>
                    </a:lnL>
                    <a:lnR>
                      <a:noFill/>
                    </a:lnR>
                    <a:lnT>
                      <a:noFill/>
                    </a:lnT>
                    <a:lnB>
                      <a:noFill/>
                    </a:lnB>
                  </a:tcPr>
                </a:tc>
                <a:extLst>
                  <a:ext uri="{0D108BD9-81ED-4DB2-BD59-A6C34878D82A}">
                    <a16:rowId xmlns:a16="http://schemas.microsoft.com/office/drawing/2014/main" val="85867531"/>
                  </a:ext>
                </a:extLst>
              </a:tr>
              <a:tr h="739516">
                <a:tc>
                  <a:txBody>
                    <a:bodyPr/>
                    <a:lstStyle/>
                    <a:p>
                      <a:r>
                        <a:rPr lang="en-IN" sz="1100"/>
                        <a:t>1</a:t>
                      </a:r>
                    </a:p>
                  </a:txBody>
                  <a:tcPr marL="53720" marR="53720" marT="26860" marB="26860" anchor="ctr">
                    <a:lnL>
                      <a:noFill/>
                    </a:lnL>
                    <a:lnR>
                      <a:noFill/>
                    </a:lnR>
                    <a:lnT>
                      <a:noFill/>
                    </a:lnT>
                    <a:lnB>
                      <a:noFill/>
                    </a:lnB>
                  </a:tcPr>
                </a:tc>
                <a:tc>
                  <a:txBody>
                    <a:bodyPr/>
                    <a:lstStyle/>
                    <a:p>
                      <a:r>
                        <a:rPr lang="en-IN" sz="1100"/>
                        <a:t>M5A</a:t>
                      </a:r>
                    </a:p>
                  </a:txBody>
                  <a:tcPr marL="53720" marR="53720" marT="26860" marB="26860" anchor="ctr">
                    <a:lnL>
                      <a:noFill/>
                    </a:lnL>
                    <a:lnR>
                      <a:noFill/>
                    </a:lnR>
                    <a:lnT>
                      <a:noFill/>
                    </a:lnT>
                    <a:lnB>
                      <a:noFill/>
                    </a:lnB>
                  </a:tcPr>
                </a:tc>
                <a:tc>
                  <a:txBody>
                    <a:bodyPr/>
                    <a:lstStyle/>
                    <a:p>
                      <a:r>
                        <a:rPr lang="en-IN" sz="1100"/>
                        <a:t>Downtown Toronto</a:t>
                      </a:r>
                    </a:p>
                  </a:txBody>
                  <a:tcPr marL="53720" marR="53720" marT="26860" marB="26860" anchor="ctr">
                    <a:lnL>
                      <a:noFill/>
                    </a:lnL>
                    <a:lnR>
                      <a:noFill/>
                    </a:lnR>
                    <a:lnT>
                      <a:noFill/>
                    </a:lnT>
                    <a:lnB>
                      <a:noFill/>
                    </a:lnB>
                  </a:tcPr>
                </a:tc>
                <a:tc>
                  <a:txBody>
                    <a:bodyPr/>
                    <a:lstStyle/>
                    <a:p>
                      <a:r>
                        <a:rPr lang="en-IN" sz="1100"/>
                        <a:t>Regent Park</a:t>
                      </a:r>
                    </a:p>
                  </a:txBody>
                  <a:tcPr marL="53720" marR="53720" marT="26860" marB="26860" anchor="ctr">
                    <a:lnL>
                      <a:noFill/>
                    </a:lnL>
                    <a:lnR>
                      <a:noFill/>
                    </a:lnR>
                    <a:lnT>
                      <a:noFill/>
                    </a:lnT>
                    <a:lnB>
                      <a:noFill/>
                    </a:lnB>
                  </a:tcPr>
                </a:tc>
                <a:tc>
                  <a:txBody>
                    <a:bodyPr/>
                    <a:lstStyle/>
                    <a:p>
                      <a:r>
                        <a:rPr lang="en-IN" sz="1100"/>
                        <a:t>43.660706</a:t>
                      </a:r>
                    </a:p>
                  </a:txBody>
                  <a:tcPr marL="53720" marR="53720" marT="26860" marB="26860" anchor="ctr">
                    <a:lnL>
                      <a:noFill/>
                    </a:lnL>
                    <a:lnR>
                      <a:noFill/>
                    </a:lnR>
                    <a:lnT>
                      <a:noFill/>
                    </a:lnT>
                    <a:lnB>
                      <a:noFill/>
                    </a:lnB>
                  </a:tcPr>
                </a:tc>
                <a:tc>
                  <a:txBody>
                    <a:bodyPr/>
                    <a:lstStyle/>
                    <a:p>
                      <a:r>
                        <a:rPr lang="en-IN" sz="1100" dirty="0"/>
                        <a:t>-79.360457</a:t>
                      </a:r>
                    </a:p>
                  </a:txBody>
                  <a:tcPr marL="53720" marR="53720" marT="26860" marB="26860" anchor="ctr">
                    <a:lnL>
                      <a:noFill/>
                    </a:lnL>
                    <a:lnR>
                      <a:noFill/>
                    </a:lnR>
                    <a:lnT>
                      <a:noFill/>
                    </a:lnT>
                    <a:lnB>
                      <a:noFill/>
                    </a:lnB>
                  </a:tcPr>
                </a:tc>
                <a:tc>
                  <a:txBody>
                    <a:bodyPr/>
                    <a:lstStyle/>
                    <a:p>
                      <a:r>
                        <a:rPr lang="en-IN" sz="1100" dirty="0">
                          <a:highlight>
                            <a:srgbClr val="FFFF00"/>
                          </a:highlight>
                        </a:rPr>
                        <a:t>1</a:t>
                      </a:r>
                    </a:p>
                  </a:txBody>
                  <a:tcPr marL="53720" marR="53720" marT="26860" marB="26860" anchor="ctr">
                    <a:lnL>
                      <a:noFill/>
                    </a:lnL>
                    <a:lnR>
                      <a:noFill/>
                    </a:lnR>
                    <a:lnT>
                      <a:noFill/>
                    </a:lnT>
                    <a:lnB>
                      <a:noFill/>
                    </a:lnB>
                  </a:tcPr>
                </a:tc>
                <a:tc>
                  <a:txBody>
                    <a:bodyPr/>
                    <a:lstStyle/>
                    <a:p>
                      <a:r>
                        <a:rPr lang="en-IN" sz="1100"/>
                        <a:t>art</a:t>
                      </a:r>
                    </a:p>
                  </a:txBody>
                  <a:tcPr marL="53720" marR="53720" marT="26860" marB="26860" anchor="ctr">
                    <a:lnL>
                      <a:noFill/>
                    </a:lnL>
                    <a:lnR>
                      <a:noFill/>
                    </a:lnR>
                    <a:lnT>
                      <a:noFill/>
                    </a:lnT>
                    <a:lnB>
                      <a:noFill/>
                    </a:lnB>
                  </a:tcPr>
                </a:tc>
                <a:tc>
                  <a:txBody>
                    <a:bodyPr/>
                    <a:lstStyle/>
                    <a:p>
                      <a:r>
                        <a:rPr lang="en-IN" sz="1100"/>
                        <a:t>outdoor</a:t>
                      </a:r>
                    </a:p>
                  </a:txBody>
                  <a:tcPr marL="53720" marR="53720" marT="26860" marB="26860" anchor="ctr">
                    <a:lnL>
                      <a:noFill/>
                    </a:lnL>
                    <a:lnR>
                      <a:noFill/>
                    </a:lnR>
                    <a:lnT>
                      <a:noFill/>
                    </a:lnT>
                    <a:lnB>
                      <a:noFill/>
                    </a:lnB>
                  </a:tcPr>
                </a:tc>
                <a:tc>
                  <a:txBody>
                    <a:bodyPr/>
                    <a:lstStyle/>
                    <a:p>
                      <a:r>
                        <a:rPr lang="en-IN" sz="1100"/>
                        <a:t>nature</a:t>
                      </a:r>
                    </a:p>
                  </a:txBody>
                  <a:tcPr marL="53720" marR="53720" marT="26860" marB="26860" anchor="ctr">
                    <a:lnL>
                      <a:noFill/>
                    </a:lnL>
                    <a:lnR>
                      <a:noFill/>
                    </a:lnR>
                    <a:lnT>
                      <a:noFill/>
                    </a:lnT>
                    <a:lnB>
                      <a:noFill/>
                    </a:lnB>
                  </a:tcPr>
                </a:tc>
                <a:tc>
                  <a:txBody>
                    <a:bodyPr/>
                    <a:lstStyle/>
                    <a:p>
                      <a:r>
                        <a:rPr lang="en-IN" sz="1100"/>
                        <a:t>history</a:t>
                      </a:r>
                    </a:p>
                  </a:txBody>
                  <a:tcPr marL="53720" marR="53720" marT="26860" marB="26860" anchor="ctr">
                    <a:lnL>
                      <a:noFill/>
                    </a:lnL>
                    <a:lnR>
                      <a:noFill/>
                    </a:lnR>
                    <a:lnT>
                      <a:noFill/>
                    </a:lnT>
                    <a:lnB>
                      <a:noFill/>
                    </a:lnB>
                  </a:tcPr>
                </a:tc>
                <a:tc>
                  <a:txBody>
                    <a:bodyPr/>
                    <a:lstStyle/>
                    <a:p>
                      <a:r>
                        <a:rPr lang="en-IN" sz="1100"/>
                        <a:t>adventure</a:t>
                      </a:r>
                    </a:p>
                  </a:txBody>
                  <a:tcPr marL="53720" marR="53720" marT="26860" marB="26860" anchor="ctr">
                    <a:lnL>
                      <a:noFill/>
                    </a:lnL>
                    <a:lnR>
                      <a:noFill/>
                    </a:lnR>
                    <a:lnT>
                      <a:noFill/>
                    </a:lnT>
                    <a:lnB>
                      <a:noFill/>
                    </a:lnB>
                  </a:tcPr>
                </a:tc>
                <a:extLst>
                  <a:ext uri="{0D108BD9-81ED-4DB2-BD59-A6C34878D82A}">
                    <a16:rowId xmlns:a16="http://schemas.microsoft.com/office/drawing/2014/main" val="1308030472"/>
                  </a:ext>
                </a:extLst>
              </a:tr>
              <a:tr h="739516">
                <a:tc>
                  <a:txBody>
                    <a:bodyPr/>
                    <a:lstStyle/>
                    <a:p>
                      <a:r>
                        <a:rPr lang="en-IN" sz="1100"/>
                        <a:t>2</a:t>
                      </a:r>
                    </a:p>
                  </a:txBody>
                  <a:tcPr marL="53720" marR="53720" marT="26860" marB="26860" anchor="ctr">
                    <a:lnL>
                      <a:noFill/>
                    </a:lnL>
                    <a:lnR>
                      <a:noFill/>
                    </a:lnR>
                    <a:lnT>
                      <a:noFill/>
                    </a:lnT>
                    <a:lnB>
                      <a:noFill/>
                    </a:lnB>
                  </a:tcPr>
                </a:tc>
                <a:tc>
                  <a:txBody>
                    <a:bodyPr/>
                    <a:lstStyle/>
                    <a:p>
                      <a:r>
                        <a:rPr lang="en-IN" sz="1100"/>
                        <a:t>M5B</a:t>
                      </a:r>
                    </a:p>
                  </a:txBody>
                  <a:tcPr marL="53720" marR="53720" marT="26860" marB="26860" anchor="ctr">
                    <a:lnL>
                      <a:noFill/>
                    </a:lnL>
                    <a:lnR>
                      <a:noFill/>
                    </a:lnR>
                    <a:lnT>
                      <a:noFill/>
                    </a:lnT>
                    <a:lnB>
                      <a:noFill/>
                    </a:lnB>
                  </a:tcPr>
                </a:tc>
                <a:tc>
                  <a:txBody>
                    <a:bodyPr/>
                    <a:lstStyle/>
                    <a:p>
                      <a:r>
                        <a:rPr lang="en-IN" sz="1100"/>
                        <a:t>Downtown Toronto</a:t>
                      </a:r>
                    </a:p>
                  </a:txBody>
                  <a:tcPr marL="53720" marR="53720" marT="26860" marB="26860" anchor="ctr">
                    <a:lnL>
                      <a:noFill/>
                    </a:lnL>
                    <a:lnR>
                      <a:noFill/>
                    </a:lnR>
                    <a:lnT>
                      <a:noFill/>
                    </a:lnT>
                    <a:lnB>
                      <a:noFill/>
                    </a:lnB>
                  </a:tcPr>
                </a:tc>
                <a:tc>
                  <a:txBody>
                    <a:bodyPr/>
                    <a:lstStyle/>
                    <a:p>
                      <a:r>
                        <a:rPr lang="en-IN" sz="1100"/>
                        <a:t>Ryerson</a:t>
                      </a:r>
                    </a:p>
                  </a:txBody>
                  <a:tcPr marL="53720" marR="53720" marT="26860" marB="26860" anchor="ctr">
                    <a:lnL>
                      <a:noFill/>
                    </a:lnL>
                    <a:lnR>
                      <a:noFill/>
                    </a:lnR>
                    <a:lnT>
                      <a:noFill/>
                    </a:lnT>
                    <a:lnB>
                      <a:noFill/>
                    </a:lnB>
                  </a:tcPr>
                </a:tc>
                <a:tc>
                  <a:txBody>
                    <a:bodyPr/>
                    <a:lstStyle/>
                    <a:p>
                      <a:r>
                        <a:rPr lang="en-IN" sz="1100"/>
                        <a:t>43.621573</a:t>
                      </a:r>
                    </a:p>
                  </a:txBody>
                  <a:tcPr marL="53720" marR="53720" marT="26860" marB="26860" anchor="ctr">
                    <a:lnL>
                      <a:noFill/>
                    </a:lnL>
                    <a:lnR>
                      <a:noFill/>
                    </a:lnR>
                    <a:lnT>
                      <a:noFill/>
                    </a:lnT>
                    <a:lnB>
                      <a:noFill/>
                    </a:lnB>
                  </a:tcPr>
                </a:tc>
                <a:tc>
                  <a:txBody>
                    <a:bodyPr/>
                    <a:lstStyle/>
                    <a:p>
                      <a:r>
                        <a:rPr lang="en-IN" sz="1100"/>
                        <a:t>-79.559130</a:t>
                      </a:r>
                    </a:p>
                  </a:txBody>
                  <a:tcPr marL="53720" marR="53720" marT="26860" marB="26860" anchor="ctr">
                    <a:lnL>
                      <a:noFill/>
                    </a:lnL>
                    <a:lnR>
                      <a:noFill/>
                    </a:lnR>
                    <a:lnT>
                      <a:noFill/>
                    </a:lnT>
                    <a:lnB>
                      <a:noFill/>
                    </a:lnB>
                  </a:tcPr>
                </a:tc>
                <a:tc>
                  <a:txBody>
                    <a:bodyPr/>
                    <a:lstStyle/>
                    <a:p>
                      <a:r>
                        <a:rPr lang="en-IN" sz="1100" dirty="0">
                          <a:highlight>
                            <a:srgbClr val="FFFF00"/>
                          </a:highlight>
                        </a:rPr>
                        <a:t>2</a:t>
                      </a:r>
                    </a:p>
                  </a:txBody>
                  <a:tcPr marL="53720" marR="53720" marT="26860" marB="26860" anchor="ctr">
                    <a:lnL>
                      <a:noFill/>
                    </a:lnL>
                    <a:lnR>
                      <a:noFill/>
                    </a:lnR>
                    <a:lnT>
                      <a:noFill/>
                    </a:lnT>
                    <a:lnB>
                      <a:noFill/>
                    </a:lnB>
                  </a:tcPr>
                </a:tc>
                <a:tc>
                  <a:txBody>
                    <a:bodyPr/>
                    <a:lstStyle/>
                    <a:p>
                      <a:r>
                        <a:rPr lang="en-IN" sz="1100"/>
                        <a:t>art</a:t>
                      </a:r>
                    </a:p>
                  </a:txBody>
                  <a:tcPr marL="53720" marR="53720" marT="26860" marB="26860" anchor="ctr">
                    <a:lnL>
                      <a:noFill/>
                    </a:lnL>
                    <a:lnR>
                      <a:noFill/>
                    </a:lnR>
                    <a:lnT>
                      <a:noFill/>
                    </a:lnT>
                    <a:lnB>
                      <a:noFill/>
                    </a:lnB>
                  </a:tcPr>
                </a:tc>
                <a:tc>
                  <a:txBody>
                    <a:bodyPr/>
                    <a:lstStyle/>
                    <a:p>
                      <a:r>
                        <a:rPr lang="en-IN" sz="1100"/>
                        <a:t>adventure</a:t>
                      </a:r>
                    </a:p>
                  </a:txBody>
                  <a:tcPr marL="53720" marR="53720" marT="26860" marB="26860" anchor="ctr">
                    <a:lnL>
                      <a:noFill/>
                    </a:lnL>
                    <a:lnR>
                      <a:noFill/>
                    </a:lnR>
                    <a:lnT>
                      <a:noFill/>
                    </a:lnT>
                    <a:lnB>
                      <a:noFill/>
                    </a:lnB>
                  </a:tcPr>
                </a:tc>
                <a:tc>
                  <a:txBody>
                    <a:bodyPr/>
                    <a:lstStyle/>
                    <a:p>
                      <a:r>
                        <a:rPr lang="en-IN" sz="1100"/>
                        <a:t>outdoor</a:t>
                      </a:r>
                    </a:p>
                  </a:txBody>
                  <a:tcPr marL="53720" marR="53720" marT="26860" marB="26860" anchor="ctr">
                    <a:lnL>
                      <a:noFill/>
                    </a:lnL>
                    <a:lnR>
                      <a:noFill/>
                    </a:lnR>
                    <a:lnT>
                      <a:noFill/>
                    </a:lnT>
                    <a:lnB>
                      <a:noFill/>
                    </a:lnB>
                  </a:tcPr>
                </a:tc>
                <a:tc>
                  <a:txBody>
                    <a:bodyPr/>
                    <a:lstStyle/>
                    <a:p>
                      <a:r>
                        <a:rPr lang="en-IN" sz="1100"/>
                        <a:t>nature</a:t>
                      </a:r>
                    </a:p>
                  </a:txBody>
                  <a:tcPr marL="53720" marR="53720" marT="26860" marB="26860" anchor="ctr">
                    <a:lnL>
                      <a:noFill/>
                    </a:lnL>
                    <a:lnR>
                      <a:noFill/>
                    </a:lnR>
                    <a:lnT>
                      <a:noFill/>
                    </a:lnT>
                    <a:lnB>
                      <a:noFill/>
                    </a:lnB>
                  </a:tcPr>
                </a:tc>
                <a:tc>
                  <a:txBody>
                    <a:bodyPr/>
                    <a:lstStyle/>
                    <a:p>
                      <a:r>
                        <a:rPr lang="en-IN" sz="1100"/>
                        <a:t>history</a:t>
                      </a:r>
                    </a:p>
                  </a:txBody>
                  <a:tcPr marL="53720" marR="53720" marT="26860" marB="26860" anchor="ctr">
                    <a:lnL>
                      <a:noFill/>
                    </a:lnL>
                    <a:lnR>
                      <a:noFill/>
                    </a:lnR>
                    <a:lnT>
                      <a:noFill/>
                    </a:lnT>
                    <a:lnB>
                      <a:noFill/>
                    </a:lnB>
                  </a:tcPr>
                </a:tc>
                <a:extLst>
                  <a:ext uri="{0D108BD9-81ED-4DB2-BD59-A6C34878D82A}">
                    <a16:rowId xmlns:a16="http://schemas.microsoft.com/office/drawing/2014/main" val="1633566460"/>
                  </a:ext>
                </a:extLst>
              </a:tr>
              <a:tr h="739516">
                <a:tc>
                  <a:txBody>
                    <a:bodyPr/>
                    <a:lstStyle/>
                    <a:p>
                      <a:r>
                        <a:rPr lang="en-IN" sz="1100"/>
                        <a:t>3</a:t>
                      </a:r>
                    </a:p>
                  </a:txBody>
                  <a:tcPr marL="53720" marR="53720" marT="26860" marB="26860" anchor="ctr">
                    <a:lnL>
                      <a:noFill/>
                    </a:lnL>
                    <a:lnR>
                      <a:noFill/>
                    </a:lnR>
                    <a:lnT>
                      <a:noFill/>
                    </a:lnT>
                    <a:lnB>
                      <a:noFill/>
                    </a:lnB>
                  </a:tcPr>
                </a:tc>
                <a:tc>
                  <a:txBody>
                    <a:bodyPr/>
                    <a:lstStyle/>
                    <a:p>
                      <a:r>
                        <a:rPr lang="en-IN" sz="1100"/>
                        <a:t>M5B</a:t>
                      </a:r>
                    </a:p>
                  </a:txBody>
                  <a:tcPr marL="53720" marR="53720" marT="26860" marB="26860" anchor="ctr">
                    <a:lnL>
                      <a:noFill/>
                    </a:lnL>
                    <a:lnR>
                      <a:noFill/>
                    </a:lnR>
                    <a:lnT>
                      <a:noFill/>
                    </a:lnT>
                    <a:lnB>
                      <a:noFill/>
                    </a:lnB>
                  </a:tcPr>
                </a:tc>
                <a:tc>
                  <a:txBody>
                    <a:bodyPr/>
                    <a:lstStyle/>
                    <a:p>
                      <a:r>
                        <a:rPr lang="en-IN" sz="1100"/>
                        <a:t>Downtown Toronto</a:t>
                      </a:r>
                    </a:p>
                  </a:txBody>
                  <a:tcPr marL="53720" marR="53720" marT="26860" marB="26860" anchor="ctr">
                    <a:lnL>
                      <a:noFill/>
                    </a:lnL>
                    <a:lnR>
                      <a:noFill/>
                    </a:lnR>
                    <a:lnT>
                      <a:noFill/>
                    </a:lnT>
                    <a:lnB>
                      <a:noFill/>
                    </a:lnB>
                  </a:tcPr>
                </a:tc>
                <a:tc>
                  <a:txBody>
                    <a:bodyPr/>
                    <a:lstStyle/>
                    <a:p>
                      <a:r>
                        <a:rPr lang="en-IN" sz="1100"/>
                        <a:t>Garden District</a:t>
                      </a:r>
                    </a:p>
                  </a:txBody>
                  <a:tcPr marL="53720" marR="53720" marT="26860" marB="26860" anchor="ctr">
                    <a:lnL>
                      <a:noFill/>
                    </a:lnL>
                    <a:lnR>
                      <a:noFill/>
                    </a:lnR>
                    <a:lnT>
                      <a:noFill/>
                    </a:lnT>
                    <a:lnB>
                      <a:noFill/>
                    </a:lnB>
                  </a:tcPr>
                </a:tc>
                <a:tc>
                  <a:txBody>
                    <a:bodyPr/>
                    <a:lstStyle/>
                    <a:p>
                      <a:r>
                        <a:rPr lang="en-IN" sz="1100"/>
                        <a:t>43.656502</a:t>
                      </a:r>
                    </a:p>
                  </a:txBody>
                  <a:tcPr marL="53720" marR="53720" marT="26860" marB="26860" anchor="ctr">
                    <a:lnL>
                      <a:noFill/>
                    </a:lnL>
                    <a:lnR>
                      <a:noFill/>
                    </a:lnR>
                    <a:lnT>
                      <a:noFill/>
                    </a:lnT>
                    <a:lnB>
                      <a:noFill/>
                    </a:lnB>
                  </a:tcPr>
                </a:tc>
                <a:tc>
                  <a:txBody>
                    <a:bodyPr/>
                    <a:lstStyle/>
                    <a:p>
                      <a:r>
                        <a:rPr lang="en-IN" sz="1100"/>
                        <a:t>-79.377128</a:t>
                      </a:r>
                    </a:p>
                  </a:txBody>
                  <a:tcPr marL="53720" marR="53720" marT="26860" marB="26860" anchor="ctr">
                    <a:lnL>
                      <a:noFill/>
                    </a:lnL>
                    <a:lnR>
                      <a:noFill/>
                    </a:lnR>
                    <a:lnT>
                      <a:noFill/>
                    </a:lnT>
                    <a:lnB>
                      <a:noFill/>
                    </a:lnB>
                  </a:tcPr>
                </a:tc>
                <a:tc>
                  <a:txBody>
                    <a:bodyPr/>
                    <a:lstStyle/>
                    <a:p>
                      <a:r>
                        <a:rPr lang="en-IN" sz="1100" dirty="0">
                          <a:highlight>
                            <a:srgbClr val="FFFF00"/>
                          </a:highlight>
                        </a:rPr>
                        <a:t>1</a:t>
                      </a:r>
                    </a:p>
                  </a:txBody>
                  <a:tcPr marL="53720" marR="53720" marT="26860" marB="26860" anchor="ctr">
                    <a:lnL>
                      <a:noFill/>
                    </a:lnL>
                    <a:lnR>
                      <a:noFill/>
                    </a:lnR>
                    <a:lnT>
                      <a:noFill/>
                    </a:lnT>
                    <a:lnB>
                      <a:noFill/>
                    </a:lnB>
                  </a:tcPr>
                </a:tc>
                <a:tc>
                  <a:txBody>
                    <a:bodyPr/>
                    <a:lstStyle/>
                    <a:p>
                      <a:r>
                        <a:rPr lang="en-IN" sz="1100"/>
                        <a:t>art</a:t>
                      </a:r>
                    </a:p>
                  </a:txBody>
                  <a:tcPr marL="53720" marR="53720" marT="26860" marB="26860" anchor="ctr">
                    <a:lnL>
                      <a:noFill/>
                    </a:lnL>
                    <a:lnR>
                      <a:noFill/>
                    </a:lnR>
                    <a:lnT>
                      <a:noFill/>
                    </a:lnT>
                    <a:lnB>
                      <a:noFill/>
                    </a:lnB>
                  </a:tcPr>
                </a:tc>
                <a:tc>
                  <a:txBody>
                    <a:bodyPr/>
                    <a:lstStyle/>
                    <a:p>
                      <a:r>
                        <a:rPr lang="en-IN" sz="1100"/>
                        <a:t>adventure</a:t>
                      </a:r>
                    </a:p>
                  </a:txBody>
                  <a:tcPr marL="53720" marR="53720" marT="26860" marB="26860" anchor="ctr">
                    <a:lnL>
                      <a:noFill/>
                    </a:lnL>
                    <a:lnR>
                      <a:noFill/>
                    </a:lnR>
                    <a:lnT>
                      <a:noFill/>
                    </a:lnT>
                    <a:lnB>
                      <a:noFill/>
                    </a:lnB>
                  </a:tcPr>
                </a:tc>
                <a:tc>
                  <a:txBody>
                    <a:bodyPr/>
                    <a:lstStyle/>
                    <a:p>
                      <a:r>
                        <a:rPr lang="en-IN" sz="1100"/>
                        <a:t>outdoor</a:t>
                      </a:r>
                    </a:p>
                  </a:txBody>
                  <a:tcPr marL="53720" marR="53720" marT="26860" marB="26860" anchor="ctr">
                    <a:lnL>
                      <a:noFill/>
                    </a:lnL>
                    <a:lnR>
                      <a:noFill/>
                    </a:lnR>
                    <a:lnT>
                      <a:noFill/>
                    </a:lnT>
                    <a:lnB>
                      <a:noFill/>
                    </a:lnB>
                  </a:tcPr>
                </a:tc>
                <a:tc>
                  <a:txBody>
                    <a:bodyPr/>
                    <a:lstStyle/>
                    <a:p>
                      <a:r>
                        <a:rPr lang="en-IN" sz="1100" dirty="0"/>
                        <a:t>nature</a:t>
                      </a:r>
                    </a:p>
                  </a:txBody>
                  <a:tcPr marL="53720" marR="53720" marT="26860" marB="26860" anchor="ctr">
                    <a:lnL>
                      <a:noFill/>
                    </a:lnL>
                    <a:lnR>
                      <a:noFill/>
                    </a:lnR>
                    <a:lnT>
                      <a:noFill/>
                    </a:lnT>
                    <a:lnB>
                      <a:noFill/>
                    </a:lnB>
                  </a:tcPr>
                </a:tc>
                <a:tc>
                  <a:txBody>
                    <a:bodyPr/>
                    <a:lstStyle/>
                    <a:p>
                      <a:r>
                        <a:rPr lang="en-IN" sz="1100"/>
                        <a:t>history</a:t>
                      </a:r>
                    </a:p>
                  </a:txBody>
                  <a:tcPr marL="53720" marR="53720" marT="26860" marB="26860" anchor="ctr">
                    <a:lnL>
                      <a:noFill/>
                    </a:lnL>
                    <a:lnR>
                      <a:noFill/>
                    </a:lnR>
                    <a:lnT>
                      <a:noFill/>
                    </a:lnT>
                    <a:lnB>
                      <a:noFill/>
                    </a:lnB>
                  </a:tcPr>
                </a:tc>
                <a:extLst>
                  <a:ext uri="{0D108BD9-81ED-4DB2-BD59-A6C34878D82A}">
                    <a16:rowId xmlns:a16="http://schemas.microsoft.com/office/drawing/2014/main" val="3436807711"/>
                  </a:ext>
                </a:extLst>
              </a:tr>
              <a:tr h="739516">
                <a:tc>
                  <a:txBody>
                    <a:bodyPr/>
                    <a:lstStyle/>
                    <a:p>
                      <a:r>
                        <a:rPr lang="en-IN" sz="1100"/>
                        <a:t>4</a:t>
                      </a:r>
                    </a:p>
                  </a:txBody>
                  <a:tcPr marL="53720" marR="53720" marT="26860" marB="26860" anchor="ctr">
                    <a:lnL>
                      <a:noFill/>
                    </a:lnL>
                    <a:lnR>
                      <a:noFill/>
                    </a:lnR>
                    <a:lnT>
                      <a:noFill/>
                    </a:lnT>
                    <a:lnB>
                      <a:noFill/>
                    </a:lnB>
                  </a:tcPr>
                </a:tc>
                <a:tc>
                  <a:txBody>
                    <a:bodyPr/>
                    <a:lstStyle/>
                    <a:p>
                      <a:r>
                        <a:rPr lang="en-IN" sz="1100"/>
                        <a:t>M5C</a:t>
                      </a:r>
                    </a:p>
                  </a:txBody>
                  <a:tcPr marL="53720" marR="53720" marT="26860" marB="26860" anchor="ctr">
                    <a:lnL>
                      <a:noFill/>
                    </a:lnL>
                    <a:lnR>
                      <a:noFill/>
                    </a:lnR>
                    <a:lnT>
                      <a:noFill/>
                    </a:lnT>
                    <a:lnB>
                      <a:noFill/>
                    </a:lnB>
                  </a:tcPr>
                </a:tc>
                <a:tc>
                  <a:txBody>
                    <a:bodyPr/>
                    <a:lstStyle/>
                    <a:p>
                      <a:r>
                        <a:rPr lang="en-IN" sz="1100"/>
                        <a:t>Downtown Toronto</a:t>
                      </a:r>
                    </a:p>
                  </a:txBody>
                  <a:tcPr marL="53720" marR="53720" marT="26860" marB="26860" anchor="ctr">
                    <a:lnL>
                      <a:noFill/>
                    </a:lnL>
                    <a:lnR>
                      <a:noFill/>
                    </a:lnR>
                    <a:lnT>
                      <a:noFill/>
                    </a:lnT>
                    <a:lnB>
                      <a:noFill/>
                    </a:lnB>
                  </a:tcPr>
                </a:tc>
                <a:tc>
                  <a:txBody>
                    <a:bodyPr/>
                    <a:lstStyle/>
                    <a:p>
                      <a:r>
                        <a:rPr lang="en-IN" sz="1100"/>
                        <a:t>St. James Town</a:t>
                      </a:r>
                    </a:p>
                  </a:txBody>
                  <a:tcPr marL="53720" marR="53720" marT="26860" marB="26860" anchor="ctr">
                    <a:lnL>
                      <a:noFill/>
                    </a:lnL>
                    <a:lnR>
                      <a:noFill/>
                    </a:lnR>
                    <a:lnT>
                      <a:noFill/>
                    </a:lnT>
                    <a:lnB>
                      <a:noFill/>
                    </a:lnB>
                  </a:tcPr>
                </a:tc>
                <a:tc>
                  <a:txBody>
                    <a:bodyPr/>
                    <a:lstStyle/>
                    <a:p>
                      <a:r>
                        <a:rPr lang="en-IN" sz="1100"/>
                        <a:t>43.669403</a:t>
                      </a:r>
                    </a:p>
                  </a:txBody>
                  <a:tcPr marL="53720" marR="53720" marT="26860" marB="26860" anchor="ctr">
                    <a:lnL>
                      <a:noFill/>
                    </a:lnL>
                    <a:lnR>
                      <a:noFill/>
                    </a:lnR>
                    <a:lnT>
                      <a:noFill/>
                    </a:lnT>
                    <a:lnB>
                      <a:noFill/>
                    </a:lnB>
                  </a:tcPr>
                </a:tc>
                <a:tc>
                  <a:txBody>
                    <a:bodyPr/>
                    <a:lstStyle/>
                    <a:p>
                      <a:r>
                        <a:rPr lang="en-IN" sz="1100"/>
                        <a:t>-79.372704</a:t>
                      </a:r>
                    </a:p>
                  </a:txBody>
                  <a:tcPr marL="53720" marR="53720" marT="26860" marB="26860" anchor="ctr">
                    <a:lnL>
                      <a:noFill/>
                    </a:lnL>
                    <a:lnR>
                      <a:noFill/>
                    </a:lnR>
                    <a:lnT>
                      <a:noFill/>
                    </a:lnT>
                    <a:lnB>
                      <a:noFill/>
                    </a:lnB>
                  </a:tcPr>
                </a:tc>
                <a:tc>
                  <a:txBody>
                    <a:bodyPr/>
                    <a:lstStyle/>
                    <a:p>
                      <a:r>
                        <a:rPr lang="en-IN" sz="1100" dirty="0">
                          <a:highlight>
                            <a:srgbClr val="FFFF00"/>
                          </a:highlight>
                        </a:rPr>
                        <a:t>1</a:t>
                      </a:r>
                    </a:p>
                  </a:txBody>
                  <a:tcPr marL="53720" marR="53720" marT="26860" marB="26860" anchor="ctr">
                    <a:lnL>
                      <a:noFill/>
                    </a:lnL>
                    <a:lnR>
                      <a:noFill/>
                    </a:lnR>
                    <a:lnT>
                      <a:noFill/>
                    </a:lnT>
                    <a:lnB>
                      <a:noFill/>
                    </a:lnB>
                  </a:tcPr>
                </a:tc>
                <a:tc>
                  <a:txBody>
                    <a:bodyPr/>
                    <a:lstStyle/>
                    <a:p>
                      <a:r>
                        <a:rPr lang="en-IN" sz="1100"/>
                        <a:t>outdoor</a:t>
                      </a:r>
                    </a:p>
                  </a:txBody>
                  <a:tcPr marL="53720" marR="53720" marT="26860" marB="26860" anchor="ctr">
                    <a:lnL>
                      <a:noFill/>
                    </a:lnL>
                    <a:lnR>
                      <a:noFill/>
                    </a:lnR>
                    <a:lnT>
                      <a:noFill/>
                    </a:lnT>
                    <a:lnB>
                      <a:noFill/>
                    </a:lnB>
                  </a:tcPr>
                </a:tc>
                <a:tc>
                  <a:txBody>
                    <a:bodyPr/>
                    <a:lstStyle/>
                    <a:p>
                      <a:r>
                        <a:rPr lang="en-IN" sz="1100"/>
                        <a:t>nature</a:t>
                      </a:r>
                    </a:p>
                  </a:txBody>
                  <a:tcPr marL="53720" marR="53720" marT="26860" marB="26860" anchor="ctr">
                    <a:lnL>
                      <a:noFill/>
                    </a:lnL>
                    <a:lnR>
                      <a:noFill/>
                    </a:lnR>
                    <a:lnT>
                      <a:noFill/>
                    </a:lnT>
                    <a:lnB>
                      <a:noFill/>
                    </a:lnB>
                  </a:tcPr>
                </a:tc>
                <a:tc>
                  <a:txBody>
                    <a:bodyPr/>
                    <a:lstStyle/>
                    <a:p>
                      <a:r>
                        <a:rPr lang="en-IN" sz="1100"/>
                        <a:t>history</a:t>
                      </a:r>
                    </a:p>
                  </a:txBody>
                  <a:tcPr marL="53720" marR="53720" marT="26860" marB="26860" anchor="ctr">
                    <a:lnL>
                      <a:noFill/>
                    </a:lnL>
                    <a:lnR>
                      <a:noFill/>
                    </a:lnR>
                    <a:lnT>
                      <a:noFill/>
                    </a:lnT>
                    <a:lnB>
                      <a:noFill/>
                    </a:lnB>
                  </a:tcPr>
                </a:tc>
                <a:tc>
                  <a:txBody>
                    <a:bodyPr/>
                    <a:lstStyle/>
                    <a:p>
                      <a:r>
                        <a:rPr lang="en-IN" sz="1100"/>
                        <a:t>art</a:t>
                      </a:r>
                    </a:p>
                  </a:txBody>
                  <a:tcPr marL="53720" marR="53720" marT="26860" marB="26860" anchor="ctr">
                    <a:lnL>
                      <a:noFill/>
                    </a:lnL>
                    <a:lnR>
                      <a:noFill/>
                    </a:lnR>
                    <a:lnT>
                      <a:noFill/>
                    </a:lnT>
                    <a:lnB>
                      <a:noFill/>
                    </a:lnB>
                  </a:tcPr>
                </a:tc>
                <a:tc>
                  <a:txBody>
                    <a:bodyPr/>
                    <a:lstStyle/>
                    <a:p>
                      <a:r>
                        <a:rPr lang="en-IN" sz="1100" dirty="0"/>
                        <a:t>adventure</a:t>
                      </a:r>
                    </a:p>
                  </a:txBody>
                  <a:tcPr marL="53720" marR="53720" marT="26860" marB="26860" anchor="ctr">
                    <a:lnL>
                      <a:noFill/>
                    </a:lnL>
                    <a:lnR>
                      <a:noFill/>
                    </a:lnR>
                    <a:lnT>
                      <a:noFill/>
                    </a:lnT>
                    <a:lnB>
                      <a:noFill/>
                    </a:lnB>
                  </a:tcPr>
                </a:tc>
                <a:extLst>
                  <a:ext uri="{0D108BD9-81ED-4DB2-BD59-A6C34878D82A}">
                    <a16:rowId xmlns:a16="http://schemas.microsoft.com/office/drawing/2014/main" val="143413890"/>
                  </a:ext>
                </a:extLst>
              </a:tr>
            </a:tbl>
          </a:graphicData>
        </a:graphic>
      </p:graphicFrame>
    </p:spTree>
    <p:extLst>
      <p:ext uri="{BB962C8B-B14F-4D97-AF65-F5344CB8AC3E}">
        <p14:creationId xmlns:p14="http://schemas.microsoft.com/office/powerpoint/2010/main" val="1183416407"/>
      </p:ext>
    </p:extLst>
  </p:cSld>
  <p:clrMapOvr>
    <a:masterClrMapping/>
  </p:clrMapOvr>
</p:sld>
</file>

<file path=ppt/theme/theme1.xml><?xml version="1.0" encoding="utf-8"?>
<a:theme xmlns:a="http://schemas.openxmlformats.org/drawingml/2006/main"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_Presentation_AS_v6" id="{45D4B8F3-A2A1-4EBC-921A-C97968B9D8A4}" vid="{C51C3324-A74D-46A2-9E07-E5E2BD85B3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5C955EB-93D1-42BC-87D5-6D8F623BCB4B}">
  <ds:schemaRefs>
    <ds:schemaRef ds:uri="http://schemas.microsoft.com/sharepoint/v3/contenttype/forms"/>
  </ds:schemaRefs>
</ds:datastoreItem>
</file>

<file path=customXml/itemProps2.xml><?xml version="1.0" encoding="utf-8"?>
<ds:datastoreItem xmlns:ds="http://schemas.openxmlformats.org/officeDocument/2006/customXml" ds:itemID="{B05E3CA2-A4EA-47F1-A362-D62A6FDD99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E89EE4-AB27-4D78-BC07-4F732FD20DC8}">
  <ds:schemaRefs>
    <ds:schemaRef ds:uri="http://schemas.microsoft.com/office/2006/metadata/properties"/>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6dc4bcd6-49db-4c07-9060-8acfc67cef9f"/>
    <ds:schemaRef ds:uri="http://schemas.openxmlformats.org/package/2006/metadata/core-properties"/>
    <ds:schemaRef ds:uri="fb0879af-3eba-417a-a55a-ffe6dcd6ca77"/>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Travel presentation</Template>
  <TotalTime>0</TotalTime>
  <Words>1284</Words>
  <Application>Microsoft Office PowerPoint</Application>
  <PresentationFormat>Widescreen</PresentationFormat>
  <Paragraphs>316</Paragraphs>
  <Slides>15</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Bebas</vt:lpstr>
      <vt:lpstr>Calibri</vt:lpstr>
      <vt:lpstr>Cambria</vt:lpstr>
      <vt:lpstr>Dubai</vt:lpstr>
      <vt:lpstr>Gill Sans</vt:lpstr>
      <vt:lpstr>Gill Sans Light</vt:lpstr>
      <vt:lpstr>Gill Sans MT</vt:lpstr>
      <vt:lpstr>Gill Sans Nova Light</vt:lpstr>
      <vt:lpstr>Helvetica Light</vt:lpstr>
      <vt:lpstr>Roboto Black</vt:lpstr>
      <vt:lpstr>Times New Roman</vt:lpstr>
      <vt:lpstr>Office Theme</vt:lpstr>
      <vt:lpstr>The Battle of Neighborhoods: The Traveler's Quest</vt:lpstr>
      <vt:lpstr>Problem???</vt:lpstr>
      <vt:lpstr>PowerPoint Presentation</vt:lpstr>
      <vt:lpstr>Data ??? </vt:lpstr>
      <vt:lpstr>PowerPoint Presentation</vt:lpstr>
      <vt:lpstr>After creating data frame I gathered the details of the Latitude, Longitude of the neighborhoods. </vt:lpstr>
      <vt:lpstr>Comparison slide</vt:lpstr>
      <vt:lpstr>PowerPoint Presentation</vt:lpstr>
      <vt:lpstr>Final Dataset </vt:lpstr>
      <vt:lpstr>Methodology !!!</vt:lpstr>
      <vt:lpstr>To  Explore the Data I  checked the  counts and proportions of the category  types. I found food is not  a prominent type  hence removed it from the main data and then formed clusters. Using K Means.   </vt:lpstr>
      <vt:lpstr>Results !! </vt:lpstr>
      <vt:lpstr>PowerPoint Presentation</vt:lpstr>
      <vt:lpstr>DISCUSSION-  </vt:lpstr>
      <vt:lpstr>Comparison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2018-10-17T17:52:14Z</dcterms:created>
  <dcterms:modified xsi:type="dcterms:W3CDTF">2018-10-18T13:20:55Z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