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</p:sldMasterIdLst>
  <p:notesMasterIdLst>
    <p:notesMasterId r:id="rId15"/>
  </p:notesMasterIdLst>
  <p:sldIdLst>
    <p:sldId id="256" r:id="rId2"/>
    <p:sldId id="283" r:id="rId3"/>
    <p:sldId id="286" r:id="rId4"/>
    <p:sldId id="287" r:id="rId5"/>
    <p:sldId id="284" r:id="rId6"/>
    <p:sldId id="272" r:id="rId7"/>
    <p:sldId id="279" r:id="rId8"/>
    <p:sldId id="270" r:id="rId9"/>
    <p:sldId id="288" r:id="rId10"/>
    <p:sldId id="268" r:id="rId11"/>
    <p:sldId id="269" r:id="rId12"/>
    <p:sldId id="281" r:id="rId13"/>
    <p:sldId id="278" r:id="rId14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k Santcroos" initials="MS" lastIdx="6" clrIdx="0"/>
  <p:cmAuthor id="1" name="Shantenu Jha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2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commentAuthors" Target="commentAuthor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911244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factor in uniformity in resources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Any intellectual honest assessment of 2025 must begin by an</a:t>
            </a:r>
            <a:r>
              <a:rPr lang="en-US" baseline="0" dirty="0" smtClean="0"/>
              <a:t> attempt to understand 2013 and how we got here</a:t>
            </a:r>
          </a:p>
          <a:p>
            <a:r>
              <a:rPr lang="en-US" dirty="0" smtClean="0"/>
              <a:t>Something about the current</a:t>
            </a:r>
            <a:r>
              <a:rPr lang="en-US" baseline="0" dirty="0" smtClean="0"/>
              <a:t> status of DC-2013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/>
              <a:t>Few (with hand holding), community applications on infrastructure</a:t>
            </a:r>
            <a:endParaRPr lang="en-US" sz="1600" dirty="0" smtClean="0">
              <a:latin typeface="Arial" charset="0"/>
              <a:ea typeface="ＭＳ Ｐゴシック" charset="0"/>
            </a:endParaRPr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Effective engineering is coda for managing complexity – intrinsic and extrinsic</a:t>
            </a:r>
            <a:r>
              <a:rPr lang="en-US" baseline="0" dirty="0" smtClean="0"/>
              <a:t> of DCI and DCA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Something about the current</a:t>
            </a:r>
            <a:r>
              <a:rPr lang="en-US" baseline="0" dirty="0" smtClean="0"/>
              <a:t> status of DC-2013</a:t>
            </a:r>
          </a:p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2000" dirty="0" smtClean="0"/>
              <a:t>Capabilitiy</a:t>
            </a:r>
            <a:r>
              <a:rPr lang="en-US" sz="2000" dirty="0" smtClean="0"/>
              <a:t>: Well-defined and aggregated functionality, without regard to how, or the specific technology/approached used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e.g., Num. of </a:t>
            </a:r>
            <a:r>
              <a:rPr lang="en" sz="2000" dirty="0" smtClean="0"/>
              <a:t>tasks, throughput, </a:t>
            </a:r>
            <a:r>
              <a:rPr lang="en-US" sz="2000" dirty="0" smtClean="0"/>
              <a:t>probabilistic bounds on time-to-completion, performance </a:t>
            </a:r>
            <a:r>
              <a:rPr lang="en" sz="2000" dirty="0" smtClean="0"/>
              <a:t>of resources, </a:t>
            </a:r>
            <a:r>
              <a:rPr lang="en-US" sz="2000" dirty="0" smtClean="0"/>
              <a:t>d</a:t>
            </a:r>
            <a:r>
              <a:rPr lang="en" sz="2000" dirty="0" smtClean="0"/>
              <a:t>ata</a:t>
            </a:r>
            <a:r>
              <a:rPr lang="en-US" sz="2000" dirty="0" smtClean="0"/>
              <a:t> (v</a:t>
            </a:r>
            <a:r>
              <a:rPr lang="en" sz="2000" dirty="0" smtClean="0"/>
              <a:t>olumes/transfer/storage</a:t>
            </a:r>
            <a:r>
              <a:rPr lang="en-US" sz="2000" dirty="0" smtClean="0"/>
              <a:t> ability)</a:t>
            </a:r>
          </a:p>
          <a:p>
            <a:endParaRPr lang="en-US" dirty="0" smtClean="0"/>
          </a:p>
          <a:p>
            <a:r>
              <a:rPr lang="en-US" dirty="0" smtClean="0"/>
              <a:t>Much</a:t>
            </a:r>
            <a:r>
              <a:rPr lang="en-US" baseline="0" dirty="0" smtClean="0"/>
              <a:t> has been said about Implementation abstractions. </a:t>
            </a:r>
            <a:r>
              <a:rPr lang="en-US" dirty="0" smtClean="0"/>
              <a:t>There are implementation challenges galore</a:t>
            </a:r>
            <a:r>
              <a:rPr lang="en-US" baseline="0" dirty="0" smtClean="0"/>
              <a:t> in delivering such capabilities. We will focus on the Conceptual Gaps!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Neck straining</a:t>
            </a:r>
            <a:r>
              <a:rPr lang="en-US" baseline="0" dirty="0" smtClean="0"/>
              <a:t> metaphor: lets look back into the front-view mirror..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Overcome these issues en route, or will these problems manifest at scale? </a:t>
            </a:r>
          </a:p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>
                <a:solidFill>
                  <a:srgbClr val="606060"/>
                </a:solidFill>
              </a:rPr>
              <a:t>D</a:t>
            </a:r>
            <a:r>
              <a:rPr lang="en" dirty="0" smtClean="0">
                <a:solidFill>
                  <a:srgbClr val="606060"/>
                </a:solidFill>
              </a:rPr>
              <a:t>ata generation </a:t>
            </a:r>
            <a:r>
              <a:rPr lang="en-US" dirty="0" smtClean="0">
                <a:solidFill>
                  <a:srgbClr val="606060"/>
                </a:solidFill>
              </a:rPr>
              <a:t>doubles every </a:t>
            </a:r>
            <a:r>
              <a:rPr lang="en" dirty="0" smtClean="0">
                <a:solidFill>
                  <a:srgbClr val="606060"/>
                </a:solidFill>
              </a:rPr>
              <a:t>&lt;&lt; 12 months</a:t>
            </a:r>
            <a:r>
              <a:rPr lang="en-US" dirty="0" smtClean="0">
                <a:solidFill>
                  <a:srgbClr val="606060"/>
                </a:solidFill>
              </a:rPr>
              <a:t>, i.e. faster than the doubling  rate of data storage (roughly 18 months)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rutgers_op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51859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37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EAB6CA-2AA1-0443-B8DC-DC15ED59C5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15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rutgers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5" y="6245224"/>
            <a:ext cx="9189720" cy="63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2231" y="75986"/>
            <a:ext cx="8597177" cy="69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48590" y="6429777"/>
            <a:ext cx="2133600" cy="322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F47EBDB2-0287-D14F-A8C8-B359683569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231" y="911867"/>
            <a:ext cx="8597178" cy="514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001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3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ts val="12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•"/>
        <a:tabLst/>
        <a:defRPr sz="2000">
          <a:solidFill>
            <a:schemeClr val="tx1">
              <a:lumMod val="95000"/>
              <a:lumOff val="5000"/>
            </a:schemeClr>
          </a:solidFill>
          <a:latin typeface="+mn-lt"/>
          <a:ea typeface="ＭＳ Ｐゴシック" charset="-128"/>
          <a:cs typeface="ＭＳ Ｐゴシック" charset="-128"/>
        </a:defRPr>
      </a:lvl1pPr>
      <a:lvl2pPr marL="682625" indent="-225425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–"/>
        <a:defRPr sz="1800">
          <a:solidFill>
            <a:srgbClr val="5F5F5F"/>
          </a:solidFill>
          <a:latin typeface="+mn-lt"/>
          <a:ea typeface="ＭＳ Ｐゴシック" charset="-128"/>
        </a:defRPr>
      </a:lvl2pPr>
      <a:lvl3pPr marL="1090613" indent="-176213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•"/>
        <a:defRPr sz="1800">
          <a:solidFill>
            <a:srgbClr val="5F5F5F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–"/>
        <a:defRPr sz="1800">
          <a:solidFill>
            <a:srgbClr val="5F5F5F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»"/>
        <a:defRPr sz="1800">
          <a:solidFill>
            <a:srgbClr val="5F5F5F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x.doi.org/10.1109/eScience.2012.6404423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goo.gl/pJzIjH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8025072" cy="14700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Next Generation Middleware for Distributed Extreme-Scale </a:t>
            </a:r>
            <a:r>
              <a:rPr lang="en-US" dirty="0" smtClean="0"/>
              <a:t>Infrastructure</a:t>
            </a:r>
            <a:br>
              <a:rPr lang="en-US" dirty="0" smtClean="0"/>
            </a:br>
            <a:r>
              <a:rPr lang="en-US" sz="2800" i="1" dirty="0" smtClean="0"/>
              <a:t>The Role of Modeling and Simulation</a:t>
            </a:r>
            <a:endParaRPr lang="en" sz="2800" i="1" dirty="0"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Shantenu Jha, </a:t>
            </a:r>
            <a:r>
              <a:rPr lang="en-US" dirty="0" err="1" smtClean="0"/>
              <a:t>Matteo</a:t>
            </a:r>
            <a:r>
              <a:rPr lang="en-US" dirty="0" smtClean="0"/>
              <a:t> </a:t>
            </a:r>
            <a:r>
              <a:rPr lang="en-US" dirty="0" err="1" smtClean="0"/>
              <a:t>Turilli</a:t>
            </a:r>
            <a:r>
              <a:rPr lang="en-US" dirty="0" smtClean="0"/>
              <a:t>, </a:t>
            </a:r>
          </a:p>
          <a:p>
            <a:r>
              <a:rPr lang="en-US" dirty="0" smtClean="0"/>
              <a:t>Mark </a:t>
            </a:r>
            <a:r>
              <a:rPr lang="en-US" dirty="0" err="1" smtClean="0"/>
              <a:t>Santcroos</a:t>
            </a:r>
            <a:r>
              <a:rPr lang="en-US" dirty="0"/>
              <a:t>, Andre </a:t>
            </a:r>
            <a:r>
              <a:rPr lang="en-US" dirty="0" err="1"/>
              <a:t>Merzky</a:t>
            </a:r>
            <a:endParaRPr lang="en-US" dirty="0"/>
          </a:p>
          <a:p>
            <a:pPr lvl="0" rtl="0">
              <a:buNone/>
            </a:pPr>
            <a:endParaRPr lang="en-US" dirty="0" smtClean="0"/>
          </a:p>
          <a:p>
            <a:pPr lvl="0" rtl="0">
              <a:buNone/>
            </a:pPr>
            <a:r>
              <a:rPr lang="en" dirty="0" smtClean="0"/>
              <a:t>R</a:t>
            </a:r>
            <a:r>
              <a:rPr lang="en-US" dirty="0" err="1" smtClean="0"/>
              <a:t>esearch</a:t>
            </a:r>
            <a:r>
              <a:rPr lang="en-US" dirty="0" smtClean="0"/>
              <a:t> in </a:t>
            </a:r>
            <a:r>
              <a:rPr lang="en" dirty="0" smtClean="0"/>
              <a:t>A</a:t>
            </a:r>
            <a:r>
              <a:rPr lang="en-US" dirty="0" err="1" smtClean="0"/>
              <a:t>dvanced</a:t>
            </a:r>
            <a:r>
              <a:rPr lang="en-US" dirty="0" smtClean="0"/>
              <a:t> </a:t>
            </a:r>
            <a:r>
              <a:rPr lang="en" dirty="0" smtClean="0"/>
              <a:t>D</a:t>
            </a:r>
            <a:r>
              <a:rPr lang="en-US" dirty="0" err="1"/>
              <a:t>I</a:t>
            </a:r>
            <a:r>
              <a:rPr lang="en-US" dirty="0" err="1" smtClean="0"/>
              <a:t>stributed</a:t>
            </a:r>
            <a:r>
              <a:rPr lang="en-US" dirty="0" smtClean="0"/>
              <a:t> </a:t>
            </a:r>
            <a:r>
              <a:rPr lang="en" dirty="0" smtClean="0"/>
              <a:t>C</a:t>
            </a:r>
            <a:r>
              <a:rPr lang="en-US" dirty="0" err="1" smtClean="0"/>
              <a:t>yberinfrastructure</a:t>
            </a:r>
            <a:r>
              <a:rPr lang="en-US" dirty="0" smtClean="0"/>
              <a:t> and Applications Laboratory (RADICAL)</a:t>
            </a:r>
          </a:p>
          <a:p>
            <a:pPr lvl="0" rtl="0">
              <a:buNone/>
            </a:pPr>
            <a:r>
              <a:rPr lang="en" dirty="0" smtClean="0"/>
              <a:t>http</a:t>
            </a:r>
            <a:r>
              <a:rPr lang="en" dirty="0"/>
              <a:t>://radical.rutgers.edu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RADICAL </a:t>
            </a:r>
            <a:r>
              <a:rPr lang="en" dirty="0" smtClean="0"/>
              <a:t>Research </a:t>
            </a:r>
            <a:r>
              <a:rPr lang="en" dirty="0"/>
              <a:t>Agenda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idx="4294967295"/>
          </p:nvPr>
        </p:nvSpPr>
        <p:spPr>
          <a:xfrm>
            <a:off x="283096" y="766277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lang="en" dirty="0">
                <a:solidFill>
                  <a:srgbClr val="000000"/>
                </a:solidFill>
              </a:rPr>
              <a:t>• Need to </a:t>
            </a:r>
            <a:r>
              <a:rPr lang="en-US" dirty="0" smtClean="0">
                <a:solidFill>
                  <a:srgbClr val="000000"/>
                </a:solidFill>
              </a:rPr>
              <a:t>federate </a:t>
            </a:r>
            <a:r>
              <a:rPr lang="en" dirty="0" smtClean="0">
                <a:solidFill>
                  <a:srgbClr val="000000"/>
                </a:solidFill>
              </a:rPr>
              <a:t>systems </a:t>
            </a:r>
            <a:r>
              <a:rPr lang="en" dirty="0">
                <a:solidFill>
                  <a:srgbClr val="000000"/>
                </a:solidFill>
              </a:rPr>
              <a:t>to provide </a:t>
            </a:r>
            <a:r>
              <a:rPr lang="en" dirty="0" smtClean="0">
                <a:solidFill>
                  <a:srgbClr val="000000"/>
                </a:solidFill>
              </a:rPr>
              <a:t>well</a:t>
            </a:r>
            <a:r>
              <a:rPr lang="en-US" dirty="0" smtClean="0">
                <a:solidFill>
                  <a:srgbClr val="000000"/>
                </a:solidFill>
              </a:rPr>
              <a:t>-</a:t>
            </a:r>
            <a:r>
              <a:rPr lang="en" dirty="0" smtClean="0">
                <a:solidFill>
                  <a:srgbClr val="000000"/>
                </a:solidFill>
              </a:rPr>
              <a:t>defined </a:t>
            </a:r>
            <a:r>
              <a:rPr lang="en" dirty="0">
                <a:solidFill>
                  <a:srgbClr val="000000"/>
                </a:solidFill>
              </a:rPr>
              <a:t>capabilities from </a:t>
            </a:r>
            <a:r>
              <a:rPr lang="en" dirty="0" smtClean="0">
                <a:solidFill>
                  <a:srgbClr val="000000"/>
                </a:solidFill>
              </a:rPr>
              <a:t>heterogeneous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dynamic </a:t>
            </a:r>
            <a:r>
              <a:rPr lang="en" dirty="0" smtClean="0">
                <a:solidFill>
                  <a:srgbClr val="000000"/>
                </a:solidFill>
              </a:rPr>
              <a:t>components with </a:t>
            </a:r>
            <a:r>
              <a:rPr lang="en" dirty="0">
                <a:solidFill>
                  <a:srgbClr val="000000"/>
                </a:solidFill>
              </a:rPr>
              <a:t>varying levels of </a:t>
            </a:r>
            <a:r>
              <a:rPr lang="en" dirty="0" smtClean="0">
                <a:solidFill>
                  <a:srgbClr val="000000"/>
                </a:solidFill>
              </a:rPr>
              <a:t>control</a:t>
            </a:r>
            <a:endParaRPr lang="en" dirty="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lang="en" dirty="0">
                <a:solidFill>
                  <a:srgbClr val="000000"/>
                </a:solidFill>
              </a:rPr>
              <a:t>• How to provide </a:t>
            </a:r>
            <a:r>
              <a:rPr lang="en" dirty="0" smtClean="0">
                <a:solidFill>
                  <a:srgbClr val="000000"/>
                </a:solidFill>
              </a:rPr>
              <a:t>well</a:t>
            </a:r>
            <a:r>
              <a:rPr lang="en-US" dirty="0" smtClean="0">
                <a:solidFill>
                  <a:srgbClr val="000000"/>
                </a:solidFill>
              </a:rPr>
              <a:t>-</a:t>
            </a:r>
            <a:r>
              <a:rPr lang="en" dirty="0" smtClean="0">
                <a:solidFill>
                  <a:srgbClr val="000000"/>
                </a:solidFill>
              </a:rPr>
              <a:t>defined capabilities</a:t>
            </a:r>
            <a:r>
              <a:rPr lang="en-US" dirty="0" smtClean="0">
                <a:solidFill>
                  <a:srgbClr val="000000"/>
                </a:solidFill>
              </a:rPr>
              <a:t>?</a:t>
            </a:r>
            <a:endParaRPr lang="en" dirty="0" smtClean="0">
              <a:solidFill>
                <a:srgbClr val="000000"/>
              </a:solidFill>
            </a:endParaRPr>
          </a:p>
          <a:p>
            <a:pPr marL="971550" indent="-514350">
              <a:lnSpc>
                <a:spcPct val="115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+mj-lt"/>
              <a:buAutoNum type="romanU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Well-defined 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capability amidst heterogeneous, dynamic resources requires </a:t>
            </a:r>
            <a:r>
              <a:rPr lang="en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flexible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federation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of resources and services</a:t>
            </a:r>
          </a:p>
          <a:p>
            <a:pPr marL="971550" indent="-514350">
              <a:lnSpc>
                <a:spcPct val="115000"/>
              </a:lnSpc>
              <a:spcBef>
                <a:spcPts val="400"/>
              </a:spcBef>
              <a:buFont typeface="+mj-lt"/>
              <a:buAutoNum type="romanU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eason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ing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about performance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98562" lvl="1" indent="-285750">
              <a:lnSpc>
                <a:spcPct val="115000"/>
              </a:lnSpc>
              <a:spcBef>
                <a:spcPts val="400"/>
              </a:spcBef>
              <a:buFont typeface="Arial"/>
              <a:buChar char="•"/>
            </a:pP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Can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esign for randomness but not for unpredictable behaviour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indent="-285750">
              <a:lnSpc>
                <a:spcPct val="115000"/>
              </a:lnSpc>
              <a:spcBef>
                <a:spcPts val="400"/>
              </a:spcBef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Combination of r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eason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ing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across possible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configurations)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flexible 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federat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ion points to a role for next-generation 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middleware </a:t>
            </a:r>
          </a:p>
          <a:p>
            <a:pPr lvl="0" rtl="0">
              <a:lnSpc>
                <a:spcPct val="115000"/>
              </a:lnSpc>
              <a:spcBef>
                <a:spcPts val="500"/>
              </a:spcBef>
              <a:buNone/>
            </a:pPr>
            <a:r>
              <a:rPr lang="en" dirty="0" smtClean="0">
                <a:solidFill>
                  <a:srgbClr val="000000"/>
                </a:solidFill>
              </a:rPr>
              <a:t>• </a:t>
            </a:r>
            <a:r>
              <a:rPr lang="en" dirty="0">
                <a:solidFill>
                  <a:srgbClr val="000000"/>
                </a:solidFill>
              </a:rPr>
              <a:t>How will applications utilize </a:t>
            </a:r>
            <a:r>
              <a:rPr lang="en" dirty="0" smtClean="0">
                <a:solidFill>
                  <a:srgbClr val="000000"/>
                </a:solidFill>
              </a:rPr>
              <a:t>systems?</a:t>
            </a:r>
          </a:p>
          <a:p>
            <a:pPr marL="968375" lvl="1" indent="-285750">
              <a:lnSpc>
                <a:spcPct val="115000"/>
              </a:lnSpc>
              <a:spcBef>
                <a:spcPts val="500"/>
              </a:spcBef>
              <a:buFont typeface="Arial"/>
              <a:buChar char="•"/>
            </a:pP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 given capability appropriate execution strategy is determined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68375" lvl="1" indent="-285750">
              <a:lnSpc>
                <a:spcPct val="115000"/>
              </a:lnSpc>
              <a:spcBef>
                <a:spcPts val="500"/>
              </a:spcBef>
              <a:buFont typeface="Arial"/>
              <a:buChar char="•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Interoperability: DCI level? DCA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level Interoperability?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68375" lvl="1" indent="-285750">
              <a:lnSpc>
                <a:spcPct val="115000"/>
              </a:lnSpc>
              <a:spcBef>
                <a:spcPts val="500"/>
              </a:spcBef>
              <a:buFont typeface="Arial"/>
              <a:buChar char="•"/>
            </a:pPr>
            <a:endParaRPr lang="en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sz="2400" dirty="0" smtClean="0"/>
              <a:t>RADICAL Research Agenda: Next-Generation </a:t>
            </a:r>
            <a:r>
              <a:rPr lang="en" sz="2400" dirty="0" smtClean="0"/>
              <a:t>Middleware</a:t>
            </a:r>
            <a:endParaRPr lang="en" sz="2400" dirty="0"/>
          </a:p>
        </p:txBody>
      </p:sp>
      <p:sp>
        <p:nvSpPr>
          <p:cNvPr id="102" name="Shape 102"/>
          <p:cNvSpPr txBox="1">
            <a:spLocks noGrp="1"/>
          </p:cNvSpPr>
          <p:nvPr>
            <p:ph idx="4294967295"/>
          </p:nvPr>
        </p:nvSpPr>
        <p:spPr>
          <a:xfrm>
            <a:off x="283096" y="766896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rgbClr val="000000"/>
                </a:solidFill>
              </a:rPr>
              <a:t>Design Objective and Role of</a:t>
            </a:r>
            <a:r>
              <a:rPr lang="en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Next Generation </a:t>
            </a:r>
            <a:r>
              <a:rPr lang="en" dirty="0" smtClean="0">
                <a:solidFill>
                  <a:srgbClr val="000000"/>
                </a:solidFill>
              </a:rPr>
              <a:t>Middleware</a:t>
            </a:r>
            <a:endParaRPr lang="en-US" dirty="0" smtClean="0">
              <a:solidFill>
                <a:srgbClr val="000000"/>
              </a:solidFill>
            </a:endParaRPr>
          </a:p>
          <a:p>
            <a:pPr lvl="1">
              <a:buClr>
                <a:srgbClr val="000000"/>
              </a:buClr>
              <a:buSzPct val="100000"/>
            </a:pP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Provide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well-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defined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apab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ilities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lvl="1">
              <a:buClr>
                <a:srgbClr val="000000"/>
              </a:buClr>
              <a:buSzPct val="100000"/>
            </a:pP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Next 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Generation </a:t>
            </a: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Middleware will 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 defined </a:t>
            </a: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 be that which we can add to existing middleware layer(s) to provide systems 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based upon </a:t>
            </a: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well-defined capability 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rather than </a:t>
            </a: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 technology, or a specific execution strategy (say HTC 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 </a:t>
            </a: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HPC), or a specific usage mode!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rgbClr val="000000"/>
                </a:solidFill>
              </a:rPr>
              <a:t>Federation via m</a:t>
            </a:r>
            <a:r>
              <a:rPr lang="en" dirty="0" smtClean="0">
                <a:solidFill>
                  <a:srgbClr val="000000"/>
                </a:solidFill>
              </a:rPr>
              <a:t>iddleware</a:t>
            </a:r>
            <a:r>
              <a:rPr lang="en-US" dirty="0" smtClean="0">
                <a:solidFill>
                  <a:srgbClr val="000000"/>
                </a:solidFill>
              </a:rPr>
              <a:t>:</a:t>
            </a:r>
          </a:p>
          <a:p>
            <a:pPr lvl="1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Test Case: 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How </a:t>
            </a:r>
            <a:r>
              <a:rPr lang="e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would we federate XSEDE and 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OSG?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buClr>
                <a:srgbClr val="000000"/>
              </a:buClr>
              <a:buSzPct val="100000"/>
            </a:pP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New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complementary and 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non-destructive </a:t>
            </a:r>
            <a:r>
              <a:rPr lang="e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models of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ederation required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buClr>
                <a:srgbClr val="000000"/>
              </a:buClr>
              <a:buSzPct val="100000"/>
            </a:pP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Adaptive </a:t>
            </a:r>
            <a:r>
              <a:rPr lang="e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execution strategy and flexible 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federatio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</a:p>
          <a:p>
            <a:pPr lvl="2">
              <a:buClr>
                <a:srgbClr val="000000"/>
              </a:buClr>
              <a:buSzPct val="100000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Can’t remove complexity, can only manage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it, belief that it is best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done with such middleware that supports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interoperablity</a:t>
            </a:r>
            <a:endParaRPr lang="e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Shape 72"/>
          <p:cNvSpPr txBox="1">
            <a:spLocks/>
          </p:cNvSpPr>
          <p:nvPr/>
        </p:nvSpPr>
        <p:spPr bwMode="auto">
          <a:xfrm>
            <a:off x="282231" y="786259"/>
            <a:ext cx="8596312" cy="528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227013" indent="-227013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tabLst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26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0906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»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pPr marL="344488" indent="-342900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857714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4294967295"/>
          </p:nvPr>
        </p:nvSpPr>
        <p:spPr>
          <a:xfrm>
            <a:off x="547688" y="911225"/>
            <a:ext cx="8596312" cy="514667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AIMES</a:t>
            </a:r>
            <a:r>
              <a:rPr lang="en-US" dirty="0"/>
              <a:t>: Integrated Middleware Framework for Extreme Collaborative Science, </a:t>
            </a:r>
            <a:r>
              <a:rPr lang="en-US" dirty="0" smtClean="0"/>
              <a:t>Office </a:t>
            </a:r>
            <a:r>
              <a:rPr lang="en-US" dirty="0"/>
              <a:t>of Advanced Scientific Computing and Research, Department of Energy ER26115/DE- </a:t>
            </a:r>
            <a:r>
              <a:rPr lang="en-US" dirty="0" smtClean="0"/>
              <a:t>SC0008591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Also Daniel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Katz and Jon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Weissman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/>
              <a:t>NSF CAREER Award, Division </a:t>
            </a:r>
            <a:r>
              <a:rPr lang="en-US" dirty="0"/>
              <a:t>of Advanced </a:t>
            </a:r>
            <a:r>
              <a:rPr lang="en-US" dirty="0" err="1"/>
              <a:t>Cyberinfrastructure</a:t>
            </a:r>
            <a:r>
              <a:rPr lang="en-US" dirty="0"/>
              <a:t> (ACI), OCI-</a:t>
            </a:r>
            <a:r>
              <a:rPr lang="en-US" dirty="0" smtClean="0"/>
              <a:t>1253644</a:t>
            </a:r>
          </a:p>
          <a:p>
            <a:r>
              <a:rPr lang="en-US" dirty="0" smtClean="0"/>
              <a:t>RADICAL Members</a:t>
            </a:r>
          </a:p>
        </p:txBody>
      </p:sp>
    </p:spTree>
    <p:extLst>
      <p:ext uri="{BB962C8B-B14F-4D97-AF65-F5344CB8AC3E}">
        <p14:creationId xmlns:p14="http://schemas.microsoft.com/office/powerpoint/2010/main" val="2843604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/>
            <a:r>
              <a:rPr lang="en" dirty="0" smtClean="0"/>
              <a:t>Distributed </a:t>
            </a:r>
            <a:r>
              <a:rPr lang="en" dirty="0"/>
              <a:t>Computing </a:t>
            </a:r>
            <a:r>
              <a:rPr lang="en-US" dirty="0" smtClean="0"/>
              <a:t>in </a:t>
            </a:r>
            <a:r>
              <a:rPr lang="en" dirty="0" smtClean="0"/>
              <a:t>2013</a:t>
            </a:r>
            <a:endParaRPr lang="en" dirty="0"/>
          </a:p>
        </p:txBody>
      </p:sp>
      <p:sp>
        <p:nvSpPr>
          <p:cNvPr id="30" name="Shape 30"/>
          <p:cNvSpPr txBox="1">
            <a:spLocks noGrp="1"/>
          </p:cNvSpPr>
          <p:nvPr>
            <p:ph idx="4294967295"/>
          </p:nvPr>
        </p:nvSpPr>
        <p:spPr>
          <a:xfrm>
            <a:off x="407988" y="808038"/>
            <a:ext cx="8736012" cy="526891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Distributed </a:t>
            </a:r>
            <a:r>
              <a:rPr lang="en-US" dirty="0" smtClean="0"/>
              <a:t>Computing Infrastructure (DCI)</a:t>
            </a:r>
          </a:p>
          <a:p>
            <a:pPr marL="635001" lvl="2" indent="-227013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In </a:t>
            </a:r>
            <a:r>
              <a:rPr lang="en-US" sz="2000" dirty="0"/>
              <a:t>the past 12 years we have seen the emergence of the first sustainable production distributed computing infrastructure (DCI)</a:t>
            </a:r>
          </a:p>
          <a:p>
            <a:pPr marL="635001" lvl="2" indent="-227013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>
                <a:latin typeface="Arial" charset="0"/>
                <a:ea typeface="ＭＳ Ｐゴシック" charset="0"/>
              </a:rPr>
              <a:t>We are still learning how to a</a:t>
            </a:r>
            <a:r>
              <a:rPr lang="en-US" sz="2000" dirty="0">
                <a:latin typeface="Arial" charset="0"/>
                <a:ea typeface="ＭＳ Ｐゴシック" charset="0"/>
              </a:rPr>
              <a:t>rchitect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large</a:t>
            </a:r>
            <a:r>
              <a:rPr lang="en-US" sz="2000" dirty="0">
                <a:latin typeface="Arial" charset="0"/>
                <a:ea typeface="ＭＳ Ｐゴシック" charset="0"/>
              </a:rPr>
              <a:t>-scale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systems</a:t>
            </a:r>
          </a:p>
          <a:p>
            <a:pPr marL="1144588" lvl="3" indent="-227013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>
                <a:latin typeface="Arial" charset="0"/>
                <a:ea typeface="ＭＳ Ｐゴシック" charset="0"/>
              </a:rPr>
              <a:t>Macroscopic </a:t>
            </a:r>
            <a:r>
              <a:rPr lang="en-US" sz="2000" dirty="0" err="1" smtClean="0">
                <a:latin typeface="Arial" charset="0"/>
                <a:ea typeface="ＭＳ Ｐゴシック" charset="0"/>
              </a:rPr>
              <a:t>vs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 microscopic theory of distributed systems!</a:t>
            </a:r>
          </a:p>
          <a:p>
            <a:pPr marL="342900" lvl="1" indent="-342900">
              <a:lnSpc>
                <a:spcPct val="90000"/>
              </a:lnSpc>
              <a:spcBef>
                <a:spcPts val="1200"/>
              </a:spcBef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Distributed Computing Applications (DCA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</a:p>
          <a:p>
            <a:pPr marL="635001" lvl="2" indent="-227013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>
                <a:latin typeface="Arial" charset="0"/>
                <a:ea typeface="ＭＳ Ｐゴシック" charset="0"/>
              </a:rPr>
              <a:t>Many </a:t>
            </a:r>
            <a:r>
              <a:rPr lang="en-US" sz="2000" dirty="0">
                <a:latin typeface="Arial" charset="0"/>
                <a:ea typeface="ＭＳ Ｐゴシック" charset="0"/>
              </a:rPr>
              <a:t>local solutions, lack of end-to-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solutions</a:t>
            </a:r>
          </a:p>
          <a:p>
            <a:pPr marL="1144588" lvl="3" indent="-227013">
              <a:lnSpc>
                <a:spcPct val="90000"/>
              </a:lnSpc>
              <a:spcBef>
                <a:spcPts val="1200"/>
              </a:spcBef>
            </a:pPr>
            <a:r>
              <a:rPr lang="en-US" sz="2000" dirty="0"/>
              <a:t>Scaling remains difficult for </a:t>
            </a:r>
            <a:r>
              <a:rPr lang="en-US" sz="2000" i="1" dirty="0"/>
              <a:t>individual</a:t>
            </a:r>
            <a:r>
              <a:rPr lang="en-US" sz="2000" dirty="0"/>
              <a:t> scientists </a:t>
            </a:r>
            <a:endParaRPr lang="en-US" sz="2000" dirty="0" smtClean="0">
              <a:latin typeface="Arial" charset="0"/>
              <a:ea typeface="ＭＳ Ｐゴシック" charset="0"/>
            </a:endParaRPr>
          </a:p>
          <a:p>
            <a:pPr marL="635001" lvl="2" indent="-227013">
              <a:lnSpc>
                <a:spcPct val="90000"/>
              </a:lnSpc>
              <a:spcBef>
                <a:spcPts val="1200"/>
              </a:spcBef>
            </a:pPr>
            <a:r>
              <a:rPr lang="en-US" sz="2000" dirty="0"/>
              <a:t>Many new types of applications have </a:t>
            </a:r>
            <a:r>
              <a:rPr lang="en-US" sz="2000" dirty="0" smtClean="0"/>
              <a:t>emerged</a:t>
            </a:r>
            <a:endParaRPr lang="en-US" sz="2000" dirty="0"/>
          </a:p>
          <a:p>
            <a:pPr marL="1144588" lvl="3" indent="-227013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O</a:t>
            </a:r>
            <a:r>
              <a:rPr lang="en-US" sz="2000" dirty="0" smtClean="0"/>
              <a:t>(10</a:t>
            </a:r>
            <a:r>
              <a:rPr lang="en-US" sz="2000" baseline="30000" dirty="0" smtClean="0"/>
              <a:t>-2</a:t>
            </a:r>
            <a:r>
              <a:rPr lang="en-US" sz="2000" dirty="0" smtClean="0"/>
              <a:t>) can do O(100) tasks each of O(10GB) over O(10) </a:t>
            </a:r>
            <a:r>
              <a:rPr lang="en-US" sz="2000" dirty="0" smtClean="0"/>
              <a:t>nodes</a:t>
            </a:r>
          </a:p>
        </p:txBody>
      </p:sp>
    </p:spTree>
    <p:extLst>
      <p:ext uri="{BB962C8B-B14F-4D97-AF65-F5344CB8AC3E}">
        <p14:creationId xmlns:p14="http://schemas.microsoft.com/office/powerpoint/2010/main" val="264966887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282231" y="75986"/>
            <a:ext cx="8597177" cy="69029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/>
            <a:r>
              <a:rPr lang="en" dirty="0" smtClean="0"/>
              <a:t>Distributed Computing </a:t>
            </a:r>
            <a:r>
              <a:rPr lang="en-US" dirty="0" smtClean="0"/>
              <a:t>in </a:t>
            </a:r>
            <a:r>
              <a:rPr lang="en" dirty="0" smtClean="0"/>
              <a:t>2013</a:t>
            </a:r>
            <a:endParaRPr lang="en" dirty="0"/>
          </a:p>
        </p:txBody>
      </p:sp>
      <p:sp>
        <p:nvSpPr>
          <p:cNvPr id="30" name="Shape 30"/>
          <p:cNvSpPr txBox="1">
            <a:spLocks noGrp="1"/>
          </p:cNvSpPr>
          <p:nvPr>
            <p:ph idx="4294967295"/>
          </p:nvPr>
        </p:nvSpPr>
        <p:spPr>
          <a:xfrm>
            <a:off x="297548" y="742568"/>
            <a:ext cx="8736012" cy="526891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There are missing abstractions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sz="2000" dirty="0">
                <a:latin typeface="Arial" charset="0"/>
                <a:ea typeface="ＭＳ Ｐゴシック" charset="0"/>
              </a:rPr>
              <a:t>Conceptual abstractions that enable reasoning</a:t>
            </a:r>
          </a:p>
          <a:p>
            <a:pPr marL="1208088" lvl="2" indent="-342900">
              <a:lnSpc>
                <a:spcPct val="90000"/>
              </a:lnSpc>
            </a:pPr>
            <a:r>
              <a:rPr lang="en-US" sz="2000" dirty="0">
                <a:latin typeface="Arial" charset="0"/>
                <a:ea typeface="ＭＳ Ｐゴシック" charset="0"/>
              </a:rPr>
              <a:t>.. distributed performance, decomposition/aggregation (application and system), trade-offs etc., </a:t>
            </a:r>
          </a:p>
          <a:p>
            <a:pPr marL="1208088" lvl="2" indent="-342900">
              <a:lnSpc>
                <a:spcPct val="90000"/>
              </a:lnSpc>
            </a:pPr>
            <a:r>
              <a:rPr lang="en-US" sz="2000" dirty="0">
                <a:latin typeface="Arial" charset="0"/>
                <a:ea typeface="ＭＳ Ｐゴシック" charset="0"/>
              </a:rPr>
              <a:t>Currently difficult to estimate and mostly ir</a:t>
            </a:r>
            <a:r>
              <a:rPr lang="en-US" sz="2000" dirty="0"/>
              <a:t>reproducible results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sz="2000" dirty="0">
                <a:latin typeface="Arial" charset="0"/>
                <a:ea typeface="ＭＳ Ｐゴシック" charset="0"/>
              </a:rPr>
              <a:t>Implementation abstractions that enable effective engineering </a:t>
            </a:r>
          </a:p>
          <a:p>
            <a:pPr marL="1588" indent="0">
              <a:lnSpc>
                <a:spcPct val="90000"/>
              </a:lnSpc>
              <a:buNone/>
            </a:pPr>
            <a:r>
              <a:rPr lang="en-US" sz="1800" i="1" dirty="0"/>
              <a:t>   Distributed Computing practice for Large-scale Science </a:t>
            </a:r>
            <a:r>
              <a:rPr lang="en-US" sz="1800" dirty="0" err="1"/>
              <a:t>doi</a:t>
            </a:r>
            <a:r>
              <a:rPr lang="en-US" sz="1800" dirty="0"/>
              <a:t> 10.1002/cpe.2897</a:t>
            </a:r>
          </a:p>
          <a:p>
            <a:pPr marL="1144588" lvl="3" indent="-227013">
              <a:lnSpc>
                <a:spcPct val="90000"/>
              </a:lnSpc>
              <a:spcBef>
                <a:spcPts val="1200"/>
              </a:spcBef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16938336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/>
            <a:r>
              <a:rPr lang="en" dirty="0" smtClean="0"/>
              <a:t>Distributed </a:t>
            </a:r>
            <a:r>
              <a:rPr lang="en" dirty="0"/>
              <a:t>Computing </a:t>
            </a:r>
            <a:r>
              <a:rPr lang="en-US" dirty="0" smtClean="0"/>
              <a:t>in </a:t>
            </a:r>
            <a:r>
              <a:rPr lang="en" dirty="0" smtClean="0"/>
              <a:t>2013</a:t>
            </a:r>
            <a:endParaRPr lang="en" dirty="0"/>
          </a:p>
        </p:txBody>
      </p:sp>
      <p:sp>
        <p:nvSpPr>
          <p:cNvPr id="30" name="Shape 30"/>
          <p:cNvSpPr txBox="1">
            <a:spLocks noGrp="1"/>
          </p:cNvSpPr>
          <p:nvPr>
            <p:ph idx="4294967295"/>
          </p:nvPr>
        </p:nvSpPr>
        <p:spPr>
          <a:xfrm>
            <a:off x="407988" y="808038"/>
            <a:ext cx="8736012" cy="526891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What is the primary issue(s) of current DCI?</a:t>
            </a:r>
          </a:p>
          <a:p>
            <a:pPr lvl="1"/>
            <a:r>
              <a:rPr lang="en-US" sz="2000" dirty="0" smtClean="0"/>
              <a:t>How to deliver “well-defined” </a:t>
            </a:r>
            <a:r>
              <a:rPr lang="en-US" sz="2000" i="1" dirty="0" smtClean="0"/>
              <a:t>capabilities</a:t>
            </a:r>
            <a:r>
              <a:rPr lang="en-US" sz="2000" dirty="0" smtClean="0"/>
              <a:t> that go beyond underlying technologies</a:t>
            </a:r>
            <a:r>
              <a:rPr lang="en-US" sz="2000" dirty="0"/>
              <a:t>, </a:t>
            </a:r>
            <a:r>
              <a:rPr lang="en-US" sz="2000" dirty="0" smtClean="0"/>
              <a:t>tools or infrastructure to implement/provide them?</a:t>
            </a:r>
          </a:p>
          <a:p>
            <a:r>
              <a:rPr lang="en-US" dirty="0" smtClean="0"/>
              <a:t>Fundamental conceptual </a:t>
            </a:r>
            <a:r>
              <a:rPr lang="en-US" dirty="0"/>
              <a:t>g</a:t>
            </a:r>
            <a:r>
              <a:rPr lang="en-US" dirty="0" smtClean="0"/>
              <a:t>ap in providing well-defined capabilities</a:t>
            </a:r>
          </a:p>
          <a:p>
            <a:pPr lvl="1"/>
            <a:r>
              <a:rPr lang="en-US" sz="2000" dirty="0" smtClean="0"/>
              <a:t>Lack </a:t>
            </a:r>
            <a:r>
              <a:rPr lang="en-US" sz="2000" dirty="0"/>
              <a:t>of </a:t>
            </a:r>
            <a:r>
              <a:rPr lang="en-US" sz="2000" dirty="0" smtClean="0"/>
              <a:t>reasoning and ability </a:t>
            </a:r>
            <a:r>
              <a:rPr lang="en-US" sz="2000" dirty="0"/>
              <a:t>to </a:t>
            </a:r>
            <a:r>
              <a:rPr lang="en-US" sz="2000" dirty="0" smtClean="0"/>
              <a:t>estimate/calibrate </a:t>
            </a:r>
            <a:r>
              <a:rPr lang="en-US" sz="2000" dirty="0"/>
              <a:t>performance </a:t>
            </a:r>
            <a:endParaRPr lang="en-US" sz="2000" dirty="0" smtClean="0"/>
          </a:p>
          <a:p>
            <a:pPr lvl="1"/>
            <a:r>
              <a:rPr lang="en-US" sz="2000" dirty="0" smtClean="0"/>
              <a:t>Two levels of conceptual abstractions to enable reasoning: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" sz="2000" dirty="0" smtClean="0"/>
              <a:t>Models </a:t>
            </a:r>
            <a:r>
              <a:rPr lang="en-US" sz="2000" dirty="0" smtClean="0"/>
              <a:t>that enable functional comparison for </a:t>
            </a:r>
            <a:r>
              <a:rPr lang="en-US" sz="2000" i="1" dirty="0" smtClean="0"/>
              <a:t>individual</a:t>
            </a:r>
            <a:r>
              <a:rPr lang="en-US" sz="2000" dirty="0" smtClean="0"/>
              <a:t> </a:t>
            </a:r>
            <a:r>
              <a:rPr lang="en" sz="2000" i="1" dirty="0" smtClean="0"/>
              <a:t>components</a:t>
            </a:r>
            <a:r>
              <a:rPr lang="en-US" sz="2000" dirty="0" smtClean="0"/>
              <a:t>, e.g</a:t>
            </a:r>
            <a:r>
              <a:rPr lang="en-US" sz="2000" dirty="0"/>
              <a:t>., P* for </a:t>
            </a:r>
            <a:r>
              <a:rPr lang="en-US" sz="2000" dirty="0" smtClean="0"/>
              <a:t>Pilot-systems </a:t>
            </a:r>
            <a:r>
              <a:rPr lang="en-US" sz="2000" dirty="0" smtClean="0">
                <a:hlinkClick r:id="rId3"/>
              </a:rPr>
              <a:t>10.1109</a:t>
            </a:r>
            <a:r>
              <a:rPr lang="en-US" sz="2000" dirty="0">
                <a:hlinkClick r:id="rId3"/>
              </a:rPr>
              <a:t>/eScience.</a:t>
            </a:r>
            <a:r>
              <a:rPr lang="en-US" sz="2000" dirty="0" smtClean="0">
                <a:hlinkClick r:id="rId3"/>
              </a:rPr>
              <a:t>2012.6404423</a:t>
            </a:r>
            <a:endParaRPr lang="en-US" sz="2000" dirty="0"/>
          </a:p>
          <a:p>
            <a:pPr marL="1428750" lvl="2" indent="-514350">
              <a:buFont typeface="+mj-lt"/>
              <a:buAutoNum type="romanUcPeriod"/>
            </a:pPr>
            <a:r>
              <a:rPr lang="en" sz="2000" dirty="0"/>
              <a:t>Models that enable </a:t>
            </a:r>
            <a:r>
              <a:rPr lang="en" sz="2000" dirty="0" smtClean="0"/>
              <a:t>reasoning</a:t>
            </a:r>
            <a:r>
              <a:rPr lang="en-US" sz="2000" dirty="0" smtClean="0"/>
              <a:t> at multiple, integrated levels to provide performance </a:t>
            </a:r>
            <a:r>
              <a:rPr lang="en-US" sz="2000" dirty="0"/>
              <a:t>estimation and predictability</a:t>
            </a:r>
          </a:p>
          <a:p>
            <a:pPr lvl="4">
              <a:buFont typeface="Arial"/>
              <a:buChar char="•"/>
            </a:pPr>
            <a:r>
              <a:rPr lang="en" sz="2000" dirty="0" smtClean="0"/>
              <a:t>When </a:t>
            </a:r>
            <a:r>
              <a:rPr lang="en" sz="2000" dirty="0"/>
              <a:t>and how to distribute</a:t>
            </a:r>
            <a:r>
              <a:rPr lang="en-US" sz="2000" dirty="0"/>
              <a:t>? What and </a:t>
            </a:r>
            <a:r>
              <a:rPr lang="en-US" sz="2000" dirty="0" smtClean="0"/>
              <a:t>where?</a:t>
            </a:r>
          </a:p>
          <a:p>
            <a:pPr lvl="4">
              <a:buFont typeface="Arial"/>
              <a:buChar char="•"/>
            </a:pPr>
            <a:r>
              <a:rPr lang="en-US" sz="2000" dirty="0" smtClean="0"/>
              <a:t> A </a:t>
            </a:r>
            <a:r>
              <a:rPr lang="en-US" sz="2000" dirty="0" err="1" smtClean="0"/>
              <a:t>Linpack</a:t>
            </a:r>
            <a:r>
              <a:rPr lang="en-US" sz="2000" dirty="0" smtClean="0"/>
              <a:t> </a:t>
            </a:r>
            <a:r>
              <a:rPr lang="en-US" sz="2000" dirty="0"/>
              <a:t>for distributed systems/applications?</a:t>
            </a:r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9705919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Distributed Computing in </a:t>
            </a:r>
            <a:r>
              <a:rPr lang="en" dirty="0"/>
              <a:t>2025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idx="4294967295"/>
          </p:nvPr>
        </p:nvSpPr>
        <p:spPr>
          <a:xfrm>
            <a:off x="547688" y="790860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Fundamental </a:t>
            </a:r>
            <a:r>
              <a:rPr lang="en-US" dirty="0" smtClean="0">
                <a:solidFill>
                  <a:srgbClr val="000000"/>
                </a:solidFill>
              </a:rPr>
              <a:t>Question: </a:t>
            </a:r>
            <a:r>
              <a:rPr lang="en" dirty="0" smtClean="0"/>
              <a:t>What </a:t>
            </a:r>
            <a:r>
              <a:rPr lang="en" dirty="0"/>
              <a:t>will</a:t>
            </a:r>
            <a:r>
              <a:rPr lang="en-US" dirty="0"/>
              <a:t> </a:t>
            </a:r>
            <a:r>
              <a:rPr lang="en" dirty="0"/>
              <a:t>DC</a:t>
            </a:r>
            <a:r>
              <a:rPr lang="en-US" dirty="0"/>
              <a:t>I-</a:t>
            </a:r>
            <a:r>
              <a:rPr lang="en" dirty="0"/>
              <a:t>2025 look like? </a:t>
            </a:r>
            <a:endParaRPr lang="en-US" dirty="0"/>
          </a:p>
          <a:p>
            <a:pPr lvl="1"/>
            <a:r>
              <a:rPr lang="en-US" sz="2000" dirty="0">
                <a:solidFill>
                  <a:srgbClr val="606060"/>
                </a:solidFill>
              </a:rPr>
              <a:t>Loose coupling (DoE) or tight-coupling (XSEDE)? </a:t>
            </a:r>
          </a:p>
          <a:p>
            <a:pPr lvl="2"/>
            <a:r>
              <a:rPr lang="en" sz="2000" dirty="0">
                <a:solidFill>
                  <a:srgbClr val="606060"/>
                </a:solidFill>
              </a:rPr>
              <a:t>Neither. Very different. Need a different language altogether.</a:t>
            </a:r>
            <a:endParaRPr lang="en-US" sz="2000" dirty="0">
              <a:solidFill>
                <a:srgbClr val="606060"/>
              </a:solidFill>
            </a:endParaRPr>
          </a:p>
          <a:p>
            <a:pPr lvl="1"/>
            <a:r>
              <a:rPr lang="en" sz="2000" dirty="0">
                <a:solidFill>
                  <a:srgbClr val="606060"/>
                </a:solidFill>
              </a:rPr>
              <a:t>Collective properties of units will be different</a:t>
            </a:r>
            <a:r>
              <a:rPr lang="en" sz="2000" dirty="0" smtClean="0">
                <a:solidFill>
                  <a:srgbClr val="606060"/>
                </a:solidFill>
              </a:rPr>
              <a:t>.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" dirty="0" smtClean="0"/>
              <a:t>How </a:t>
            </a:r>
            <a:r>
              <a:rPr lang="en" dirty="0"/>
              <a:t>will DCI </a:t>
            </a:r>
            <a:r>
              <a:rPr lang="en" dirty="0" smtClean="0"/>
              <a:t>evolve</a:t>
            </a:r>
            <a:r>
              <a:rPr lang="en-US" dirty="0" smtClean="0"/>
              <a:t> </a:t>
            </a:r>
            <a:r>
              <a:rPr lang="en" dirty="0"/>
              <a:t>en </a:t>
            </a:r>
            <a:r>
              <a:rPr lang="en" dirty="0" smtClean="0"/>
              <a:t>route?</a:t>
            </a:r>
            <a:endParaRPr lang="en-US" dirty="0"/>
          </a:p>
          <a:p>
            <a:pPr lvl="1">
              <a:spcBef>
                <a:spcPts val="400"/>
              </a:spcBef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Functionally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new 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components, but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not drastically 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different from the current ones (barring unpredictable breakthrough(s))?</a:t>
            </a:r>
          </a:p>
          <a:p>
            <a:pPr lvl="1">
              <a:spcBef>
                <a:spcPts val="400"/>
              </a:spcBef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Compute, data and network u</a:t>
            </a:r>
            <a:r>
              <a:rPr lang="en" sz="2000" dirty="0" smtClean="0">
                <a:solidFill>
                  <a:schemeClr val="bg2">
                    <a:lumMod val="75000"/>
                  </a:schemeClr>
                </a:solidFill>
              </a:rPr>
              <a:t>nits will scale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" sz="2000" dirty="0" smtClean="0">
                <a:solidFill>
                  <a:schemeClr val="bg2">
                    <a:lumMod val="75000"/>
                  </a:schemeClr>
                </a:solidFill>
              </a:rPr>
              <a:t>along predictable line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s</a:t>
            </a:r>
          </a:p>
          <a:p>
            <a:pPr lvl="1">
              <a:spcBef>
                <a:spcPts val="400"/>
              </a:spcBef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Mostly smooth transition as scaled-up, but implementation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and geographical heterogeneities</a:t>
            </a:r>
            <a:r>
              <a:rPr lang="en" sz="2000" dirty="0">
                <a:solidFill>
                  <a:schemeClr val="bg2">
                    <a:lumMod val="75000"/>
                  </a:schemeClr>
                </a:solidFill>
              </a:rPr>
              <a:t> will </a:t>
            </a:r>
            <a:r>
              <a:rPr lang="en" sz="2000" dirty="0" smtClean="0">
                <a:solidFill>
                  <a:schemeClr val="bg2">
                    <a:lumMod val="75000"/>
                  </a:schemeClr>
                </a:solidFill>
              </a:rPr>
              <a:t>b</a:t>
            </a:r>
            <a:r>
              <a:rPr lang="en-US" sz="2000" dirty="0" err="1" smtClean="0">
                <a:solidFill>
                  <a:schemeClr val="bg2">
                    <a:lumMod val="75000"/>
                  </a:schemeClr>
                </a:solidFill>
              </a:rPr>
              <a:t>ecome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increasingly</a:t>
            </a:r>
            <a:r>
              <a:rPr lang="en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" sz="2000" dirty="0" smtClean="0">
                <a:solidFill>
                  <a:schemeClr val="bg2">
                    <a:lumMod val="75000"/>
                  </a:schemeClr>
                </a:solidFill>
              </a:rPr>
              <a:t>significan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t</a:t>
            </a:r>
            <a:endParaRPr lang="en-US" sz="20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83590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US" dirty="0" smtClean="0"/>
              <a:t>Extreme Scale DC: </a:t>
            </a:r>
            <a:r>
              <a:rPr lang="en" dirty="0" smtClean="0"/>
              <a:t>ATLAS</a:t>
            </a:r>
            <a:r>
              <a:rPr lang="en-US" dirty="0" smtClean="0"/>
              <a:t>/HEP</a:t>
            </a:r>
            <a:endParaRPr lang="en" dirty="0"/>
          </a:p>
        </p:txBody>
      </p:sp>
      <p:sp>
        <p:nvSpPr>
          <p:cNvPr id="72" name="Shape 72"/>
          <p:cNvSpPr txBox="1">
            <a:spLocks noGrp="1"/>
          </p:cNvSpPr>
          <p:nvPr>
            <p:ph idx="4294967295"/>
          </p:nvPr>
        </p:nvSpPr>
        <p:spPr>
          <a:xfrm>
            <a:off x="547688" y="911225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SzPct val="100000"/>
            </a:pPr>
            <a:r>
              <a:rPr lang="en-US" sz="2000" dirty="0" smtClean="0"/>
              <a:t>Observation: </a:t>
            </a:r>
          </a:p>
          <a:p>
            <a:pPr lvl="1"/>
            <a:r>
              <a:rPr lang="en" sz="2000" dirty="0" smtClean="0"/>
              <a:t>“.. </a:t>
            </a:r>
            <a:r>
              <a:rPr lang="en" sz="2000" dirty="0"/>
              <a:t>Distributed </a:t>
            </a:r>
            <a:r>
              <a:rPr lang="en-US" sz="2000" dirty="0" smtClean="0"/>
              <a:t>c</a:t>
            </a:r>
            <a:r>
              <a:rPr lang="en" sz="2000" dirty="0" smtClean="0"/>
              <a:t>omputing </a:t>
            </a:r>
            <a:r>
              <a:rPr lang="en" sz="2000" dirty="0"/>
              <a:t>will </a:t>
            </a:r>
            <a:r>
              <a:rPr lang="en" sz="2000" dirty="0" smtClean="0"/>
              <a:t>persist</a:t>
            </a:r>
            <a:r>
              <a:rPr lang="en-US" sz="2000" dirty="0"/>
              <a:t> </a:t>
            </a:r>
            <a:r>
              <a:rPr lang="en" sz="2000" dirty="0" smtClean="0"/>
              <a:t>” </a:t>
            </a:r>
            <a:r>
              <a:rPr lang="en-US" sz="2000" dirty="0"/>
              <a:t>for integrated</a:t>
            </a:r>
            <a:r>
              <a:rPr lang="en" sz="2000" dirty="0"/>
              <a:t> HPC + HTC </a:t>
            </a:r>
            <a:endParaRPr lang="en-US" sz="2000" dirty="0" smtClean="0"/>
          </a:p>
          <a:p>
            <a:pPr marL="914400" lvl="2" indent="0">
              <a:buNone/>
            </a:pPr>
            <a:r>
              <a:rPr lang="en-US" sz="2000" dirty="0"/>
              <a:t> </a:t>
            </a:r>
            <a:r>
              <a:rPr lang="en" sz="2000" dirty="0" smtClean="0"/>
              <a:t>Richard </a:t>
            </a:r>
            <a:r>
              <a:rPr lang="en" sz="2000" dirty="0"/>
              <a:t>Mount (SLAC</a:t>
            </a:r>
            <a:r>
              <a:rPr lang="en" sz="2000" dirty="0" smtClean="0"/>
              <a:t>)</a:t>
            </a:r>
            <a:r>
              <a:rPr lang="en-US" sz="2000" dirty="0" smtClean="0"/>
              <a:t>, </a:t>
            </a:r>
            <a:r>
              <a:rPr lang="en" sz="2000" dirty="0"/>
              <a:t>c.f. </a:t>
            </a:r>
            <a:r>
              <a:rPr lang="en" sz="2000" u="sng" dirty="0">
                <a:solidFill>
                  <a:schemeClr val="hlink"/>
                </a:solidFill>
                <a:hlinkClick r:id="rId3"/>
              </a:rPr>
              <a:t>http://</a:t>
            </a:r>
            <a:r>
              <a:rPr lang="en" sz="2000" u="sng" dirty="0" smtClean="0">
                <a:solidFill>
                  <a:schemeClr val="hlink"/>
                </a:solidFill>
                <a:hlinkClick r:id="rId3"/>
              </a:rPr>
              <a:t>goo.gl/pJzIjH</a:t>
            </a:r>
            <a:endParaRPr lang="en-US" sz="2000" dirty="0" smtClean="0"/>
          </a:p>
          <a:p>
            <a:pPr lvl="0">
              <a:buSzPct val="100000"/>
            </a:pPr>
            <a:r>
              <a:rPr lang="en-US" sz="2000" dirty="0" smtClean="0"/>
              <a:t>Requirement:</a:t>
            </a:r>
          </a:p>
          <a:p>
            <a:pPr lvl="1"/>
            <a:r>
              <a:rPr lang="en" sz="2000" dirty="0" smtClean="0"/>
              <a:t>ATLAS </a:t>
            </a:r>
            <a:r>
              <a:rPr lang="en" sz="2000" dirty="0"/>
              <a:t>in </a:t>
            </a:r>
            <a:r>
              <a:rPr lang="en-US" sz="2000" dirty="0" smtClean="0"/>
              <a:t>&gt;2018</a:t>
            </a:r>
            <a:r>
              <a:rPr lang="en" sz="2000" dirty="0" smtClean="0"/>
              <a:t> needs:</a:t>
            </a:r>
            <a:endParaRPr lang="en-US" sz="2000" dirty="0" smtClean="0"/>
          </a:p>
          <a:p>
            <a:pPr lvl="2"/>
            <a:r>
              <a:rPr lang="en" sz="2000" dirty="0" smtClean="0"/>
              <a:t>Non-monolithic extreme-scale</a:t>
            </a:r>
            <a:r>
              <a:rPr lang="en-US" sz="2000" dirty="0" smtClean="0"/>
              <a:t> and integrated</a:t>
            </a:r>
            <a:r>
              <a:rPr lang="en" sz="2000" dirty="0" smtClean="0"/>
              <a:t> </a:t>
            </a:r>
            <a:r>
              <a:rPr lang="en" sz="2000" dirty="0"/>
              <a:t>HPC + </a:t>
            </a:r>
            <a:r>
              <a:rPr lang="en" sz="2000" dirty="0" smtClean="0"/>
              <a:t>HTC</a:t>
            </a:r>
            <a:endParaRPr lang="en-US" sz="2000" dirty="0" smtClean="0"/>
          </a:p>
          <a:p>
            <a:pPr>
              <a:buSzPct val="100000"/>
            </a:pPr>
            <a:r>
              <a:rPr lang="en-US" dirty="0"/>
              <a:t>Challenges:</a:t>
            </a:r>
          </a:p>
          <a:p>
            <a:pPr lvl="1"/>
            <a:r>
              <a:rPr lang="en-US" sz="2000" dirty="0"/>
              <a:t>Mostly economic, but also how to manage workload decomposition</a:t>
            </a:r>
          </a:p>
          <a:p>
            <a:pPr lvl="1"/>
            <a:r>
              <a:rPr lang="en-US" sz="2000" dirty="0"/>
              <a:t>Development and deployment of f</a:t>
            </a:r>
            <a:r>
              <a:rPr lang="en" sz="2000" dirty="0"/>
              <a:t>uture </a:t>
            </a:r>
            <a:r>
              <a:rPr lang="en-US" sz="2000" dirty="0"/>
              <a:t>s</a:t>
            </a:r>
            <a:r>
              <a:rPr lang="en" sz="2000" dirty="0"/>
              <a:t>upercomputing </a:t>
            </a:r>
            <a:r>
              <a:rPr lang="en-US" sz="2000" dirty="0"/>
              <a:t>a</a:t>
            </a:r>
            <a:r>
              <a:rPr lang="en" sz="2000" dirty="0"/>
              <a:t>pplications</a:t>
            </a:r>
            <a:endParaRPr lang="en-US" sz="2000" dirty="0"/>
          </a:p>
          <a:p>
            <a:pPr lvl="2"/>
            <a:r>
              <a:rPr lang="en-US" sz="2000" dirty="0"/>
              <a:t>Role for flexible execution </a:t>
            </a:r>
            <a:r>
              <a:rPr lang="en-US" sz="2000" dirty="0" smtClean="0"/>
              <a:t>strategies</a:t>
            </a:r>
            <a:endParaRPr lang="en" sz="2200" dirty="0"/>
          </a:p>
          <a:p>
            <a:pPr>
              <a:buSzPct val="100000"/>
            </a:pPr>
            <a:r>
              <a:rPr lang="en-US" sz="2000" dirty="0" smtClean="0"/>
              <a:t>Question:</a:t>
            </a:r>
          </a:p>
          <a:p>
            <a:pPr lvl="1"/>
            <a:r>
              <a:rPr lang="en" sz="2000" dirty="0" smtClean="0"/>
              <a:t>“.. </a:t>
            </a:r>
            <a:r>
              <a:rPr lang="en" sz="2000" dirty="0"/>
              <a:t>Are systems of the complexity of ATLAS Distributed Computing sustainable long-term?”</a:t>
            </a:r>
          </a:p>
          <a:p>
            <a:pPr>
              <a:buSzPct val="100000"/>
            </a:pPr>
            <a:endParaRPr lang="en" sz="2000" dirty="0"/>
          </a:p>
          <a:p>
            <a:pPr>
              <a:buSzPct val="100000"/>
            </a:pPr>
            <a:endParaRPr lang="en" sz="2000" dirty="0"/>
          </a:p>
          <a:p>
            <a:pPr>
              <a:buSzPct val="100000"/>
            </a:pPr>
            <a:endParaRPr lang="en" sz="2000" dirty="0"/>
          </a:p>
          <a:p>
            <a:pPr>
              <a:buSzPct val="100000"/>
            </a:pP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1248743298"/>
      </p:ext>
    </p:extLst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282231" y="75986"/>
            <a:ext cx="8861769" cy="690291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US" dirty="0"/>
              <a:t>Extreme Scale </a:t>
            </a:r>
            <a:r>
              <a:rPr lang="en-US" dirty="0" smtClean="0"/>
              <a:t>DC: </a:t>
            </a:r>
            <a:r>
              <a:rPr lang="en" dirty="0" smtClean="0"/>
              <a:t>Square </a:t>
            </a:r>
            <a:r>
              <a:rPr lang="en" dirty="0"/>
              <a:t>Kilometre Array (SKA)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idx="4294967295"/>
          </p:nvPr>
        </p:nvSpPr>
        <p:spPr>
          <a:xfrm>
            <a:off x="382028" y="800777"/>
            <a:ext cx="8596312" cy="528161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SzPct val="100000"/>
            </a:pPr>
            <a:r>
              <a:rPr lang="en-US" dirty="0" smtClean="0"/>
              <a:t>Observation: </a:t>
            </a:r>
          </a:p>
          <a:p>
            <a:pPr lvl="1"/>
            <a:r>
              <a:rPr lang="en-US" sz="2000" dirty="0" smtClean="0"/>
              <a:t>Integrating leadership-class resource (IBM Machine) with many compute resources for extreme-scale real-time data-analysis </a:t>
            </a:r>
          </a:p>
          <a:p>
            <a:pPr>
              <a:buSzPct val="100000"/>
            </a:pPr>
            <a:r>
              <a:rPr lang="en-US" dirty="0" smtClean="0"/>
              <a:t>Challenges:</a:t>
            </a:r>
          </a:p>
          <a:p>
            <a:pPr lvl="1">
              <a:buSzPct val="100000"/>
            </a:pPr>
            <a:r>
              <a:rPr lang="en-US" sz="2000" dirty="0" smtClean="0"/>
              <a:t>C</a:t>
            </a:r>
            <a:r>
              <a:rPr lang="en" sz="2000" dirty="0" smtClean="0"/>
              <a:t>entralized </a:t>
            </a:r>
            <a:r>
              <a:rPr lang="en" sz="2000" dirty="0"/>
              <a:t>exascale </a:t>
            </a:r>
            <a:r>
              <a:rPr lang="en" sz="2000" dirty="0" smtClean="0"/>
              <a:t>computing</a:t>
            </a:r>
            <a:r>
              <a:rPr lang="en-US" sz="2000" dirty="0"/>
              <a:t> </a:t>
            </a:r>
            <a:r>
              <a:rPr lang="en-US" sz="2000" dirty="0" smtClean="0"/>
              <a:t>and networking infrastructure.</a:t>
            </a:r>
            <a:r>
              <a:rPr lang="en" sz="2000" dirty="0" smtClean="0"/>
              <a:t> </a:t>
            </a:r>
            <a:endParaRPr lang="en-US" sz="2000" dirty="0" smtClean="0"/>
          </a:p>
          <a:p>
            <a:pPr lvl="1">
              <a:buSzPct val="100000"/>
            </a:pPr>
            <a:r>
              <a:rPr lang="en-US" sz="2000" dirty="0" smtClean="0"/>
              <a:t>C</a:t>
            </a:r>
            <a:r>
              <a:rPr lang="en" sz="2000" dirty="0" smtClean="0"/>
              <a:t>ompute </a:t>
            </a:r>
            <a:r>
              <a:rPr lang="en" sz="2000" dirty="0"/>
              <a:t>and data intensive, world-wide analysis.</a:t>
            </a:r>
          </a:p>
          <a:p>
            <a:pPr lvl="0">
              <a:buSzPct val="100000"/>
            </a:pPr>
            <a:r>
              <a:rPr lang="en-US" dirty="0" smtClean="0"/>
              <a:t>Requirements:</a:t>
            </a:r>
          </a:p>
          <a:p>
            <a:pPr lvl="1"/>
            <a:r>
              <a:rPr lang="en-US" sz="2000" dirty="0"/>
              <a:t>Antennas distributed over 5K Km, equivalent to a dish with a collecting area of a square </a:t>
            </a:r>
            <a:r>
              <a:rPr lang="en-US" sz="2000" dirty="0" smtClean="0"/>
              <a:t>kilometer.</a:t>
            </a:r>
            <a:endParaRPr lang="en-US" sz="2000" dirty="0"/>
          </a:p>
          <a:p>
            <a:pPr lvl="1"/>
            <a:r>
              <a:rPr lang="en-US" sz="2000" dirty="0"/>
              <a:t>Continuous coverage from 70 MHz to 10 </a:t>
            </a:r>
            <a:r>
              <a:rPr lang="en-US" sz="2000" dirty="0" smtClean="0"/>
              <a:t>GHz.</a:t>
            </a:r>
          </a:p>
          <a:p>
            <a:pPr lvl="1"/>
            <a:r>
              <a:rPr lang="en-US" sz="2000" dirty="0"/>
              <a:t>Computing infrastructure</a:t>
            </a:r>
            <a:r>
              <a:rPr lang="en-US" sz="2000" dirty="0" smtClean="0"/>
              <a:t>: 10 </a:t>
            </a:r>
            <a:r>
              <a:rPr lang="en-US" sz="2000" dirty="0"/>
              <a:t>PF - 1EF processing </a:t>
            </a:r>
            <a:r>
              <a:rPr lang="en-US" sz="2000" dirty="0" smtClean="0"/>
              <a:t>power; 10 </a:t>
            </a:r>
            <a:r>
              <a:rPr lang="en-US" sz="2000" dirty="0"/>
              <a:t>- 100 PB/</a:t>
            </a:r>
            <a:r>
              <a:rPr lang="en-US" sz="2000" dirty="0" smtClean="0"/>
              <a:t>h; 300 </a:t>
            </a:r>
            <a:r>
              <a:rPr lang="en-US" sz="2000" dirty="0"/>
              <a:t>- 1500 PB </a:t>
            </a:r>
            <a:r>
              <a:rPr lang="en-US" sz="2000" dirty="0" smtClean="0"/>
              <a:t>storage.</a:t>
            </a:r>
            <a:endParaRPr lang="en-US" sz="2000" dirty="0"/>
          </a:p>
          <a:p>
            <a:pPr lvl="1"/>
            <a:r>
              <a:rPr lang="en-US" sz="2000" dirty="0"/>
              <a:t>Computing </a:t>
            </a:r>
            <a:r>
              <a:rPr lang="en-US" sz="2000" dirty="0" smtClean="0"/>
              <a:t>technology: Optical </a:t>
            </a:r>
            <a:r>
              <a:rPr lang="en-US" sz="2000" dirty="0"/>
              <a:t>cross </a:t>
            </a:r>
            <a:r>
              <a:rPr lang="en-US" sz="2000" dirty="0" smtClean="0"/>
              <a:t>connects; Phase</a:t>
            </a:r>
            <a:r>
              <a:rPr lang="en-US" sz="2000" dirty="0"/>
              <a:t>-change </a:t>
            </a:r>
            <a:r>
              <a:rPr lang="en-US" sz="2000" dirty="0" smtClean="0"/>
              <a:t>memory; Chip </a:t>
            </a:r>
            <a:r>
              <a:rPr lang="en-US" sz="2000" dirty="0"/>
              <a:t>stacking</a:t>
            </a:r>
            <a:r>
              <a:rPr lang="en-US" sz="2000" dirty="0" smtClean="0"/>
              <a:t>?</a:t>
            </a:r>
          </a:p>
          <a:p>
            <a:pPr lvl="1"/>
            <a:endParaRPr lang="en" sz="2000" dirty="0"/>
          </a:p>
          <a:p>
            <a:pPr>
              <a:buSzPct val="100000"/>
            </a:pPr>
            <a:endParaRPr lang="en" dirty="0"/>
          </a:p>
          <a:p>
            <a:pPr>
              <a:buSzPct val="100000"/>
            </a:pPr>
            <a:endParaRPr lang="en" dirty="0"/>
          </a:p>
          <a:p>
            <a:pPr>
              <a:buSzPct val="100000"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341910701"/>
      </p:ext>
    </p:extLst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DC-2025: </a:t>
            </a:r>
            <a:r>
              <a:rPr lang="en" dirty="0" smtClean="0"/>
              <a:t>Foundational </a:t>
            </a:r>
            <a:r>
              <a:rPr lang="en-US" dirty="0" smtClean="0"/>
              <a:t>Requirements</a:t>
            </a:r>
            <a:endParaRPr lang="en" dirty="0"/>
          </a:p>
        </p:txBody>
      </p:sp>
      <p:sp>
        <p:nvSpPr>
          <p:cNvPr id="48" name="Shape 48"/>
          <p:cNvSpPr txBox="1">
            <a:spLocks noGrp="1"/>
          </p:cNvSpPr>
          <p:nvPr>
            <p:ph idx="4294967295"/>
          </p:nvPr>
        </p:nvSpPr>
        <p:spPr>
          <a:xfrm>
            <a:off x="283096" y="879415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81000">
              <a:lnSpc>
                <a:spcPct val="80000"/>
              </a:lnSpc>
              <a:spcAft>
                <a:spcPts val="1000"/>
              </a:spcAft>
            </a:pPr>
            <a:r>
              <a:rPr lang="en" dirty="0" smtClean="0"/>
              <a:t>Support </a:t>
            </a:r>
            <a:r>
              <a:rPr lang="en" dirty="0"/>
              <a:t>a broad range of </a:t>
            </a:r>
            <a:r>
              <a:rPr lang="en-US" dirty="0" smtClean="0"/>
              <a:t>DCA requirements</a:t>
            </a:r>
          </a:p>
          <a:p>
            <a:pPr marL="912812" lvl="1" indent="-381000">
              <a:lnSpc>
                <a:spcPct val="80000"/>
              </a:lnSpc>
              <a:spcAft>
                <a:spcPts val="1000"/>
              </a:spcAft>
            </a:pPr>
            <a:r>
              <a:rPr lang="en" sz="2000" dirty="0" smtClean="0"/>
              <a:t>e.g</a:t>
            </a:r>
            <a:r>
              <a:rPr lang="en" sz="2000" dirty="0"/>
              <a:t>. </a:t>
            </a:r>
            <a:r>
              <a:rPr lang="en-US" sz="2000" dirty="0" smtClean="0"/>
              <a:t>L</a:t>
            </a:r>
            <a:r>
              <a:rPr lang="en" sz="2000" dirty="0" smtClean="0"/>
              <a:t>arge-scale </a:t>
            </a:r>
            <a:r>
              <a:rPr lang="en" sz="2000" dirty="0"/>
              <a:t>simulations, big-data repositories,  real-time computing</a:t>
            </a:r>
            <a:r>
              <a:rPr lang="en-US" sz="2000" dirty="0"/>
              <a:t>, </a:t>
            </a:r>
            <a:r>
              <a:rPr lang="en" sz="2000" dirty="0"/>
              <a:t> scientific experiments at global </a:t>
            </a:r>
            <a:r>
              <a:rPr lang="en" sz="2000" dirty="0" smtClean="0"/>
              <a:t>scale</a:t>
            </a:r>
            <a:endParaRPr lang="en-US" sz="2000" dirty="0" smtClean="0"/>
          </a:p>
          <a:p>
            <a:pPr marL="912812" lvl="1" indent="-381000">
              <a:lnSpc>
                <a:spcPct val="80000"/>
              </a:lnSpc>
              <a:spcAft>
                <a:spcPts val="1000"/>
              </a:spcAft>
            </a:pPr>
            <a:r>
              <a:rPr lang="en-US" sz="2000" dirty="0" smtClean="0"/>
              <a:t>Novel application classes: Adaptive Applications</a:t>
            </a:r>
            <a:endParaRPr lang="en-US" sz="2000" dirty="0"/>
          </a:p>
          <a:p>
            <a:pPr marL="450850" indent="-381000">
              <a:buSzPct val="80000"/>
            </a:pPr>
            <a:r>
              <a:rPr lang="en-US" dirty="0" smtClean="0"/>
              <a:t>Balanced DCI and support for scaling along all dimensions</a:t>
            </a:r>
          </a:p>
          <a:p>
            <a:pPr marL="906462" lvl="1" indent="-381000">
              <a:buSzPct val="80000"/>
            </a:pPr>
            <a:r>
              <a:rPr lang="en" sz="2000" dirty="0" smtClean="0"/>
              <a:t>Scaling-up</a:t>
            </a:r>
            <a:r>
              <a:rPr lang="en" sz="2000" dirty="0"/>
              <a:t>, Scaling-out, </a:t>
            </a:r>
            <a:r>
              <a:rPr lang="en" sz="2000" dirty="0" smtClean="0"/>
              <a:t>Scaling-across</a:t>
            </a:r>
            <a:endParaRPr lang="en-US" sz="2000" dirty="0" smtClean="0"/>
          </a:p>
          <a:p>
            <a:pPr marL="525462" lvl="1" indent="0">
              <a:buSzPct val="80000"/>
              <a:buNone/>
            </a:pPr>
            <a:endParaRPr lang="en-US" sz="2000" dirty="0"/>
          </a:p>
          <a:p>
            <a:pPr marL="457200" indent="-419100"/>
            <a:r>
              <a:rPr lang="en-US" dirty="0"/>
              <a:t>Separate </a:t>
            </a:r>
            <a:r>
              <a:rPr lang="en-US" dirty="0" smtClean="0"/>
              <a:t>capability </a:t>
            </a:r>
            <a:r>
              <a:rPr lang="en-US" dirty="0"/>
              <a:t>from technology </a:t>
            </a:r>
            <a:r>
              <a:rPr lang="en-US" dirty="0" smtClean="0"/>
              <a:t>used to provide functionality</a:t>
            </a:r>
            <a:endParaRPr lang="en" dirty="0"/>
          </a:p>
          <a:p>
            <a:pPr marL="914400" lvl="1" indent="-381000">
              <a:buSzPct val="80000"/>
            </a:pPr>
            <a:r>
              <a:rPr lang="en" sz="2000" dirty="0" smtClean="0"/>
              <a:t>Capability</a:t>
            </a:r>
            <a:r>
              <a:rPr lang="en-US" sz="2000" dirty="0"/>
              <a:t>: Well-defined </a:t>
            </a:r>
            <a:r>
              <a:rPr lang="en-US" sz="2000" dirty="0" smtClean="0"/>
              <a:t>and aggregated functionality, </a:t>
            </a:r>
            <a:r>
              <a:rPr lang="en-US" sz="2000" dirty="0"/>
              <a:t>without regard to </a:t>
            </a:r>
            <a:r>
              <a:rPr lang="en-US" sz="2000" dirty="0" smtClean="0"/>
              <a:t>how, or the specific technology/approached used</a:t>
            </a:r>
          </a:p>
          <a:p>
            <a:pPr marL="1322388" lvl="2" indent="-381000">
              <a:buSzPct val="80000"/>
            </a:pPr>
            <a:r>
              <a:rPr lang="en-US" sz="2000" dirty="0" smtClean="0"/>
              <a:t>e.g., Num. of </a:t>
            </a:r>
            <a:r>
              <a:rPr lang="en" sz="2000" dirty="0" smtClean="0"/>
              <a:t>tasks</a:t>
            </a:r>
            <a:r>
              <a:rPr lang="en" sz="2000" dirty="0"/>
              <a:t>, throughput, </a:t>
            </a:r>
            <a:r>
              <a:rPr lang="en-US" sz="2000" dirty="0" smtClean="0"/>
              <a:t>probabilistic bounds on time-to-completion, performance </a:t>
            </a:r>
            <a:r>
              <a:rPr lang="en" sz="2000" dirty="0" smtClean="0"/>
              <a:t>of </a:t>
            </a:r>
            <a:r>
              <a:rPr lang="en" sz="2000" dirty="0"/>
              <a:t>resources, </a:t>
            </a:r>
            <a:r>
              <a:rPr lang="en-US" sz="2000" dirty="0" smtClean="0"/>
              <a:t>d</a:t>
            </a:r>
            <a:r>
              <a:rPr lang="en" sz="2000" dirty="0" smtClean="0"/>
              <a:t>ata</a:t>
            </a:r>
            <a:r>
              <a:rPr lang="en-US" sz="2000" dirty="0"/>
              <a:t> </a:t>
            </a:r>
            <a:r>
              <a:rPr lang="en-US" sz="2000" dirty="0" smtClean="0"/>
              <a:t>(v</a:t>
            </a:r>
            <a:r>
              <a:rPr lang="en" sz="2000" dirty="0" smtClean="0"/>
              <a:t>olumes/transfer/storage</a:t>
            </a:r>
            <a:r>
              <a:rPr lang="en-US" sz="2000" dirty="0" smtClean="0"/>
              <a:t> ability)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17967831"/>
      </p:ext>
    </p:extLst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DC-2025: </a:t>
            </a:r>
            <a:r>
              <a:rPr lang="en" dirty="0" smtClean="0"/>
              <a:t>Foundational </a:t>
            </a:r>
            <a:r>
              <a:rPr lang="en-US" dirty="0" smtClean="0"/>
              <a:t>Challenges</a:t>
            </a:r>
            <a:r>
              <a:rPr lang="en" dirty="0"/>
              <a:t>	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idx="4294967295"/>
          </p:nvPr>
        </p:nvSpPr>
        <p:spPr>
          <a:xfrm>
            <a:off x="282231" y="789713"/>
            <a:ext cx="8715010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Distributed Computing Infrastructure:</a:t>
            </a:r>
          </a:p>
          <a:p>
            <a:pPr marL="912812" lvl="1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 smtClean="0"/>
              <a:t>Federate</a:t>
            </a:r>
            <a:r>
              <a:rPr lang="en" sz="2000" dirty="0" smtClean="0"/>
              <a:t> diversified </a:t>
            </a:r>
            <a:r>
              <a:rPr lang="en" sz="2000" dirty="0"/>
              <a:t>set of </a:t>
            </a:r>
            <a:r>
              <a:rPr lang="en" sz="2000" dirty="0" smtClean="0"/>
              <a:t>resources</a:t>
            </a:r>
            <a:r>
              <a:rPr lang="en-US" sz="2000" dirty="0" smtClean="0"/>
              <a:t> at</a:t>
            </a:r>
            <a:r>
              <a:rPr lang="en" sz="2000" dirty="0" smtClean="0"/>
              <a:t> </a:t>
            </a:r>
            <a:r>
              <a:rPr lang="en" sz="2000" dirty="0"/>
              <a:t>multiple </a:t>
            </a:r>
            <a:r>
              <a:rPr lang="en" sz="2000" dirty="0" smtClean="0"/>
              <a:t>levels</a:t>
            </a:r>
            <a:endParaRPr lang="en-US" sz="2000" dirty="0" smtClean="0"/>
          </a:p>
          <a:p>
            <a:pPr marL="1320800" lvl="2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 smtClean="0"/>
              <a:t>E.g</a:t>
            </a:r>
            <a:r>
              <a:rPr lang="en-US" sz="2000" dirty="0"/>
              <a:t>. h</a:t>
            </a:r>
            <a:r>
              <a:rPr lang="en-US" sz="2000" dirty="0" smtClean="0"/>
              <a:t>ow/when </a:t>
            </a:r>
            <a:r>
              <a:rPr lang="en-US" sz="2000" dirty="0"/>
              <a:t>to </a:t>
            </a:r>
            <a:r>
              <a:rPr lang="en-US" sz="2000" dirty="0" smtClean="0"/>
              <a:t>federate</a:t>
            </a:r>
            <a:r>
              <a:rPr lang="en" sz="2000" dirty="0" smtClean="0"/>
              <a:t> </a:t>
            </a:r>
            <a:r>
              <a:rPr lang="en" sz="2000" dirty="0"/>
              <a:t>leadership machines </a:t>
            </a:r>
            <a:r>
              <a:rPr lang="en-US" sz="2000" dirty="0"/>
              <a:t>with </a:t>
            </a:r>
            <a:r>
              <a:rPr lang="en-US" sz="2000" dirty="0" smtClean="0"/>
              <a:t>other </a:t>
            </a:r>
            <a:r>
              <a:rPr lang="en" sz="2000" dirty="0" smtClean="0"/>
              <a:t>less </a:t>
            </a:r>
            <a:r>
              <a:rPr lang="en" sz="2000" dirty="0"/>
              <a:t>powerful </a:t>
            </a:r>
            <a:r>
              <a:rPr lang="en" sz="2000" dirty="0" smtClean="0"/>
              <a:t>machines</a:t>
            </a:r>
            <a:r>
              <a:rPr lang="en-US" sz="2000" dirty="0" smtClean="0"/>
              <a:t>?</a:t>
            </a:r>
          </a:p>
          <a:p>
            <a:pPr marL="912812" lvl="1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/>
              <a:t>Manage complexity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rgbClr val="606060"/>
                </a:solidFill>
              </a:rPr>
              <a:t>heterogeneity </a:t>
            </a:r>
            <a:r>
              <a:rPr lang="en-US" sz="2000" dirty="0"/>
              <a:t>of infrastructure </a:t>
            </a:r>
            <a:endParaRPr lang="en-US" sz="2000" dirty="0" smtClean="0"/>
          </a:p>
          <a:p>
            <a:pPr marL="1320800" lvl="2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 smtClean="0"/>
              <a:t>Flexible deployment </a:t>
            </a:r>
            <a:r>
              <a:rPr lang="en-US" sz="2000" dirty="0"/>
              <a:t>and </a:t>
            </a:r>
            <a:r>
              <a:rPr lang="en-US" sz="2000" dirty="0" smtClean="0"/>
              <a:t>execution</a:t>
            </a:r>
          </a:p>
          <a:p>
            <a:pPr marL="912812" lvl="1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 smtClean="0"/>
              <a:t>Providing capabilities</a:t>
            </a:r>
          </a:p>
          <a:p>
            <a:pPr marL="1320800" lvl="2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 smtClean="0"/>
              <a:t>What functional units, </a:t>
            </a:r>
            <a:r>
              <a:rPr lang="en-US" sz="2000" dirty="0"/>
              <a:t>and how to compose f</a:t>
            </a:r>
            <a:r>
              <a:rPr lang="en" sz="2000" dirty="0" smtClean="0"/>
              <a:t>unctionality</a:t>
            </a:r>
            <a:r>
              <a:rPr lang="en-US" sz="2000" dirty="0" smtClean="0"/>
              <a:t>?</a:t>
            </a:r>
          </a:p>
          <a:p>
            <a:pPr marL="1320800" lvl="2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/>
              <a:t>Designing a federated system that scales </a:t>
            </a:r>
            <a:r>
              <a:rPr lang="en" sz="2000" dirty="0"/>
              <a:t>along </a:t>
            </a:r>
            <a:r>
              <a:rPr lang="en-US" sz="2000" dirty="0"/>
              <a:t>1 </a:t>
            </a:r>
            <a:r>
              <a:rPr lang="en" sz="2000" dirty="0"/>
              <a:t>dimension is relatively easy compared to scaling along </a:t>
            </a:r>
            <a:r>
              <a:rPr lang="en-US" sz="2000" dirty="0"/>
              <a:t>&gt;1 </a:t>
            </a:r>
            <a:r>
              <a:rPr lang="en" sz="2000" dirty="0" smtClean="0"/>
              <a:t>dimensions</a:t>
            </a:r>
            <a:endParaRPr lang="en-US" sz="2000" dirty="0"/>
          </a:p>
          <a:p>
            <a:pPr marL="457200" indent="-381000">
              <a:lnSpc>
                <a:spcPct val="90000"/>
              </a:lnSpc>
              <a:spcAft>
                <a:spcPts val="1000"/>
              </a:spcAft>
            </a:pPr>
            <a:r>
              <a:rPr lang="en-US" dirty="0" smtClean="0"/>
              <a:t>Distributed Computing Applications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n" sz="2000" dirty="0"/>
              <a:t>When and how to distribute</a:t>
            </a:r>
            <a:r>
              <a:rPr lang="en-US" sz="2000" dirty="0"/>
              <a:t>? What and where to distribute</a:t>
            </a:r>
            <a:r>
              <a:rPr lang="en-US" sz="2000" dirty="0" smtClean="0"/>
              <a:t>?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Manage transition from static to adaptive </a:t>
            </a:r>
            <a:r>
              <a:rPr lang="en-US" sz="2000" dirty="0"/>
              <a:t>a</a:t>
            </a:r>
            <a:r>
              <a:rPr lang="en-US" sz="2000" dirty="0" smtClean="0"/>
              <a:t>pplications</a:t>
            </a: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30798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U_Template_Verdana_G">
  <a:themeElements>
    <a:clrScheme name="RU_Template_Verdana_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U_Template_Verdana_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RU_Template_Verdana_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1594</TotalTime>
  <Words>1324</Words>
  <Application>Microsoft Macintosh PowerPoint</Application>
  <PresentationFormat>On-screen Show (4:3)</PresentationFormat>
  <Paragraphs>132</Paragraphs>
  <Slides>13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RU_Template_Verdana_G</vt:lpstr>
      <vt:lpstr>Next Generation Middleware for Distributed Extreme-Scale Infrastructure The Role of Modeling and Simulation</vt:lpstr>
      <vt:lpstr>Distributed Computing in 2013</vt:lpstr>
      <vt:lpstr>Distributed Computing in 2013</vt:lpstr>
      <vt:lpstr>Distributed Computing in 2013</vt:lpstr>
      <vt:lpstr>Distributed Computing in 2025</vt:lpstr>
      <vt:lpstr>Extreme Scale DC: ATLAS/HEP</vt:lpstr>
      <vt:lpstr>Extreme Scale DC: Square Kilometre Array (SKA)</vt:lpstr>
      <vt:lpstr>DC-2025: Foundational Requirements</vt:lpstr>
      <vt:lpstr>DC-2025: Foundational Challenges </vt:lpstr>
      <vt:lpstr>RADICAL Research Agenda</vt:lpstr>
      <vt:lpstr>RADICAL Research Agenda: Next-Generation Middleware</vt:lpstr>
      <vt:lpstr>Summary</vt:lpstr>
      <vt:lpstr>Acknowledgement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Extreme Scale Distributed Computing  2025</dc:title>
  <cp:lastModifiedBy>Shantenu Jha</cp:lastModifiedBy>
  <cp:revision>161</cp:revision>
  <dcterms:modified xsi:type="dcterms:W3CDTF">2013-08-31T16:45:30Z</dcterms:modified>
</cp:coreProperties>
</file>