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6" r:id="rId4"/>
    <p:sldId id="264" r:id="rId5"/>
    <p:sldId id="265" r:id="rId6"/>
    <p:sldId id="266" r:id="rId7"/>
    <p:sldId id="268" r:id="rId8"/>
    <p:sldId id="258" r:id="rId9"/>
    <p:sldId id="269" r:id="rId10"/>
    <p:sldId id="271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C1A6F-0974-76E6-1502-FC1B76D26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D874A-DE13-F794-2A32-68834CE7B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41D58-A0AB-8A0B-B485-EAFDBE8D1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3720-41B6-4804-85B0-C050D182BC2E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384F8-D236-CC12-206E-0AE24A14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6D603-B872-63E5-1D1C-B5F4D768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0C3E-4D40-47AF-B4FB-5229A9A3F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00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8BA28-BE12-25AF-60A8-D0D148E19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D56DE-8BB8-5362-200F-F52AC6000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99F6B-4541-C3D2-BBB4-7979BF7E0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3720-41B6-4804-85B0-C050D182BC2E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F445B-CB3B-819B-5095-5E5B5CD6C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07D7D-9E4E-A0FF-C852-3AAF4896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0C3E-4D40-47AF-B4FB-5229A9A3F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39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99AC71-0CBC-0914-7D88-D78C9A4074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0481D-8DBF-84EE-A8F7-1B5FEC3DE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5DBF0-5A9F-C351-CD8C-9D6D84409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3720-41B6-4804-85B0-C050D182BC2E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DABCF-5AAD-1558-ACE0-2C05D3A1A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83880-6CB7-B3A5-ACFF-AFB3E520D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0C3E-4D40-47AF-B4FB-5229A9A3F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310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32CC0-6C33-2015-ACA0-464503623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E14AD-D2D9-81E0-59C3-73CF2B649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73A14-15CC-A9BE-4E85-5D319766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3720-41B6-4804-85B0-C050D182BC2E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C4BF-2508-3BCA-D99F-E28EB59F2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2F13F-0032-FB6A-5580-E3D131D48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0C3E-4D40-47AF-B4FB-5229A9A3F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972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67F2D-5EC2-7EDA-8021-71EF46307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12804-3F39-154F-20E2-A419D6BD3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19131-ECA1-DFB9-5CA3-CFDAF9FD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3720-41B6-4804-85B0-C050D182BC2E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0804B-AC68-32C2-62EC-4741B934B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109E5-8BD9-09FD-198A-DFA4DE303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0C3E-4D40-47AF-B4FB-5229A9A3F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7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63F0-A6CB-92D5-6445-A25D0CEF6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47BDB-4274-6605-EEEB-BE4936096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2302A-113A-73D4-1100-B19E66A58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D3DDE-F574-72D5-4750-3F55EE3E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3720-41B6-4804-85B0-C050D182BC2E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ACF85-5248-9D05-9161-F927DDC7D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23E4A-2769-F985-BA82-84716DE0D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0C3E-4D40-47AF-B4FB-5229A9A3F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27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8AC15-16D0-45A6-ED62-E5681F1B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322B1-6F69-F6E8-CBCE-E6BD6B2BB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C30D3-A4E9-1AFE-D132-9596674B8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1C5CF6-B29F-F8E4-4D5C-411E85D05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2D5501-1A98-7C16-99DB-761D37E7C9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FCFF82-C81F-D628-37D3-FE6D39F60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3720-41B6-4804-85B0-C050D182BC2E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4D92D5-A3AB-67AE-5012-8C722FFEB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9D3E51-1FE2-8B6D-F6F2-EF7F5050F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0C3E-4D40-47AF-B4FB-5229A9A3F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0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FE138-F29C-56D0-F2E5-0AC20897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7A62EA-7CCC-8554-DB58-B2750179C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3720-41B6-4804-85B0-C050D182BC2E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B34D7D-36CD-D9FE-8B60-EE9A248B0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B59E97-66EE-95D5-66CF-A553DC687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0C3E-4D40-47AF-B4FB-5229A9A3F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39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754358-50EB-526D-C916-BA940A2E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3720-41B6-4804-85B0-C050D182BC2E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A8EB67-A027-93DF-9B20-47A2BA6E5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47E37-3B62-E580-1BE6-0AAE3C3C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0C3E-4D40-47AF-B4FB-5229A9A3F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67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35FE7-AC9B-3029-53EF-3C23278A7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BE4E4-34D7-9FF8-2AF2-33CE14FFB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FE523-EDD1-8D50-B0ED-71F666800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EBB11-6C8E-0E4A-0C06-47E640ED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3720-41B6-4804-85B0-C050D182BC2E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69429-D99D-871A-3FD1-41E33A971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0FF59-98F5-488C-B825-E704F18E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0C3E-4D40-47AF-B4FB-5229A9A3F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65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70073-EFB6-4AA4-18B9-02D32CC79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0CC818-BB53-FF45-4A2C-B5C1BDEC7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D8F84-198C-FEFF-7956-8AA8DC0CD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80D5F-D6D4-2F25-2FCD-7B095B73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3720-41B6-4804-85B0-C050D182BC2E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D2113-DB9A-4C77-9243-58E664133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3B0C0-B004-84AC-D147-76641111E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0C3E-4D40-47AF-B4FB-5229A9A3F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62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C98152-3ACA-2B86-BB84-47CAB383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95D59-96F9-D89D-6AE0-3933545D3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6D3DB-2574-4C69-094B-0FF662ADF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83720-41B6-4804-85B0-C050D182BC2E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B4303-2332-FE98-707F-D964D372BE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FD12-451A-0E87-5727-6E5E6992A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50C3E-4D40-47AF-B4FB-5229A9A3F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484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C36-5B6F-3D93-14A6-6F6C64BBF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00960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Task 2</a:t>
            </a:r>
            <a:br>
              <a:rPr lang="en-IN" dirty="0"/>
            </a:br>
            <a:r>
              <a:rPr lang="en-IN" dirty="0"/>
              <a:t>By : Gaurav Sharma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4A697D-8B4A-4F8A-D3FB-AA26EA640E33}"/>
              </a:ext>
            </a:extLst>
          </p:cNvPr>
          <p:cNvSpPr/>
          <p:nvPr/>
        </p:nvSpPr>
        <p:spPr>
          <a:xfrm>
            <a:off x="2174117" y="1102017"/>
            <a:ext cx="7513981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Exploratory Data Analysis</a:t>
            </a:r>
          </a:p>
          <a:p>
            <a:pPr algn="ctr"/>
            <a:r>
              <a:rPr lang="en-I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I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Insights </a:t>
            </a:r>
          </a:p>
        </p:txBody>
      </p:sp>
    </p:spTree>
    <p:extLst>
      <p:ext uri="{BB962C8B-B14F-4D97-AF65-F5344CB8AC3E}">
        <p14:creationId xmlns:p14="http://schemas.microsoft.com/office/powerpoint/2010/main" val="3967786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82E8A-B9D0-54FD-82A2-5475FC1AF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71227"/>
          </a:xfrm>
        </p:spPr>
        <p:txBody>
          <a:bodyPr>
            <a:normAutofit lnSpcReduction="10000"/>
          </a:bodyPr>
          <a:lstStyle/>
          <a:p>
            <a:r>
              <a:rPr lang="en-IN" sz="3200" dirty="0"/>
              <a:t>Attractive Interest rates should be given to Married couples.</a:t>
            </a:r>
          </a:p>
          <a:p>
            <a:r>
              <a:rPr lang="en-US" sz="3200" dirty="0">
                <a:solidFill>
                  <a:srgbClr val="252525"/>
                </a:solidFill>
                <a:effectLst/>
              </a:rPr>
              <a:t>Female Loan applicants should be </a:t>
            </a:r>
            <a:r>
              <a:rPr lang="en-US" sz="3200" dirty="0">
                <a:solidFill>
                  <a:srgbClr val="E36B00"/>
                </a:solidFill>
                <a:effectLst/>
              </a:rPr>
              <a:t>subjected to intense </a:t>
            </a:r>
            <a:r>
              <a:rPr lang="en-US" sz="3200" dirty="0">
                <a:solidFill>
                  <a:srgbClr val="252525"/>
                </a:solidFill>
                <a:effectLst/>
              </a:rPr>
              <a:t>scrutiny.</a:t>
            </a:r>
          </a:p>
          <a:p>
            <a:r>
              <a:rPr lang="en-US" sz="3200" dirty="0">
                <a:solidFill>
                  <a:srgbClr val="252525"/>
                </a:solidFill>
                <a:effectLst/>
              </a:rPr>
              <a:t>Businessmen </a:t>
            </a:r>
            <a:r>
              <a:rPr lang="en-US" sz="3200" dirty="0">
                <a:solidFill>
                  <a:srgbClr val="006ACC"/>
                </a:solidFill>
                <a:effectLst/>
              </a:rPr>
              <a:t>should be given preference while processing the loan file </a:t>
            </a:r>
            <a:r>
              <a:rPr lang="en-US" sz="3200" dirty="0">
                <a:solidFill>
                  <a:srgbClr val="E36B00"/>
                </a:solidFill>
                <a:effectLst/>
              </a:rPr>
              <a:t>because </a:t>
            </a:r>
            <a:r>
              <a:rPr lang="en-US" sz="3200" dirty="0">
                <a:solidFill>
                  <a:srgbClr val="252525"/>
                </a:solidFill>
                <a:effectLst/>
              </a:rPr>
              <a:t>they </a:t>
            </a:r>
            <a:r>
              <a:rPr lang="en-US" sz="3200" dirty="0">
                <a:solidFill>
                  <a:srgbClr val="E36B00"/>
                </a:solidFill>
                <a:effectLst/>
              </a:rPr>
              <a:t>typically </a:t>
            </a:r>
            <a:r>
              <a:rPr lang="en-US" sz="3200" dirty="0">
                <a:solidFill>
                  <a:srgbClr val="252525"/>
                </a:solidFill>
                <a:effectLst/>
              </a:rPr>
              <a:t>pay on time compared to </a:t>
            </a:r>
            <a:r>
              <a:rPr lang="en-US" sz="3200" dirty="0">
                <a:solidFill>
                  <a:srgbClr val="E36B00"/>
                </a:solidFill>
                <a:effectLst/>
              </a:rPr>
              <a:t>members of </a:t>
            </a:r>
            <a:r>
              <a:rPr lang="en-US" sz="3200" dirty="0">
                <a:solidFill>
                  <a:srgbClr val="252525"/>
                </a:solidFill>
                <a:effectLst/>
              </a:rPr>
              <a:t>the working class. </a:t>
            </a:r>
            <a:endParaRPr lang="en-US" sz="3200" dirty="0">
              <a:effectLst/>
            </a:endParaRPr>
          </a:p>
          <a:p>
            <a:endParaRPr lang="en-IN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3967C6-722B-C421-D0CF-61C13807133D}"/>
              </a:ext>
            </a:extLst>
          </p:cNvPr>
          <p:cNvSpPr txBox="1"/>
          <p:nvPr/>
        </p:nvSpPr>
        <p:spPr>
          <a:xfrm>
            <a:off x="2835639" y="382344"/>
            <a:ext cx="7087849" cy="646331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pPr algn="ctr"/>
            <a:r>
              <a:rPr lang="en-US" sz="3600" b="1" dirty="0"/>
              <a:t>Suggestions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00605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B050EA3-E686-BD86-C787-568E2B125754}"/>
              </a:ext>
            </a:extLst>
          </p:cNvPr>
          <p:cNvSpPr/>
          <p:nvPr/>
        </p:nvSpPr>
        <p:spPr>
          <a:xfrm>
            <a:off x="2902593" y="2705725"/>
            <a:ext cx="5057184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800" b="1" dirty="0">
                <a:ln/>
                <a:solidFill>
                  <a:schemeClr val="accent4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83439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E4033-392C-57A2-5407-23B8F35C3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90" y="2583670"/>
            <a:ext cx="10104620" cy="108892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b="1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Insights – Application data Set</a:t>
            </a:r>
            <a:endParaRPr lang="en-IN" sz="6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88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D7C4C9F-8DD5-F18E-0E44-AB381B7AF158}"/>
              </a:ext>
            </a:extLst>
          </p:cNvPr>
          <p:cNvSpPr txBox="1"/>
          <p:nvPr/>
        </p:nvSpPr>
        <p:spPr>
          <a:xfrm>
            <a:off x="662553" y="5458723"/>
            <a:ext cx="543344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IN" sz="2400" dirty="0"/>
              <a:t>Females have more payment difficulties as compared to men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BE1D20-573C-B50B-1940-11856B3EB3B0}"/>
              </a:ext>
            </a:extLst>
          </p:cNvPr>
          <p:cNvSpPr txBox="1"/>
          <p:nvPr/>
        </p:nvSpPr>
        <p:spPr>
          <a:xfrm>
            <a:off x="3271830" y="198948"/>
            <a:ext cx="6576707" cy="7090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Installment trend by Gender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862141-4CD4-0903-DE1B-B6654F005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53" y="1439056"/>
            <a:ext cx="5580362" cy="366702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1973C0-6BDC-219E-057B-B97BD46EB8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79" t="23520" r="37562"/>
          <a:stretch/>
        </p:blipFill>
        <p:spPr>
          <a:xfrm>
            <a:off x="8019737" y="1326030"/>
            <a:ext cx="2458387" cy="255917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C4C192A3-EA8D-DC39-0E98-4D6D890A1A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249" y="4182645"/>
            <a:ext cx="3597561" cy="231162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7550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19DA7E8-4C6D-0290-6917-348A8A8CF1DD}"/>
              </a:ext>
            </a:extLst>
          </p:cNvPr>
          <p:cNvSpPr txBox="1">
            <a:spLocks/>
          </p:cNvSpPr>
          <p:nvPr/>
        </p:nvSpPr>
        <p:spPr>
          <a:xfrm>
            <a:off x="2962430" y="160715"/>
            <a:ext cx="6601294" cy="663744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Applicants by Family Status</a:t>
            </a:r>
            <a:endParaRPr lang="en-IN" sz="36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CDEA39-BF9A-BF6A-E391-D92E85AD21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7" t="38708" r="44303" b="12306"/>
          <a:stretch/>
        </p:blipFill>
        <p:spPr>
          <a:xfrm>
            <a:off x="7126430" y="1758643"/>
            <a:ext cx="4094098" cy="223677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3C3FF9-1BB9-9766-A0D3-C6E0BAEE5EEC}"/>
              </a:ext>
            </a:extLst>
          </p:cNvPr>
          <p:cNvSpPr txBox="1"/>
          <p:nvPr/>
        </p:nvSpPr>
        <p:spPr>
          <a:xfrm>
            <a:off x="2962430" y="4911650"/>
            <a:ext cx="7380783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IN" dirty="0"/>
              <a:t>Most of the applicants are married ones.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B12B4F8-15CA-B8F2-528A-1CA3108FF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24" y="1361575"/>
            <a:ext cx="5361276" cy="321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67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F29BFCF-9B3F-EBC8-48AA-B38219778058}"/>
              </a:ext>
            </a:extLst>
          </p:cNvPr>
          <p:cNvSpPr txBox="1">
            <a:spLocks/>
          </p:cNvSpPr>
          <p:nvPr/>
        </p:nvSpPr>
        <p:spPr>
          <a:xfrm>
            <a:off x="2938072" y="365125"/>
            <a:ext cx="7060367" cy="663744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Correlation insights-Continuous Variable</a:t>
            </a:r>
            <a:endParaRPr lang="en-IN" sz="3600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8EFF5FD-0935-203B-2287-A9D49FC3820E}"/>
              </a:ext>
            </a:extLst>
          </p:cNvPr>
          <p:cNvGrpSpPr/>
          <p:nvPr/>
        </p:nvGrpSpPr>
        <p:grpSpPr>
          <a:xfrm>
            <a:off x="569625" y="1267918"/>
            <a:ext cx="5526375" cy="3618876"/>
            <a:chOff x="494674" y="1477780"/>
            <a:chExt cx="5966085" cy="390244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2E1B92C-FE6A-0C38-4057-7834DD8FE9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787" t="34770" r="47008" b="18454"/>
            <a:stretch/>
          </p:blipFill>
          <p:spPr>
            <a:xfrm>
              <a:off x="494674" y="1477780"/>
              <a:ext cx="5966085" cy="390244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58197F6-A451-E8DE-D199-FD83C0E17C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3889" y="2893102"/>
              <a:ext cx="2638268" cy="157396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0FAEB6C6-44AE-AC8E-157F-D9EF277B51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12" t="25781" r="51557" b="14985"/>
          <a:stretch/>
        </p:blipFill>
        <p:spPr>
          <a:xfrm>
            <a:off x="6618156" y="1309381"/>
            <a:ext cx="3942413" cy="353594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CAC59A-92E1-2F18-3D16-04C8D45BB0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40" t="30079" r="43177" b="49588"/>
          <a:stretch/>
        </p:blipFill>
        <p:spPr>
          <a:xfrm>
            <a:off x="569625" y="5125842"/>
            <a:ext cx="6460762" cy="152329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EA4F243D-025D-E942-E780-9F3D155B16DA}"/>
              </a:ext>
            </a:extLst>
          </p:cNvPr>
          <p:cNvSpPr txBox="1">
            <a:spLocks/>
          </p:cNvSpPr>
          <p:nvPr/>
        </p:nvSpPr>
        <p:spPr>
          <a:xfrm>
            <a:off x="1631431" y="1733599"/>
            <a:ext cx="1961212" cy="2757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Correlation= 0.77</a:t>
            </a:r>
            <a:endParaRPr lang="en-IN" sz="18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D90317A-3472-9219-C60A-AC3A298B0322}"/>
              </a:ext>
            </a:extLst>
          </p:cNvPr>
          <p:cNvSpPr txBox="1">
            <a:spLocks/>
          </p:cNvSpPr>
          <p:nvPr/>
        </p:nvSpPr>
        <p:spPr>
          <a:xfrm>
            <a:off x="7450113" y="1457823"/>
            <a:ext cx="1961212" cy="2757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Correlation= 0.98</a:t>
            </a:r>
            <a:endParaRPr lang="en-IN" sz="18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0D7A363-7984-ABC1-9D5D-783F26A7E5F3}"/>
              </a:ext>
            </a:extLst>
          </p:cNvPr>
          <p:cNvSpPr txBox="1">
            <a:spLocks/>
          </p:cNvSpPr>
          <p:nvPr/>
        </p:nvSpPr>
        <p:spPr>
          <a:xfrm>
            <a:off x="7225257" y="5373915"/>
            <a:ext cx="3335312" cy="682111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Some Higher Correlations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82106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C4A3D4-4DA8-DB91-3C18-D098D6FD8C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05" t="35184" r="32377" b="16267"/>
          <a:stretch/>
        </p:blipFill>
        <p:spPr>
          <a:xfrm>
            <a:off x="419726" y="1409075"/>
            <a:ext cx="5996064" cy="335779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C9F07-F533-4C6B-D70F-C9F271986C05}"/>
              </a:ext>
            </a:extLst>
          </p:cNvPr>
          <p:cNvSpPr txBox="1">
            <a:spLocks/>
          </p:cNvSpPr>
          <p:nvPr/>
        </p:nvSpPr>
        <p:spPr>
          <a:xfrm>
            <a:off x="2938072" y="365125"/>
            <a:ext cx="7060367" cy="663744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Loan Type vs Gender</a:t>
            </a:r>
            <a:endParaRPr lang="en-IN" sz="36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96F158-C03E-CD2F-050A-0F33076B7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489" y="1409075"/>
            <a:ext cx="5021785" cy="335779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EE24285-2463-6427-453A-EB1C1611321C}"/>
              </a:ext>
            </a:extLst>
          </p:cNvPr>
          <p:cNvSpPr txBox="1">
            <a:spLocks/>
          </p:cNvSpPr>
          <p:nvPr/>
        </p:nvSpPr>
        <p:spPr>
          <a:xfrm>
            <a:off x="3097968" y="5147078"/>
            <a:ext cx="5996063" cy="642319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Cash Loans are more popular than Revolving loans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682702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E4033-392C-57A2-5407-23B8F35C3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90" y="2583670"/>
            <a:ext cx="10104620" cy="2348094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Insights – Previous  Record data Set</a:t>
            </a:r>
            <a:endParaRPr lang="en-IN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312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73B3F9-BD54-4123-13F7-9AE648A1E06F}"/>
              </a:ext>
            </a:extLst>
          </p:cNvPr>
          <p:cNvSpPr txBox="1"/>
          <p:nvPr/>
        </p:nvSpPr>
        <p:spPr>
          <a:xfrm>
            <a:off x="1726368" y="5287195"/>
            <a:ext cx="9411324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/>
              <a:t>Cash loans are most refused while Consumer loans are most approved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FB18D0-B560-1209-FD22-3208110CAEBD}"/>
              </a:ext>
            </a:extLst>
          </p:cNvPr>
          <p:cNvSpPr txBox="1"/>
          <p:nvPr/>
        </p:nvSpPr>
        <p:spPr>
          <a:xfrm>
            <a:off x="2835640" y="382344"/>
            <a:ext cx="6008558" cy="646331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pPr algn="ctr"/>
            <a:r>
              <a:rPr lang="en-US" sz="3600" b="1" dirty="0"/>
              <a:t>Total Loans – Value Count</a:t>
            </a:r>
            <a:endParaRPr lang="en-IN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A23415-4215-3251-878C-4F5C670284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88" t="39339" r="45860" b="29170"/>
          <a:stretch/>
        </p:blipFill>
        <p:spPr>
          <a:xfrm>
            <a:off x="6096000" y="1982436"/>
            <a:ext cx="5041692" cy="215858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9DC9E8-AFC6-67FE-5495-6C78143490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30" t="23375" r="38401" b="20204"/>
          <a:stretch/>
        </p:blipFill>
        <p:spPr>
          <a:xfrm>
            <a:off x="773869" y="1570805"/>
            <a:ext cx="4571120" cy="319606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7808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673E34-00ED-B892-42BB-D6A6F739FB72}"/>
              </a:ext>
            </a:extLst>
          </p:cNvPr>
          <p:cNvSpPr txBox="1"/>
          <p:nvPr/>
        </p:nvSpPr>
        <p:spPr>
          <a:xfrm>
            <a:off x="2835639" y="382344"/>
            <a:ext cx="7087849" cy="646331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pPr algn="ctr"/>
            <a:r>
              <a:rPr lang="en-US" sz="3600" b="1" dirty="0"/>
              <a:t>Previous Credit vs Present Credit</a:t>
            </a:r>
            <a:endParaRPr lang="en-IN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C55B7B-0BF9-F672-83CE-49A074F47F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15" t="47429" r="42777" b="28950"/>
          <a:stretch/>
        </p:blipFill>
        <p:spPr>
          <a:xfrm>
            <a:off x="704537" y="2113613"/>
            <a:ext cx="5141627" cy="164891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040CF9-8303-7115-B5B6-39D00181A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881" y="1560256"/>
            <a:ext cx="5206582" cy="31294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51BBF8-EBCE-39E5-3682-FF1DC5837208}"/>
              </a:ext>
            </a:extLst>
          </p:cNvPr>
          <p:cNvSpPr txBox="1"/>
          <p:nvPr/>
        </p:nvSpPr>
        <p:spPr>
          <a:xfrm>
            <a:off x="1400333" y="5242532"/>
            <a:ext cx="9761095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</a:rPr>
              <a:t>The amount of the applicant's withdrawal is likely to match that of its earlier application. </a:t>
            </a:r>
          </a:p>
        </p:txBody>
      </p:sp>
    </p:spTree>
    <p:extLst>
      <p:ext uri="{BB962C8B-B14F-4D97-AF65-F5344CB8AC3E}">
        <p14:creationId xmlns:p14="http://schemas.microsoft.com/office/powerpoint/2010/main" val="393365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169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        Task 2 By : Gaurav Sharma  </vt:lpstr>
      <vt:lpstr>Data Insights – Application data Set</vt:lpstr>
      <vt:lpstr>PowerPoint Presentation</vt:lpstr>
      <vt:lpstr>PowerPoint Presentation</vt:lpstr>
      <vt:lpstr>PowerPoint Presentation</vt:lpstr>
      <vt:lpstr>PowerPoint Presentation</vt:lpstr>
      <vt:lpstr>Data Insights – Previous  Record data Set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Findings – Cereals data set      By : Gaurav Sharma  </dc:title>
  <dc:creator>Gaurav Sharma</dc:creator>
  <cp:lastModifiedBy>Gaurav Sharma</cp:lastModifiedBy>
  <cp:revision>43</cp:revision>
  <cp:lastPrinted>2022-11-04T17:41:33Z</cp:lastPrinted>
  <dcterms:created xsi:type="dcterms:W3CDTF">2022-11-04T17:04:18Z</dcterms:created>
  <dcterms:modified xsi:type="dcterms:W3CDTF">2022-11-18T18:56:51Z</dcterms:modified>
</cp:coreProperties>
</file>