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402" r:id="rId5"/>
    <p:sldId id="442" r:id="rId6"/>
    <p:sldId id="443" r:id="rId7"/>
    <p:sldId id="450" r:id="rId8"/>
    <p:sldId id="453" r:id="rId9"/>
    <p:sldId id="447" r:id="rId10"/>
    <p:sldId id="427" r:id="rId11"/>
    <p:sldId id="454" r:id="rId12"/>
    <p:sldId id="456" r:id="rId13"/>
    <p:sldId id="448" r:id="rId14"/>
    <p:sldId id="436" r:id="rId15"/>
    <p:sldId id="426"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
          <p15:clr>
            <a:srgbClr val="A4A3A4"/>
          </p15:clr>
        </p15:guide>
        <p15:guide id="2" pos="2880">
          <p15:clr>
            <a:srgbClr val="A4A3A4"/>
          </p15:clr>
        </p15:guide>
        <p15:guide id="3" pos="5626">
          <p15:clr>
            <a:srgbClr val="A4A3A4"/>
          </p15:clr>
        </p15:guide>
        <p15:guide id="4" pos="141">
          <p15:clr>
            <a:srgbClr val="A4A3A4"/>
          </p15:clr>
        </p15:guide>
        <p15:guide id="5"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Laurie Mitchell"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00"/>
    <a:srgbClr val="226194"/>
    <a:srgbClr val="EBEBEB"/>
    <a:srgbClr val="E6E6E6"/>
    <a:srgbClr val="F3F3F3"/>
    <a:srgbClr val="5FAA45"/>
    <a:srgbClr val="6DC651"/>
    <a:srgbClr val="224189"/>
    <a:srgbClr val="73C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7" autoAdjust="0"/>
    <p:restoredTop sz="99814" autoAdjust="0"/>
  </p:normalViewPr>
  <p:slideViewPr>
    <p:cSldViewPr snapToGrid="0">
      <p:cViewPr>
        <p:scale>
          <a:sx n="99" d="100"/>
          <a:sy n="99" d="100"/>
        </p:scale>
        <p:origin x="-1192" y="-256"/>
      </p:cViewPr>
      <p:guideLst>
        <p:guide orient="horz" pos="218"/>
        <p:guide orient="horz" pos="2160"/>
        <p:guide pos="2880"/>
        <p:guide pos="5626"/>
        <p:guide pos="141"/>
      </p:guideLst>
    </p:cSldViewPr>
  </p:slideViewPr>
  <p:notesTextViewPr>
    <p:cViewPr>
      <p:scale>
        <a:sx n="1" d="1"/>
        <a:sy n="1" d="1"/>
      </p:scale>
      <p:origin x="0" y="0"/>
    </p:cViewPr>
  </p:notesTextViewPr>
  <p:sorterViewPr>
    <p:cViewPr>
      <p:scale>
        <a:sx n="141" d="100"/>
        <a:sy n="141" d="100"/>
      </p:scale>
      <p:origin x="0" y="0"/>
    </p:cViewPr>
  </p:sorterViewPr>
  <p:notesViewPr>
    <p:cSldViewPr snapToGrid="0" snapToObjects="1">
      <p:cViewPr>
        <p:scale>
          <a:sx n="150" d="100"/>
          <a:sy n="150" d="100"/>
        </p:scale>
        <p:origin x="-1120" y="6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D0EF8-F334-C245-8EC3-E31FB3073039}" type="doc">
      <dgm:prSet loTypeId="urn:microsoft.com/office/officeart/2005/8/layout/pyramid1" loCatId="" qsTypeId="urn:microsoft.com/office/officeart/2005/8/quickstyle/simple1" qsCatId="simple" csTypeId="urn:microsoft.com/office/officeart/2005/8/colors/accent1_4" csCatId="accent1" phldr="1"/>
      <dgm:spPr/>
    </dgm:pt>
    <dgm:pt modelId="{8FD18AC5-71C0-044A-AB4A-BA0441F858F1}">
      <dgm:prSet phldrT="[Text]"/>
      <dgm:spPr>
        <a:solidFill>
          <a:schemeClr val="bg1">
            <a:lumMod val="75000"/>
          </a:schemeClr>
        </a:solidFill>
      </dgm:spPr>
      <dgm:t>
        <a:bodyPr/>
        <a:lstStyle/>
        <a:p>
          <a:endParaRPr lang="en-US" dirty="0" smtClean="0"/>
        </a:p>
        <a:p>
          <a:endParaRPr lang="en-US" dirty="0" smtClean="0"/>
        </a:p>
        <a:p>
          <a:endParaRPr lang="en-US" dirty="0" smtClean="0"/>
        </a:p>
        <a:p>
          <a:r>
            <a:rPr lang="en-US" dirty="0" smtClean="0">
              <a:solidFill>
                <a:srgbClr val="FFFFFF"/>
              </a:solidFill>
            </a:rPr>
            <a:t>Platinum</a:t>
          </a:r>
          <a:endParaRPr lang="en-US" dirty="0">
            <a:solidFill>
              <a:srgbClr val="FFFFFF"/>
            </a:solidFill>
          </a:endParaRPr>
        </a:p>
      </dgm:t>
    </dgm:pt>
    <dgm:pt modelId="{F2788A8D-4BB3-DF47-9151-7FE53B29E747}" type="parTrans" cxnId="{B2D48734-2609-A343-84B6-2C4EFC5B8737}">
      <dgm:prSet/>
      <dgm:spPr/>
      <dgm:t>
        <a:bodyPr/>
        <a:lstStyle/>
        <a:p>
          <a:endParaRPr lang="en-US"/>
        </a:p>
      </dgm:t>
    </dgm:pt>
    <dgm:pt modelId="{A49425A9-6CF9-9245-916C-415026BBCD66}" type="sibTrans" cxnId="{B2D48734-2609-A343-84B6-2C4EFC5B8737}">
      <dgm:prSet/>
      <dgm:spPr/>
      <dgm:t>
        <a:bodyPr/>
        <a:lstStyle/>
        <a:p>
          <a:endParaRPr lang="en-US"/>
        </a:p>
      </dgm:t>
    </dgm:pt>
    <dgm:pt modelId="{22CCB9D2-C69C-E74E-9611-29BEF7900443}">
      <dgm:prSet phldrT="[Text]"/>
      <dgm:spPr>
        <a:solidFill>
          <a:srgbClr val="FF6600"/>
        </a:solidFill>
      </dgm:spPr>
      <dgm:t>
        <a:bodyPr/>
        <a:lstStyle/>
        <a:p>
          <a:endParaRPr lang="en-US" dirty="0" smtClean="0"/>
        </a:p>
        <a:p>
          <a:r>
            <a:rPr lang="en-US" dirty="0" smtClean="0">
              <a:solidFill>
                <a:srgbClr val="FFFFFF"/>
              </a:solidFill>
            </a:rPr>
            <a:t>Gold</a:t>
          </a:r>
          <a:endParaRPr lang="en-US" dirty="0">
            <a:solidFill>
              <a:srgbClr val="FFFFFF"/>
            </a:solidFill>
          </a:endParaRPr>
        </a:p>
      </dgm:t>
    </dgm:pt>
    <dgm:pt modelId="{4D2E1C08-264D-634F-B715-249074A97627}" type="parTrans" cxnId="{02B7B5E0-E748-6F40-94D3-E4A5ABA6638B}">
      <dgm:prSet/>
      <dgm:spPr/>
      <dgm:t>
        <a:bodyPr/>
        <a:lstStyle/>
        <a:p>
          <a:endParaRPr lang="en-US"/>
        </a:p>
      </dgm:t>
    </dgm:pt>
    <dgm:pt modelId="{14D20222-5D31-D143-8DDA-1D65755D4FAD}" type="sibTrans" cxnId="{02B7B5E0-E748-6F40-94D3-E4A5ABA6638B}">
      <dgm:prSet/>
      <dgm:spPr/>
      <dgm:t>
        <a:bodyPr/>
        <a:lstStyle/>
        <a:p>
          <a:endParaRPr lang="en-US"/>
        </a:p>
      </dgm:t>
    </dgm:pt>
    <dgm:pt modelId="{9831B92F-DF31-E747-9719-09F52BBC7B71}">
      <dgm:prSet phldrT="[Text]"/>
      <dgm:spPr>
        <a:solidFill>
          <a:srgbClr val="5FAA45"/>
        </a:solidFill>
      </dgm:spPr>
      <dgm:t>
        <a:bodyPr/>
        <a:lstStyle/>
        <a:p>
          <a:r>
            <a:rPr lang="en-US" dirty="0" smtClean="0">
              <a:solidFill>
                <a:schemeClr val="bg1"/>
              </a:solidFill>
            </a:rPr>
            <a:t>Silver</a:t>
          </a:r>
          <a:endParaRPr lang="en-US" dirty="0">
            <a:solidFill>
              <a:schemeClr val="bg1"/>
            </a:solidFill>
          </a:endParaRPr>
        </a:p>
      </dgm:t>
    </dgm:pt>
    <dgm:pt modelId="{FD68A791-2BD0-7A4E-9782-4EBB45D8ADCC}" type="parTrans" cxnId="{F46C5ABA-D385-9F46-8ADC-1EFE7F862F9B}">
      <dgm:prSet/>
      <dgm:spPr/>
      <dgm:t>
        <a:bodyPr/>
        <a:lstStyle/>
        <a:p>
          <a:endParaRPr lang="en-US"/>
        </a:p>
      </dgm:t>
    </dgm:pt>
    <dgm:pt modelId="{FEC89A21-AC1F-8640-8083-0E431F898546}" type="sibTrans" cxnId="{F46C5ABA-D385-9F46-8ADC-1EFE7F862F9B}">
      <dgm:prSet/>
      <dgm:spPr/>
      <dgm:t>
        <a:bodyPr/>
        <a:lstStyle/>
        <a:p>
          <a:endParaRPr lang="en-US"/>
        </a:p>
      </dgm:t>
    </dgm:pt>
    <dgm:pt modelId="{9CCF14F3-E33A-9E41-B5D3-082DC0691CEB}">
      <dgm:prSet phldrT="[Text]"/>
      <dgm:spPr>
        <a:solidFill>
          <a:srgbClr val="226194"/>
        </a:solidFill>
      </dgm:spPr>
      <dgm:t>
        <a:bodyPr/>
        <a:lstStyle/>
        <a:p>
          <a:r>
            <a:rPr lang="en-US" dirty="0" smtClean="0">
              <a:solidFill>
                <a:schemeClr val="bg1"/>
              </a:solidFill>
            </a:rPr>
            <a:t>Registered</a:t>
          </a:r>
          <a:endParaRPr lang="en-US" dirty="0">
            <a:solidFill>
              <a:schemeClr val="bg1"/>
            </a:solidFill>
          </a:endParaRPr>
        </a:p>
      </dgm:t>
    </dgm:pt>
    <dgm:pt modelId="{FF570BC8-BB93-5B4A-BDF9-2B1996FE186A}" type="parTrans" cxnId="{FC28AC13-87CA-E34C-BC3A-AAA3865864CF}">
      <dgm:prSet/>
      <dgm:spPr/>
      <dgm:t>
        <a:bodyPr/>
        <a:lstStyle/>
        <a:p>
          <a:endParaRPr lang="en-US"/>
        </a:p>
      </dgm:t>
    </dgm:pt>
    <dgm:pt modelId="{2D0D4417-1C42-EC46-8FD8-8FB5A949207E}" type="sibTrans" cxnId="{FC28AC13-87CA-E34C-BC3A-AAA3865864CF}">
      <dgm:prSet/>
      <dgm:spPr/>
      <dgm:t>
        <a:bodyPr/>
        <a:lstStyle/>
        <a:p>
          <a:endParaRPr lang="en-US"/>
        </a:p>
      </dgm:t>
    </dgm:pt>
    <dgm:pt modelId="{59E61457-4F06-6F4A-ACC9-1CD4E89A787F}" type="pres">
      <dgm:prSet presAssocID="{9CDD0EF8-F334-C245-8EC3-E31FB3073039}" presName="Name0" presStyleCnt="0">
        <dgm:presLayoutVars>
          <dgm:dir/>
          <dgm:animLvl val="lvl"/>
          <dgm:resizeHandles val="exact"/>
        </dgm:presLayoutVars>
      </dgm:prSet>
      <dgm:spPr/>
    </dgm:pt>
    <dgm:pt modelId="{513CA530-1C47-2747-8A2A-8F6241F5759E}" type="pres">
      <dgm:prSet presAssocID="{8FD18AC5-71C0-044A-AB4A-BA0441F858F1}" presName="Name8" presStyleCnt="0"/>
      <dgm:spPr/>
    </dgm:pt>
    <dgm:pt modelId="{A71891B5-87EF-C247-AEA9-46D227D877CB}" type="pres">
      <dgm:prSet presAssocID="{8FD18AC5-71C0-044A-AB4A-BA0441F858F1}" presName="level" presStyleLbl="node1" presStyleIdx="0" presStyleCnt="4">
        <dgm:presLayoutVars>
          <dgm:chMax val="1"/>
          <dgm:bulletEnabled val="1"/>
        </dgm:presLayoutVars>
      </dgm:prSet>
      <dgm:spPr/>
      <dgm:t>
        <a:bodyPr/>
        <a:lstStyle/>
        <a:p>
          <a:endParaRPr lang="en-US"/>
        </a:p>
      </dgm:t>
    </dgm:pt>
    <dgm:pt modelId="{BC5D71AA-DA44-304F-9E6F-8BC7302CFECD}" type="pres">
      <dgm:prSet presAssocID="{8FD18AC5-71C0-044A-AB4A-BA0441F858F1}" presName="levelTx" presStyleLbl="revTx" presStyleIdx="0" presStyleCnt="0">
        <dgm:presLayoutVars>
          <dgm:chMax val="1"/>
          <dgm:bulletEnabled val="1"/>
        </dgm:presLayoutVars>
      </dgm:prSet>
      <dgm:spPr/>
      <dgm:t>
        <a:bodyPr/>
        <a:lstStyle/>
        <a:p>
          <a:endParaRPr lang="en-US"/>
        </a:p>
      </dgm:t>
    </dgm:pt>
    <dgm:pt modelId="{8D312940-6F27-DF41-901A-F03D069FD899}" type="pres">
      <dgm:prSet presAssocID="{22CCB9D2-C69C-E74E-9611-29BEF7900443}" presName="Name8" presStyleCnt="0"/>
      <dgm:spPr/>
    </dgm:pt>
    <dgm:pt modelId="{271E803F-B89D-864A-94DE-0A12D5321476}" type="pres">
      <dgm:prSet presAssocID="{22CCB9D2-C69C-E74E-9611-29BEF7900443}" presName="level" presStyleLbl="node1" presStyleIdx="1" presStyleCnt="4" custScaleY="89914">
        <dgm:presLayoutVars>
          <dgm:chMax val="1"/>
          <dgm:bulletEnabled val="1"/>
        </dgm:presLayoutVars>
      </dgm:prSet>
      <dgm:spPr/>
      <dgm:t>
        <a:bodyPr/>
        <a:lstStyle/>
        <a:p>
          <a:endParaRPr lang="en-US"/>
        </a:p>
      </dgm:t>
    </dgm:pt>
    <dgm:pt modelId="{B1C72594-F5F2-F94D-B50D-A43FF528833E}" type="pres">
      <dgm:prSet presAssocID="{22CCB9D2-C69C-E74E-9611-29BEF7900443}" presName="levelTx" presStyleLbl="revTx" presStyleIdx="0" presStyleCnt="0">
        <dgm:presLayoutVars>
          <dgm:chMax val="1"/>
          <dgm:bulletEnabled val="1"/>
        </dgm:presLayoutVars>
      </dgm:prSet>
      <dgm:spPr/>
      <dgm:t>
        <a:bodyPr/>
        <a:lstStyle/>
        <a:p>
          <a:endParaRPr lang="en-US"/>
        </a:p>
      </dgm:t>
    </dgm:pt>
    <dgm:pt modelId="{2EE44FB1-12DD-8643-8B13-4C263108CB07}" type="pres">
      <dgm:prSet presAssocID="{9831B92F-DF31-E747-9719-09F52BBC7B71}" presName="Name8" presStyleCnt="0"/>
      <dgm:spPr/>
    </dgm:pt>
    <dgm:pt modelId="{80535C59-57AF-854F-BF54-FB9FEBF50BD8}" type="pres">
      <dgm:prSet presAssocID="{9831B92F-DF31-E747-9719-09F52BBC7B71}" presName="level" presStyleLbl="node1" presStyleIdx="2" presStyleCnt="4">
        <dgm:presLayoutVars>
          <dgm:chMax val="1"/>
          <dgm:bulletEnabled val="1"/>
        </dgm:presLayoutVars>
      </dgm:prSet>
      <dgm:spPr/>
      <dgm:t>
        <a:bodyPr/>
        <a:lstStyle/>
        <a:p>
          <a:endParaRPr lang="en-US"/>
        </a:p>
      </dgm:t>
    </dgm:pt>
    <dgm:pt modelId="{363E72E0-08C3-1D4B-8D07-9CBC1EF77D8F}" type="pres">
      <dgm:prSet presAssocID="{9831B92F-DF31-E747-9719-09F52BBC7B71}" presName="levelTx" presStyleLbl="revTx" presStyleIdx="0" presStyleCnt="0">
        <dgm:presLayoutVars>
          <dgm:chMax val="1"/>
          <dgm:bulletEnabled val="1"/>
        </dgm:presLayoutVars>
      </dgm:prSet>
      <dgm:spPr/>
      <dgm:t>
        <a:bodyPr/>
        <a:lstStyle/>
        <a:p>
          <a:endParaRPr lang="en-US"/>
        </a:p>
      </dgm:t>
    </dgm:pt>
    <dgm:pt modelId="{B73CFD2C-E725-084C-B2DE-83FF965BB13A}" type="pres">
      <dgm:prSet presAssocID="{9CCF14F3-E33A-9E41-B5D3-082DC0691CEB}" presName="Name8" presStyleCnt="0"/>
      <dgm:spPr/>
    </dgm:pt>
    <dgm:pt modelId="{B2D7DFA6-230C-0D4A-9B68-F5FFBD332801}" type="pres">
      <dgm:prSet presAssocID="{9CCF14F3-E33A-9E41-B5D3-082DC0691CEB}" presName="level" presStyleLbl="node1" presStyleIdx="3" presStyleCnt="4" custScaleY="96816">
        <dgm:presLayoutVars>
          <dgm:chMax val="1"/>
          <dgm:bulletEnabled val="1"/>
        </dgm:presLayoutVars>
      </dgm:prSet>
      <dgm:spPr/>
      <dgm:t>
        <a:bodyPr/>
        <a:lstStyle/>
        <a:p>
          <a:endParaRPr lang="en-US"/>
        </a:p>
      </dgm:t>
    </dgm:pt>
    <dgm:pt modelId="{CF9FD478-F540-914A-BD83-19FF429BE3BB}" type="pres">
      <dgm:prSet presAssocID="{9CCF14F3-E33A-9E41-B5D3-082DC0691CEB}" presName="levelTx" presStyleLbl="revTx" presStyleIdx="0" presStyleCnt="0">
        <dgm:presLayoutVars>
          <dgm:chMax val="1"/>
          <dgm:bulletEnabled val="1"/>
        </dgm:presLayoutVars>
      </dgm:prSet>
      <dgm:spPr/>
      <dgm:t>
        <a:bodyPr/>
        <a:lstStyle/>
        <a:p>
          <a:endParaRPr lang="en-US"/>
        </a:p>
      </dgm:t>
    </dgm:pt>
  </dgm:ptLst>
  <dgm:cxnLst>
    <dgm:cxn modelId="{AAD8E58C-F603-734B-9C2E-E4D571D9E082}" type="presOf" srcId="{9831B92F-DF31-E747-9719-09F52BBC7B71}" destId="{363E72E0-08C3-1D4B-8D07-9CBC1EF77D8F}" srcOrd="1" destOrd="0" presId="urn:microsoft.com/office/officeart/2005/8/layout/pyramid1"/>
    <dgm:cxn modelId="{39D9F14D-B0C4-6643-AD7E-698A4E520B1D}" type="presOf" srcId="{9831B92F-DF31-E747-9719-09F52BBC7B71}" destId="{80535C59-57AF-854F-BF54-FB9FEBF50BD8}" srcOrd="0" destOrd="0" presId="urn:microsoft.com/office/officeart/2005/8/layout/pyramid1"/>
    <dgm:cxn modelId="{D1A21580-470D-C348-8E8A-DC58981B5D59}" type="presOf" srcId="{9CCF14F3-E33A-9E41-B5D3-082DC0691CEB}" destId="{B2D7DFA6-230C-0D4A-9B68-F5FFBD332801}" srcOrd="0" destOrd="0" presId="urn:microsoft.com/office/officeart/2005/8/layout/pyramid1"/>
    <dgm:cxn modelId="{FC28AC13-87CA-E34C-BC3A-AAA3865864CF}" srcId="{9CDD0EF8-F334-C245-8EC3-E31FB3073039}" destId="{9CCF14F3-E33A-9E41-B5D3-082DC0691CEB}" srcOrd="3" destOrd="0" parTransId="{FF570BC8-BB93-5B4A-BDF9-2B1996FE186A}" sibTransId="{2D0D4417-1C42-EC46-8FD8-8FB5A949207E}"/>
    <dgm:cxn modelId="{A5C17ACB-5CF6-164B-85FB-FCFAC568D47B}" type="presOf" srcId="{9CCF14F3-E33A-9E41-B5D3-082DC0691CEB}" destId="{CF9FD478-F540-914A-BD83-19FF429BE3BB}" srcOrd="1" destOrd="0" presId="urn:microsoft.com/office/officeart/2005/8/layout/pyramid1"/>
    <dgm:cxn modelId="{B7980EFF-DBBE-7646-B347-BC4CE1338080}" type="presOf" srcId="{8FD18AC5-71C0-044A-AB4A-BA0441F858F1}" destId="{A71891B5-87EF-C247-AEA9-46D227D877CB}" srcOrd="0" destOrd="0" presId="urn:microsoft.com/office/officeart/2005/8/layout/pyramid1"/>
    <dgm:cxn modelId="{02B7B5E0-E748-6F40-94D3-E4A5ABA6638B}" srcId="{9CDD0EF8-F334-C245-8EC3-E31FB3073039}" destId="{22CCB9D2-C69C-E74E-9611-29BEF7900443}" srcOrd="1" destOrd="0" parTransId="{4D2E1C08-264D-634F-B715-249074A97627}" sibTransId="{14D20222-5D31-D143-8DDA-1D65755D4FAD}"/>
    <dgm:cxn modelId="{B2D48734-2609-A343-84B6-2C4EFC5B8737}" srcId="{9CDD0EF8-F334-C245-8EC3-E31FB3073039}" destId="{8FD18AC5-71C0-044A-AB4A-BA0441F858F1}" srcOrd="0" destOrd="0" parTransId="{F2788A8D-4BB3-DF47-9151-7FE53B29E747}" sibTransId="{A49425A9-6CF9-9245-916C-415026BBCD66}"/>
    <dgm:cxn modelId="{E8E6C31A-3EEA-214F-8FA5-A1517998E0B9}" type="presOf" srcId="{22CCB9D2-C69C-E74E-9611-29BEF7900443}" destId="{B1C72594-F5F2-F94D-B50D-A43FF528833E}" srcOrd="1" destOrd="0" presId="urn:microsoft.com/office/officeart/2005/8/layout/pyramid1"/>
    <dgm:cxn modelId="{A6E242CA-7FA6-BB4A-863D-153D4292D4C1}" type="presOf" srcId="{9CDD0EF8-F334-C245-8EC3-E31FB3073039}" destId="{59E61457-4F06-6F4A-ACC9-1CD4E89A787F}" srcOrd="0" destOrd="0" presId="urn:microsoft.com/office/officeart/2005/8/layout/pyramid1"/>
    <dgm:cxn modelId="{6AFFFD42-E2ED-0B41-8DF0-FF29A42D657F}" type="presOf" srcId="{22CCB9D2-C69C-E74E-9611-29BEF7900443}" destId="{271E803F-B89D-864A-94DE-0A12D5321476}" srcOrd="0" destOrd="0" presId="urn:microsoft.com/office/officeart/2005/8/layout/pyramid1"/>
    <dgm:cxn modelId="{F46C5ABA-D385-9F46-8ADC-1EFE7F862F9B}" srcId="{9CDD0EF8-F334-C245-8EC3-E31FB3073039}" destId="{9831B92F-DF31-E747-9719-09F52BBC7B71}" srcOrd="2" destOrd="0" parTransId="{FD68A791-2BD0-7A4E-9782-4EBB45D8ADCC}" sibTransId="{FEC89A21-AC1F-8640-8083-0E431F898546}"/>
    <dgm:cxn modelId="{2FF7DA7B-D255-674A-9F0B-00628311314C}" type="presOf" srcId="{8FD18AC5-71C0-044A-AB4A-BA0441F858F1}" destId="{BC5D71AA-DA44-304F-9E6F-8BC7302CFECD}" srcOrd="1" destOrd="0" presId="urn:microsoft.com/office/officeart/2005/8/layout/pyramid1"/>
    <dgm:cxn modelId="{DF0B9CCA-A817-4D4D-83AD-124E6742D4CD}" type="presParOf" srcId="{59E61457-4F06-6F4A-ACC9-1CD4E89A787F}" destId="{513CA530-1C47-2747-8A2A-8F6241F5759E}" srcOrd="0" destOrd="0" presId="urn:microsoft.com/office/officeart/2005/8/layout/pyramid1"/>
    <dgm:cxn modelId="{8574CFD4-32A5-0542-99D8-55B3E0AED9C5}" type="presParOf" srcId="{513CA530-1C47-2747-8A2A-8F6241F5759E}" destId="{A71891B5-87EF-C247-AEA9-46D227D877CB}" srcOrd="0" destOrd="0" presId="urn:microsoft.com/office/officeart/2005/8/layout/pyramid1"/>
    <dgm:cxn modelId="{A1F4E36E-D109-8F42-8422-BF839584C6AB}" type="presParOf" srcId="{513CA530-1C47-2747-8A2A-8F6241F5759E}" destId="{BC5D71AA-DA44-304F-9E6F-8BC7302CFECD}" srcOrd="1" destOrd="0" presId="urn:microsoft.com/office/officeart/2005/8/layout/pyramid1"/>
    <dgm:cxn modelId="{22AB6B73-452A-364A-BF67-9067BAD1D323}" type="presParOf" srcId="{59E61457-4F06-6F4A-ACC9-1CD4E89A787F}" destId="{8D312940-6F27-DF41-901A-F03D069FD899}" srcOrd="1" destOrd="0" presId="urn:microsoft.com/office/officeart/2005/8/layout/pyramid1"/>
    <dgm:cxn modelId="{10BFDD76-2AAA-D34A-B185-B8DA55F0B1E9}" type="presParOf" srcId="{8D312940-6F27-DF41-901A-F03D069FD899}" destId="{271E803F-B89D-864A-94DE-0A12D5321476}" srcOrd="0" destOrd="0" presId="urn:microsoft.com/office/officeart/2005/8/layout/pyramid1"/>
    <dgm:cxn modelId="{C61EB577-7214-5347-81AB-3B9C4BC23DA2}" type="presParOf" srcId="{8D312940-6F27-DF41-901A-F03D069FD899}" destId="{B1C72594-F5F2-F94D-B50D-A43FF528833E}" srcOrd="1" destOrd="0" presId="urn:microsoft.com/office/officeart/2005/8/layout/pyramid1"/>
    <dgm:cxn modelId="{85D62A4E-A130-434F-BCF9-D55A9558763F}" type="presParOf" srcId="{59E61457-4F06-6F4A-ACC9-1CD4E89A787F}" destId="{2EE44FB1-12DD-8643-8B13-4C263108CB07}" srcOrd="2" destOrd="0" presId="urn:microsoft.com/office/officeart/2005/8/layout/pyramid1"/>
    <dgm:cxn modelId="{18BB569B-DD6F-734F-AA1A-556AE37D48A9}" type="presParOf" srcId="{2EE44FB1-12DD-8643-8B13-4C263108CB07}" destId="{80535C59-57AF-854F-BF54-FB9FEBF50BD8}" srcOrd="0" destOrd="0" presId="urn:microsoft.com/office/officeart/2005/8/layout/pyramid1"/>
    <dgm:cxn modelId="{658C6DEE-A51D-6640-8A00-A73A6AF4C948}" type="presParOf" srcId="{2EE44FB1-12DD-8643-8B13-4C263108CB07}" destId="{363E72E0-08C3-1D4B-8D07-9CBC1EF77D8F}" srcOrd="1" destOrd="0" presId="urn:microsoft.com/office/officeart/2005/8/layout/pyramid1"/>
    <dgm:cxn modelId="{5BD69272-B2C6-1E41-A97D-0B06F827F285}" type="presParOf" srcId="{59E61457-4F06-6F4A-ACC9-1CD4E89A787F}" destId="{B73CFD2C-E725-084C-B2DE-83FF965BB13A}" srcOrd="3" destOrd="0" presId="urn:microsoft.com/office/officeart/2005/8/layout/pyramid1"/>
    <dgm:cxn modelId="{AF569590-09A6-804E-B24C-0EC07A78DAFF}" type="presParOf" srcId="{B73CFD2C-E725-084C-B2DE-83FF965BB13A}" destId="{B2D7DFA6-230C-0D4A-9B68-F5FFBD332801}" srcOrd="0" destOrd="0" presId="urn:microsoft.com/office/officeart/2005/8/layout/pyramid1"/>
    <dgm:cxn modelId="{AE98A0C7-0410-CB46-AC3C-669C960FCCFB}" type="presParOf" srcId="{B73CFD2C-E725-084C-B2DE-83FF965BB13A}" destId="{CF9FD478-F540-914A-BD83-19FF429BE3BB}"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891B5-87EF-C247-AEA9-46D227D877CB}">
      <dsp:nvSpPr>
        <dsp:cNvPr id="0" name=""/>
        <dsp:cNvSpPr/>
      </dsp:nvSpPr>
      <dsp:spPr>
        <a:xfrm>
          <a:off x="1201135" y="0"/>
          <a:ext cx="837816" cy="1046914"/>
        </a:xfrm>
        <a:prstGeom prst="trapezoid">
          <a:avLst>
            <a:gd name="adj" fmla="val 50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r>
            <a:rPr lang="en-US" sz="1400" kern="1200" dirty="0" smtClean="0">
              <a:solidFill>
                <a:srgbClr val="FFFFFF"/>
              </a:solidFill>
            </a:rPr>
            <a:t>Platinum</a:t>
          </a:r>
          <a:endParaRPr lang="en-US" sz="1400" kern="1200" dirty="0">
            <a:solidFill>
              <a:srgbClr val="FFFFFF"/>
            </a:solidFill>
          </a:endParaRPr>
        </a:p>
      </dsp:txBody>
      <dsp:txXfrm>
        <a:off x="1201135" y="0"/>
        <a:ext cx="837816" cy="1046914"/>
      </dsp:txXfrm>
    </dsp:sp>
    <dsp:sp modelId="{271E803F-B89D-864A-94DE-0A12D5321476}">
      <dsp:nvSpPr>
        <dsp:cNvPr id="0" name=""/>
        <dsp:cNvSpPr/>
      </dsp:nvSpPr>
      <dsp:spPr>
        <a:xfrm>
          <a:off x="824478" y="1046914"/>
          <a:ext cx="1591130" cy="941322"/>
        </a:xfrm>
        <a:prstGeom prst="trapezoid">
          <a:avLst>
            <a:gd name="adj" fmla="val 40014"/>
          </a:avLst>
        </a:prstGeom>
        <a:solidFill>
          <a:srgbClr val="FF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r>
            <a:rPr lang="en-US" sz="1400" kern="1200" dirty="0" smtClean="0">
              <a:solidFill>
                <a:srgbClr val="FFFFFF"/>
              </a:solidFill>
            </a:rPr>
            <a:t>Gold</a:t>
          </a:r>
          <a:endParaRPr lang="en-US" sz="1400" kern="1200" dirty="0">
            <a:solidFill>
              <a:srgbClr val="FFFFFF"/>
            </a:solidFill>
          </a:endParaRPr>
        </a:p>
      </dsp:txBody>
      <dsp:txXfrm>
        <a:off x="1102926" y="1046914"/>
        <a:ext cx="1034234" cy="941322"/>
      </dsp:txXfrm>
    </dsp:sp>
    <dsp:sp modelId="{80535C59-57AF-854F-BF54-FB9FEBF50BD8}">
      <dsp:nvSpPr>
        <dsp:cNvPr id="0" name=""/>
        <dsp:cNvSpPr/>
      </dsp:nvSpPr>
      <dsp:spPr>
        <a:xfrm>
          <a:off x="405570" y="1988236"/>
          <a:ext cx="2428946" cy="1046914"/>
        </a:xfrm>
        <a:prstGeom prst="trapezoid">
          <a:avLst>
            <a:gd name="adj" fmla="val 40014"/>
          </a:avLst>
        </a:prstGeom>
        <a:solidFill>
          <a:srgbClr val="5FAA4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Silver</a:t>
          </a:r>
          <a:endParaRPr lang="en-US" sz="1400" kern="1200" dirty="0">
            <a:solidFill>
              <a:schemeClr val="bg1"/>
            </a:solidFill>
          </a:endParaRPr>
        </a:p>
      </dsp:txBody>
      <dsp:txXfrm>
        <a:off x="830635" y="1988236"/>
        <a:ext cx="1578815" cy="1046914"/>
      </dsp:txXfrm>
    </dsp:sp>
    <dsp:sp modelId="{B2D7DFA6-230C-0D4A-9B68-F5FFBD332801}">
      <dsp:nvSpPr>
        <dsp:cNvPr id="0" name=""/>
        <dsp:cNvSpPr/>
      </dsp:nvSpPr>
      <dsp:spPr>
        <a:xfrm>
          <a:off x="0" y="3035151"/>
          <a:ext cx="3240087" cy="1013580"/>
        </a:xfrm>
        <a:prstGeom prst="trapezoid">
          <a:avLst>
            <a:gd name="adj" fmla="val 40014"/>
          </a:avLst>
        </a:prstGeom>
        <a:solidFill>
          <a:srgbClr val="22619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rPr>
            <a:t>Registered</a:t>
          </a:r>
          <a:endParaRPr lang="en-US" sz="1400" kern="1200" dirty="0">
            <a:solidFill>
              <a:schemeClr val="bg1"/>
            </a:solidFill>
          </a:endParaRPr>
        </a:p>
      </dsp:txBody>
      <dsp:txXfrm>
        <a:off x="567015" y="3035151"/>
        <a:ext cx="2106056" cy="101358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413" cy="464180"/>
          </a:xfrm>
          <a:prstGeom prst="rect">
            <a:avLst/>
          </a:prstGeom>
        </p:spPr>
        <p:txBody>
          <a:bodyPr vert="horz" lIns="92226" tIns="46113" rIns="92226" bIns="46113" rtlCol="0"/>
          <a:lstStyle>
            <a:lvl1pPr algn="l">
              <a:defRPr sz="1200"/>
            </a:lvl1pPr>
          </a:lstStyle>
          <a:p>
            <a:endParaRPr lang="en-US"/>
          </a:p>
        </p:txBody>
      </p:sp>
      <p:sp>
        <p:nvSpPr>
          <p:cNvPr id="3" name="Date Placeholder 2"/>
          <p:cNvSpPr>
            <a:spLocks noGrp="1"/>
          </p:cNvSpPr>
          <p:nvPr>
            <p:ph type="dt" sz="quarter" idx="1"/>
          </p:nvPr>
        </p:nvSpPr>
        <p:spPr>
          <a:xfrm>
            <a:off x="3971386" y="0"/>
            <a:ext cx="3037413" cy="464180"/>
          </a:xfrm>
          <a:prstGeom prst="rect">
            <a:avLst/>
          </a:prstGeom>
        </p:spPr>
        <p:txBody>
          <a:bodyPr vert="horz" lIns="92226" tIns="46113" rIns="92226" bIns="46113" rtlCol="0"/>
          <a:lstStyle>
            <a:lvl1pPr algn="r">
              <a:defRPr sz="1200"/>
            </a:lvl1pPr>
          </a:lstStyle>
          <a:p>
            <a:fld id="{3F36DED2-39EF-4ADB-BDC9-A2E3EA45F503}" type="datetimeFigureOut">
              <a:rPr lang="en-US" smtClean="0"/>
              <a:t>2/2/15</a:t>
            </a:fld>
            <a:endParaRPr lang="en-US"/>
          </a:p>
        </p:txBody>
      </p:sp>
      <p:sp>
        <p:nvSpPr>
          <p:cNvPr id="4" name="Footer Placeholder 3"/>
          <p:cNvSpPr>
            <a:spLocks noGrp="1"/>
          </p:cNvSpPr>
          <p:nvPr>
            <p:ph type="ftr" sz="quarter" idx="2"/>
          </p:nvPr>
        </p:nvSpPr>
        <p:spPr>
          <a:xfrm>
            <a:off x="0" y="8830621"/>
            <a:ext cx="3037413" cy="464180"/>
          </a:xfrm>
          <a:prstGeom prst="rect">
            <a:avLst/>
          </a:prstGeom>
        </p:spPr>
        <p:txBody>
          <a:bodyPr vert="horz" lIns="92226" tIns="46113" rIns="92226" bIns="46113" rtlCol="0" anchor="b"/>
          <a:lstStyle>
            <a:lvl1pPr algn="l">
              <a:defRPr sz="1200"/>
            </a:lvl1pPr>
          </a:lstStyle>
          <a:p>
            <a:endParaRPr lang="en-US"/>
          </a:p>
        </p:txBody>
      </p:sp>
      <p:sp>
        <p:nvSpPr>
          <p:cNvPr id="5" name="Slide Number Placeholder 4"/>
          <p:cNvSpPr>
            <a:spLocks noGrp="1"/>
          </p:cNvSpPr>
          <p:nvPr>
            <p:ph type="sldNum" sz="quarter" idx="3"/>
          </p:nvPr>
        </p:nvSpPr>
        <p:spPr>
          <a:xfrm>
            <a:off x="3971386" y="8830621"/>
            <a:ext cx="3037413" cy="464180"/>
          </a:xfrm>
          <a:prstGeom prst="rect">
            <a:avLst/>
          </a:prstGeom>
        </p:spPr>
        <p:txBody>
          <a:bodyPr vert="horz" lIns="92226" tIns="46113" rIns="92226" bIns="46113" rtlCol="0" anchor="b"/>
          <a:lstStyle>
            <a:lvl1pPr algn="r">
              <a:defRPr sz="1200"/>
            </a:lvl1pPr>
          </a:lstStyle>
          <a:p>
            <a:fld id="{06A12363-9C0F-400A-97F8-E15D8C6C210E}" type="slidenum">
              <a:rPr lang="en-US" smtClean="0"/>
              <a:t>‹#›</a:t>
            </a:fld>
            <a:endParaRPr lang="en-US"/>
          </a:p>
        </p:txBody>
      </p:sp>
    </p:spTree>
    <p:extLst>
      <p:ext uri="{BB962C8B-B14F-4D97-AF65-F5344CB8AC3E}">
        <p14:creationId xmlns:p14="http://schemas.microsoft.com/office/powerpoint/2010/main" val="3598639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413" cy="464180"/>
          </a:xfrm>
          <a:prstGeom prst="rect">
            <a:avLst/>
          </a:prstGeom>
        </p:spPr>
        <p:txBody>
          <a:bodyPr vert="horz" lIns="92226" tIns="46113" rIns="92226" bIns="46113" rtlCol="0"/>
          <a:lstStyle>
            <a:lvl1pPr algn="l">
              <a:defRPr sz="1200"/>
            </a:lvl1pPr>
          </a:lstStyle>
          <a:p>
            <a:endParaRPr lang="en-US"/>
          </a:p>
        </p:txBody>
      </p:sp>
      <p:sp>
        <p:nvSpPr>
          <p:cNvPr id="3" name="Date Placeholder 2"/>
          <p:cNvSpPr>
            <a:spLocks noGrp="1"/>
          </p:cNvSpPr>
          <p:nvPr>
            <p:ph type="dt" idx="1"/>
          </p:nvPr>
        </p:nvSpPr>
        <p:spPr>
          <a:xfrm>
            <a:off x="3971386" y="0"/>
            <a:ext cx="3037413" cy="464180"/>
          </a:xfrm>
          <a:prstGeom prst="rect">
            <a:avLst/>
          </a:prstGeom>
        </p:spPr>
        <p:txBody>
          <a:bodyPr vert="horz" lIns="92226" tIns="46113" rIns="92226" bIns="46113" rtlCol="0"/>
          <a:lstStyle>
            <a:lvl1pPr algn="r">
              <a:defRPr sz="1200"/>
            </a:lvl1pPr>
          </a:lstStyle>
          <a:p>
            <a:fld id="{4FAC07D6-56A5-4EF7-9AFA-1004F97E2DD5}" type="datetimeFigureOut">
              <a:rPr lang="en-US" smtClean="0"/>
              <a:t>2/2/15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2226" tIns="46113" rIns="92226" bIns="46113" rtlCol="0" anchor="ctr"/>
          <a:lstStyle/>
          <a:p>
            <a:endParaRPr lang="en-US"/>
          </a:p>
        </p:txBody>
      </p:sp>
      <p:sp>
        <p:nvSpPr>
          <p:cNvPr id="5" name="Notes Placeholder 4"/>
          <p:cNvSpPr>
            <a:spLocks noGrp="1"/>
          </p:cNvSpPr>
          <p:nvPr>
            <p:ph type="body" sz="quarter" idx="3"/>
          </p:nvPr>
        </p:nvSpPr>
        <p:spPr>
          <a:xfrm>
            <a:off x="701681" y="4416111"/>
            <a:ext cx="5607038" cy="4182419"/>
          </a:xfrm>
          <a:prstGeom prst="rect">
            <a:avLst/>
          </a:prstGeom>
        </p:spPr>
        <p:txBody>
          <a:bodyPr vert="horz" lIns="92226" tIns="46113" rIns="92226" bIns="4611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621"/>
            <a:ext cx="3037413" cy="464180"/>
          </a:xfrm>
          <a:prstGeom prst="rect">
            <a:avLst/>
          </a:prstGeom>
        </p:spPr>
        <p:txBody>
          <a:bodyPr vert="horz" lIns="92226" tIns="46113" rIns="92226" bIns="46113" rtlCol="0" anchor="b"/>
          <a:lstStyle>
            <a:lvl1pPr algn="l">
              <a:defRPr sz="1200"/>
            </a:lvl1pPr>
          </a:lstStyle>
          <a:p>
            <a:endParaRPr lang="en-US"/>
          </a:p>
        </p:txBody>
      </p:sp>
      <p:sp>
        <p:nvSpPr>
          <p:cNvPr id="7" name="Slide Number Placeholder 6"/>
          <p:cNvSpPr>
            <a:spLocks noGrp="1"/>
          </p:cNvSpPr>
          <p:nvPr>
            <p:ph type="sldNum" sz="quarter" idx="5"/>
          </p:nvPr>
        </p:nvSpPr>
        <p:spPr>
          <a:xfrm>
            <a:off x="3971386" y="8830621"/>
            <a:ext cx="3037413" cy="464180"/>
          </a:xfrm>
          <a:prstGeom prst="rect">
            <a:avLst/>
          </a:prstGeom>
        </p:spPr>
        <p:txBody>
          <a:bodyPr vert="horz" lIns="92226" tIns="46113" rIns="92226" bIns="46113" rtlCol="0" anchor="b"/>
          <a:lstStyle>
            <a:lvl1pPr algn="r">
              <a:defRPr sz="1200"/>
            </a:lvl1pPr>
          </a:lstStyle>
          <a:p>
            <a:fld id="{28AE7155-86E5-479D-9901-95D96D4746A7}" type="slidenum">
              <a:rPr lang="en-US" smtClean="0"/>
              <a:t>‹#›</a:t>
            </a:fld>
            <a:endParaRPr lang="en-US"/>
          </a:p>
        </p:txBody>
      </p:sp>
    </p:spTree>
    <p:extLst>
      <p:ext uri="{BB962C8B-B14F-4D97-AF65-F5344CB8AC3E}">
        <p14:creationId xmlns:p14="http://schemas.microsoft.com/office/powerpoint/2010/main" val="235001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AE7155-86E5-479D-9901-95D96D4746A7}" type="slidenum">
              <a:rPr lang="en-US" smtClean="0"/>
              <a:t>5</a:t>
            </a:fld>
            <a:endParaRPr lang="en-US"/>
          </a:p>
        </p:txBody>
      </p:sp>
    </p:spTree>
    <p:extLst>
      <p:ext uri="{BB962C8B-B14F-4D97-AF65-F5344CB8AC3E}">
        <p14:creationId xmlns:p14="http://schemas.microsoft.com/office/powerpoint/2010/main" val="2165230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ThingWorx has the most robust partner ecosystem for the Internet of Things.   Since the ThingWorx platform is a horizontal play, we rely on third party technology partners to help complete full solutions.</a:t>
            </a:r>
          </a:p>
          <a:p>
            <a:endParaRPr lang="en-US" dirty="0"/>
          </a:p>
          <a:p>
            <a:r>
              <a:rPr lang="en-US" dirty="0" smtClean="0"/>
              <a:t>We embrace best of breed partnerships for Edge and Embedded Devices, Business Systems and Analytics, Mobile Network Connectivity, and Solutions Providers who build their solutions integrated with our platform.   We also partner with Systems Integrators who have built up IoT practices closely around our IoT platform and who have alignment with our business plans.</a:t>
            </a:r>
          </a:p>
        </p:txBody>
      </p:sp>
      <p:sp>
        <p:nvSpPr>
          <p:cNvPr id="4" name="Slide Number Placeholder 3"/>
          <p:cNvSpPr>
            <a:spLocks noGrp="1"/>
          </p:cNvSpPr>
          <p:nvPr>
            <p:ph type="sldNum" sz="quarter" idx="10"/>
          </p:nvPr>
        </p:nvSpPr>
        <p:spPr/>
        <p:txBody>
          <a:bodyPr/>
          <a:lstStyle/>
          <a:p>
            <a:fld id="{28AE7155-86E5-479D-9901-95D96D4746A7}" type="slidenum">
              <a:rPr lang="en-US" smtClean="0"/>
              <a:t>11</a:t>
            </a:fld>
            <a:endParaRPr lang="en-US"/>
          </a:p>
        </p:txBody>
      </p:sp>
    </p:spTree>
    <p:extLst>
      <p:ext uri="{BB962C8B-B14F-4D97-AF65-F5344CB8AC3E}">
        <p14:creationId xmlns:p14="http://schemas.microsoft.com/office/powerpoint/2010/main" val="18132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97104" y="4157073"/>
            <a:ext cx="5562600" cy="369332"/>
          </a:xfrm>
        </p:spPr>
        <p:txBody>
          <a:bodyPr wrap="square" anchor="ctr" anchorCtr="0">
            <a:spAutoFit/>
          </a:bodyPr>
          <a:lstStyle>
            <a:lvl1pPr algn="ctr">
              <a:defRPr sz="2400">
                <a:solidFill>
                  <a:schemeClr val="bg2"/>
                </a:solidFill>
                <a:effectLst/>
              </a:defRPr>
            </a:lvl1pPr>
          </a:lstStyle>
          <a:p>
            <a:r>
              <a:rPr lang="en-US" dirty="0" smtClean="0"/>
              <a:t>Click to Add Presentation Title</a:t>
            </a:r>
            <a:endParaRPr lang="en-US" dirty="0"/>
          </a:p>
        </p:txBody>
      </p:sp>
      <p:pic>
        <p:nvPicPr>
          <p:cNvPr id="4" name="Picture 3" descr="ThingWorx_PTC_logo_Fina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336" y="1921866"/>
            <a:ext cx="7229503" cy="18087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1"/>
          <p:cNvSpPr>
            <a:spLocks noGrp="1"/>
          </p:cNvSpPr>
          <p:nvPr>
            <p:ph sz="quarter" idx="16"/>
          </p:nvPr>
        </p:nvSpPr>
        <p:spPr>
          <a:xfrm>
            <a:off x="4845050"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1"/>
          <p:cNvSpPr>
            <a:spLocks noGrp="1"/>
          </p:cNvSpPr>
          <p:nvPr>
            <p:ph sz="quarter" idx="19"/>
          </p:nvPr>
        </p:nvSpPr>
        <p:spPr>
          <a:xfrm>
            <a:off x="219456"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9" name="Content Placeholder 11"/>
          <p:cNvSpPr>
            <a:spLocks noGrp="1"/>
          </p:cNvSpPr>
          <p:nvPr>
            <p:ph sz="quarter" idx="20"/>
          </p:nvPr>
        </p:nvSpPr>
        <p:spPr>
          <a:xfrm>
            <a:off x="4845050"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1"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e Over On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1"/>
          <p:cNvSpPr>
            <a:spLocks noGrp="1"/>
          </p:cNvSpPr>
          <p:nvPr>
            <p:ph sz="quarter" idx="19"/>
          </p:nvPr>
        </p:nvSpPr>
        <p:spPr>
          <a:xfrm>
            <a:off x="219456" y="4041648"/>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third/Two-thir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0900" y="1380744"/>
            <a:ext cx="5526088"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2"/>
          <p:cNvSpPr>
            <a:spLocks noGrp="1"/>
          </p:cNvSpPr>
          <p:nvPr>
            <p:ph idx="13"/>
          </p:nvPr>
        </p:nvSpPr>
        <p:spPr>
          <a:xfrm>
            <a:off x="219250" y="1380744"/>
            <a:ext cx="2771600"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12" name="Title 11"/>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6"/>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97104" y="4187850"/>
            <a:ext cx="5562600" cy="307777"/>
          </a:xfrm>
        </p:spPr>
        <p:txBody>
          <a:bodyPr wrap="square" anchor="ctr" anchorCtr="0">
            <a:spAutoFit/>
          </a:bodyPr>
          <a:lstStyle>
            <a:lvl1pPr algn="ctr">
              <a:defRPr sz="2000" i="1">
                <a:solidFill>
                  <a:schemeClr val="bg2"/>
                </a:solidFill>
                <a:effectLst/>
              </a:defRPr>
            </a:lvl1pPr>
          </a:lstStyle>
          <a:p>
            <a:r>
              <a:rPr lang="en-US" dirty="0" smtClean="0"/>
              <a:t>Powering the Connected World™</a:t>
            </a:r>
            <a:endParaRPr lang="en-US" dirty="0"/>
          </a:p>
        </p:txBody>
      </p:sp>
      <p:pic>
        <p:nvPicPr>
          <p:cNvPr id="4" name="Picture 3" descr="ThingWorx_PTC_logo_Fina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336" y="1921866"/>
            <a:ext cx="7229503" cy="1808793"/>
          </a:xfrm>
          <a:prstGeom prst="rect">
            <a:avLst/>
          </a:prstGeom>
        </p:spPr>
      </p:pic>
    </p:spTree>
    <p:extLst>
      <p:ext uri="{BB962C8B-B14F-4D97-AF65-F5344CB8AC3E}">
        <p14:creationId xmlns:p14="http://schemas.microsoft.com/office/powerpoint/2010/main" val="21309697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8485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13" name="Rectangle 12"/>
          <p:cNvSpPr/>
          <p:nvPr/>
        </p:nvSpPr>
        <p:spPr>
          <a:xfrm flipV="1">
            <a:off x="-2466" y="5682343"/>
            <a:ext cx="9146465" cy="1175657"/>
          </a:xfrm>
          <a:prstGeom prst="rect">
            <a:avLst/>
          </a:prstGeom>
          <a:solidFill>
            <a:schemeClr val="bg2"/>
          </a:solidFill>
          <a:ln w="9525" cap="flat" cmpd="sng" algn="ctr">
            <a:noFill/>
            <a:prstDash val="solid"/>
          </a:ln>
          <a:effectLst>
            <a:outerShdw blurRad="50800" dist="127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24"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bg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bg1"/>
              </a:solidFill>
              <a:effectLst/>
              <a:uLnTx/>
              <a:uFillTx/>
              <a:latin typeface="Arial" charset="0"/>
              <a:ea typeface="MS PGothic" pitchFamily="34" charset="-128"/>
              <a:cs typeface="+mn-cs"/>
            </a:endParaRPr>
          </a:p>
        </p:txBody>
      </p:sp>
      <p:sp>
        <p:nvSpPr>
          <p:cNvPr id="12" name="Subtitle 2"/>
          <p:cNvSpPr>
            <a:spLocks noGrp="1" noChangeAspect="1"/>
          </p:cNvSpPr>
          <p:nvPr>
            <p:ph type="subTitle" idx="15"/>
          </p:nvPr>
        </p:nvSpPr>
        <p:spPr>
          <a:xfrm>
            <a:off x="499334" y="3715728"/>
            <a:ext cx="8255129" cy="338328"/>
          </a:xfrm>
        </p:spPr>
        <p:txBody>
          <a:bodyPr/>
          <a:lstStyle>
            <a:lvl1pPr marL="0" indent="0" algn="r">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2" name="Title 21"/>
          <p:cNvSpPr>
            <a:spLocks noGrp="1"/>
          </p:cNvSpPr>
          <p:nvPr>
            <p:ph type="title"/>
          </p:nvPr>
        </p:nvSpPr>
        <p:spPr>
          <a:xfrm>
            <a:off x="507159" y="3159824"/>
            <a:ext cx="8255129" cy="457200"/>
          </a:xfrm>
        </p:spPr>
        <p:txBody>
          <a:bodyPr/>
          <a:lstStyle>
            <a:lvl1pPr algn="r">
              <a:defRPr sz="2800">
                <a:solidFill>
                  <a:schemeClr val="tx1"/>
                </a:solidFill>
              </a:defRPr>
            </a:lvl1pPr>
          </a:lstStyle>
          <a:p>
            <a:r>
              <a:rPr lang="en-US" smtClean="0"/>
              <a:t>Click to edit Master title style</a:t>
            </a:r>
            <a:endParaRPr lang="en-US" dirty="0"/>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solidFill>
                  <a:schemeClr val="bg1"/>
                </a:solidFill>
              </a:defRPr>
            </a:lvl1pPr>
          </a:lstStyle>
          <a:p>
            <a:endParaRPr lang="en-US" dirty="0"/>
          </a:p>
        </p:txBody>
      </p:sp>
      <p:sp>
        <p:nvSpPr>
          <p:cNvPr id="9" name="Rectangle 8"/>
          <p:cNvSpPr/>
          <p:nvPr/>
        </p:nvSpPr>
        <p:spPr>
          <a:xfrm>
            <a:off x="-7316" y="0"/>
            <a:ext cx="9151315" cy="1360074"/>
          </a:xfrm>
          <a:prstGeom prst="rect">
            <a:avLst/>
          </a:prstGeom>
          <a:solidFill>
            <a:schemeClr val="bg2"/>
          </a:soli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11" name="Picture 10" descr="ThingWorx_PTC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304800"/>
            <a:ext cx="1800130" cy="3909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0"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8" name="Title 7"/>
          <p:cNvSpPr>
            <a:spLocks noGrp="1"/>
          </p:cNvSpPr>
          <p:nvPr>
            <p:ph type="title"/>
          </p:nvPr>
        </p:nvSpPr>
        <p:spPr>
          <a:xfrm>
            <a:off x="216100" y="151422"/>
            <a:ext cx="7612056" cy="457200"/>
          </a:xfrm>
        </p:spPr>
        <p:txBody>
          <a:bodyPr vert="horz" lIns="0" tIns="0" rIns="0" bIns="0" rtlCol="0" anchor="ctr" anchorCtr="0">
            <a:noAutofit/>
          </a:bodyPr>
          <a:lstStyle>
            <a:lvl1pPr>
              <a:defRPr lang="en-US" dirty="0"/>
            </a:lvl1pPr>
          </a:lstStyle>
          <a:p>
            <a:pPr lvl="0"/>
            <a:r>
              <a:rPr lang="en-US" smtClean="0"/>
              <a:t>Click to edit Master title style</a:t>
            </a:r>
            <a:endParaRPr lang="en-US" dirty="0"/>
          </a:p>
        </p:txBody>
      </p:sp>
      <p:sp>
        <p:nvSpPr>
          <p:cNvPr id="7" name="Subtitle 2"/>
          <p:cNvSpPr>
            <a:spLocks noGrp="1" noChangeAspect="1"/>
          </p:cNvSpPr>
          <p:nvPr>
            <p:ph type="subTitle" idx="15"/>
          </p:nvPr>
        </p:nvSpPr>
        <p:spPr>
          <a:xfrm>
            <a:off x="21610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9" name="Text Placeholder 8"/>
          <p:cNvSpPr>
            <a:spLocks noGrp="1"/>
          </p:cNvSpPr>
          <p:nvPr>
            <p:ph type="body" sz="quarter" idx="16"/>
          </p:nvPr>
        </p:nvSpPr>
        <p:spPr>
          <a:xfrm>
            <a:off x="216100" y="1594556"/>
            <a:ext cx="8695944" cy="48153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ThingWorx_PTC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914728"/>
            <a:ext cx="1752600" cy="3806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1809410" y="6658478"/>
            <a:ext cx="4498848" cy="109728"/>
          </a:xfrm>
          <a:prstGeom prst="rect">
            <a:avLst/>
          </a:prstGeom>
        </p:spPr>
        <p:txBody>
          <a:bodyPr/>
          <a:lstStyle/>
          <a:p>
            <a:endParaRPr lang="en-US" dirty="0"/>
          </a:p>
        </p:txBody>
      </p:sp>
    </p:spTree>
    <p:extLst>
      <p:ext uri="{BB962C8B-B14F-4D97-AF65-F5344CB8AC3E}">
        <p14:creationId xmlns:p14="http://schemas.microsoft.com/office/powerpoint/2010/main" val="245229098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pic>
        <p:nvPicPr>
          <p:cNvPr id="5" name="Picture 4" descr="ThingWorx_PTC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7600" y="228600"/>
            <a:ext cx="1515552" cy="3291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566332"/>
            <a:ext cx="8699737" cy="4843611"/>
          </a:xfrm>
        </p:spPr>
        <p:txBody>
          <a:bodyPr>
            <a:noAutofit/>
          </a:bodyPr>
          <a:lstStyle>
            <a:lvl1pPr marL="230188" indent="-230188">
              <a:spcBef>
                <a:spcPts val="1800"/>
              </a:spcBef>
              <a:buClr>
                <a:schemeClr val="bg2"/>
              </a:buClr>
              <a:defRPr sz="2000">
                <a:solidFill>
                  <a:schemeClr val="bg2"/>
                </a:solidFill>
              </a:defRPr>
            </a:lvl1pPr>
            <a:lvl2pPr marL="684213" indent="-228600">
              <a:spcBef>
                <a:spcPts val="0"/>
              </a:spcBef>
              <a:spcAft>
                <a:spcPts val="200"/>
              </a:spcAft>
              <a:defRPr sz="1800">
                <a:solidFill>
                  <a:srgbClr val="4C4D4F"/>
                </a:solidFill>
                <a:latin typeface="Arial Narrow" pitchFamily="34" charset="0"/>
              </a:defRPr>
            </a:lvl2pPr>
            <a:lvl3pPr marL="1143000" indent="-228600">
              <a:spcBef>
                <a:spcPts val="0"/>
              </a:spcBef>
              <a:spcAft>
                <a:spcPts val="200"/>
              </a:spcAft>
              <a:defRPr sz="1600">
                <a:solidFill>
                  <a:srgbClr val="4C4D4F"/>
                </a:solidFill>
                <a:latin typeface="Arial Narrow" pitchFamily="34" charset="0"/>
              </a:defRPr>
            </a:lvl3pPr>
            <a:lvl4pPr marL="1428750" indent="-228600">
              <a:defRPr sz="1400">
                <a:solidFill>
                  <a:srgbClr val="4C4D4F"/>
                </a:solidFill>
              </a:defRPr>
            </a:lvl4pPr>
            <a:lvl5pPr marL="1827213" indent="-228600">
              <a:defRPr sz="1400">
                <a:solidFill>
                  <a:srgbClr val="4C4D4F"/>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pic>
        <p:nvPicPr>
          <p:cNvPr id="9" name="Picture 8" descr="ThingWorx_PTC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7600" y="228600"/>
            <a:ext cx="1515552" cy="3291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922"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40856"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1922" y="1380744"/>
            <a:ext cx="2748477" cy="50292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20" name="Content Placeholder 19"/>
          <p:cNvSpPr>
            <a:spLocks noGrp="1"/>
          </p:cNvSpPr>
          <p:nvPr>
            <p:ph sz="quarter" idx="15"/>
          </p:nvPr>
        </p:nvSpPr>
        <p:spPr>
          <a:xfrm>
            <a:off x="318100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21"/>
          <p:cNvSpPr>
            <a:spLocks noGrp="1"/>
          </p:cNvSpPr>
          <p:nvPr>
            <p:ph sz="quarter" idx="16"/>
          </p:nvPr>
        </p:nvSpPr>
        <p:spPr>
          <a:xfrm>
            <a:off x="614812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Subtitle 2"/>
          <p:cNvSpPr>
            <a:spLocks noGrp="1" noChangeAspect="1"/>
          </p:cNvSpPr>
          <p:nvPr>
            <p:ph type="subTitle" idx="17"/>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0"/>
            <a:ext cx="9144000" cy="762000"/>
          </a:xfrm>
          <a:prstGeom prst="rect">
            <a:avLst/>
          </a:prstGeom>
          <a:gradFill rotWithShape="1">
            <a:gsLst>
              <a:gs pos="0">
                <a:schemeClr val="bg2"/>
              </a:gs>
              <a:gs pos="100000">
                <a:schemeClr val="bg2"/>
              </a:gs>
              <a:gs pos="50000">
                <a:schemeClr val="bg2"/>
              </a:gs>
            </a:gsLst>
            <a:lin ang="0" scaled="0"/>
          </a:gra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2" name="Title Placeholder 1"/>
          <p:cNvSpPr>
            <a:spLocks noGrp="1"/>
          </p:cNvSpPr>
          <p:nvPr>
            <p:ph type="title"/>
          </p:nvPr>
        </p:nvSpPr>
        <p:spPr>
          <a:xfrm>
            <a:off x="216100" y="151088"/>
            <a:ext cx="7612056" cy="45720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 y="1380744"/>
            <a:ext cx="8613648" cy="5029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pic>
        <p:nvPicPr>
          <p:cNvPr id="7" name="Picture 6" descr="ThingWorx_PTC_logo_White.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467600" y="228600"/>
            <a:ext cx="1515552" cy="3291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2" r:id="rId2"/>
    <p:sldLayoutId id="2147483665" r:id="rId3"/>
    <p:sldLayoutId id="2147483667" r:id="rId4"/>
    <p:sldLayoutId id="2147483673" r:id="rId5"/>
    <p:sldLayoutId id="2147483654" r:id="rId6"/>
    <p:sldLayoutId id="2147483650" r:id="rId7"/>
    <p:sldLayoutId id="2147483652" r:id="rId8"/>
    <p:sldLayoutId id="2147483653" r:id="rId9"/>
    <p:sldLayoutId id="2147483657" r:id="rId10"/>
    <p:sldLayoutId id="2147483658" r:id="rId11"/>
    <p:sldLayoutId id="2147483656" r:id="rId12"/>
    <p:sldLayoutId id="2147483668" r:id="rId13"/>
    <p:sldLayoutId id="2147483674" r:id="rId14"/>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hf sldNum="0" hdr="0" dt="0"/>
  <p:txStyles>
    <p:titleStyle>
      <a:lvl1pPr algn="l" defTabSz="914400" rtl="0" eaLnBrk="1" latinLnBrk="0" hangingPunct="1">
        <a:spcBef>
          <a:spcPct val="0"/>
        </a:spcBef>
        <a:buNone/>
        <a:defRPr sz="2400" b="0" kern="1200">
          <a:solidFill>
            <a:schemeClr val="bg1"/>
          </a:solidFill>
          <a:latin typeface="+mj-lt"/>
          <a:ea typeface="+mj-ea"/>
          <a:cs typeface="+mj-cs"/>
        </a:defRPr>
      </a:lvl1pPr>
    </p:titleStyle>
    <p:body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01" Type="http://schemas.openxmlformats.org/officeDocument/2006/relationships/image" Target="../media/image111.jpeg"/><Relationship Id="rId102" Type="http://schemas.openxmlformats.org/officeDocument/2006/relationships/image" Target="../media/image14.jpeg"/><Relationship Id="rId103" Type="http://schemas.openxmlformats.org/officeDocument/2006/relationships/image" Target="../media/image27.png"/><Relationship Id="rId104" Type="http://schemas.openxmlformats.org/officeDocument/2006/relationships/image" Target="../media/image112.png"/><Relationship Id="rId105" Type="http://schemas.openxmlformats.org/officeDocument/2006/relationships/image" Target="../media/image28.png"/><Relationship Id="rId106" Type="http://schemas.openxmlformats.org/officeDocument/2006/relationships/image" Target="../media/image113.png"/><Relationship Id="rId107" Type="http://schemas.openxmlformats.org/officeDocument/2006/relationships/image" Target="../media/image34.png"/><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9.png"/><Relationship Id="rId4" Type="http://schemas.openxmlformats.org/officeDocument/2006/relationships/image" Target="../media/image40.jpe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41.jpeg"/><Relationship Id="rId8" Type="http://schemas.openxmlformats.org/officeDocument/2006/relationships/image" Target="../media/image42.png"/><Relationship Id="rId9" Type="http://schemas.openxmlformats.org/officeDocument/2006/relationships/image" Target="../media/image43.png"/><Relationship Id="rId108" Type="http://schemas.openxmlformats.org/officeDocument/2006/relationships/image" Target="../media/image114.png"/><Relationship Id="rId109" Type="http://schemas.openxmlformats.org/officeDocument/2006/relationships/image" Target="../media/image115.png"/><Relationship Id="rId10" Type="http://schemas.openxmlformats.org/officeDocument/2006/relationships/image" Target="../media/image44.png"/><Relationship Id="rId11" Type="http://schemas.openxmlformats.org/officeDocument/2006/relationships/image" Target="../media/image26.png"/><Relationship Id="rId12" Type="http://schemas.openxmlformats.org/officeDocument/2006/relationships/image" Target="../media/image45.png"/><Relationship Id="rId13" Type="http://schemas.openxmlformats.org/officeDocument/2006/relationships/image" Target="../media/image46.png"/><Relationship Id="rId14" Type="http://schemas.openxmlformats.org/officeDocument/2006/relationships/image" Target="../media/image47.png"/><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5.png"/><Relationship Id="rId18" Type="http://schemas.openxmlformats.org/officeDocument/2006/relationships/image" Target="../media/image6.png"/><Relationship Id="rId19" Type="http://schemas.openxmlformats.org/officeDocument/2006/relationships/image" Target="../media/image31.png"/><Relationship Id="rId30" Type="http://schemas.openxmlformats.org/officeDocument/2006/relationships/image" Target="../media/image55.jpeg"/><Relationship Id="rId31" Type="http://schemas.openxmlformats.org/officeDocument/2006/relationships/image" Target="../media/image56.jpeg"/><Relationship Id="rId32" Type="http://schemas.openxmlformats.org/officeDocument/2006/relationships/image" Target="../media/image57.gif"/><Relationship Id="rId33" Type="http://schemas.openxmlformats.org/officeDocument/2006/relationships/image" Target="../media/image58.jpeg"/><Relationship Id="rId34" Type="http://schemas.openxmlformats.org/officeDocument/2006/relationships/image" Target="../media/image15.png"/><Relationship Id="rId35" Type="http://schemas.openxmlformats.org/officeDocument/2006/relationships/image" Target="../media/image59.png"/><Relationship Id="rId36" Type="http://schemas.openxmlformats.org/officeDocument/2006/relationships/image" Target="../media/image60.jpeg"/><Relationship Id="rId37" Type="http://schemas.openxmlformats.org/officeDocument/2006/relationships/image" Target="../media/image16.png"/><Relationship Id="rId38" Type="http://schemas.openxmlformats.org/officeDocument/2006/relationships/image" Target="../media/image61.png"/><Relationship Id="rId39" Type="http://schemas.openxmlformats.org/officeDocument/2006/relationships/image" Target="../media/image62.jpeg"/><Relationship Id="rId50" Type="http://schemas.openxmlformats.org/officeDocument/2006/relationships/image" Target="../media/image71.jpeg"/><Relationship Id="rId51" Type="http://schemas.openxmlformats.org/officeDocument/2006/relationships/image" Target="../media/image72.jpg"/><Relationship Id="rId52" Type="http://schemas.openxmlformats.org/officeDocument/2006/relationships/image" Target="../media/image73.jpeg"/><Relationship Id="rId53" Type="http://schemas.openxmlformats.org/officeDocument/2006/relationships/image" Target="../media/image74.gif"/><Relationship Id="rId54" Type="http://schemas.openxmlformats.org/officeDocument/2006/relationships/image" Target="../media/image75.jpeg"/><Relationship Id="rId55" Type="http://schemas.openxmlformats.org/officeDocument/2006/relationships/image" Target="../media/image9.jpeg"/><Relationship Id="rId56" Type="http://schemas.openxmlformats.org/officeDocument/2006/relationships/image" Target="../media/image76.jpeg"/><Relationship Id="rId57" Type="http://schemas.openxmlformats.org/officeDocument/2006/relationships/image" Target="../media/image77.jpeg"/><Relationship Id="rId58" Type="http://schemas.openxmlformats.org/officeDocument/2006/relationships/image" Target="../media/image78.jpeg"/><Relationship Id="rId59" Type="http://schemas.openxmlformats.org/officeDocument/2006/relationships/image" Target="../media/image79.jpeg"/><Relationship Id="rId70" Type="http://schemas.openxmlformats.org/officeDocument/2006/relationships/image" Target="../media/image86.png"/><Relationship Id="rId71" Type="http://schemas.openxmlformats.org/officeDocument/2006/relationships/image" Target="../media/image87.jpeg"/><Relationship Id="rId72" Type="http://schemas.openxmlformats.org/officeDocument/2006/relationships/image" Target="../media/image88.png"/><Relationship Id="rId73" Type="http://schemas.openxmlformats.org/officeDocument/2006/relationships/image" Target="../media/image89.gif"/><Relationship Id="rId74" Type="http://schemas.openxmlformats.org/officeDocument/2006/relationships/image" Target="../media/image18.gif"/><Relationship Id="rId75" Type="http://schemas.openxmlformats.org/officeDocument/2006/relationships/image" Target="../media/image90.jpeg"/><Relationship Id="rId76" Type="http://schemas.openxmlformats.org/officeDocument/2006/relationships/image" Target="../media/image91.jpeg"/><Relationship Id="rId77" Type="http://schemas.openxmlformats.org/officeDocument/2006/relationships/image" Target="../media/image92.jpeg"/><Relationship Id="rId78" Type="http://schemas.openxmlformats.org/officeDocument/2006/relationships/image" Target="../media/image93.jpeg"/><Relationship Id="rId79" Type="http://schemas.openxmlformats.org/officeDocument/2006/relationships/image" Target="../media/image94.jpeg"/><Relationship Id="rId110" Type="http://schemas.openxmlformats.org/officeDocument/2006/relationships/image" Target="../media/image116.png"/><Relationship Id="rId90" Type="http://schemas.openxmlformats.org/officeDocument/2006/relationships/image" Target="../media/image103.jpeg"/><Relationship Id="rId91" Type="http://schemas.openxmlformats.org/officeDocument/2006/relationships/image" Target="../media/image104.png"/><Relationship Id="rId92" Type="http://schemas.openxmlformats.org/officeDocument/2006/relationships/image" Target="../media/image33.jpeg"/><Relationship Id="rId93" Type="http://schemas.openxmlformats.org/officeDocument/2006/relationships/image" Target="../media/image105.jpeg"/><Relationship Id="rId94" Type="http://schemas.openxmlformats.org/officeDocument/2006/relationships/image" Target="../media/image106.png"/><Relationship Id="rId95" Type="http://schemas.openxmlformats.org/officeDocument/2006/relationships/image" Target="../media/image107.gif"/><Relationship Id="rId96" Type="http://schemas.openxmlformats.org/officeDocument/2006/relationships/image" Target="../media/image108.gif"/><Relationship Id="rId97" Type="http://schemas.openxmlformats.org/officeDocument/2006/relationships/image" Target="../media/image109.png"/><Relationship Id="rId98" Type="http://schemas.openxmlformats.org/officeDocument/2006/relationships/image" Target="../media/image110.jpeg"/><Relationship Id="rId99" Type="http://schemas.openxmlformats.org/officeDocument/2006/relationships/image" Target="../media/image12.png"/><Relationship Id="rId111" Type="http://schemas.openxmlformats.org/officeDocument/2006/relationships/image" Target="../media/image117.emf"/><Relationship Id="rId112" Type="http://schemas.openxmlformats.org/officeDocument/2006/relationships/image" Target="../media/image29.emf"/><Relationship Id="rId113" Type="http://schemas.openxmlformats.org/officeDocument/2006/relationships/image" Target="../media/image30.png"/><Relationship Id="rId114" Type="http://schemas.openxmlformats.org/officeDocument/2006/relationships/image" Target="../media/image118.png"/><Relationship Id="rId20" Type="http://schemas.openxmlformats.org/officeDocument/2006/relationships/image" Target="../media/image48.gif"/><Relationship Id="rId21" Type="http://schemas.openxmlformats.org/officeDocument/2006/relationships/image" Target="../media/image49.jpeg"/><Relationship Id="rId22" Type="http://schemas.openxmlformats.org/officeDocument/2006/relationships/image" Target="../media/image20.jpeg"/><Relationship Id="rId23" Type="http://schemas.openxmlformats.org/officeDocument/2006/relationships/image" Target="../media/image50.jpeg"/><Relationship Id="rId24" Type="http://schemas.openxmlformats.org/officeDocument/2006/relationships/image" Target="../media/image21.png"/><Relationship Id="rId25" Type="http://schemas.openxmlformats.org/officeDocument/2006/relationships/image" Target="../media/image51.png"/><Relationship Id="rId26" Type="http://schemas.openxmlformats.org/officeDocument/2006/relationships/image" Target="../media/image13.png"/><Relationship Id="rId27" Type="http://schemas.openxmlformats.org/officeDocument/2006/relationships/image" Target="../media/image52.png"/><Relationship Id="rId28" Type="http://schemas.openxmlformats.org/officeDocument/2006/relationships/image" Target="../media/image53.gif"/><Relationship Id="rId29" Type="http://schemas.openxmlformats.org/officeDocument/2006/relationships/image" Target="../media/image54.gif"/><Relationship Id="rId40" Type="http://schemas.openxmlformats.org/officeDocument/2006/relationships/image" Target="../media/image63.jpeg"/><Relationship Id="rId41" Type="http://schemas.openxmlformats.org/officeDocument/2006/relationships/image" Target="../media/image64.jpeg"/><Relationship Id="rId42" Type="http://schemas.openxmlformats.org/officeDocument/2006/relationships/image" Target="../media/image65.jpeg"/><Relationship Id="rId43" Type="http://schemas.openxmlformats.org/officeDocument/2006/relationships/image" Target="../media/image66.png"/><Relationship Id="rId44" Type="http://schemas.openxmlformats.org/officeDocument/2006/relationships/image" Target="../media/image67.png"/><Relationship Id="rId45" Type="http://schemas.openxmlformats.org/officeDocument/2006/relationships/image" Target="../media/image17.png"/><Relationship Id="rId46" Type="http://schemas.openxmlformats.org/officeDocument/2006/relationships/image" Target="../media/image8.gif"/><Relationship Id="rId47" Type="http://schemas.openxmlformats.org/officeDocument/2006/relationships/image" Target="../media/image68.jpeg"/><Relationship Id="rId48" Type="http://schemas.openxmlformats.org/officeDocument/2006/relationships/image" Target="../media/image69.jpeg"/><Relationship Id="rId49" Type="http://schemas.openxmlformats.org/officeDocument/2006/relationships/image" Target="../media/image70.jpeg"/><Relationship Id="rId60" Type="http://schemas.openxmlformats.org/officeDocument/2006/relationships/image" Target="../media/image80.png"/><Relationship Id="rId61" Type="http://schemas.openxmlformats.org/officeDocument/2006/relationships/image" Target="../media/image10.png"/><Relationship Id="rId62" Type="http://schemas.openxmlformats.org/officeDocument/2006/relationships/image" Target="../media/image81.jpeg"/><Relationship Id="rId63" Type="http://schemas.openxmlformats.org/officeDocument/2006/relationships/image" Target="../media/image22.jpeg"/><Relationship Id="rId64" Type="http://schemas.openxmlformats.org/officeDocument/2006/relationships/image" Target="../media/image82.png"/><Relationship Id="rId65" Type="http://schemas.openxmlformats.org/officeDocument/2006/relationships/image" Target="../media/image83.gif"/><Relationship Id="rId66" Type="http://schemas.openxmlformats.org/officeDocument/2006/relationships/image" Target="../media/image84.png"/><Relationship Id="rId67" Type="http://schemas.openxmlformats.org/officeDocument/2006/relationships/image" Target="../media/image85.png"/><Relationship Id="rId68" Type="http://schemas.openxmlformats.org/officeDocument/2006/relationships/image" Target="../media/image11.jpeg"/><Relationship Id="rId69" Type="http://schemas.openxmlformats.org/officeDocument/2006/relationships/image" Target="../media/image23.png"/><Relationship Id="rId100" Type="http://schemas.openxmlformats.org/officeDocument/2006/relationships/image" Target="../media/image19.jpeg"/><Relationship Id="rId80" Type="http://schemas.openxmlformats.org/officeDocument/2006/relationships/image" Target="../media/image95.jpeg"/><Relationship Id="rId81" Type="http://schemas.openxmlformats.org/officeDocument/2006/relationships/image" Target="../media/image96.png"/><Relationship Id="rId82" Type="http://schemas.openxmlformats.org/officeDocument/2006/relationships/image" Target="../media/image97.jpeg"/><Relationship Id="rId83" Type="http://schemas.openxmlformats.org/officeDocument/2006/relationships/image" Target="../media/image98.png"/><Relationship Id="rId84" Type="http://schemas.openxmlformats.org/officeDocument/2006/relationships/image" Target="../media/image99.jpeg"/><Relationship Id="rId85" Type="http://schemas.openxmlformats.org/officeDocument/2006/relationships/image" Target="../media/image100.png"/><Relationship Id="rId86" Type="http://schemas.openxmlformats.org/officeDocument/2006/relationships/image" Target="../media/image101.jpeg"/><Relationship Id="rId87" Type="http://schemas.openxmlformats.org/officeDocument/2006/relationships/image" Target="../media/image7.png"/><Relationship Id="rId88" Type="http://schemas.openxmlformats.org/officeDocument/2006/relationships/image" Target="../media/image102.png"/><Relationship Id="rId89"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0" Type="http://schemas.openxmlformats.org/officeDocument/2006/relationships/image" Target="../media/image21.png"/><Relationship Id="rId21" Type="http://schemas.openxmlformats.org/officeDocument/2006/relationships/image" Target="../media/image22.jpe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25" Type="http://schemas.openxmlformats.org/officeDocument/2006/relationships/image" Target="../media/image26.png"/><Relationship Id="rId26" Type="http://schemas.openxmlformats.org/officeDocument/2006/relationships/image" Target="../media/image27.png"/><Relationship Id="rId27" Type="http://schemas.openxmlformats.org/officeDocument/2006/relationships/image" Target="../media/image28.png"/><Relationship Id="rId28" Type="http://schemas.openxmlformats.org/officeDocument/2006/relationships/image" Target="../media/image29.emf"/><Relationship Id="rId29"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30" Type="http://schemas.openxmlformats.org/officeDocument/2006/relationships/image" Target="../media/image31.png"/><Relationship Id="rId31" Type="http://schemas.openxmlformats.org/officeDocument/2006/relationships/image" Target="../media/image32.png"/><Relationship Id="rId32" Type="http://schemas.openxmlformats.org/officeDocument/2006/relationships/image" Target="../media/image33.jpeg"/><Relationship Id="rId9"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8.gif"/><Relationship Id="rId8" Type="http://schemas.openxmlformats.org/officeDocument/2006/relationships/image" Target="../media/image9.jpeg"/><Relationship Id="rId33" Type="http://schemas.openxmlformats.org/officeDocument/2006/relationships/image" Target="../media/image34.png"/><Relationship Id="rId34" Type="http://schemas.openxmlformats.org/officeDocument/2006/relationships/image" Target="../media/image35.png"/><Relationship Id="rId10" Type="http://schemas.openxmlformats.org/officeDocument/2006/relationships/image" Target="../media/image11.jpe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jpe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gif"/><Relationship Id="rId18" Type="http://schemas.openxmlformats.org/officeDocument/2006/relationships/image" Target="../media/image19.jpeg"/><Relationship Id="rId19"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8.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332" y="3582991"/>
            <a:ext cx="5764281" cy="1661994"/>
          </a:xfrm>
        </p:spPr>
        <p:txBody>
          <a:bodyPr/>
          <a:lstStyle/>
          <a:p>
            <a:r>
              <a:rPr lang="en-US" sz="4400" i="0" dirty="0" smtClean="0"/>
              <a:t>Partner Program</a:t>
            </a:r>
            <a:r>
              <a:rPr lang="en-US" sz="3600" i="0" dirty="0" smtClean="0"/>
              <a:t/>
            </a:r>
            <a:br>
              <a:rPr lang="en-US" sz="3600" i="0" dirty="0" smtClean="0"/>
            </a:br>
            <a:r>
              <a:rPr lang="en-US" sz="3600" dirty="0" smtClean="0"/>
              <a:t/>
            </a:r>
            <a:br>
              <a:rPr lang="en-US" sz="3600" dirty="0" smtClean="0"/>
            </a:br>
            <a:endParaRPr lang="en-US" sz="2800" dirty="0"/>
          </a:p>
        </p:txBody>
      </p:sp>
    </p:spTree>
    <p:extLst>
      <p:ext uri="{BB962C8B-B14F-4D97-AF65-F5344CB8AC3E}">
        <p14:creationId xmlns:p14="http://schemas.microsoft.com/office/powerpoint/2010/main" val="1787191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315014" y="776045"/>
            <a:ext cx="3828986" cy="6081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 name="Title 2"/>
          <p:cNvSpPr>
            <a:spLocks noGrp="1"/>
          </p:cNvSpPr>
          <p:nvPr>
            <p:ph type="title"/>
          </p:nvPr>
        </p:nvSpPr>
        <p:spPr/>
        <p:txBody>
          <a:bodyPr/>
          <a:lstStyle/>
          <a:p>
            <a:r>
              <a:rPr lang="en-US" dirty="0" smtClean="0"/>
              <a:t>Powered By ThingWorx Solution Providers</a:t>
            </a:r>
            <a:endParaRPr lang="en-US" dirty="0"/>
          </a:p>
        </p:txBody>
      </p:sp>
      <p:sp>
        <p:nvSpPr>
          <p:cNvPr id="4" name="Subtitle 3"/>
          <p:cNvSpPr>
            <a:spLocks noGrp="1"/>
          </p:cNvSpPr>
          <p:nvPr>
            <p:ph type="subTitle" idx="15"/>
          </p:nvPr>
        </p:nvSpPr>
        <p:spPr>
          <a:xfrm>
            <a:off x="215590" y="896112"/>
            <a:ext cx="4648510" cy="338328"/>
          </a:xfrm>
        </p:spPr>
        <p:txBody>
          <a:bodyPr/>
          <a:lstStyle/>
          <a:p>
            <a:r>
              <a:rPr lang="en-US" dirty="0">
                <a:solidFill>
                  <a:srgbClr val="292B2D"/>
                </a:solidFill>
              </a:rPr>
              <a:t>Solutions offered to end customers as a service that were built with the ThingWorx </a:t>
            </a:r>
            <a:r>
              <a:rPr lang="en-US" dirty="0" err="1">
                <a:solidFill>
                  <a:srgbClr val="292B2D"/>
                </a:solidFill>
              </a:rPr>
              <a:t>IoT</a:t>
            </a:r>
            <a:r>
              <a:rPr lang="en-US" dirty="0">
                <a:solidFill>
                  <a:srgbClr val="292B2D"/>
                </a:solidFill>
              </a:rPr>
              <a:t> Platform.</a:t>
            </a:r>
          </a:p>
          <a:p>
            <a:endParaRPr lang="en-US" dirty="0"/>
          </a:p>
        </p:txBody>
      </p:sp>
      <p:sp>
        <p:nvSpPr>
          <p:cNvPr id="13" name="Content Placeholder 5"/>
          <p:cNvSpPr>
            <a:spLocks noGrp="1"/>
          </p:cNvSpPr>
          <p:nvPr>
            <p:ph sz="quarter" idx="15"/>
          </p:nvPr>
        </p:nvSpPr>
        <p:spPr>
          <a:xfrm>
            <a:off x="387407" y="2425699"/>
            <a:ext cx="4667193" cy="2789827"/>
          </a:xfrm>
        </p:spPr>
        <p:txBody>
          <a:bodyPr/>
          <a:lstStyle/>
          <a:p>
            <a:pPr marL="0" indent="0">
              <a:lnSpc>
                <a:spcPct val="60000"/>
              </a:lnSpc>
              <a:spcAft>
                <a:spcPts val="600"/>
              </a:spcAft>
              <a:buNone/>
            </a:pPr>
            <a:r>
              <a:rPr lang="en-US" sz="1600" dirty="0" smtClean="0">
                <a:solidFill>
                  <a:schemeClr val="bg2"/>
                </a:solidFill>
              </a:rPr>
              <a:t>Benefits:</a:t>
            </a:r>
          </a:p>
          <a:p>
            <a:pPr marL="684213" lvl="1" indent="-228600" algn="l">
              <a:spcAft>
                <a:spcPts val="600"/>
              </a:spcAft>
              <a:buFont typeface="Arial" pitchFamily="34" charset="0"/>
              <a:buChar char="–"/>
            </a:pPr>
            <a:r>
              <a:rPr lang="en-US" sz="1600" dirty="0" smtClean="0">
                <a:solidFill>
                  <a:schemeClr val="tx1"/>
                </a:solidFill>
              </a:rPr>
              <a:t>ThingWorx platform tools speed solution development/deployment by 10x</a:t>
            </a:r>
          </a:p>
          <a:p>
            <a:pPr marL="684213" lvl="1" indent="-228600" algn="l">
              <a:spcAft>
                <a:spcPts val="600"/>
              </a:spcAft>
              <a:buFont typeface="Arial" pitchFamily="34" charset="0"/>
              <a:buChar char="–"/>
            </a:pPr>
            <a:r>
              <a:rPr lang="en-US" sz="1600" dirty="0" smtClean="0">
                <a:solidFill>
                  <a:schemeClr val="tx1"/>
                </a:solidFill>
              </a:rPr>
              <a:t>Access to ThingWorx Marketplace to extend/enhance solution with add-ons, extensions, etc.</a:t>
            </a:r>
          </a:p>
          <a:p>
            <a:pPr marL="684213" lvl="1" indent="-228600" algn="l">
              <a:spcAft>
                <a:spcPts val="600"/>
              </a:spcAft>
              <a:buFont typeface="Arial" pitchFamily="34" charset="0"/>
              <a:buChar char="–"/>
            </a:pPr>
            <a:r>
              <a:rPr lang="en-US" sz="1600" dirty="0" smtClean="0">
                <a:solidFill>
                  <a:schemeClr val="tx1"/>
                </a:solidFill>
              </a:rPr>
              <a:t>Ability to market solution in </a:t>
            </a:r>
            <a:r>
              <a:rPr lang="en-US" sz="1600" dirty="0">
                <a:solidFill>
                  <a:schemeClr val="tx1"/>
                </a:solidFill>
              </a:rPr>
              <a:t>the ThingWorx Marketplace </a:t>
            </a:r>
          </a:p>
          <a:p>
            <a:pPr marL="684213" lvl="1" indent="-228600" algn="l">
              <a:spcAft>
                <a:spcPts val="600"/>
              </a:spcAft>
              <a:buFont typeface="Arial" pitchFamily="34" charset="0"/>
              <a:buChar char="–"/>
            </a:pPr>
            <a:r>
              <a:rPr lang="en-US" sz="1600" dirty="0" smtClean="0">
                <a:solidFill>
                  <a:schemeClr val="tx1"/>
                </a:solidFill>
              </a:rPr>
              <a:t>Access </a:t>
            </a:r>
            <a:r>
              <a:rPr lang="en-US" sz="1600" dirty="0">
                <a:solidFill>
                  <a:schemeClr val="tx1"/>
                </a:solidFill>
              </a:rPr>
              <a:t>to ThingWorx Partner Community</a:t>
            </a:r>
          </a:p>
          <a:p>
            <a:pPr marL="684213" lvl="1" indent="-228600" algn="l">
              <a:spcAft>
                <a:spcPts val="600"/>
              </a:spcAft>
              <a:buFont typeface="Arial" pitchFamily="34" charset="0"/>
              <a:buChar char="–"/>
            </a:pPr>
            <a:r>
              <a:rPr lang="en-US" sz="1600" dirty="0">
                <a:solidFill>
                  <a:schemeClr val="tx1"/>
                </a:solidFill>
              </a:rPr>
              <a:t>Use of ThingWorx </a:t>
            </a:r>
            <a:r>
              <a:rPr lang="en-US" sz="1600" dirty="0" smtClean="0">
                <a:solidFill>
                  <a:schemeClr val="tx1"/>
                </a:solidFill>
              </a:rPr>
              <a:t>Powered </a:t>
            </a:r>
            <a:r>
              <a:rPr lang="en-US" sz="1600" dirty="0">
                <a:solidFill>
                  <a:schemeClr val="tx1"/>
                </a:solidFill>
              </a:rPr>
              <a:t>logos </a:t>
            </a:r>
            <a:endParaRPr lang="en-US" sz="1600" dirty="0" smtClean="0">
              <a:solidFill>
                <a:schemeClr val="tx1"/>
              </a:solidFill>
            </a:endParaRPr>
          </a:p>
          <a:p>
            <a:pPr marL="684213" lvl="1" indent="-228600" algn="l">
              <a:spcAft>
                <a:spcPts val="600"/>
              </a:spcAft>
              <a:buFont typeface="Arial" pitchFamily="34" charset="0"/>
              <a:buChar char="–"/>
            </a:pPr>
            <a:r>
              <a:rPr lang="en-US" sz="1600" dirty="0" smtClean="0">
                <a:solidFill>
                  <a:schemeClr val="tx1"/>
                </a:solidFill>
              </a:rPr>
              <a:t>Sponsorship </a:t>
            </a:r>
            <a:r>
              <a:rPr lang="en-US" sz="1600" dirty="0">
                <a:solidFill>
                  <a:schemeClr val="tx1"/>
                </a:solidFill>
              </a:rPr>
              <a:t>opportunities at ThingWorx events</a:t>
            </a:r>
          </a:p>
          <a:p>
            <a:pPr marL="684213" lvl="1" indent="-228600" algn="l">
              <a:spcAft>
                <a:spcPts val="600"/>
              </a:spcAft>
              <a:buFont typeface="Arial" pitchFamily="34" charset="0"/>
              <a:buChar char="–"/>
            </a:pPr>
            <a:r>
              <a:rPr lang="en-US" sz="1600" dirty="0">
                <a:solidFill>
                  <a:schemeClr val="tx1"/>
                </a:solidFill>
              </a:rPr>
              <a:t>Invitation to participate in ThingWorx marketing </a:t>
            </a:r>
          </a:p>
          <a:p>
            <a:pPr marL="684213" lvl="1" indent="-228600" algn="l">
              <a:spcAft>
                <a:spcPts val="600"/>
              </a:spcAft>
              <a:buFont typeface="Arial" pitchFamily="34" charset="0"/>
              <a:buChar char="–"/>
            </a:pPr>
            <a:r>
              <a:rPr lang="en-US" sz="1600" dirty="0">
                <a:solidFill>
                  <a:schemeClr val="tx1"/>
                </a:solidFill>
              </a:rPr>
              <a:t>Collaboration with ThingWorx sales and channel teams </a:t>
            </a:r>
          </a:p>
          <a:p>
            <a:pPr marL="285750" indent="-285750">
              <a:lnSpc>
                <a:spcPct val="60000"/>
              </a:lnSpc>
              <a:spcAft>
                <a:spcPts val="600"/>
              </a:spcAft>
              <a:buFont typeface="Arial"/>
              <a:buChar char="•"/>
            </a:pPr>
            <a:endParaRPr lang="en-US" sz="1600" dirty="0" smtClean="0"/>
          </a:p>
          <a:p>
            <a:pPr marL="284163" indent="-285750">
              <a:spcAft>
                <a:spcPts val="600"/>
              </a:spcAft>
              <a:buFont typeface="Arial"/>
              <a:buChar char="•"/>
            </a:pPr>
            <a:endParaRPr lang="en-US" sz="1800" dirty="0"/>
          </a:p>
        </p:txBody>
      </p:sp>
      <p:sp>
        <p:nvSpPr>
          <p:cNvPr id="14" name="Text Placeholder 4"/>
          <p:cNvSpPr txBox="1">
            <a:spLocks/>
          </p:cNvSpPr>
          <p:nvPr/>
        </p:nvSpPr>
        <p:spPr>
          <a:xfrm>
            <a:off x="5325941" y="2924712"/>
            <a:ext cx="3694082" cy="3427626"/>
          </a:xfrm>
          <a:prstGeom prst="rect">
            <a:avLst/>
          </a:prstGeom>
        </p:spPr>
        <p:txBody>
          <a:bodyPr vert="horz" lIns="0" tIns="0" rIns="0" bIns="0" rtlCol="0">
            <a:noAutofit/>
          </a:bodyPr>
          <a:lst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Font typeface="Arial" pitchFamily="34" charset="0"/>
              <a:buNone/>
            </a:pPr>
            <a:r>
              <a:rPr lang="en-US" sz="1600" dirty="0" smtClean="0">
                <a:latin typeface="Arial Narrow"/>
                <a:cs typeface="Arial Narrow"/>
              </a:rPr>
              <a:t>Requirements:</a:t>
            </a:r>
          </a:p>
          <a:p>
            <a:pPr lvl="1">
              <a:spcAft>
                <a:spcPts val="600"/>
              </a:spcAft>
            </a:pPr>
            <a:r>
              <a:rPr lang="en-US" sz="1600" dirty="0" smtClean="0">
                <a:latin typeface="Arial Narrow"/>
                <a:cs typeface="Arial Narrow"/>
              </a:rPr>
              <a:t>Signed Powered by ThingWorx agreement</a:t>
            </a:r>
          </a:p>
          <a:p>
            <a:pPr lvl="1">
              <a:spcAft>
                <a:spcPts val="600"/>
              </a:spcAft>
            </a:pPr>
            <a:r>
              <a:rPr lang="en-US" sz="1600" dirty="0" smtClean="0">
                <a:latin typeface="Arial Narrow"/>
                <a:cs typeface="Arial Narrow"/>
              </a:rPr>
              <a:t>Min 1 validated </a:t>
            </a:r>
            <a:r>
              <a:rPr lang="en-US" sz="1600" dirty="0" err="1" smtClean="0">
                <a:latin typeface="Arial Narrow"/>
                <a:cs typeface="Arial Narrow"/>
              </a:rPr>
              <a:t>IoT</a:t>
            </a:r>
            <a:r>
              <a:rPr lang="en-US" sz="1600" dirty="0" smtClean="0">
                <a:latin typeface="Arial Narrow"/>
                <a:cs typeface="Arial Narrow"/>
              </a:rPr>
              <a:t> solution built on ThingWorx</a:t>
            </a:r>
          </a:p>
          <a:p>
            <a:pPr lvl="1">
              <a:spcAft>
                <a:spcPts val="600"/>
              </a:spcAft>
            </a:pPr>
            <a:r>
              <a:rPr lang="en-US" sz="1600" dirty="0" smtClean="0">
                <a:latin typeface="Arial Narrow"/>
                <a:cs typeface="Arial Narrow"/>
              </a:rPr>
              <a:t>GA launched full solution - complete go to market responsibility including sales, marketing, product launch, and support</a:t>
            </a:r>
          </a:p>
          <a:p>
            <a:pPr marL="0" indent="0">
              <a:spcAft>
                <a:spcPts val="600"/>
              </a:spcAft>
              <a:buFont typeface="Arial" pitchFamily="34" charset="0"/>
              <a:buNone/>
            </a:pPr>
            <a:r>
              <a:rPr lang="en-US" sz="1600" dirty="0" smtClean="0"/>
              <a:t>	</a:t>
            </a:r>
          </a:p>
          <a:p>
            <a:pPr marL="455613" lvl="1" indent="0">
              <a:spcAft>
                <a:spcPts val="600"/>
              </a:spcAft>
              <a:buFont typeface="Arial" pitchFamily="34" charset="0"/>
              <a:buNone/>
            </a:pPr>
            <a:endParaRPr lang="en-US" dirty="0" smtClean="0">
              <a:solidFill>
                <a:srgbClr val="FF0000"/>
              </a:solidFill>
            </a:endParaRPr>
          </a:p>
          <a:p>
            <a:pPr marL="0" indent="0">
              <a:buFont typeface="Arial" pitchFamily="34" charset="0"/>
              <a:buNone/>
            </a:pPr>
            <a:endParaRPr lang="en-US" sz="1800" dirty="0"/>
          </a:p>
        </p:txBody>
      </p:sp>
      <p:grpSp>
        <p:nvGrpSpPr>
          <p:cNvPr id="9" name="Group 8"/>
          <p:cNvGrpSpPr/>
          <p:nvPr/>
        </p:nvGrpSpPr>
        <p:grpSpPr>
          <a:xfrm>
            <a:off x="5939911" y="1269941"/>
            <a:ext cx="2807293" cy="881382"/>
            <a:chOff x="5696157" y="5413281"/>
            <a:chExt cx="2153573" cy="676139"/>
          </a:xfrm>
        </p:grpSpPr>
        <p:pic>
          <p:nvPicPr>
            <p:cNvPr id="10" name="Picture 9" descr="ThingWorx_PTC_logo_Final.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4645" y="5560234"/>
              <a:ext cx="2115085" cy="529186"/>
            </a:xfrm>
            <a:prstGeom prst="rect">
              <a:avLst/>
            </a:prstGeom>
          </p:spPr>
        </p:pic>
        <p:sp>
          <p:nvSpPr>
            <p:cNvPr id="12" name="TextBox 11"/>
            <p:cNvSpPr txBox="1"/>
            <p:nvPr/>
          </p:nvSpPr>
          <p:spPr>
            <a:xfrm>
              <a:off x="5696157" y="5413281"/>
              <a:ext cx="897682" cy="461665"/>
            </a:xfrm>
            <a:prstGeom prst="rect">
              <a:avLst/>
            </a:prstGeom>
            <a:noFill/>
          </p:spPr>
          <p:txBody>
            <a:bodyPr wrap="none" lIns="0" tIns="0" rIns="0" bIns="0" rtlCol="0">
              <a:spAutoFit/>
            </a:bodyPr>
            <a:lstStyle/>
            <a:p>
              <a:pPr marL="0" lvl="2"/>
              <a:r>
                <a:rPr lang="en-US" sz="1600" dirty="0">
                  <a:latin typeface="Arial Narrow"/>
                  <a:cs typeface="Arial Narrow"/>
                </a:rPr>
                <a:t>Powered by </a:t>
              </a:r>
            </a:p>
            <a:p>
              <a:endParaRPr lang="en-US" sz="1400" dirty="0" smtClean="0"/>
            </a:p>
          </p:txBody>
        </p:sp>
      </p:grpSp>
      <p:sp>
        <p:nvSpPr>
          <p:cNvPr id="15" name="Footer Placeholder 4"/>
          <p:cNvSpPr>
            <a:spLocks noGrp="1"/>
          </p:cNvSpPr>
          <p:nvPr>
            <p:ph type="ftr" sz="quarter" idx="3"/>
          </p:nvPr>
        </p:nvSpPr>
        <p:spPr>
          <a:prstGeom prst="rect">
            <a:avLst/>
          </a:prstGeom>
        </p:spPr>
        <p:txBody>
          <a:bodyPr lIns="0" tIns="0" rIns="0" bIns="0"/>
          <a:lstStyle>
            <a:lvl1pPr algn="ctr">
              <a:defRPr sz="1050" b="1"/>
            </a:lvl1pPr>
          </a:lstStyle>
          <a:p>
            <a:r>
              <a:rPr lang="en-US" dirty="0" smtClean="0"/>
              <a:t>INTERNAL USE ONLY </a:t>
            </a:r>
            <a:endParaRPr lang="en-US" dirty="0"/>
          </a:p>
        </p:txBody>
      </p:sp>
    </p:spTree>
    <p:extLst>
      <p:ext uri="{BB962C8B-B14F-4D97-AF65-F5344CB8AC3E}">
        <p14:creationId xmlns:p14="http://schemas.microsoft.com/office/powerpoint/2010/main" val="20234716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0" name="Picture 1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91982"/>
            <a:ext cx="9144000" cy="5443728"/>
          </a:xfrm>
          <a:prstGeom prst="rect">
            <a:avLst/>
          </a:prstGeom>
        </p:spPr>
      </p:pic>
      <p:pic>
        <p:nvPicPr>
          <p:cNvPr id="1134" name="Picture 110" descr="https://launchco.com/images/references/clients/software_ag/gallery_softwareag_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462180"/>
            <a:ext cx="1342522" cy="109694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ThingWorx  IoT Partner Ecosystem</a:t>
            </a:r>
            <a:endParaRPr lang="en-US" dirty="0"/>
          </a:p>
        </p:txBody>
      </p:sp>
      <p:grpSp>
        <p:nvGrpSpPr>
          <p:cNvPr id="4" name="Group 3"/>
          <p:cNvGrpSpPr/>
          <p:nvPr/>
        </p:nvGrpSpPr>
        <p:grpSpPr>
          <a:xfrm>
            <a:off x="2755599" y="2981159"/>
            <a:ext cx="3631737" cy="1690450"/>
            <a:chOff x="2793699" y="2952584"/>
            <a:chExt cx="3631737" cy="1690450"/>
          </a:xfrm>
        </p:grpSpPr>
        <p:sp>
          <p:nvSpPr>
            <p:cNvPr id="6" name="TextBox 5"/>
            <p:cNvSpPr txBox="1"/>
            <p:nvPr/>
          </p:nvSpPr>
          <p:spPr>
            <a:xfrm>
              <a:off x="3520462" y="2952584"/>
              <a:ext cx="1138810" cy="369332"/>
            </a:xfrm>
            <a:prstGeom prst="rect">
              <a:avLst/>
            </a:prstGeom>
            <a:noFill/>
          </p:spPr>
          <p:txBody>
            <a:bodyPr wrap="square" lIns="0" tIns="0" rIns="0" bIns="0" rtlCol="0">
              <a:spAutoFit/>
            </a:bodyPr>
            <a:lstStyle/>
            <a:p>
              <a:pPr algn="ctr"/>
              <a:r>
                <a:rPr lang="en-US" sz="1200" b="1" dirty="0">
                  <a:solidFill>
                    <a:schemeClr val="bg1"/>
                  </a:solidFill>
                  <a:latin typeface="Arial Narrow" panose="020B0606020202030204" pitchFamily="34" charset="0"/>
                </a:rPr>
                <a:t>Solution</a:t>
              </a:r>
              <a:br>
                <a:rPr lang="en-US" sz="1200" b="1" dirty="0">
                  <a:solidFill>
                    <a:schemeClr val="bg1"/>
                  </a:solidFill>
                  <a:latin typeface="Arial Narrow" panose="020B0606020202030204" pitchFamily="34" charset="0"/>
                </a:rPr>
              </a:br>
              <a:r>
                <a:rPr lang="en-US" sz="1200" b="1" dirty="0">
                  <a:solidFill>
                    <a:schemeClr val="bg1"/>
                  </a:solidFill>
                  <a:latin typeface="Arial Narrow" panose="020B0606020202030204" pitchFamily="34" charset="0"/>
                </a:rPr>
                <a:t>Providers</a:t>
              </a:r>
            </a:p>
          </p:txBody>
        </p:sp>
        <p:sp>
          <p:nvSpPr>
            <p:cNvPr id="8" name="TextBox 7"/>
            <p:cNvSpPr txBox="1"/>
            <p:nvPr/>
          </p:nvSpPr>
          <p:spPr>
            <a:xfrm>
              <a:off x="4589590" y="2952584"/>
              <a:ext cx="1138810" cy="369332"/>
            </a:xfrm>
            <a:prstGeom prst="rect">
              <a:avLst/>
            </a:prstGeom>
            <a:noFill/>
          </p:spPr>
          <p:txBody>
            <a:bodyPr wrap="square" lIns="0" tIns="0" rIns="0" bIns="0" rtlCol="0">
              <a:spAutoFit/>
            </a:bodyPr>
            <a:lstStyle/>
            <a:p>
              <a:pPr algn="ctr"/>
              <a:r>
                <a:rPr lang="en-US" sz="1200" b="1" dirty="0" smtClean="0">
                  <a:solidFill>
                    <a:schemeClr val="bg1"/>
                  </a:solidFill>
                  <a:latin typeface="Arial Narrow" panose="020B0606020202030204" pitchFamily="34" charset="0"/>
                </a:rPr>
                <a:t>Systems</a:t>
              </a:r>
              <a:br>
                <a:rPr lang="en-US" sz="1200" b="1" dirty="0" smtClean="0">
                  <a:solidFill>
                    <a:schemeClr val="bg1"/>
                  </a:solidFill>
                  <a:latin typeface="Arial Narrow" panose="020B0606020202030204" pitchFamily="34" charset="0"/>
                </a:rPr>
              </a:br>
              <a:r>
                <a:rPr lang="en-US" sz="1200" b="1" dirty="0" smtClean="0">
                  <a:solidFill>
                    <a:schemeClr val="bg1"/>
                  </a:solidFill>
                  <a:latin typeface="Arial Narrow" panose="020B0606020202030204" pitchFamily="34" charset="0"/>
                </a:rPr>
                <a:t>Integrators</a:t>
              </a:r>
            </a:p>
          </p:txBody>
        </p:sp>
        <p:sp>
          <p:nvSpPr>
            <p:cNvPr id="9" name="TextBox 8"/>
            <p:cNvSpPr txBox="1"/>
            <p:nvPr/>
          </p:nvSpPr>
          <p:spPr>
            <a:xfrm>
              <a:off x="5286626" y="3448055"/>
              <a:ext cx="1138810" cy="553998"/>
            </a:xfrm>
            <a:prstGeom prst="rect">
              <a:avLst/>
            </a:prstGeom>
            <a:noFill/>
          </p:spPr>
          <p:txBody>
            <a:bodyPr wrap="square" lIns="0" tIns="0" rIns="0" bIns="0" rtlCol="0">
              <a:spAutoFit/>
            </a:bodyPr>
            <a:lstStyle/>
            <a:p>
              <a:pPr algn="ctr"/>
              <a:r>
                <a:rPr lang="en-US" sz="1200" b="1" dirty="0" smtClean="0">
                  <a:solidFill>
                    <a:schemeClr val="bg1"/>
                  </a:solidFill>
                  <a:latin typeface="Arial Narrow" panose="020B0606020202030204" pitchFamily="34" charset="0"/>
                </a:rPr>
                <a:t>Mobile</a:t>
              </a:r>
              <a:br>
                <a:rPr lang="en-US" sz="1200" b="1" dirty="0" smtClean="0">
                  <a:solidFill>
                    <a:schemeClr val="bg1"/>
                  </a:solidFill>
                  <a:latin typeface="Arial Narrow" panose="020B0606020202030204" pitchFamily="34" charset="0"/>
                </a:rPr>
              </a:br>
              <a:r>
                <a:rPr lang="en-US" sz="1200" b="1" dirty="0" smtClean="0">
                  <a:solidFill>
                    <a:schemeClr val="bg1"/>
                  </a:solidFill>
                  <a:latin typeface="Arial Narrow" panose="020B0606020202030204" pitchFamily="34" charset="0"/>
                </a:rPr>
                <a:t>Network</a:t>
              </a:r>
              <a:br>
                <a:rPr lang="en-US" sz="1200" b="1" dirty="0" smtClean="0">
                  <a:solidFill>
                    <a:schemeClr val="bg1"/>
                  </a:solidFill>
                  <a:latin typeface="Arial Narrow" panose="020B0606020202030204" pitchFamily="34" charset="0"/>
                </a:rPr>
              </a:br>
              <a:r>
                <a:rPr lang="en-US" sz="1200" b="1" dirty="0" smtClean="0">
                  <a:solidFill>
                    <a:schemeClr val="bg1"/>
                  </a:solidFill>
                  <a:latin typeface="Arial Narrow" panose="020B0606020202030204" pitchFamily="34" charset="0"/>
                </a:rPr>
                <a:t>Operators</a:t>
              </a:r>
            </a:p>
          </p:txBody>
        </p:sp>
        <p:sp>
          <p:nvSpPr>
            <p:cNvPr id="10" name="TextBox 9"/>
            <p:cNvSpPr txBox="1"/>
            <p:nvPr/>
          </p:nvSpPr>
          <p:spPr>
            <a:xfrm>
              <a:off x="2793699" y="3448697"/>
              <a:ext cx="1138810" cy="664797"/>
            </a:xfrm>
            <a:prstGeom prst="rect">
              <a:avLst/>
            </a:prstGeom>
            <a:noFill/>
          </p:spPr>
          <p:txBody>
            <a:bodyPr wrap="square" lIns="0" tIns="0" rIns="0" bIns="0" rtlCol="0">
              <a:spAutoFit/>
            </a:bodyPr>
            <a:lstStyle/>
            <a:p>
              <a:pPr algn="ctr">
                <a:lnSpc>
                  <a:spcPct val="90000"/>
                </a:lnSpc>
              </a:pPr>
              <a:r>
                <a:rPr lang="en-US" sz="1200" b="1" dirty="0" smtClean="0">
                  <a:solidFill>
                    <a:schemeClr val="bg1"/>
                  </a:solidFill>
                  <a:latin typeface="Arial Narrow" panose="020B0606020202030204" pitchFamily="34" charset="0"/>
                </a:rPr>
                <a:t>Business</a:t>
              </a:r>
              <a:br>
                <a:rPr lang="en-US" sz="1200" b="1" dirty="0" smtClean="0">
                  <a:solidFill>
                    <a:schemeClr val="bg1"/>
                  </a:solidFill>
                  <a:latin typeface="Arial Narrow" panose="020B0606020202030204" pitchFamily="34" charset="0"/>
                </a:rPr>
              </a:br>
              <a:r>
                <a:rPr lang="en-US" sz="1200" b="1" dirty="0" smtClean="0">
                  <a:solidFill>
                    <a:schemeClr val="bg1"/>
                  </a:solidFill>
                  <a:latin typeface="Arial Narrow" panose="020B0606020202030204" pitchFamily="34" charset="0"/>
                </a:rPr>
                <a:t>Systems/</a:t>
              </a:r>
              <a:br>
                <a:rPr lang="en-US" sz="1200" b="1" dirty="0" smtClean="0">
                  <a:solidFill>
                    <a:schemeClr val="bg1"/>
                  </a:solidFill>
                  <a:latin typeface="Arial Narrow" panose="020B0606020202030204" pitchFamily="34" charset="0"/>
                </a:rPr>
              </a:br>
              <a:r>
                <a:rPr lang="en-US" sz="1200" b="1" dirty="0" smtClean="0">
                  <a:solidFill>
                    <a:schemeClr val="bg1"/>
                  </a:solidFill>
                  <a:latin typeface="Arial Narrow" panose="020B0606020202030204" pitchFamily="34" charset="0"/>
                </a:rPr>
                <a:t>Analytic</a:t>
              </a:r>
              <a:br>
                <a:rPr lang="en-US" sz="1200" b="1" dirty="0" smtClean="0">
                  <a:solidFill>
                    <a:schemeClr val="bg1"/>
                  </a:solidFill>
                  <a:latin typeface="Arial Narrow" panose="020B0606020202030204" pitchFamily="34" charset="0"/>
                </a:rPr>
              </a:br>
              <a:r>
                <a:rPr lang="en-US" sz="1200" b="1" dirty="0" smtClean="0">
                  <a:solidFill>
                    <a:schemeClr val="bg1"/>
                  </a:solidFill>
                  <a:latin typeface="Arial Narrow" panose="020B0606020202030204" pitchFamily="34" charset="0"/>
                </a:rPr>
                <a:t>Partners</a:t>
              </a:r>
            </a:p>
          </p:txBody>
        </p:sp>
        <p:sp>
          <p:nvSpPr>
            <p:cNvPr id="11" name="TextBox 10"/>
            <p:cNvSpPr txBox="1"/>
            <p:nvPr/>
          </p:nvSpPr>
          <p:spPr>
            <a:xfrm>
              <a:off x="3536246" y="4310635"/>
              <a:ext cx="2164345" cy="332399"/>
            </a:xfrm>
            <a:prstGeom prst="rect">
              <a:avLst/>
            </a:prstGeom>
            <a:noFill/>
          </p:spPr>
          <p:txBody>
            <a:bodyPr wrap="square" lIns="0" tIns="0" rIns="0" bIns="0" rtlCol="0">
              <a:spAutoFit/>
            </a:bodyPr>
            <a:lstStyle/>
            <a:p>
              <a:pPr algn="ctr">
                <a:lnSpc>
                  <a:spcPct val="90000"/>
                </a:lnSpc>
              </a:pPr>
              <a:r>
                <a:rPr lang="en-US" sz="1200" b="1" dirty="0">
                  <a:solidFill>
                    <a:schemeClr val="bg1"/>
                  </a:solidFill>
                  <a:latin typeface="Arial Narrow" panose="020B0606020202030204" pitchFamily="34" charset="0"/>
                </a:rPr>
                <a:t>Edge &amp;</a:t>
              </a:r>
              <a:br>
                <a:rPr lang="en-US" sz="1200" b="1" dirty="0">
                  <a:solidFill>
                    <a:schemeClr val="bg1"/>
                  </a:solidFill>
                  <a:latin typeface="Arial Narrow" panose="020B0606020202030204" pitchFamily="34" charset="0"/>
                </a:rPr>
              </a:br>
              <a:r>
                <a:rPr lang="en-US" sz="1200" b="1" dirty="0">
                  <a:solidFill>
                    <a:schemeClr val="bg1"/>
                  </a:solidFill>
                  <a:latin typeface="Arial Narrow" panose="020B0606020202030204" pitchFamily="34" charset="0"/>
                </a:rPr>
                <a:t>Embedded Devices</a:t>
              </a:r>
            </a:p>
          </p:txBody>
        </p:sp>
        <p:sp>
          <p:nvSpPr>
            <p:cNvPr id="12" name="TextBox 11"/>
            <p:cNvSpPr txBox="1"/>
            <p:nvPr/>
          </p:nvSpPr>
          <p:spPr>
            <a:xfrm>
              <a:off x="4200525" y="4234440"/>
              <a:ext cx="1138810" cy="184666"/>
            </a:xfrm>
            <a:prstGeom prst="rect">
              <a:avLst/>
            </a:prstGeom>
            <a:noFill/>
          </p:spPr>
          <p:txBody>
            <a:bodyPr wrap="square" lIns="0" tIns="0" rIns="0" bIns="0" rtlCol="0">
              <a:spAutoFit/>
            </a:bodyPr>
            <a:lstStyle/>
            <a:p>
              <a:pPr algn="ctr"/>
              <a:endParaRPr lang="en-US" sz="1200" b="1" dirty="0" smtClean="0">
                <a:solidFill>
                  <a:schemeClr val="bg1"/>
                </a:solidFill>
                <a:latin typeface="Arial Narrow" panose="020B0606020202030204" pitchFamily="34" charset="0"/>
              </a:endParaRPr>
            </a:p>
          </p:txBody>
        </p:sp>
      </p:grpSp>
      <p:pic>
        <p:nvPicPr>
          <p:cNvPr id="13" name="Picture 12" descr="Verizon.png"/>
          <p:cNvPicPr>
            <a:picLocks noChangeAspect="1"/>
          </p:cNvPicPr>
          <p:nvPr/>
        </p:nvPicPr>
        <p:blipFill>
          <a:blip r:embed="rId5" cstate="print"/>
          <a:stretch>
            <a:fillRect/>
          </a:stretch>
        </p:blipFill>
        <p:spPr>
          <a:xfrm>
            <a:off x="7910782" y="2913687"/>
            <a:ext cx="974333" cy="187560"/>
          </a:xfrm>
          <a:prstGeom prst="rect">
            <a:avLst/>
          </a:prstGeom>
        </p:spPr>
      </p:pic>
      <p:pic>
        <p:nvPicPr>
          <p:cNvPr id="14" name="Picture 13" descr="AT&amp;T_logo_horiz.png"/>
          <p:cNvPicPr>
            <a:picLocks noChangeAspect="1"/>
          </p:cNvPicPr>
          <p:nvPr/>
        </p:nvPicPr>
        <p:blipFill>
          <a:blip r:embed="rId6" cstate="print"/>
          <a:stretch>
            <a:fillRect/>
          </a:stretch>
        </p:blipFill>
        <p:spPr>
          <a:xfrm>
            <a:off x="6531570" y="3039533"/>
            <a:ext cx="773570" cy="373549"/>
          </a:xfrm>
          <a:prstGeom prst="rect">
            <a:avLst/>
          </a:prstGeom>
        </p:spPr>
      </p:pic>
      <p:pic>
        <p:nvPicPr>
          <p:cNvPr id="15" name="Picture 14" descr="KORE telematics.jpg"/>
          <p:cNvPicPr>
            <a:picLocks noChangeAspect="1"/>
          </p:cNvPicPr>
          <p:nvPr/>
        </p:nvPicPr>
        <p:blipFill>
          <a:blip r:embed="rId7" cstate="print"/>
          <a:stretch>
            <a:fillRect/>
          </a:stretch>
        </p:blipFill>
        <p:spPr>
          <a:xfrm>
            <a:off x="8142530" y="3817730"/>
            <a:ext cx="622110" cy="352529"/>
          </a:xfrm>
          <a:prstGeom prst="rect">
            <a:avLst/>
          </a:prstGeom>
        </p:spPr>
      </p:pic>
      <p:pic>
        <p:nvPicPr>
          <p:cNvPr id="17" name="Picture 16"/>
          <p:cNvPicPr>
            <a:picLocks noChangeAspect="1"/>
          </p:cNvPicPr>
          <p:nvPr/>
        </p:nvPicPr>
        <p:blipFill>
          <a:blip r:embed="rId8"/>
          <a:stretch>
            <a:fillRect/>
          </a:stretch>
        </p:blipFill>
        <p:spPr>
          <a:xfrm>
            <a:off x="8384314" y="5444067"/>
            <a:ext cx="483211" cy="231942"/>
          </a:xfrm>
          <a:prstGeom prst="rect">
            <a:avLst/>
          </a:prstGeom>
        </p:spPr>
      </p:pic>
      <p:pic>
        <p:nvPicPr>
          <p:cNvPr id="18" name="Picture 17"/>
          <p:cNvPicPr>
            <a:picLocks noChangeAspect="1"/>
          </p:cNvPicPr>
          <p:nvPr/>
        </p:nvPicPr>
        <p:blipFill>
          <a:blip r:embed="rId9"/>
          <a:stretch>
            <a:fillRect/>
          </a:stretch>
        </p:blipFill>
        <p:spPr>
          <a:xfrm>
            <a:off x="8386585" y="1936699"/>
            <a:ext cx="579615" cy="121719"/>
          </a:xfrm>
          <a:prstGeom prst="rect">
            <a:avLst/>
          </a:prstGeom>
        </p:spPr>
      </p:pic>
      <p:pic>
        <p:nvPicPr>
          <p:cNvPr id="19" name="Picture 18"/>
          <p:cNvPicPr>
            <a:picLocks noChangeAspect="1"/>
          </p:cNvPicPr>
          <p:nvPr/>
        </p:nvPicPr>
        <p:blipFill>
          <a:blip r:embed="rId10"/>
          <a:stretch>
            <a:fillRect/>
          </a:stretch>
        </p:blipFill>
        <p:spPr>
          <a:xfrm>
            <a:off x="7946094" y="4401605"/>
            <a:ext cx="786757" cy="267497"/>
          </a:xfrm>
          <a:prstGeom prst="rect">
            <a:avLst/>
          </a:prstGeom>
        </p:spPr>
      </p:pic>
      <p:pic>
        <p:nvPicPr>
          <p:cNvPr id="21" name="Picture 20"/>
          <p:cNvPicPr>
            <a:picLocks noChangeAspect="1"/>
          </p:cNvPicPr>
          <p:nvPr/>
        </p:nvPicPr>
        <p:blipFill>
          <a:blip r:embed="rId11"/>
          <a:stretch>
            <a:fillRect/>
          </a:stretch>
        </p:blipFill>
        <p:spPr>
          <a:xfrm>
            <a:off x="6793025" y="4237127"/>
            <a:ext cx="837456" cy="234488"/>
          </a:xfrm>
          <a:prstGeom prst="rect">
            <a:avLst/>
          </a:prstGeom>
        </p:spPr>
      </p:pic>
      <p:pic>
        <p:nvPicPr>
          <p:cNvPr id="22" name="Picture 21"/>
          <p:cNvPicPr>
            <a:picLocks noChangeAspect="1"/>
          </p:cNvPicPr>
          <p:nvPr/>
        </p:nvPicPr>
        <p:blipFill>
          <a:blip r:embed="rId12"/>
          <a:stretch>
            <a:fillRect/>
          </a:stretch>
        </p:blipFill>
        <p:spPr>
          <a:xfrm>
            <a:off x="7196667" y="4719943"/>
            <a:ext cx="732968" cy="249209"/>
          </a:xfrm>
          <a:prstGeom prst="rect">
            <a:avLst/>
          </a:prstGeom>
        </p:spPr>
      </p:pic>
      <p:pic>
        <p:nvPicPr>
          <p:cNvPr id="23" name="Picture 22"/>
          <p:cNvPicPr>
            <a:picLocks noChangeAspect="1"/>
          </p:cNvPicPr>
          <p:nvPr/>
        </p:nvPicPr>
        <p:blipFill>
          <a:blip r:embed="rId13"/>
          <a:stretch>
            <a:fillRect/>
          </a:stretch>
        </p:blipFill>
        <p:spPr>
          <a:xfrm>
            <a:off x="7905380" y="4983365"/>
            <a:ext cx="965122" cy="237010"/>
          </a:xfrm>
          <a:prstGeom prst="rect">
            <a:avLst/>
          </a:prstGeom>
        </p:spPr>
      </p:pic>
      <p:pic>
        <p:nvPicPr>
          <p:cNvPr id="24" name="Picture 23"/>
          <p:cNvPicPr>
            <a:picLocks noChangeAspect="1"/>
          </p:cNvPicPr>
          <p:nvPr/>
        </p:nvPicPr>
        <p:blipFill>
          <a:blip r:embed="rId14"/>
          <a:stretch>
            <a:fillRect/>
          </a:stretch>
        </p:blipFill>
        <p:spPr>
          <a:xfrm>
            <a:off x="8241926" y="2249724"/>
            <a:ext cx="614338" cy="257454"/>
          </a:xfrm>
          <a:prstGeom prst="rect">
            <a:avLst/>
          </a:prstGeom>
        </p:spPr>
      </p:pic>
      <p:pic>
        <p:nvPicPr>
          <p:cNvPr id="25" name="Picture 24" descr="Oracle_logo.png"/>
          <p:cNvPicPr>
            <a:picLocks noChangeAspect="1"/>
          </p:cNvPicPr>
          <p:nvPr/>
        </p:nvPicPr>
        <p:blipFill>
          <a:blip r:embed="rId15" cstate="print"/>
          <a:stretch>
            <a:fillRect/>
          </a:stretch>
        </p:blipFill>
        <p:spPr>
          <a:xfrm>
            <a:off x="1562190" y="4080012"/>
            <a:ext cx="1127891" cy="159912"/>
          </a:xfrm>
          <a:prstGeom prst="rect">
            <a:avLst/>
          </a:prstGeom>
        </p:spPr>
      </p:pic>
      <p:pic>
        <p:nvPicPr>
          <p:cNvPr id="26" name="Picture 25" descr="SAP.png"/>
          <p:cNvPicPr>
            <a:picLocks noChangeAspect="1"/>
          </p:cNvPicPr>
          <p:nvPr/>
        </p:nvPicPr>
        <p:blipFill>
          <a:blip r:embed="rId16" cstate="print"/>
          <a:stretch>
            <a:fillRect/>
          </a:stretch>
        </p:blipFill>
        <p:spPr>
          <a:xfrm>
            <a:off x="254937" y="5202035"/>
            <a:ext cx="717900" cy="353207"/>
          </a:xfrm>
          <a:prstGeom prst="rect">
            <a:avLst/>
          </a:prstGeom>
        </p:spPr>
      </p:pic>
      <p:pic>
        <p:nvPicPr>
          <p:cNvPr id="27" name="Picture 26"/>
          <p:cNvPicPr>
            <a:picLocks noChangeAspect="1"/>
          </p:cNvPicPr>
          <p:nvPr/>
        </p:nvPicPr>
        <p:blipFill>
          <a:blip r:embed="rId17"/>
          <a:stretch>
            <a:fillRect/>
          </a:stretch>
        </p:blipFill>
        <p:spPr>
          <a:xfrm>
            <a:off x="1377367" y="2706763"/>
            <a:ext cx="697120" cy="546169"/>
          </a:xfrm>
          <a:prstGeom prst="rect">
            <a:avLst/>
          </a:prstGeom>
        </p:spPr>
      </p:pic>
      <p:pic>
        <p:nvPicPr>
          <p:cNvPr id="28" name="Picture 27"/>
          <p:cNvPicPr>
            <a:picLocks noChangeAspect="1"/>
          </p:cNvPicPr>
          <p:nvPr/>
        </p:nvPicPr>
        <p:blipFill>
          <a:blip r:embed="rId18"/>
          <a:stretch>
            <a:fillRect/>
          </a:stretch>
        </p:blipFill>
        <p:spPr>
          <a:xfrm>
            <a:off x="243937" y="2425677"/>
            <a:ext cx="1344001" cy="178606"/>
          </a:xfrm>
          <a:prstGeom prst="rect">
            <a:avLst/>
          </a:prstGeom>
        </p:spPr>
      </p:pic>
      <p:pic>
        <p:nvPicPr>
          <p:cNvPr id="30" name="Picture 29"/>
          <p:cNvPicPr>
            <a:picLocks noChangeAspect="1"/>
          </p:cNvPicPr>
          <p:nvPr/>
        </p:nvPicPr>
        <p:blipFill rotWithShape="1">
          <a:blip r:embed="rId19">
            <a:extLst>
              <a:ext uri="{28A0092B-C50C-407E-A947-70E740481C1C}">
                <a14:useLocalDpi xmlns:a14="http://schemas.microsoft.com/office/drawing/2010/main" val="0"/>
              </a:ext>
            </a:extLst>
          </a:blip>
          <a:srcRect t="19551" b="19054"/>
          <a:stretch/>
        </p:blipFill>
        <p:spPr>
          <a:xfrm>
            <a:off x="3203548" y="1805652"/>
            <a:ext cx="754909" cy="278088"/>
          </a:xfrm>
          <a:prstGeom prst="rect">
            <a:avLst/>
          </a:prstGeom>
        </p:spPr>
      </p:pic>
      <p:pic>
        <p:nvPicPr>
          <p:cNvPr id="31" name="Picture 3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25774" y="3235755"/>
            <a:ext cx="464023" cy="451368"/>
          </a:xfrm>
          <a:prstGeom prst="rect">
            <a:avLst/>
          </a:prstGeom>
        </p:spPr>
      </p:pic>
      <p:pic>
        <p:nvPicPr>
          <p:cNvPr id="33" name="Picture 3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30981" y="3281108"/>
            <a:ext cx="805971" cy="272015"/>
          </a:xfrm>
          <a:prstGeom prst="rect">
            <a:avLst/>
          </a:prstGeom>
        </p:spPr>
      </p:pic>
      <p:pic>
        <p:nvPicPr>
          <p:cNvPr id="37" name="Picture 36" descr="Wipro.jpg"/>
          <p:cNvPicPr>
            <a:picLocks noChangeAspect="1"/>
          </p:cNvPicPr>
          <p:nvPr/>
        </p:nvPicPr>
        <p:blipFill>
          <a:blip r:embed="rId22" cstate="print"/>
          <a:stretch>
            <a:fillRect/>
          </a:stretch>
        </p:blipFill>
        <p:spPr>
          <a:xfrm>
            <a:off x="6346249" y="1588125"/>
            <a:ext cx="453797" cy="540639"/>
          </a:xfrm>
          <a:prstGeom prst="rect">
            <a:avLst/>
          </a:prstGeom>
        </p:spPr>
      </p:pic>
      <p:pic>
        <p:nvPicPr>
          <p:cNvPr id="40" name="Picture 39" descr="TeraCode.jpg"/>
          <p:cNvPicPr>
            <a:picLocks noChangeAspect="1"/>
          </p:cNvPicPr>
          <p:nvPr/>
        </p:nvPicPr>
        <p:blipFill>
          <a:blip r:embed="rId23" cstate="print"/>
          <a:stretch>
            <a:fillRect/>
          </a:stretch>
        </p:blipFill>
        <p:spPr>
          <a:xfrm>
            <a:off x="4824550" y="1397370"/>
            <a:ext cx="728728" cy="236431"/>
          </a:xfrm>
          <a:prstGeom prst="rect">
            <a:avLst/>
          </a:prstGeom>
        </p:spPr>
      </p:pic>
      <p:pic>
        <p:nvPicPr>
          <p:cNvPr id="41" name="Picture 40"/>
          <p:cNvPicPr>
            <a:picLocks noChangeAspect="1"/>
          </p:cNvPicPr>
          <p:nvPr/>
        </p:nvPicPr>
        <p:blipFill>
          <a:blip r:embed="rId24"/>
          <a:stretch>
            <a:fillRect/>
          </a:stretch>
        </p:blipFill>
        <p:spPr>
          <a:xfrm>
            <a:off x="6801804" y="880533"/>
            <a:ext cx="769152" cy="253820"/>
          </a:xfrm>
          <a:prstGeom prst="rect">
            <a:avLst/>
          </a:prstGeom>
        </p:spPr>
      </p:pic>
      <p:pic>
        <p:nvPicPr>
          <p:cNvPr id="44" name="Picture 43"/>
          <p:cNvPicPr>
            <a:picLocks noChangeAspect="1"/>
          </p:cNvPicPr>
          <p:nvPr/>
        </p:nvPicPr>
        <p:blipFill>
          <a:blip r:embed="rId25"/>
          <a:stretch>
            <a:fillRect/>
          </a:stretch>
        </p:blipFill>
        <p:spPr>
          <a:xfrm>
            <a:off x="6886844" y="1885898"/>
            <a:ext cx="826281" cy="173518"/>
          </a:xfrm>
          <a:prstGeom prst="rect">
            <a:avLst/>
          </a:prstGeom>
        </p:spPr>
      </p:pic>
      <p:pic>
        <p:nvPicPr>
          <p:cNvPr id="45" name="Picture 44"/>
          <p:cNvPicPr>
            <a:picLocks noChangeAspect="1"/>
          </p:cNvPicPr>
          <p:nvPr/>
        </p:nvPicPr>
        <p:blipFill>
          <a:blip r:embed="rId26"/>
          <a:stretch>
            <a:fillRect/>
          </a:stretch>
        </p:blipFill>
        <p:spPr>
          <a:xfrm>
            <a:off x="5381870" y="830059"/>
            <a:ext cx="1123105" cy="213390"/>
          </a:xfrm>
          <a:prstGeom prst="rect">
            <a:avLst/>
          </a:prstGeom>
        </p:spPr>
      </p:pic>
      <p:pic>
        <p:nvPicPr>
          <p:cNvPr id="48" name="Picture 47"/>
          <p:cNvPicPr>
            <a:picLocks noChangeAspect="1"/>
          </p:cNvPicPr>
          <p:nvPr/>
        </p:nvPicPr>
        <p:blipFill>
          <a:blip r:embed="rId27"/>
          <a:stretch>
            <a:fillRect/>
          </a:stretch>
        </p:blipFill>
        <p:spPr>
          <a:xfrm>
            <a:off x="5068188" y="2499399"/>
            <a:ext cx="638344" cy="201582"/>
          </a:xfrm>
          <a:prstGeom prst="rect">
            <a:avLst/>
          </a:prstGeom>
        </p:spPr>
      </p:pic>
      <p:pic>
        <p:nvPicPr>
          <p:cNvPr id="54" name="Picture 53"/>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4733448" y="1737541"/>
            <a:ext cx="931855" cy="345260"/>
          </a:xfrm>
          <a:prstGeom prst="rect">
            <a:avLst/>
          </a:prstGeom>
        </p:spPr>
      </p:pic>
      <p:pic>
        <p:nvPicPr>
          <p:cNvPr id="56" name="Picture 55"/>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535736" y="6547019"/>
            <a:ext cx="476250" cy="104775"/>
          </a:xfrm>
          <a:prstGeom prst="rect">
            <a:avLst/>
          </a:prstGeom>
        </p:spPr>
      </p:pic>
      <p:pic>
        <p:nvPicPr>
          <p:cNvPr id="57" name="Picture 56"/>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789540" y="2573867"/>
            <a:ext cx="525251" cy="231243"/>
          </a:xfrm>
          <a:prstGeom prst="rect">
            <a:avLst/>
          </a:prstGeom>
        </p:spPr>
      </p:pic>
      <p:pic>
        <p:nvPicPr>
          <p:cNvPr id="62" name="Picture 6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4788781" y="2204371"/>
            <a:ext cx="587551" cy="268504"/>
          </a:xfrm>
          <a:prstGeom prst="rect">
            <a:avLst/>
          </a:prstGeom>
        </p:spPr>
      </p:pic>
      <p:pic>
        <p:nvPicPr>
          <p:cNvPr id="64" name="Picture 63" descr="cisco.gif"/>
          <p:cNvPicPr>
            <a:picLocks noChangeAspect="1"/>
          </p:cNvPicPr>
          <p:nvPr/>
        </p:nvPicPr>
        <p:blipFill>
          <a:blip r:embed="rId32" cstate="print"/>
          <a:stretch>
            <a:fillRect/>
          </a:stretch>
        </p:blipFill>
        <p:spPr>
          <a:xfrm>
            <a:off x="5551681" y="5866610"/>
            <a:ext cx="401178" cy="216636"/>
          </a:xfrm>
          <a:prstGeom prst="rect">
            <a:avLst/>
          </a:prstGeom>
        </p:spPr>
      </p:pic>
      <p:pic>
        <p:nvPicPr>
          <p:cNvPr id="65" name="Picture 64" descr="telit_logo.jpg"/>
          <p:cNvPicPr>
            <a:picLocks noChangeAspect="1"/>
          </p:cNvPicPr>
          <p:nvPr/>
        </p:nvPicPr>
        <p:blipFill>
          <a:blip r:embed="rId33" cstate="print"/>
          <a:stretch>
            <a:fillRect/>
          </a:stretch>
        </p:blipFill>
        <p:spPr>
          <a:xfrm>
            <a:off x="1084579" y="6103773"/>
            <a:ext cx="304002" cy="193017"/>
          </a:xfrm>
          <a:prstGeom prst="rect">
            <a:avLst/>
          </a:prstGeom>
        </p:spPr>
      </p:pic>
      <p:pic>
        <p:nvPicPr>
          <p:cNvPr id="66" name="Picture 65" descr="MultiTech systems.png"/>
          <p:cNvPicPr>
            <a:picLocks noChangeAspect="1"/>
          </p:cNvPicPr>
          <p:nvPr/>
        </p:nvPicPr>
        <p:blipFill>
          <a:blip r:embed="rId34" cstate="print"/>
          <a:stretch>
            <a:fillRect/>
          </a:stretch>
        </p:blipFill>
        <p:spPr>
          <a:xfrm>
            <a:off x="5527200" y="6329060"/>
            <a:ext cx="581461" cy="170712"/>
          </a:xfrm>
          <a:prstGeom prst="rect">
            <a:avLst/>
          </a:prstGeom>
        </p:spPr>
      </p:pic>
      <p:pic>
        <p:nvPicPr>
          <p:cNvPr id="67" name="Picture 66"/>
          <p:cNvPicPr>
            <a:picLocks noChangeAspect="1"/>
          </p:cNvPicPr>
          <p:nvPr/>
        </p:nvPicPr>
        <p:blipFill>
          <a:blip r:embed="rId35"/>
          <a:stretch>
            <a:fillRect/>
          </a:stretch>
        </p:blipFill>
        <p:spPr>
          <a:xfrm>
            <a:off x="3805035" y="5430083"/>
            <a:ext cx="406315" cy="113768"/>
          </a:xfrm>
          <a:prstGeom prst="rect">
            <a:avLst/>
          </a:prstGeom>
        </p:spPr>
      </p:pic>
      <p:pic>
        <p:nvPicPr>
          <p:cNvPr id="68" name="Picture 2" descr="C:\Documents and Settings\Dan\Local Settings\Temporary Internet Files\Content.IE5\VQXLSNVF\MC900441428[1].png"/>
          <p:cNvPicPr>
            <a:picLocks noChangeAspect="1" noChangeArrowheads="1"/>
          </p:cNvPicPr>
          <p:nvPr/>
        </p:nvPicPr>
        <p:blipFill>
          <a:blip r:embed="rId36" cstate="print"/>
          <a:stretch>
            <a:fillRect/>
          </a:stretch>
        </p:blipFill>
        <p:spPr bwMode="auto">
          <a:xfrm>
            <a:off x="4412169" y="5651286"/>
            <a:ext cx="296836" cy="240555"/>
          </a:xfrm>
          <a:prstGeom prst="rect">
            <a:avLst/>
          </a:prstGeom>
          <a:noFill/>
        </p:spPr>
      </p:pic>
      <p:pic>
        <p:nvPicPr>
          <p:cNvPr id="69" name="Picture 68"/>
          <p:cNvPicPr>
            <a:picLocks noChangeAspect="1"/>
          </p:cNvPicPr>
          <p:nvPr/>
        </p:nvPicPr>
        <p:blipFill>
          <a:blip r:embed="rId37"/>
          <a:stretch>
            <a:fillRect/>
          </a:stretch>
        </p:blipFill>
        <p:spPr>
          <a:xfrm>
            <a:off x="3614734" y="5685267"/>
            <a:ext cx="502693" cy="277911"/>
          </a:xfrm>
          <a:prstGeom prst="rect">
            <a:avLst/>
          </a:prstGeom>
        </p:spPr>
      </p:pic>
      <p:pic>
        <p:nvPicPr>
          <p:cNvPr id="70" name="Picture 69"/>
          <p:cNvPicPr>
            <a:picLocks noChangeAspect="1"/>
          </p:cNvPicPr>
          <p:nvPr/>
        </p:nvPicPr>
        <p:blipFill>
          <a:blip r:embed="rId38"/>
          <a:stretch>
            <a:fillRect/>
          </a:stretch>
        </p:blipFill>
        <p:spPr>
          <a:xfrm>
            <a:off x="1261963" y="5691459"/>
            <a:ext cx="397600" cy="191345"/>
          </a:xfrm>
          <a:prstGeom prst="rect">
            <a:avLst/>
          </a:prstGeom>
        </p:spPr>
      </p:pic>
      <p:pic>
        <p:nvPicPr>
          <p:cNvPr id="71" name="Picture 70"/>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504634" y="5145314"/>
            <a:ext cx="644944" cy="251052"/>
          </a:xfrm>
          <a:prstGeom prst="rect">
            <a:avLst/>
          </a:prstGeom>
        </p:spPr>
      </p:pic>
      <p:pic>
        <p:nvPicPr>
          <p:cNvPr id="72" name="Picture 71"/>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718135" y="5932560"/>
            <a:ext cx="533563" cy="101377"/>
          </a:xfrm>
          <a:prstGeom prst="rect">
            <a:avLst/>
          </a:prstGeom>
        </p:spPr>
      </p:pic>
      <p:pic>
        <p:nvPicPr>
          <p:cNvPr id="73" name="Picture 72"/>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5924340" y="4876215"/>
            <a:ext cx="245938" cy="253545"/>
          </a:xfrm>
          <a:prstGeom prst="rect">
            <a:avLst/>
          </a:prstGeom>
        </p:spPr>
      </p:pic>
      <p:pic>
        <p:nvPicPr>
          <p:cNvPr id="74" name="Picture 73"/>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3075873" y="5085352"/>
            <a:ext cx="302588" cy="143331"/>
          </a:xfrm>
          <a:prstGeom prst="rect">
            <a:avLst/>
          </a:prstGeom>
        </p:spPr>
      </p:pic>
      <p:pic>
        <p:nvPicPr>
          <p:cNvPr id="75" name="Picture 74"/>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7028364" y="6295549"/>
            <a:ext cx="623775" cy="116958"/>
          </a:xfrm>
          <a:prstGeom prst="rect">
            <a:avLst/>
          </a:prstGeom>
        </p:spPr>
      </p:pic>
      <p:pic>
        <p:nvPicPr>
          <p:cNvPr id="76" name="Picture 75"/>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6204247" y="6208840"/>
            <a:ext cx="616574" cy="110102"/>
          </a:xfrm>
          <a:prstGeom prst="rect">
            <a:avLst/>
          </a:prstGeom>
        </p:spPr>
      </p:pic>
      <p:pic>
        <p:nvPicPr>
          <p:cNvPr id="77" name="Picture 76"/>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1645388" y="5998025"/>
            <a:ext cx="443025" cy="221513"/>
          </a:xfrm>
          <a:prstGeom prst="rect">
            <a:avLst/>
          </a:prstGeom>
        </p:spPr>
      </p:pic>
      <p:pic>
        <p:nvPicPr>
          <p:cNvPr id="78" name="Picture 77"/>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2345352" y="6090293"/>
            <a:ext cx="567855" cy="115300"/>
          </a:xfrm>
          <a:prstGeom prst="rect">
            <a:avLst/>
          </a:prstGeom>
        </p:spPr>
      </p:pic>
      <p:pic>
        <p:nvPicPr>
          <p:cNvPr id="79" name="Picture 78"/>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8204071" y="6361733"/>
            <a:ext cx="601759" cy="101547"/>
          </a:xfrm>
          <a:prstGeom prst="rect">
            <a:avLst/>
          </a:prstGeom>
        </p:spPr>
      </p:pic>
      <p:pic>
        <p:nvPicPr>
          <p:cNvPr id="80" name="Picture 79"/>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2327468" y="6364257"/>
            <a:ext cx="497732" cy="232275"/>
          </a:xfrm>
          <a:prstGeom prst="rect">
            <a:avLst/>
          </a:prstGeom>
        </p:spPr>
      </p:pic>
      <p:pic>
        <p:nvPicPr>
          <p:cNvPr id="81" name="Picture 80"/>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8396164" y="6122354"/>
            <a:ext cx="395090" cy="140751"/>
          </a:xfrm>
          <a:prstGeom prst="rect">
            <a:avLst/>
          </a:prstGeom>
        </p:spPr>
      </p:pic>
      <p:pic>
        <p:nvPicPr>
          <p:cNvPr id="82" name="Picture 81"/>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6318211" y="6501994"/>
            <a:ext cx="788137" cy="174004"/>
          </a:xfrm>
          <a:prstGeom prst="rect">
            <a:avLst/>
          </a:prstGeom>
        </p:spPr>
      </p:pic>
      <p:pic>
        <p:nvPicPr>
          <p:cNvPr id="83" name="Picture 82"/>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5108524" y="4792214"/>
            <a:ext cx="577983" cy="104037"/>
          </a:xfrm>
          <a:prstGeom prst="rect">
            <a:avLst/>
          </a:prstGeom>
        </p:spPr>
      </p:pic>
      <p:pic>
        <p:nvPicPr>
          <p:cNvPr id="84" name="Picture 83"/>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5138791" y="6036067"/>
            <a:ext cx="338923" cy="142388"/>
          </a:xfrm>
          <a:prstGeom prst="rect">
            <a:avLst/>
          </a:prstGeom>
        </p:spPr>
      </p:pic>
      <p:pic>
        <p:nvPicPr>
          <p:cNvPr id="85" name="Picture 84"/>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a:off x="2778866" y="4825364"/>
            <a:ext cx="518243" cy="161307"/>
          </a:xfrm>
          <a:prstGeom prst="rect">
            <a:avLst/>
          </a:prstGeom>
        </p:spPr>
      </p:pic>
      <p:pic>
        <p:nvPicPr>
          <p:cNvPr id="86" name="Picture 85"/>
          <p:cNvPicPr>
            <a:picLocks noChangeAspect="1"/>
          </p:cNvPicPr>
          <p:nvPr/>
        </p:nvPicPr>
        <p:blipFill rotWithShape="1">
          <a:blip r:embed="rId54" cstate="print">
            <a:extLst>
              <a:ext uri="{28A0092B-C50C-407E-A947-70E740481C1C}">
                <a14:useLocalDpi xmlns:a14="http://schemas.microsoft.com/office/drawing/2010/main" val="0"/>
              </a:ext>
            </a:extLst>
          </a:blip>
          <a:srcRect l="14698" r="16487"/>
          <a:stretch/>
        </p:blipFill>
        <p:spPr>
          <a:xfrm>
            <a:off x="3542861" y="4786421"/>
            <a:ext cx="314914" cy="219659"/>
          </a:xfrm>
          <a:prstGeom prst="rect">
            <a:avLst/>
          </a:prstGeom>
        </p:spPr>
      </p:pic>
      <p:pic>
        <p:nvPicPr>
          <p:cNvPr id="87" name="Picture 86"/>
          <p:cNvPicPr>
            <a:picLocks noChangeAspect="1"/>
          </p:cNvPicPr>
          <p:nvPr/>
        </p:nvPicPr>
        <p:blipFill>
          <a:blip r:embed="rId55" cstate="print">
            <a:extLst>
              <a:ext uri="{28A0092B-C50C-407E-A947-70E740481C1C}">
                <a14:useLocalDpi xmlns:a14="http://schemas.microsoft.com/office/drawing/2010/main" val="0"/>
              </a:ext>
            </a:extLst>
          </a:blip>
          <a:stretch>
            <a:fillRect/>
          </a:stretch>
        </p:blipFill>
        <p:spPr>
          <a:xfrm>
            <a:off x="2629280" y="5760977"/>
            <a:ext cx="252637" cy="189953"/>
          </a:xfrm>
          <a:prstGeom prst="rect">
            <a:avLst/>
          </a:prstGeom>
        </p:spPr>
      </p:pic>
      <p:pic>
        <p:nvPicPr>
          <p:cNvPr id="1026" name="Picture 2" descr="http://eclipse.org/membership/scripts/get_image.php?id=1100&amp;size=large"/>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3065387" y="6374361"/>
            <a:ext cx="485014" cy="161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ilverpop.com/Global/Images/Partners/Logos/AcumenSolutions_Logo.jp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7139890" y="1243235"/>
            <a:ext cx="537882" cy="3482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encrypted-tbn3.gstatic.com/images?q=tbn:ANd9GcSx6pQX5ZPoJ0Z66zKixEhu5NG9f3si0bbLCuf40nm-XgPqrRy0mA"/>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6318211" y="4944778"/>
            <a:ext cx="415774" cy="12367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whitelabeltracking.com/Libraries/home-services/atrack_logo_2.jp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3760948" y="6425047"/>
            <a:ext cx="581638" cy="16358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express-inc.com/v/vspfiles/assets/images/BBLogoLarge.pn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4679946" y="6254222"/>
            <a:ext cx="604598" cy="14652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upload.wikimedia.org/wikipedia/en/thumb/2/20/Broadcom.svg/191px-Broadcom.svg.pn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7644325" y="5635896"/>
            <a:ext cx="367661" cy="182868"/>
          </a:xfrm>
          <a:prstGeom prst="rect">
            <a:avLst/>
          </a:prstGeom>
          <a:noFill/>
          <a:extLst>
            <a:ext uri="{909E8E84-426E-40dd-AFC4-6F175D3DCCD1}">
              <a14:hiddenFill xmlns:a14="http://schemas.microsoft.com/office/drawing/2010/main">
                <a:solidFill>
                  <a:srgbClr val="FFFFFF"/>
                </a:solidFill>
              </a14:hiddenFill>
            </a:ext>
          </a:extLst>
        </p:spPr>
      </p:pic>
      <p:sp>
        <p:nvSpPr>
          <p:cNvPr id="89" name="AutoShape 26" descr="data:image/jpeg;base64,/9j/4AAQSkZJRgABAQAAAQABAAD/2wCEAAkGBxQSEhQTExQVExUUFyEZGRcXGBodHhYeFxgaGh4gGBccIigiGBomGxkXITEiJykrLi4vHB8zODQsNygtLisBCgoKDg0OGxAQGy8mICYvLDQ0MSwsMCwtNDQsLy4sMiwvLCwsLywvLDQsLDQ0ODQsLCwvNy8sLCwtLCwyNCwvMv/AABEIAGcB6AMBEQACEQEDEQH/xAAcAAEAAgMBAQEAAAAAAAAAAAAABgcEBQgDAQL/xABOEAABAwIDBAUFCgoKAgMBAAABAAIDBBEFEiEGMUFRBxMiYXEUMoGTsQgXNUJSVJGzwdIjNGJkc4KhstPwFRglM1NydIOS0bTCoqPhJP/EABoBAQADAQEBAAAAAAAAAAAAAAADBAUCAQb/xAAxEQEAAgECAwUGBwEBAQAAAAAAAQIDBBESITETQVFh8CJxgaGxwQUUMpHR4fEjYkL/2gAMAwEAAhEDEQA/ALxQEBAQEGqx7Gm07eDpHea37Xch7VT1errgr590eu5HkyRSPNH34fWGPyjrH573yAm+Xubu/Vtu79FmTg1c07binfw8vd0+G3z5IODJtxbt1s7joqBldZsoGo4O72/9cFoaLWxnjht+r6+cJcWXi5T1btX0wgICAgICAgICAgICAgICAgICAgICAgICAgICAgICAgICAgICAgICAgICAgICAgICAgICAgICAgINVj2NNp28HSEdlv2u5D2+ynrNZXT18/D7z5IsmSKR5tbgGCue7ymou57tWtPDkSOHcOHsq6PSWtbt83Xuj7/xHd9OMeOZnisk61lhGNocBN+vp7teDmLW8Tzb+VzHHx35Ot0M79rh5T5fWPP6/Wvlxf8A1VmbO48JxkfZsoGo+V3j7Qp9FrYzxw25W+vnDrFl4uU9W7V9MICAgICAgICAgICAgICAgICAgICAgICAgICAgICAgICAgICAgICAgICAgICAgICAgICAgICAg+OOhtqvJEM2WhZPM+WZ2aUG4Yfb323AcPoWF+H1rnyzkyzvbw+/w8O79lTDEWtvbqmi3lsQEEL2wgjikbJG7JMTctb+93G/0/SsH8Tpjx3i9J2t5fX11/dUzxETvHVMYSS1pOhIFxyNtVu132jdajo/a9eiAgICAgICAgICAgICAgICAgICAgICAgICAgICAgICAgICAgICAgICAgICAgICAgICAgICAg0W0G0AgsyMB8ptpvDb87byeA/k5+s10YfZpzt6+aHJl4eUdWBjGEOOWphaY5bZ3xgi4PEi3HfccfG4NbU6W07Z8UbW6zHf749c/rxfHP6q9W02fxxtQ2xs2Ro1HPvb3d3BW9FrIz12nlaPW8JMeSLx5twryVptocdbTtyts6UjQfJ73f8AXFUNbrYwRtHO3rnKLLlinvanC8Jf2p5LSVBGdkbzr3OcPYNANN3Cnp9Jfnlvzv1iJ+s/bw+kVKT+qerYbOY6ZSYpRaVt+Fs1t+nBw4j+RZ0WtnLPZ5P1R8/4lJiy8XKerfrSTCAgICAgICAgICAgICAgICAgICAgICAgICAgICAgICAgICAgICAgICAgICAgICAgICAgINdjeLsp2XOrj5refjyHequq1VdPXeevdHruR5MkUhG2YRU1DHTueWvOrG3I07vkd37d91l10uoz1nLa2090dP8APL5oOzveOKXrguINe+0rB5SwFrHP0zEbg7k/he3Nd6XPW9/+lf8ApHKJnlv5T5vcd4mefV+qCN8TnVlW5zDq0M4u7rfJ5Duv3lhrfHadTqJ2nw+3u8I+PmViYnju86mk69orKYOY8G7mcyN5bwd389eNweb4u2r+ZwRMT3x/Hj9/fu8mvFHHR6u2wHU6N/DbrfFH5Xh3c/pUk/iv/LlHt/L3/wBf66/Mez5seCkNOzyuoa6SRx7LT8Un4zzwPIcNOO6KmKcFfzGaJm09I+8+uTmK8Mcdur2q6V0zm1dI4lxIDmk6tO7jw5jdbULvJitltGp008++PXzj4w9ms2njoycaxQQuyxtaaqQBri0Xt/2eQ8L8FNqtTGKdscR2k7b7ev2+brJfh6dWvqMHqYWCcSOdINXgEkj745hVr6XUYqxli0zbv9d7icd6xxb80hwHGm1DeDZAO037W8x7PbpaTWVz18++Pv7k+PJF4821VxI8K2rZDG+WVwYyNpc5x3NA1JKCpsX6e6ZjiKemlnA+M9wjB7xo428QCg1LvdBP4ULfXn+Gg+f1gn/MWeuP3ED+sE/5iz1x+4gf1gn/ADFnrj9xBbOw20BxChhqywRGXN2A7NbJI9m+wvfLfdxQb5B8e4AEkgAaknhbmgqHabp2ghkdHSQGpymxkc7Iw2+QLEuHecqDQR+6Anv2qOIjkHuB+mx9iCwtgelGlxN3U5XU9Ra4jeQQ+wuereLZiBrYgG1zawNgniAgwMcxiGjhfUVDxHGwak9+gAA1JJ0AQU7i3T/2iKaju3g6Z9ifFjQbf8ig18HT/Ug9ukgcPyXPb+03QWDsB0q02JyCAsdT1BFwxxDmvsLnI8WuQATYgabr2NgsBAQVLtX0409PI6KlhNUWEgyF2Rlx8g2JeL8dAeBIQRY9P1Vf8Vgtyu+/03+xBJNmunaCV7Y6uB1NmNusa7Owd7xYOaPDMgt1jwQCCCCLgjcQeRQRvbPbmkwxrTUOJe8XZEwXe4DjYkADvJHG10Fb1fugmg/gqFzhzfMGn6Aw+1Bjf1gn/MW+uP3ED+sE/wCYs9cfuIH9YJ/zFnrj9xBvNiOmJ+IVsNIaRsQlzdsSl1ssbn7sov5tt/FBbaCu+k3pKdhM0Ubads3WsL7mQttZ1rWym6CGf1gn/MWeuP3EFtbEY+a+ihqywRGXN2A7NbLI5nnWF/Nvu4oN6gIK0236Y6ahldBDGaqZhs+zg1jCN4L7G7hxAGm697oIWen+ov8AikNuWd1/p/8AxBL9iumemrZWwTxmllebMJcHRuJ3DNYFrjwuLd+5BaCAg/MsgaC5xDWtFySbAAakk8BZBUO0nTvBE8spIHVFjbrHOyNPe0WLnDxyoNDF7oCe/ao4iOQkcD9JB9iCf7CdK1LiTxCWup6gjSN5Ba/mGPFrnuIB5XQT9BUG2HTO+hrJ6UUjZBC4DOZSM12g7sptv5oMDCund800UXkTW9ZI1l+uJtncG3tk13oLcxvF2U7LnVx81vPx5DvVXVaqunrvPXuj13I8mSKQ02CYQ+d/lNTrfVrTx5Ejg3kPT40dJpbZrdvn+Eeu7wj4oseObTx2StbCy0e0WAicZ2WbKP8A524Hv5H+Rn63RRmjiryt9UOXFxc46tJSTNqnMhqi5skbrA3tn5tdydoNePjvoY7V1Mxi1G8Wj5+U+aKsxfat+rMiqJ5qkRxAwRQGxFtLDTtDjcbh6e9TVyZsueKY44a09fPuj4uom1r7RyiEi/o+LPn6tmffmyi9+d+a1OwxcXHwxv47c0/BXffZHGPqIagxSgzxznloRzA3NsN7d1llxOfFn7PJ7Vbevh5wg3vW+084l+a2eOizRUwLppDqd+QHcO866Dvue/zLfHpN8eDnafjt4R/H7y8tMY+VerY7O4F1X4WXtTO111y3368XHif5NnRaLsvbvztPy/tJixcPOererRTInj2COid5RTXaQbua3hzLRxHMLG1mjtjt22D4xH1j7wrZMcxPFVtcAxttQ2xs2QDtN597e72e25o9ZXUV/wDXh94SY8kXjzRfp1eRg84HF8YPrWn2gK6lctoLC6Idg4cVfUdfJIxkAZpHlBcZC74zgbAZOXHhZBZ/vEYd/iVfrI/4aB7xGHf4lX6yP+Gge8Rh3+JV+sj/AIaCe7MYDHQU0dLCXmOLNlLyC7tvc83IAG9x4INqgqLp7206iEUELvws7bykfEiNxl7i86f5QflBBzyg3m0+y09AIDO2wqIhKw66XAu119z23Fx3hBrMOrpIJWTROLJI3BzXDgQb+nwQdd7D7Tx4lRx1LLAnsyMB/u3i2ZvhqCO4goN+gqv3Rp/syHvq2fVTIOcEGRJRPbEyYj8HI5zWu5uYGlw8QHtPpQeuDYk+mniqIzZ8Lw8d+U3se47iORKDsrB8SZUwRTxm7JWB7fBwvY943FBEumLajyDD35HWmqPwUdt4zDtOHLK2+vAlqDlVBk1FC9kcUjm2bMCWH5QY4tJ8MwI9BQYyDsbYI/2ZQf6WH6pqDnbpync7GakOJIY2NrR8kGFjrD9Zzj6UECQdDYR0GULoInSTVLnuY1zi1zGi5aCbNyEgeJKDL94jDv8AEq/WR/w0D3iMO/xKv1kf8NBtNmuiWioamOqhfUGSK9g97C05mOYbgMB3OPHkgnyDn73Sf41SfoT++UFOoOruhj4Go/B/10iCaoIR0s7ZDDaMlh//AKJ7shGl26dp9uTQR6S1Byo5xJJJuTqSeKDd1mytRFQw17m/gZ3uYDxbl0BdyDiH2/y94uGjQdTdD22n9I0YbI69TT2ZJfe8fFf6QLHvB5hBPUEV6U3kYTW2NvwJH0kA/sKDkZBmU+GyPhlnaLshLA8/J63MGnwu21+ZHNB4UtQ6N7ZGEtexwc1w3tLTcEd4ICDr/YXaRuI0UVS2wc4ZZGj4kjdHDwvqO4hBzX0u/DFb+kH1bUGi2X/HaX9PH9Y1B03hzGTVsnlB7QcQxh3HKTYeAFrDj7cHBFMurt208952j3fx4d/VUrtbJPEmq3lsQEEU23hhADybTHcB8YflcgOB9Cx/xWmLaLT+r6x5q2oivXvb/B3OMERf5xYCb7zpx77WWjpptOGs267QmpvwxuzFO7Y2JSObFI5nnBhLfEA2UWe1q47TXrtOzm0zFZ2RvYqCJ2aQuzzX1v8AFB4jmTxPo8cr8Lpjtvffe3rn8fFBgis8+9LVtLIgIIRjUbI6uM05/CFwzNbuBJHtubhYGqrTHqa9j+rfnEeu/vhTyREXjh6sXp3+B5v88f1jVvrjl1Bd/uZvOr/CH2zIL0QEBAQajavaCOgpZaqXzYxo3i9x0a0d5NvAXO4IOQcbxWSrnkqJnZpJXZnHh3AcmgWAHAAIN30aYNFVYhE2d8bIIz1knWOa0Oawize1oczi0Eci7kgv/pGo6LE6J8PlNMJW9uFxmZ2XgGwJv5rvNPjfeAg5aljLXFp0LTY+I0QTrof20/o6sDZHWpqizJL7mG/Zk7styD3E77BB1MCgqr3R3wbD/q2/UzIOcUFybB7Lf0js7UxNF5WVT5IT+W2KPT9YXb6QeCCnHNINjoRwQX/7nXaTrIJaF57UB6yMc2PPaA8Hm/8AuIK86Z9qPLsQe1hvDTXiZyJB7bvS7S/ENagiuzWCyVtVDTRedK8Nv8kb3OI5NaC70ILB6fcOjppqGCIZY4qXI0dzXkanieJPEoKrQdi7BfBlB/pIfqmoOc+m34aq/wDa/wDHiQQZB2xg/wDcQ/o2/uhBloKo6c9sKzDzR+STdV1okz9iN2bJ1dvPabWzO3c0FWe+7jHzv/6YP4aC+OiXG563DY56l/WSue8F2VrdGvIGjQBu7kFYe6T/ABqk/Qn98oKdQdXdDHwNR+D/AK6RBL6yqZFG+WRwYyNpc5x3NDRck+hByN0gbVPxOsfUOuGebEw/EYNw8Tq495PCyDU4Fh3lNRFBmazrHhpe4gBgJ1cSSBYC59CDqqvjw2WiNA6enEHVCMDrY7tDQA0jXzmkAg8wg5VxzDTTVEsBc1/VuIzsILXjeHNIJ0Ise6+uqDYbEbTSYbWR1LNQDlkb8uNxGZvjpcciAUHXmHVzJ4o5onB8cjQ5rhxDhceHggjvSr8EVv6L/wBgg5HQW/0AYZHVMxOnlGaOWKNjh3EyajkRvB5gIKy2jwaSiqZqaXz4n5b/AChva4dzmkOHign/AEC7WeS1nkkjrQ1dgL7myjzD3ZhdneSzkgj3S78MVv6QfVtQaLZf8dpf08f1jUHWe0WAiYdZH2ZW+jNbgTwPI/yM/W6KM0cdOVo+frxQ5cXFzjq8tncdLz1M3ZlboCdM1uB5O9q40Wtm89ll5Wj5/wBvMWXf2bdUiWmnarHcabTt+U8+a37TyHtVPV6uunr590eu5HkyRSPNH8LpA+VstU8dZLrGx3HkXDg3k3S6zdPii2SMmon2rdIn7/aEFK7zvfrLMwzEZ4qgwT3fmJIdy7x+R7FPp8+fFm7HNz37/v7vo6pe1bcNm1j2hp3PyCQXva9jY/rWsrddfp5twxb+P36Je1pvtu1lXiFRNU9TADGIndouG/vcPkngOO/wq5c+fLn7PFy4eu/38vDx6+6O172vtXuYeKUYbI6ekcM0R/CMb8XmQOLeY8VBqMUVyTl00869Yj108YcXrtPFTuSDAsYbUsuNHjzm/aOYWlpNXXUV3jr3x67k+PJF4bNW0iObRY8WHqYe1KdCRrlvwHN3sWXrdbNZ7LFzt9P7QZcu3s16vbZ3ARCOsk7Up9OS/I8TzP8AJk0WijDHHfnb6f35vcWLh5z1Rzp2H9jz9z4/rGrQTOXEFn9B22NLh8lS2qeY2zNZlflc4Axl+hDQSL599raFBcPvq4T88b6uX7iB76uE/PG+rl+4ge+rhPzxvq5fuIJNg2Kw1cLJ6d4kiffK4Ai+VxadHAHzmkehBzn03ba+XVXk8Tr09MSNN0km5zu8DzR+sR5yCt42FxDWgkk2AGpJO4AcSgmo6JcX+Zn1sH30D3pMX+Zn10H30GBjvR9iNHCZ6imMcTSAXZ43WzGwuGOJAvYX7wgi6DpDoK208rpvI5nXnpm9knfJFuHiWaNPdl36oPz7o74Nh/1bfqZkHOKDpD3OnwZL/qn/AFcSCuenTZXySu8ojbaGru/Tc2QeePSSHfrHkgg2A43NRy9dTvyPyOZfue0tOnMXuO8A8EGuQX/7nnZTq4n4hIO1NeOK/BgPad+s4W8G96CP+6S/HKX9AfrHIKgQdi7BfBlB/pIfqmoOdOm4f21V9/Vf+PEggqDqLA+lfCvJ4g6p6twY0OY6OS7SGgEGzSD4gkIM731cJ+eN9XL9xBUHTlthSYg+lFJIZRCJMzsjmjtmOwGYAnzDwtuQVcg6i6CGkYPD3vkt6xw9oKCv/dJ/jVJ+hP75QU6g6u6GPgaj8H/XSIIF7oDbXdhsLuT6gj6Wx+x5/V70FHIJfh3Rlik8TJoqUujkaHscZIm5muFwbOeCARrqEGR70mL/ADM+ug++g8a3ouxWKN8j6QhkbS5xEkTiA0XPZa8k6cAEEOQXT7n/AG0yPOGzO7LyXQE8HalzL8necO/NxcEFn9KvwRW/ov8A2CDkdBdfuaP7yu/yxe2RBtfdCbJ9bCzEI29uGzJbcWE9l36rjbwd3IKBjeWkOaSCDcEGxBG4g8Cg2G0WMPrKh9TIAHyZS624lrGtJHK5F7cLoPuy/wCO0v6eP6xqDtBBo9osCEw6yPsyt3HdmtwJ4Hkf5GfrdFGaOOnK0fP14ocuLi5x1auDatzInMlaTMzQX0B738iOPP2VKfilqY5rkj249c0cZ5iNp6vOgwyR2eokAlmtmZE46m+5zm8tDZvcuMOnyW3z3je3WKz9Zj6Q8rSZ9qecvuZleyzrR1MY3nQPA335D2fSm9NbXaeWSPn6+Ryyxz6vKSplqctLE7OGiz5T8YX1135Nw5usuZyZdRtp8c77dbeP9fOXkza/sR+7bVeykZhDGaSN3PPxjxzd3s+m93J+GY5xcNesd/j7/XJLbBHDtHVqqTE5WtfSyO6qTzWyHh+S53IjQO4XVPHqMkVnT3nht0iftM/SUUXttwTylkF7MPZlbaSpeNeTQf227t59kkzTQ04a88k+v2+rrlijzfnEcMkZlqoWmJ9sz4hrl52HFvMLzNpslNtRijhnrMfX4eMFqTHt1favap0kbWQtIlfoba2/ycyf2L3J+JzkxxXHHtT65Fs8zG1erabO4CIBnf2pTx35b8B38z/Jt6LRRhjitzt9EmLFw856t4tBMxcUw6OphkgmYHxyNyuaeIPeNQeII1BsUFKY/wBATsxdR1Lcp3MnBBH+4wG//EII87oOxPnTn/cP3UHz3j8T/N/WH7qB7x+J/m/rD91A94/E/wA39YfuoLSw7Z3EKXAo6Gn6oVXbY5+chsbZJZHlzXWuXZXADkTfhqFW+8fif5v6w/dQS7ox6IpqWrFTW9U4Qi8TGOzXfwc64Fsu8d5B4ILpQEGPX0TJ43xStD45GlrmniHCxQc8Yh0GV4leIXQviDjkc55Di2+mYZdHW3oMrZzopxiiqYqmE04fE69utNnDc5p7O4i4Pigsrpa2WqMToYoYAxsjZmyOD3WAAjkaRmANzd4QVH7x+J/m/rD91Bb/AERbLT4bRvgqMmd07njI7MMpZGN9hrdpQbjbnZWPE6R9NIchuHRyAXMb27jbiLEgjiCd29Bz7ifQ3ikTy1kLJ28HxyMAPoeWkfQg2GzXQlXTSN8qDaWIHtdtr3kfkBhIueZOm+x3IOi6CjZDGyKNoayNoY1o4BosB9AQVd0xdH1XidRDJTdVljiynO/Kb5ydBY8CggHvH4n+b+sP3UHQey1A6noqWCS2eGCON1jcXYxrTY8RcII50g9GtNilpHOdBO1uUStF7gbg9htmAudxB70FV1vQNXNJ6qemkbwJL2H/AI5SB9KDD94/E/zf1h+6ge8fif5v6w/dQfW9B2JnjTjvMh+xqCQ7P9AbswdW1Lco3sgBJd/uPAy/8SguvDMPjp4mQwsDI425WtHADx1J4knUoKy6Yuj+rxOeCSm6vLHGWnO/LqXX00PBBX/vH4n+b+sP3UF0bH4RVUOER04bG6qiY8NGbsZnSPc27rebZwJ9IQU5WdDGLSyPkkdA98ji5zjKbuc43JPZ4koNhst0IVQqonVhi8na7M8MeSX5dQ21hoTYHuug6BaLCw0AQfUBBQW2PQnUOq5H0PUiB5zNa5xaYyd7QLHsg7u4gcEGop+hXFWOa9joGuYQ5rhKQWlpuCDl0IKC6cewyrrMJkp5Gxtq5YsjgHdguBFyHW0abXtbS9kFJ+8fif5v6w/dQWP0NbCVWGPqTU9XaVrA3I7N5hfe+gt5wQWXV0zJWPjkaHse0tc07nBwsQe4hBQ21PQTO2RzqGVj4ybiOUlr2dwdYh47zl4b96CNRdDeLE2MDGj5Rmjt+xxP7EE/2B6FfJ5o6mtla90Tg9kUV8uZpu0veQC6xscoFrjUkXBC5EBB4vpWOcHFjS4bnFoJHgVxOOkzxTEb+55wxvvsj+L4PKycVFO7tOPaDju8b72cxw4d2ZqdJlrl7bBPPv39dPL9kF8dotxVa6tnNVKYqZrRn/vZB8e28k8GfvKtlvOpyTjwR16z4/19Udp47bVSrCcNZTsyM3/Gdxce/wD6Wxp9PTBThr/qzSkVjaGap3bVY9grahvBsgHZd9juY9ntp6vR1z18+6ft7keTHF480ewirDJmx1LAZY+zG93AncHHiOTtbXWbp8sUyxTPX2o5RM/KJ+0oKW2ttaObPwihqJag1E5dHkJAaOPcPyO/ip9Nhz5M3bZeW3d9vd9XdK3m3FZIY6SNri5rGBx3kNAJ8StSMVKzxREb+5PFYjns9l29EBAQEBAQEBAQEBAQEBAQEBAQEBAQEBAQEBAQEBAQEAFB8J001Xg12B1ksrHGaPqyHWAsRceB9u4qtpMuXJWZy12ndHjtaY9qGxurSR9QEAFAJQEBAJQavaHFDTRB4aHEuy2JtvBP2KprdTOnx8cRvzR5b8Ebtm06K3CQBQfUAFABQLoCAgIPGthL43sBsXNLQeVwQo8tJvSax3xLy0bxMIrsvXiB7qeVojcXedzPAOPsO7X6cjQZ4w2nDkjad+v2n7et62G3DPDKYLbWhB8c4AEk2A1JPBeTMRG8iF4nP5dO1kLeyzfJbW19Tfg3kOJWFnv+czRTHHKO/wBd3gqXntbbVTVby2ICAgICAgICAgICAgICAgICAgICAgICAgICAgICAgICCJYrS9bXtjzOaHR9otNjazrj07ljajHOTWxTfaNu74q168WTZjMwrLVmmZI9sT25nAHUgC9vp08FDGl4NTOCtpisxvPr1yc8G1+CJ5MvBqfyetfCwnqyy9j+qfp3jwU+lx9hq5xVn2dt/o6xxw5JrDBwqudDQyub5xlyg8rtZr9F1W0+a2LR3tXrxfaHFLTXHMx4tjBsmx0Ye6R/WuAdnvexIv4n6b+CtV/C6WpxTaeLx9c/nukjBExvvzfjaaAh1HHncSXFucntalgvccdVzr6TFsVOKeu2/fz2h5ljnWN33GIeqEFHCTG2RxzOvrYkcfSfoAXupp2fZ6bFO0TM+vn9i8cO1K97wxXDPIQyaB7gQ4BzXEWdoTrYDlu9llHqNNGirGXFM+cePr/Hl6dn7VZfraiEmVkkrZHQZPiHzCeJB0vu37/QvfxCm+SL5Imabd3dJmjnvPR+8Spmmjilhe55gOYPO+19b8rGxtwDV1nx1nS1yYrb8PPeevn+32e2r/ziaz0fcSrPLHU8LNzwJJLcBy9Ha9OVM+X81OPFXpPOf49d+xe3aTFYeG01LafNM15gyhrSy34M6DcdN9+V7jlZR6/Ftl3yxPBty27nOWvtb26PztLTs8lhkY90mXshxO8EOJvfW9xbu3LzXUp+WpkrMzty3n7/ALGWI4ImH6xz8EIaVhk6sjM7Lq9wJJsOfH+QutX/AMopgrvw9Z25zJk9nakdGKx/UvY+miqWWPba9ps4ejj/ADooIt2V4tgpePGJjlMPP0zvWJZ+JUnW1/V5nNBj7WU2JFjp6dFaz4u11vBvtG3PZ1evFl2Y0WFZat1K2R7YnDM4A6kAXt9P7FDXS8OonBW0xWec/wAeu55FNr8ETyZeCQdRWywMccmS4B52aQfEXIU2lp2GrtirPs7b/R1jjhyTWGuoIGsnAqTLHNnv1l+y/uvvsTx9iq4cdaZojPvF9+vdP9f5yR1iIt7XVPF9GuiAgINTj+CtqG8GyAdl32O5j2e2nrNHXUV8/H7T5IsmOLx5tbgGNOY7yapu1zTZrj+wOPHuPH21NHrLUt2Gfr3TP0n7T3/XjHkmJ4bJM94AJJAA1JPDxWtMxEbysIfiNfJXSdRBcRjznc+935PIcfZh5899ZfssX6e+fvPl4R3qlrTknhr0SbC8NZAzIweLjvceZWtp9PTBThr/AKsUpFY2hmKd2ICAgICAgICAgICAgICAgICAgICAgICAgICAgICAgICDVOwtxqxUZhlDMttb7j/2qk6afzPbb8ttkfBPHxBwt3lflGYZcmW2t9yfl5/M9tvy22OCePiG4W7ys1GYZSzLbW+4f9LyNNP5ntt+W2xwTx8TGw3Z/LTyQSEOzuzXbw0aBv4gtuosGg4cNsV533nfl8P4c0xbVmssduDVjW9U2paI9wNu0B3aXH/JRxpNVFeCMns/P18XPZ5Ntt+TNr8HfI6mPWX6l13F29+rTw49lT5tJbJOOeL9M9/f0/h3bHM8PPo98bwkVDW2dkew3Y4cP5sPoC71WljPEc9pjpL3Jj4oa1uBTyub5VMHsYbhrR53joPt9Crfks2W0dvfeI7vWyPsrWn25ZeK0FS5+aGYNaW5Sxw0HhoblTajDqLX4sd9o222l3et5nesvWgoWU1MWPOZoBLzwNxrYcraLvDhrp8HDad4jfd7WsUptLV7EUGVjpiPP7Lb/JB1+k/uqn+FYNqzlnv6e7/foj09eXEzMVw2pe9ximAY9uUscNALWNtDvuddCp9Rp9Ra8zS/KY22l1el5nlLzq9nSaVlOx4u12YuIOt819Bu1cuMn4fM6aMNZ6T1/f8Al5bFvSKwy8YwjrsjmP6uWPzXfYVPqdL2vDas7WjpLu+Pi5x1eNFQVXWNdNOMrfisHneOg+3usuMWDU8cWyZOUd0d/wAvXk5rW++9pe39Fu8r8ozDLky21upPy8/me235bbOuCePiBhbvKzUZhlLMttb7gvPy0/me235bbHBPHxPjMKcKt8+YWczKBxGjRflwSNNaNTObflMbfT+HnBPHxNdJgFRIWsmnD4muzbu0f2abzxNlVtoc+TauS+9Ynfz9fFxOK88rTySdaywICAgINTj2CtqG8GyAdl32O5j2e2nrNHXUV8/H7T5IsmOLx5o+6krZg2nfo1p1cXDUcM1jd1uA+nmsycWsyxGG3SO/ePnz3n1uh4clvZlKsLw5kDAxg8Sd7jzK2NPp6YKcNf8AVmlIrG0MxTuhAQEBAQEBAQEBAQEBAQEBAQEBAQEBAQEBAQEBAQEBAQEBAQEBAQEBAQEH4mha9pa4BzTvBFwfQubUreOG0bw8mInlL7FGGgNaA0DQAaAeAXtaxWNojkRGz9L16ICAgICAgIP/2Q=="/>
          <p:cNvSpPr>
            <a:spLocks noChangeAspect="1" noChangeArrowheads="1"/>
          </p:cNvSpPr>
          <p:nvPr/>
        </p:nvSpPr>
        <p:spPr bwMode="auto">
          <a:xfrm>
            <a:off x="155575" y="-1058863"/>
            <a:ext cx="10439400" cy="2209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AutoShape 28" descr="data:image/jpeg;base64,/9j/4AAQSkZJRgABAQAAAQABAAD/2wCEAAkGBxQSEhQTExQVExUUFyEZGRcXGBodHhYeFxgaGh4gGBccIigiGBomGxkXITEiJykrLi4vHB8zODQsNygtLisBCgoKDg0OGxAQGy8mICYvLDQ0MSwsMCwtNDQsLy4sMiwvLCwsLywvLDQsLDQ0ODQsLCwvNy8sLCwtLCwyNCwvMv/AABEIAGcB6AMBEQACEQEDEQH/xAAcAAEAAgMBAQEAAAAAAAAAAAAABgcEBQgDAQL/xABOEAABAwIDBAUFCgoKAgMBAAABAAIDBBEFEiEGMUFRBxMiYXEUMoGTsQgXNUJSVJGzwdIjNGJkc4KhstPwFRglM1NydIOS0bTCoqPhJP/EABoBAQADAQEBAAAAAAAAAAAAAAADBAUCAQb/xAAxEQEAAgECAwUGBwEBAQAAAAAAAQIDBBESITETQVFh8CJxgaGxwQUUMpHR4fEjYkL/2gAMAwEAAhEDEQA/ALxQEBAQEGqx7Gm07eDpHea37Xch7VT1errgr590eu5HkyRSPNH34fWGPyjrH573yAm+Xubu/Vtu79FmTg1c07binfw8vd0+G3z5IODJtxbt1s7joqBldZsoGo4O72/9cFoaLWxnjht+r6+cJcWXi5T1btX0wgICAgICAgICAgICAgICAgICAgICAgICAgICAgICAgICAgICAgICAgICAgICAgICAgICAgICAgINVj2NNp28HSEdlv2u5D2+ynrNZXT18/D7z5IsmSKR5tbgGCue7ymou57tWtPDkSOHcOHsq6PSWtbt83Xuj7/xHd9OMeOZnisk61lhGNocBN+vp7teDmLW8Tzb+VzHHx35Ot0M79rh5T5fWPP6/Wvlxf8A1VmbO48JxkfZsoGo+V3j7Qp9FrYzxw25W+vnDrFl4uU9W7V9MICAgICAgICAgICAgICAgICAgICAgICAgICAgICAgICAgICAgICAgICAgICAgICAgICAgICAg+OOhtqvJEM2WhZPM+WZ2aUG4Yfb323AcPoWF+H1rnyzkyzvbw+/w8O79lTDEWtvbqmi3lsQEEL2wgjikbJG7JMTctb+93G/0/SsH8Tpjx3i9J2t5fX11/dUzxETvHVMYSS1pOhIFxyNtVu132jdajo/a9eiAgICAgICAgICAgICAgICAgICAgICAgICAgICAgICAgICAgICAgICAgICAgICAgICAgICAg0W0G0AgsyMB8ptpvDb87byeA/k5+s10YfZpzt6+aHJl4eUdWBjGEOOWphaY5bZ3xgi4PEi3HfccfG4NbU6W07Z8UbW6zHf749c/rxfHP6q9W02fxxtQ2xs2Ro1HPvb3d3BW9FrIz12nlaPW8JMeSLx5twryVptocdbTtyts6UjQfJ73f8AXFUNbrYwRtHO3rnKLLlinvanC8Jf2p5LSVBGdkbzr3OcPYNANN3Cnp9Jfnlvzv1iJ+s/bw+kVKT+qerYbOY6ZSYpRaVt+Fs1t+nBw4j+RZ0WtnLPZ5P1R8/4lJiy8XKerfrSTCAgICAgICAgICAgICAgICAgICAgICAgICAgICAgICAgICAgICAgICAgICAgICAgICAgINdjeLsp2XOrj5refjyHequq1VdPXeevdHruR5MkUhG2YRU1DHTueWvOrG3I07vkd37d91l10uoz1nLa2090dP8APL5oOzveOKXrguINe+0rB5SwFrHP0zEbg7k/he3Nd6XPW9/+lf8ApHKJnlv5T5vcd4mefV+qCN8TnVlW5zDq0M4u7rfJ5Duv3lhrfHadTqJ2nw+3u8I+PmViYnju86mk69orKYOY8G7mcyN5bwd389eNweb4u2r+ZwRMT3x/Hj9/fu8mvFHHR6u2wHU6N/DbrfFH5Xh3c/pUk/iv/LlHt/L3/wBf66/Mez5seCkNOzyuoa6SRx7LT8Un4zzwPIcNOO6KmKcFfzGaJm09I+8+uTmK8Mcdur2q6V0zm1dI4lxIDmk6tO7jw5jdbULvJitltGp008++PXzj4w9ms2njoycaxQQuyxtaaqQBri0Xt/2eQ8L8FNqtTGKdscR2k7b7ev2+brJfh6dWvqMHqYWCcSOdINXgEkj745hVr6XUYqxli0zbv9d7icd6xxb80hwHGm1DeDZAO037W8x7PbpaTWVz18++Pv7k+PJF4821VxI8K2rZDG+WVwYyNpc5x3NA1JKCpsX6e6ZjiKemlnA+M9wjB7xo428QCg1LvdBP4ULfXn+Gg+f1gn/MWeuP3ED+sE/5iz1x+4gf1gn/ADFnrj9xBbOw20BxChhqywRGXN2A7NbJI9m+wvfLfdxQb5B8e4AEkgAaknhbmgqHabp2ghkdHSQGpymxkc7Iw2+QLEuHecqDQR+6Anv2qOIjkHuB+mx9iCwtgelGlxN3U5XU9Ra4jeQQ+wuereLZiBrYgG1zawNgniAgwMcxiGjhfUVDxHGwak9+gAA1JJ0AQU7i3T/2iKaju3g6Z9ifFjQbf8ig18HT/Ug9ukgcPyXPb+03QWDsB0q02JyCAsdT1BFwxxDmvsLnI8WuQATYgabr2NgsBAQVLtX0409PI6KlhNUWEgyF2Rlx8g2JeL8dAeBIQRY9P1Vf8Vgtyu+/03+xBJNmunaCV7Y6uB1NmNusa7Owd7xYOaPDMgt1jwQCCCCLgjcQeRQRvbPbmkwxrTUOJe8XZEwXe4DjYkADvJHG10Fb1fugmg/gqFzhzfMGn6Aw+1Bjf1gn/MW+uP3ED+sE/wCYs9cfuIH9YJ/zFnrj9xBvNiOmJ+IVsNIaRsQlzdsSl1ssbn7sov5tt/FBbaCu+k3pKdhM0Ubads3WsL7mQttZ1rWym6CGf1gn/MWeuP3EFtbEY+a+ihqywRGXN2A7NbLI5nnWF/Nvu4oN6gIK0236Y6ahldBDGaqZhs+zg1jCN4L7G7hxAGm697oIWen+ov8AikNuWd1/p/8AxBL9iumemrZWwTxmllebMJcHRuJ3DNYFrjwuLd+5BaCAg/MsgaC5xDWtFySbAAakk8BZBUO0nTvBE8spIHVFjbrHOyNPe0WLnDxyoNDF7oCe/ao4iOQkcD9JB9iCf7CdK1LiTxCWup6gjSN5Ba/mGPFrnuIB5XQT9BUG2HTO+hrJ6UUjZBC4DOZSM12g7sptv5oMDCund800UXkTW9ZI1l+uJtncG3tk13oLcxvF2U7LnVx81vPx5DvVXVaqunrvPXuj13I8mSKQ02CYQ+d/lNTrfVrTx5Ejg3kPT40dJpbZrdvn+Eeu7wj4oseObTx2StbCy0e0WAicZ2WbKP8A524Hv5H+Rn63RRmjiryt9UOXFxc46tJSTNqnMhqi5skbrA3tn5tdydoNePjvoY7V1Mxi1G8Wj5+U+aKsxfat+rMiqJ5qkRxAwRQGxFtLDTtDjcbh6e9TVyZsueKY44a09fPuj4uom1r7RyiEi/o+LPn6tmffmyi9+d+a1OwxcXHwxv47c0/BXffZHGPqIagxSgzxznloRzA3NsN7d1llxOfFn7PJ7Vbevh5wg3vW+084l+a2eOizRUwLppDqd+QHcO866Dvue/zLfHpN8eDnafjt4R/H7y8tMY+VerY7O4F1X4WXtTO111y3368XHif5NnRaLsvbvztPy/tJixcPOererRTInj2COid5RTXaQbua3hzLRxHMLG1mjtjt22D4xH1j7wrZMcxPFVtcAxttQ2xs2QDtN597e72e25o9ZXUV/wDXh94SY8kXjzRfp1eRg84HF8YPrWn2gK6lctoLC6Idg4cVfUdfJIxkAZpHlBcZC74zgbAZOXHhZBZ/vEYd/iVfrI/4aB7xGHf4lX6yP+Gge8Rh3+JV+sj/AIaCe7MYDHQU0dLCXmOLNlLyC7tvc83IAG9x4INqgqLp7206iEUELvws7bykfEiNxl7i86f5QflBBzyg3m0+y09AIDO2wqIhKw66XAu119z23Fx3hBrMOrpIJWTROLJI3BzXDgQb+nwQdd7D7Tx4lRx1LLAnsyMB/u3i2ZvhqCO4goN+gqv3Rp/syHvq2fVTIOcEGRJRPbEyYj8HI5zWu5uYGlw8QHtPpQeuDYk+mniqIzZ8Lw8d+U3se47iORKDsrB8SZUwRTxm7JWB7fBwvY943FBEumLajyDD35HWmqPwUdt4zDtOHLK2+vAlqDlVBk1FC9kcUjm2bMCWH5QY4tJ8MwI9BQYyDsbYI/2ZQf6WH6pqDnbpync7GakOJIY2NrR8kGFjrD9Zzj6UECQdDYR0GULoInSTVLnuY1zi1zGi5aCbNyEgeJKDL94jDv8AEq/WR/w0D3iMO/xKv1kf8NBtNmuiWioamOqhfUGSK9g97C05mOYbgMB3OPHkgnyDn73Sf41SfoT++UFOoOruhj4Go/B/10iCaoIR0s7ZDDaMlh//AKJ7shGl26dp9uTQR6S1Byo5xJJJuTqSeKDd1mytRFQw17m/gZ3uYDxbl0BdyDiH2/y94uGjQdTdD22n9I0YbI69TT2ZJfe8fFf6QLHvB5hBPUEV6U3kYTW2NvwJH0kA/sKDkZBmU+GyPhlnaLshLA8/J63MGnwu21+ZHNB4UtQ6N7ZGEtexwc1w3tLTcEd4ICDr/YXaRuI0UVS2wc4ZZGj4kjdHDwvqO4hBzX0u/DFb+kH1bUGi2X/HaX9PH9Y1B03hzGTVsnlB7QcQxh3HKTYeAFrDj7cHBFMurt208952j3fx4d/VUrtbJPEmq3lsQEEU23hhADybTHcB8YflcgOB9Cx/xWmLaLT+r6x5q2oivXvb/B3OMERf5xYCb7zpx77WWjpptOGs267QmpvwxuzFO7Y2JSObFI5nnBhLfEA2UWe1q47TXrtOzm0zFZ2RvYqCJ2aQuzzX1v8AFB4jmTxPo8cr8Lpjtvffe3rn8fFBgis8+9LVtLIgIIRjUbI6uM05/CFwzNbuBJHtubhYGqrTHqa9j+rfnEeu/vhTyREXjh6sXp3+B5v88f1jVvrjl1Bd/uZvOr/CH2zIL0QEBAQajavaCOgpZaqXzYxo3i9x0a0d5NvAXO4IOQcbxWSrnkqJnZpJXZnHh3AcmgWAHAAIN30aYNFVYhE2d8bIIz1knWOa0Oawize1oczi0Eci7kgv/pGo6LE6J8PlNMJW9uFxmZ2XgGwJv5rvNPjfeAg5aljLXFp0LTY+I0QTrof20/o6sDZHWpqizJL7mG/Zk7styD3E77BB1MCgqr3R3wbD/q2/UzIOcUFybB7Lf0js7UxNF5WVT5IT+W2KPT9YXb6QeCCnHNINjoRwQX/7nXaTrIJaF57UB6yMc2PPaA8Hm/8AuIK86Z9qPLsQe1hvDTXiZyJB7bvS7S/ENagiuzWCyVtVDTRedK8Nv8kb3OI5NaC70ILB6fcOjppqGCIZY4qXI0dzXkanieJPEoKrQdi7BfBlB/pIfqmoOc+m34aq/wDa/wDHiQQZB2xg/wDcQ/o2/uhBloKo6c9sKzDzR+STdV1okz9iN2bJ1dvPabWzO3c0FWe+7jHzv/6YP4aC+OiXG563DY56l/WSue8F2VrdGvIGjQBu7kFYe6T/ABqk/Qn98oKdQdXdDHwNR+D/AK6RBL6yqZFG+WRwYyNpc5x3NDRck+hByN0gbVPxOsfUOuGebEw/EYNw8Tq495PCyDU4Fh3lNRFBmazrHhpe4gBgJ1cSSBYC59CDqqvjw2WiNA6enEHVCMDrY7tDQA0jXzmkAg8wg5VxzDTTVEsBc1/VuIzsILXjeHNIJ0Ise6+uqDYbEbTSYbWR1LNQDlkb8uNxGZvjpcciAUHXmHVzJ4o5onB8cjQ5rhxDhceHggjvSr8EVv6L/wBgg5HQW/0AYZHVMxOnlGaOWKNjh3EyajkRvB5gIKy2jwaSiqZqaXz4n5b/AChva4dzmkOHign/AEC7WeS1nkkjrQ1dgL7myjzD3ZhdneSzkgj3S78MVv6QfVtQaLZf8dpf08f1jUHWe0WAiYdZH2ZW+jNbgTwPI/yM/W6KM0cdOVo+frxQ5cXFzjq8tncdLz1M3ZlboCdM1uB5O9q40Wtm89ll5Wj5/wBvMWXf2bdUiWmnarHcabTt+U8+a37TyHtVPV6uunr590eu5HkyRSPNH8LpA+VstU8dZLrGx3HkXDg3k3S6zdPii2SMmon2rdIn7/aEFK7zvfrLMwzEZ4qgwT3fmJIdy7x+R7FPp8+fFm7HNz37/v7vo6pe1bcNm1j2hp3PyCQXva9jY/rWsrddfp5twxb+P36Je1pvtu1lXiFRNU9TADGIndouG/vcPkngOO/wq5c+fLn7PFy4eu/38vDx6+6O172vtXuYeKUYbI6ekcM0R/CMb8XmQOLeY8VBqMUVyTl00869Yj108YcXrtPFTuSDAsYbUsuNHjzm/aOYWlpNXXUV3jr3x67k+PJF4bNW0iObRY8WHqYe1KdCRrlvwHN3sWXrdbNZ7LFzt9P7QZcu3s16vbZ3ARCOsk7Up9OS/I8TzP8AJk0WijDHHfnb6f35vcWLh5z1Rzp2H9jz9z4/rGrQTOXEFn9B22NLh8lS2qeY2zNZlflc4Axl+hDQSL599raFBcPvq4T88b6uX7iB76uE/PG+rl+4ge+rhPzxvq5fuIJNg2Kw1cLJ6d4kiffK4Ai+VxadHAHzmkehBzn03ba+XVXk8Tr09MSNN0km5zu8DzR+sR5yCt42FxDWgkk2AGpJO4AcSgmo6JcX+Zn1sH30D3pMX+Zn10H30GBjvR9iNHCZ6imMcTSAXZ43WzGwuGOJAvYX7wgi6DpDoK208rpvI5nXnpm9knfJFuHiWaNPdl36oPz7o74Nh/1bfqZkHOKDpD3OnwZL/qn/AFcSCuenTZXySu8ojbaGru/Tc2QeePSSHfrHkgg2A43NRy9dTvyPyOZfue0tOnMXuO8A8EGuQX/7nnZTq4n4hIO1NeOK/BgPad+s4W8G96CP+6S/HKX9AfrHIKgQdi7BfBlB/pIfqmoOdOm4f21V9/Vf+PEggqDqLA+lfCvJ4g6p6twY0OY6OS7SGgEGzSD4gkIM731cJ+eN9XL9xBUHTlthSYg+lFJIZRCJMzsjmjtmOwGYAnzDwtuQVcg6i6CGkYPD3vkt6xw9oKCv/dJ/jVJ+hP75QU6g6u6GPgaj8H/XSIIF7oDbXdhsLuT6gj6Wx+x5/V70FHIJfh3Rlik8TJoqUujkaHscZIm5muFwbOeCARrqEGR70mL/ADM+ug++g8a3ouxWKN8j6QhkbS5xEkTiA0XPZa8k6cAEEOQXT7n/AG0yPOGzO7LyXQE8HalzL8necO/NxcEFn9KvwRW/ov8A2CDkdBdfuaP7yu/yxe2RBtfdCbJ9bCzEI29uGzJbcWE9l36rjbwd3IKBjeWkOaSCDcEGxBG4g8Cg2G0WMPrKh9TIAHyZS624lrGtJHK5F7cLoPuy/wCO0v6eP6xqDtBBo9osCEw6yPsyt3HdmtwJ4Hkf5GfrdFGaOOnK0fP14ocuLi5x1auDatzInMlaTMzQX0B738iOPP2VKfilqY5rkj249c0cZ5iNp6vOgwyR2eokAlmtmZE46m+5zm8tDZvcuMOnyW3z3je3WKz9Zj6Q8rSZ9qecvuZleyzrR1MY3nQPA335D2fSm9NbXaeWSPn6+Ryyxz6vKSplqctLE7OGiz5T8YX1135Nw5usuZyZdRtp8c77dbeP9fOXkza/sR+7bVeykZhDGaSN3PPxjxzd3s+m93J+GY5xcNesd/j7/XJLbBHDtHVqqTE5WtfSyO6qTzWyHh+S53IjQO4XVPHqMkVnT3nht0iftM/SUUXttwTylkF7MPZlbaSpeNeTQf227t59kkzTQ04a88k+v2+rrlijzfnEcMkZlqoWmJ9sz4hrl52HFvMLzNpslNtRijhnrMfX4eMFqTHt1favap0kbWQtIlfoba2/ycyf2L3J+JzkxxXHHtT65Fs8zG1erabO4CIBnf2pTx35b8B38z/Jt6LRRhjitzt9EmLFw856t4tBMxcUw6OphkgmYHxyNyuaeIPeNQeII1BsUFKY/wBATsxdR1Lcp3MnBBH+4wG//EII87oOxPnTn/cP3UHz3j8T/N/WH7qB7x+J/m/rD91A94/E/wA39YfuoLSw7Z3EKXAo6Gn6oVXbY5+chsbZJZHlzXWuXZXADkTfhqFW+8fif5v6w/dQS7ox6IpqWrFTW9U4Qi8TGOzXfwc64Fsu8d5B4ILpQEGPX0TJ43xStD45GlrmniHCxQc8Yh0GV4leIXQviDjkc55Di2+mYZdHW3oMrZzopxiiqYqmE04fE69utNnDc5p7O4i4Pigsrpa2WqMToYoYAxsjZmyOD3WAAjkaRmANzd4QVH7x+J/m/rD91Bb/AERbLT4bRvgqMmd07njI7MMpZGN9hrdpQbjbnZWPE6R9NIchuHRyAXMb27jbiLEgjiCd29Bz7ifQ3ikTy1kLJ28HxyMAPoeWkfQg2GzXQlXTSN8qDaWIHtdtr3kfkBhIueZOm+x3IOi6CjZDGyKNoayNoY1o4BosB9AQVd0xdH1XidRDJTdVljiynO/Kb5ydBY8CggHvH4n+b+sP3UHQey1A6noqWCS2eGCON1jcXYxrTY8RcII50g9GtNilpHOdBO1uUStF7gbg9htmAudxB70FV1vQNXNJ6qemkbwJL2H/AI5SB9KDD94/E/zf1h+6ge8fif5v6w/dQfW9B2JnjTjvMh+xqCQ7P9AbswdW1Lco3sgBJd/uPAy/8SguvDMPjp4mQwsDI425WtHADx1J4knUoKy6Yuj+rxOeCSm6vLHGWnO/LqXX00PBBX/vH4n+b+sP3UF0bH4RVUOER04bG6qiY8NGbsZnSPc27rebZwJ9IQU5WdDGLSyPkkdA98ji5zjKbuc43JPZ4koNhst0IVQqonVhi8na7M8MeSX5dQ21hoTYHuug6BaLCw0AQfUBBQW2PQnUOq5H0PUiB5zNa5xaYyd7QLHsg7u4gcEGop+hXFWOa9joGuYQ5rhKQWlpuCDl0IKC6cewyrrMJkp5Gxtq5YsjgHdguBFyHW0abXtbS9kFJ+8fif5v6w/dQWP0NbCVWGPqTU9XaVrA3I7N5hfe+gt5wQWXV0zJWPjkaHse0tc07nBwsQe4hBQ21PQTO2RzqGVj4ybiOUlr2dwdYh47zl4b96CNRdDeLE2MDGj5Rmjt+xxP7EE/2B6FfJ5o6mtla90Tg9kUV8uZpu0veQC6xscoFrjUkXBC5EBB4vpWOcHFjS4bnFoJHgVxOOkzxTEb+55wxvvsj+L4PKycVFO7tOPaDju8b72cxw4d2ZqdJlrl7bBPPv39dPL9kF8dotxVa6tnNVKYqZrRn/vZB8e28k8GfvKtlvOpyTjwR16z4/19Udp47bVSrCcNZTsyM3/Gdxce/wD6Wxp9PTBThr/qzSkVjaGap3bVY9grahvBsgHZd9juY9ntp6vR1z18+6ft7keTHF480ewirDJmx1LAZY+zG93AncHHiOTtbXWbp8sUyxTPX2o5RM/KJ+0oKW2ttaObPwihqJag1E5dHkJAaOPcPyO/ip9Nhz5M3bZeW3d9vd9XdK3m3FZIY6SNri5rGBx3kNAJ8StSMVKzxREb+5PFYjns9l29EBAQEBAQEBAQEBAQEBAQEBAQEBAQEBAQEBAQEBAQEAFB8J001Xg12B1ksrHGaPqyHWAsRceB9u4qtpMuXJWZy12ndHjtaY9qGxurSR9QEAFAJQEBAJQavaHFDTRB4aHEuy2JtvBP2KprdTOnx8cRvzR5b8Ebtm06K3CQBQfUAFABQLoCAgIPGthL43sBsXNLQeVwQo8tJvSax3xLy0bxMIrsvXiB7qeVojcXedzPAOPsO7X6cjQZ4w2nDkjad+v2n7et62G3DPDKYLbWhB8c4AEk2A1JPBeTMRG8iF4nP5dO1kLeyzfJbW19Tfg3kOJWFnv+czRTHHKO/wBd3gqXntbbVTVby2ICAgICAgICAgICAgICAgICAgICAgICAgICAgICAgICCJYrS9bXtjzOaHR9otNjazrj07ljajHOTWxTfaNu74q168WTZjMwrLVmmZI9sT25nAHUgC9vp08FDGl4NTOCtpisxvPr1yc8G1+CJ5MvBqfyetfCwnqyy9j+qfp3jwU+lx9hq5xVn2dt/o6xxw5JrDBwqudDQyub5xlyg8rtZr9F1W0+a2LR3tXrxfaHFLTXHMx4tjBsmx0Ye6R/WuAdnvexIv4n6b+CtV/C6WpxTaeLx9c/nukjBExvvzfjaaAh1HHncSXFucntalgvccdVzr6TFsVOKeu2/fz2h5ljnWN33GIeqEFHCTG2RxzOvrYkcfSfoAXupp2fZ6bFO0TM+vn9i8cO1K97wxXDPIQyaB7gQ4BzXEWdoTrYDlu9llHqNNGirGXFM+cePr/Hl6dn7VZfraiEmVkkrZHQZPiHzCeJB0vu37/QvfxCm+SL5Imabd3dJmjnvPR+8Spmmjilhe55gOYPO+19b8rGxtwDV1nx1nS1yYrb8PPeevn+32e2r/ziaz0fcSrPLHU8LNzwJJLcBy9Ha9OVM+X81OPFXpPOf49d+xe3aTFYeG01LafNM15gyhrSy34M6DcdN9+V7jlZR6/Ftl3yxPBty27nOWvtb26PztLTs8lhkY90mXshxO8EOJvfW9xbu3LzXUp+WpkrMzty3n7/ALGWI4ImH6xz8EIaVhk6sjM7Lq9wJJsOfH+QutX/AMopgrvw9Z25zJk9nakdGKx/UvY+miqWWPba9ps4ejj/ADooIt2V4tgpePGJjlMPP0zvWJZ+JUnW1/V5nNBj7WU2JFjp6dFaz4u11vBvtG3PZ1evFl2Y0WFZat1K2R7YnDM4A6kAXt9P7FDXS8OonBW0xWec/wAeu55FNr8ETyZeCQdRWywMccmS4B52aQfEXIU2lp2GrtirPs7b/R1jjhyTWGuoIGsnAqTLHNnv1l+y/uvvsTx9iq4cdaZojPvF9+vdP9f5yR1iIt7XVPF9GuiAgINTj+CtqG8GyAdl32O5j2e2nrNHXUV8/H7T5IsmOLx5tbgGNOY7yapu1zTZrj+wOPHuPH21NHrLUt2Gfr3TP0n7T3/XjHkmJ4bJM94AJJAA1JPDxWtMxEbysIfiNfJXSdRBcRjznc+935PIcfZh5899ZfssX6e+fvPl4R3qlrTknhr0SbC8NZAzIweLjvceZWtp9PTBThr/AKsUpFY2hmKd2ICAgICAgICAgICAgICAgICAgICAgICAgICAgICAgICDVOwtxqxUZhlDMttb7j/2qk6afzPbb8ttkfBPHxBwt3lflGYZcmW2t9yfl5/M9tvy22OCePiG4W7ys1GYZSzLbW+4f9LyNNP5ntt+W2xwTx8TGw3Z/LTyQSEOzuzXbw0aBv4gtuosGg4cNsV533nfl8P4c0xbVmssduDVjW9U2paI9wNu0B3aXH/JRxpNVFeCMns/P18XPZ5Ntt+TNr8HfI6mPWX6l13F29+rTw49lT5tJbJOOeL9M9/f0/h3bHM8PPo98bwkVDW2dkew3Y4cP5sPoC71WljPEc9pjpL3Jj4oa1uBTyub5VMHsYbhrR53joPt9Crfks2W0dvfeI7vWyPsrWn25ZeK0FS5+aGYNaW5Sxw0HhoblTajDqLX4sd9o222l3et5nesvWgoWU1MWPOZoBLzwNxrYcraLvDhrp8HDad4jfd7WsUptLV7EUGVjpiPP7Lb/JB1+k/uqn+FYNqzlnv6e7/foj09eXEzMVw2pe9ximAY9uUscNALWNtDvuddCp9Rp9Ra8zS/KY22l1el5nlLzq9nSaVlOx4u12YuIOt819Bu1cuMn4fM6aMNZ6T1/f8Al5bFvSKwy8YwjrsjmP6uWPzXfYVPqdL2vDas7WjpLu+Pi5x1eNFQVXWNdNOMrfisHneOg+3usuMWDU8cWyZOUd0d/wAvXk5rW++9pe39Fu8r8ozDLky21upPy8/me235bbOuCePiBhbvKzUZhlLMttb7gvPy0/me235bbHBPHxPjMKcKt8+YWczKBxGjRflwSNNaNTObflMbfT+HnBPHxNdJgFRIWsmnD4muzbu0f2abzxNlVtoc+TauS+9Ynfz9fFxOK88rTySdaywICAgINTj2CtqG8GyAdl32O5j2e2nrNHXUV8/H7T5IsmOLx5o+6krZg2nfo1p1cXDUcM1jd1uA+nmsycWsyxGG3SO/ePnz3n1uh4clvZlKsLw5kDAxg8Sd7jzK2NPp6YKcNf8AVmlIrG0MxTuhAQEBAQEBAQEBAQEBAQEBAQEBAQEBAQEBAQEBAQEBAQEBAQEBAQEBAQEH4mha9pa4BzTvBFwfQubUreOG0bw8mInlL7FGGgNaA0DQAaAeAXtaxWNojkRGz9L16ICAgICAgIP/2Q=="/>
          <p:cNvSpPr>
            <a:spLocks noChangeAspect="1" noChangeArrowheads="1"/>
          </p:cNvSpPr>
          <p:nvPr/>
        </p:nvSpPr>
        <p:spPr bwMode="auto">
          <a:xfrm>
            <a:off x="68199" y="-1019967"/>
            <a:ext cx="10439400" cy="2209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4" name="Picture 30" descr="http://www.advantagecapimpact.com/wp-content/uploads/2013/11/CamgianLogo.jp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3067519" y="6065354"/>
            <a:ext cx="565167" cy="119634"/>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t1.gstatic.com/images?q=tbn:ANd9GcRSOg4SQ875fRK_7mVpiyHDKF3MOPL_TeAKLAtxdU6k8ap6Tfu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5589892" y="1090764"/>
            <a:ext cx="762191" cy="23092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34" descr="http://static.wixstatic.com/media/a73b70_ee27e69cf52fba6b28add9dff875c704.png_srz_p_280_95_75_22_0.50_1.20_0.00_png_srz"/>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3764177" y="6074834"/>
            <a:ext cx="600664" cy="20379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www.ipc4u.fr/images/M/index.gif"/>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6489969" y="5506751"/>
            <a:ext cx="501185" cy="202374"/>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diamondt.com/wp-content/uploads/2013/04/logo2.pn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1470019" y="6382821"/>
            <a:ext cx="627381" cy="133883"/>
          </a:xfrm>
          <a:prstGeom prst="rect">
            <a:avLst/>
          </a:prstGeom>
          <a:noFill/>
          <a:extLst>
            <a:ext uri="{909E8E84-426E-40dd-AFC4-6F175D3DCCD1}">
              <a14:hiddenFill xmlns:a14="http://schemas.microsoft.com/office/drawing/2010/main">
                <a:solidFill>
                  <a:srgbClr val="FFFFFF"/>
                </a:solidFill>
              </a14:hiddenFill>
            </a:ext>
          </a:extLst>
        </p:spPr>
      </p:pic>
      <p:sp>
        <p:nvSpPr>
          <p:cNvPr id="91" name="AutoShape 42" descr="data:image/jpeg;base64,/9j/4AAQSkZJRgABAQAAAQABAAD/2wCEAAkGBxQTEhUUEBQUFRQVGRkWGBcYFRsXIBYYFxoYFxYaFxUdHCghGBsoHBcXITEiJSkrLi8uFx8zODMsNygtLisBCgoKDg0OGxAQGywkHyQuNDAsLCw0LCwsLS80LCwsLCwsLywwLywsLCwsLCwsNCwsLCwvLCwsLCwsLCwsLCwsLP/AABEIAHEBvgMBEQACEQEDEQH/xAAcAAEAAgMBAQEAAAAAAAAAAAAABgcDBAUCAQj/xABNEAABAwICBQYICA0DBAMAAAABAAIDBBESIQUGMUFRBxNhcYGRIjI0U3KhsbIUFjNSc4Kz0hUXI0JUYoOSk6PBw9EkNfBEosLTQ1Xx/8QAGgEBAAMBAQEAAAAAAAAAAAAAAAQFBgEDAv/EADgRAAIBAgIEDAcAAgMBAQAAAAABAgMEBRESITFxExQzQVFSgaGxwdHwFSIyNEJhkXLhI1PxgiT/2gAMAwEAAhEDEQA/ALxQBAEBp6R0pDALzyNYN1zmepozPYF6U6U6jyiszyq16dJZzeRG5+UKnvhhjmlPQ0AHqub+pS1h1TLOTSK+WLUs8oJsx/HmTaaGe3HP7i+uIx/7F77TnxOf/VL32Gal5QaZxtI2WI78Tbgfukn1L5lh9VLOOTPqGLUG8pZrevQk1FXRzNxQva9vFpBt0HgetQ5wlB5SWRY06kKizg80bC+D7CAIAgCAIAgCAIAgCAIAgCAIAgCAIAgCAIAgCAIAgCAIAgCAIAgCAIAgCAIAgCAIAgCAIAgCAIAgCAIAgCAhumdaZJJfg2jW45NjpdoZbba+WXzjluF7qwpWsYx4StqXQVVe+nOfA2yzfO+ZGTReo0YPOVj3VEpzNycN/a7ty6FypfSy0aa0Udo4ZDPTrPSl3e/eRKKalZGMMbGsbwa0NHcFClKUnm3mWUYRgsorIzL5Po16yhjlFpY2PH6zQe6+xfcJyg84vI+J04TWUknvIppHUkxu53R0joZB+aXHCei5zHUbjqU2ne6S0ayzRWVcN0Hp270X0cxsaua1F8nwetbzVQMs8g87rcHHuO7bZfNxaJR4Sk84+B92t85S4KstGfj77+YlaglmEAQBAEAQBAEAQBAEAQBAEAQBAEAQBAEAQHmSQNF3EAcSbLqTew42ltMMVdG42bIwngHg+q664SW1M+VUg9jRsL5PsIAgCAIAgCAIAgCAIAgCAIDBNWRsNnvY09LgPaV9KEnsR8ucY7WjJFM1wuxwcOIIPsXGmtp1ST2HtcOhAEAQBAEAQBAEBD9dNLSOe2hpflZfHN/Fac7X3XFyeA61YWlGKTrVNi2e/esqr+4nKSt6X1Pb+l77ju6v6EjpIgyMXJze+2b3cT0cBuUWvXlWlpMm21tC3hox7X0nTXiSAgNerro4gDLIyMHIY3Bt+q5zX3GEp/Ssz4nVhDXNpb9Rq/h+l/SYP4rP8r74vV6r/jPLjdDrx/qOiDfYvEkHD1r1dbVx5WbMwXjf07cLj80+rb1yba5dGX6e1EO9tI3EOiS2M1dStOuma6GoyqIcnA7XAG2I9IOR7DvX3d0FBqcPpZ5WF1KonTqfXHb6knUMsQgK25VXESw2JHgO95XGGL5ZbzP402pwy6CDc4eJ71ZZIpNJ9I5w8T3pkhpPpHOHie9MkNJ9JL+S9xNW+5PyLvfjUDEV/wAS3+TLbBm3XefV80bPKt8rD6DvaF8YZ9Mj0xv6odpwtR/LoPSd7jlKvOQl75yDhv3MPfMy51nTXnJ1s8jqPo3exe9ty0d5GvOQnuZSK0hiy69T/Iqf0As5dctLebOx+3huK01+8vn+p9mxXNjyEe3xZm8T+6l2eCI+pRAF0Bu0Wlp4iDFLI224ONu1uw9q850ac/qSPenc1abzjJosfUzXH4QeZnsJreC4ZCS23Lc62fTnsVRd2fBfPDZ4GhsMR4f5J/V4kwVeWpDtc9cfg5MNPYzfnOOYjvsy3u6Ng9SsLSz4T557PEqr/EeB+SH1eH+ys62tkldime57uLje3VwHQFcwhGCyisjN1Ks6jzm2zAQvo+Dv6A1snpiBiMke+Nxvl+qdrezLoUWvaU6q2ZPpJ1tiNWi9ua6H5dBaMWko6ildLEbtcx3W02Nw4biFSOnKnUUZdJpo1o1qOnDY0UiJDxPetJkjGaT6Rzh4nvTJDSfSOcPE96ZIaT6Rzh4nvTJDSfSdvUp5+HQXJ8Y7/wBVyjXiXAyJuHNu5h75iS8rDiDTWNvlf7aiYYvq7PMsMbbWhl+/Ir/nDxPerTJFFpPpHOHie9MkNJ9I5w8T3pkhpPpJRycPJrW3J8R+/oULEF/w9pZ4S27jX0MtOtq2RMdJI4NY0XJ/5tPQqSEHOSjHaaWpUjTi5SeSRVGsWuc1Q4tjLootzWmznDi9w9gy69qvKFlCms5a2Zi6xOrVeUPlj39pGbKaVutnuCZzDijc5rhsLSWkdoXJRUlk0djOUHnF5Mn+p2uznPbDVm+LJkuzPcH8b7L9/EVV3YpLTp/z0L6wxNykqdXsfqWEqovSk9b/AC2f0z/RaO05GO4x2Ifcz3kn5JvGqOqP2vULE9ke3yLLBPz7PMsVVJfke1/8gm+p9oxS7Hl49vgyBin2suzxRTi0BkS89XfJKf6GL3GrM1+VlvfibW05CH+K8DarakRRvkf4rGlx6mi6+IRcpKK5z1qTUIuT2IifJ7Rl/O1suckznBp4NB8K3Riy6mBT76ajlRjsXv3vKzDKblpXEtsn3e/Amari2NPSzJXQvFM4MlIGFztgNxe+R3X3L0pOCmnNajyrKbg1TeUuYi34P0x+kwdzf/SpvCWfUfvtK3gcR/7I+/8A5IhrjS1bJGmtdjJFmvHi2G0CwAB45KwtJ0XF8EsvEqb+ncRmnWefQ+YjxKlEA/QFN4jfRHsWVltZuo7EZVw+iDa4M+CVcFazJrnc3Lbfl6yWX7WBWVq+GpSoveve/wASmvlxevC4WzY/e7wJwDfMKtLk+oCteVb5WH0He8rjDPplvM9jf1w3Ec1RgbJWQskaHNLjdpFwfBdtCl3UnGjJor7CEZ3EVJZr/RbHxbpP0aH+GP8ACo+M1us/6ajidDqL+D4t0n6ND/DH+E4zW6z/AKOJ0Oov4bFFoiCJ2KGKNjiLXa0A2yNrjdkO5fE605rKTbPSnQpU3nCKW4gXKt8rD6DvaFaYZ9Mijxv6odpwtR/LoPSd7jlKvOQl75yDhv3MffMy51nTXnJ1s8jqPo3exe9ty0d5GvOQnuZSK0hiy69T/Iqf0As5dctLebOx+3huK01+8vn+p9mxXNlyEe3xZm8T+6l2eCNzk4oY5qiRszGvAjJAcAbHE0Xz6154hOUIJxeWs9sJpQqVZKaT1c+8sJ2rVIf+ni/cAVTxmt1mX/E6HUX8ITr7qrFAwTU4LW4sLmXJAvezgTmMxa3SNisrK7lUloTKbE7CFKPCU9XSvMhlNUOje17DZzCHDrBuFYyipJxfOU9ObhJSW1F16Z0sIaV0/wCqC0cXOsGDvIWbo0XOqoGyuK6pUXU/X/hSUshc4ucSXOJJJ3km5J7VpEklkjGSk5Nt7WWbqDqyxkTZ5mh0sgxNuL4GnxbD5xGd+kDjemvbqUpOEXqXeaTDLGMIKpNZyez9IltZSMlaWSsa9p3OF/8A8PSoEZyg84vItJ04zWjJZop3W7QnwSoLG3MbhiYT807ieIOXVY71oLWvw1PN7ecyV/a8Xq6K2PWjpcnWlObnMD845xhsdgeBl3i7em44Lxv6WlDTW1EnCa+jV4N7JeJYXxbpP0aH+GP8Kq4zW6z/AKX3E6HUX8I7r7oanipHOihjY7EwXa0A5nPNS7KtUlVSlJsg4lb0oW7cYpPVzFZFXJmS7KfVylLWk08OwfmDh1LOO5q5/UzZxtKGS+Rfwz0+g6aNwfHBE1zdjgwAjqK+JV6klk5M+421GLzjFJ7iG8rO2m/a/wBtWOGfl2eZT43+Hb5EP1dia+qga8BzXSNBBFwQTmCFPuG1Sk10FVZxUq8E9mZb3xbpP0eH+GP8Kh4zW6z/AKavidDqL+D4t0n6PD+4P8Jxmt1n/RxOh1F/DNSaGp4nY4oY2O2Xa0A2O3NfMq1SSylJs+4W9KDzjFJkG5UNLkvbTNPgtAe/pcfFB6hn9YcFZ4dRyTqPsKXGLnOSore/Iimr+ijUzsiGQObj81ozcf6DpIU2vVVKDkVdpbuvVUP7uLo0bo2KBgZCwNaOAzPS47SekrO1Kkqjzk8zYUqMKUdGCyRx9cNWmVMTnMaBO0Xa4CxdbPC7jfYL7D23kWtzKlJJv5SHfWUa8G0vmWx+RTy0Bki6tT9JGopI3uN3gYHHi5uVz0kWPas5dUuDqtLYbKxrOtQjJ7ecq3W/y2f0z/RXdpyMdxmcQ+5nvJPyTeNUdUfteoWJ7I9vkWWCfn2eZYqqS/I9r/5BN9T7Ril2PLx7fBkDFPtZdniinFoDIl56u+SU/wBDF7jVma/Ky3vxNrachD/FeByuUSowULwMsbms9eI+ppXvYRzrL9EfFJ6Ns/3kjrav0vNU0LPmxtv1kAu9ZK8K8tKpJ/slW0NClGPQkdBeR7BAEBzNMacp6fCKh4aXbBhLjlvsAbDpXtSoVKn0Ij17mlRy4R5ZnN+OtB53+U/7i9uJXHR3r1I/xK063c/QkjHXAI2HNQywR9QHA17pucoZuLQHjowkE+q47VKspaNaJCxGGnbS/Wv+GzqnUc5RwOOZwBp62eCfdXxcx0a0l+z0sp6dCD/X+jrLwJJWvKt8rD6DveVxhn0y3mexv64biNarVbIquKSU4WNJJNibeCRsGe9TLmDnSlGO0rrGpGnXjKTyS9C0PjpRefH7j/uql4lX6vgaT4lbdfx9B8dKLz4/cf8AdTiVfq+A+JW3X8fQ7VLUNkY17DdrwHNNiLg5g2Oajyi4tp7UTITU4qUdjK65VvlYfQd7QrbDPpkUGN/VDtOFqP5dB6TvccpV5yEvfOQcN+5j75mXOs6a85OtnkdR9G72L3tuWjvI15yE9zKRWkMWXXqf5FT+gFnLrlpbzZ2P28NxWmv3l8/1Ps2K5seQj2+LM3if3UuzwRt8nWkIoZ5HTPaxpjIBcbXOJpt6ivO/pynBKKz1nthNWFOpJzeWrzLAdrXRj/qI+wk+oBVXFK3VZeu+t1+aIVr1rZHUMENPctxBznkWva9gAc7Z3ubbArGytJU5ac9vQU+JYhCtHg6eznZEKKldLIyNgu57g0du89A29isJzUIuT5ippU3UmoR2ssLlPlwU8EI2F1+sRtt/5BVOHLSqSl71l/jEtGlGC6fD/wBK8o4OckYz57mt/eIH9VbTloxb6CgpQ05qPSy/GNAAAyAyA6Ass3mbhLLUekOkH5VaYGCKTe2Qt7HtJPrYFZYZL53H9e/EpsagnSjLofj/AOFcUs5jex7drHNcOtpBHsVvKOlFxfOZ6nNwmpLmZfzTcXG9ZY3RGOUjyJ3ps9qm4fyy7SuxX7Z9niVGVfGUL/pvEb6I9iystrN1HYjKuH0V5ys7ab9r/bVthn5dnmUGN/h2+RDdAVDY6mF7zZrXtc45mwBzyCsK8XKnJLbkVNrOMK0ZS2JlrfHSi8+P3H/dVHxKv1fA0/xK26/j6D46UXnx+4/7qcSr9XwHxK26/j6HYoqtkrGyRHEx2YNiL7thzUecHB6MtpLp1I1IqUdjKU1kqTJVTvO+RwHU04W+oBaO3jo0or9GOvJudebfSS3kopvCnkIzAYwHrJc73WqDictUYlrgkNc57l77ixVUF+EBH2amUYcXGG5JJze62efi3t6lK47Wyy0iCsOts89HxOxQ0McLcMLGsbe9mi2eQuenIdy8JzlN5yeZLp0oU1lBZL9FN63+Wz+mf6LQWnIx3GRxD7me86Oo2sEVIZTMHnGGAYQD4uK97kcQvK9t51tHR5iRht5Tt9LTz15bO0ln4xKX5s37jfvKB8Oq/otPjFv+/wCf7OVrTrnT1FLJFGJQ5+G2JoAye1xucXAFe9tZVKdVSeWS9CLe4lRrUJQjnm8vFMr9WpQl56u+SU/0MXuNWZr8rLe/E2tpyEP8V4HA5UWE0bbbpWk/uvHtIUrDn/y9noQsYTdBfprzJVSOvGwjYWtPqChS+plnDXFGZfJ9GppakdLC+OOQxOcBZ7b3bmDlYg7rbd69KU1Cak1n+jyrQc4OMXk3zkW+J1V/9lP/AN//ALVN45S/6l3ehW/Dq/8A3vv9SMaz6q1Ubw4mWqDh44a5zhbc4XcR0Z2U22u6Uo5ao/orbywrxlnm5/vXn5nFOhKn9Hn/AIL/ALqkcPS6y/qIfFa/Ul/GXjTjwG9Q9izUtptI7EZFw6cnWt1qOov5t47xYL3tuWjvI14/+Ce5mrqE0iggv+ue+R5HqK+71515e+ZHlhqatYZ/vxZIFFJxWvKt8rD6DveVxhn0y3mexv64biERROcQ1gLnHYALk9QCsm0lmyljFyeUVmza/BNR5ib+E/8AwvjhqfWX9R68WrdR/wAY/BM/mJv4T/8ACcNT6y/qHFq3Uf8AGXLq2wtpIA4EERMBBFiCGjIjcs9cNOrJrpZr7VNUYJ9CIPyr/Kw+g72hWWGfTIpcb+qHacLUfy6D0ne45SrzkJe+cg4b9zH3zMudZ015ydbPI6j6N3sXvbctHeRrzkJ7mUitIYsuvU/yKn9ALOXXLS3mzsft4bitNfvL5/qfZsVzZchHt8WZvE/updngjgsjLvFBPULqS2ltIUYuWxHp8Lhm5rgOkEIpJ7GHCUdqPDRnw6eC6cSzZbeqGqTKX8o8iSYjxh4rAdoZxv8AO9md6G6u3V+Val72mqscPjb/ADPXLuW71OJysjOm/a/21Jwv8uzzIeN/h2+RDdAH/VU9/PRe+1WFfkpbn4FRa8vDevEvVZk2oQES5Tj/AKMdMjbdzj/RT8O5bsKvF3/+ftRVBV4ZYv6jFo2X24W+wLLS+pm7h9KI7ykeRO9NntUvD+WXaQMV+2fZ4lRlXxlC/wCm8Rvoj2LKy2s3UdiMq4fRXnKztpv2v9tW2Gfl2eZQY3+Hb5EAjjLiA0Ek5AAXJPADerVtJZsooxcnktpt/gifzE38J/8AhefDU+sv6j24tW6j/jH4JqPMTfwn/wCE4an1l/UOLVuo/wCMt7U6JzaKFrgWuDTcEEEeEdoKoLpp1pNGssYuNvFNa8inNIC0sl9uN3vFaCn9C3GRr8pLeywuSg/kphvxt93L2FVWJ/XHcX2C8nLeTpVhdBAEAQFJ63+W1Hpn+i0dpyMdxjsQ+5nvNTRuiZqjFzEZfhtexGV722noK9KlaFP63keVG2qVs+DWeRvfFGt/R3d7fvLy45Q6x7/DrnqeBhrdXKmJhklhc1jbXJLcrkAbDxIX1C5pTejF6zzqWVenFznHJI5S9yKXnq75JT/Qxe41Zmvyst78Ta2nIQ/xXgauulGZaKZo2huMfUId7AR2r0tJ6FaLPO/p8JbyS3/zWfNSq4S0cJ3tbzZ6Czwc+sAHtS7hoVpLt/osKvCW8X0LL+HcUYmHwnigPPOjiO9dyZzNHD0/rbBSuDH4nvOZayxwjdiuRa/BSaFpUqrNal+yFc39K3aUtb/Ryfxk0/mpu5n3l7/DanSu8jfGaPVfd6kzjdcA8RfvVe1kWyeazPS4dIpykVmCk5seNM5rQBtsDiPsA+sp2Hwzq6XQVmK1NGhorbJ5eZ39D0nMwRR72Ma09YAv67qLVnpzculk6hT4OnGHQjcXmepWvKt8rD6DveVxhn0y3mexv64bjg6k+XQekfdcpV5yEiDhv3MPfMXQs6a8IAgK15V/lYPQd7QrjDPpkZ7G/qh2kf1LeBXQE/Ot3tIHrKlXazoyIGHPK5h75i6lnTYHG1wkDaKoJ+YR2uyHrKkWqzrR3kW9aVvPPoKUWjMYXZqeP9FT+gFnLrlpbzZ2X28NxWev3l8/1Ps2K5suQj2+LM3if3UuzwR1OSvymT6I++xeGJcmt/kSsF5WW7zRPtYtGCpp5It5F2ng8Zt9Y7iVV0KvB1FIvLqiq1KUOnxKOc0gkEWIyIO5aUxbTTyZbvJ9pXnqUNcfDh/Jnpb+Ye7L6pVBfUtCrmtj1+pq8MuOFoJPbHV6GpyoUhdTNkH/AMbxfoa4Yfewr0w6eVRx6UeWMU9KgpLmfvyKvhkLXBzdrSHDrBuFdNZrJmajJxkpLmL7pKgSMa9mbXtDh1EXCy8ouMnF8xuYTU4qS2MzL5PogHKtWjDDCNpJkPQAMLe/E7uVphkNcp9hR41UWjGn2kF0TR89NHEPz3taeonwj2C57FaVZ6EHLoRSW9PhKsYdLL5WXNuRflI8id6bPapuH8su0rsV+2fZ4lRlXxlC/wCm8Rvoj2LKy2s3UdiMq4fRXnKztpv2v9tW2Gfl2eZQY3+Hb5ES1W8sp/pWe1TrnkZbirsfuIby8FmzZhAEBSet9JzVZO3cXl46n+Hl327Fo7WenRi/eox1/T4O4kv3n/dZIOSusDZpYj/8jQ4dbCcuuzyexRcShnBS6PMn4LUSnKHSvD/0sxUxoj4TbagIEzlLbiIdAcNzYh97jccJaLd6tHhjy1SKRY1HPJx1byWaA0w2qi51jXtbiLbOtna1yLE5Z27CoNei6UtFss7a4jXhpxTS/ZUut/ls/pn+ivbTkY7jLYh9zPeSfkm8ao6o/a9QsT2R7fIssE/Ps8yxVUl+R7X/AMgm+p9oxS7Hl49vgyBin2suzxRTi0BkS89XfJKf6GL3GrM1+VlvfibW05CH+K8DoELyJBBNCSfg+ufTPygnOKI7gT4o/wDA9LW8VZ1lxiiqi+pbffeUtu+KXLoy+mWte+7+E8VYXRqaV0e2eJ8TyQ14sS218iDlcEbl6UqjpyUlzHlWpKrBwlsZGPxb0vz5/wB5n3FM+JVehd/qVvwah1pd3ocPT/J/IxwNHeVp2hzmBzTxucIIUmhiEZL/AJNT7SHc4ROLXA61+8s/I5J1JrvMfzIvvqRx6h1u5+hF+F3XV716lwQNs1oO0AD1LPvaayOpGQlcOkDp3fhHSIeM6al8U7nOvcEdbhfqYOKs5Li1vo/lL37/AGyli+OXekvoh3v33InirC6CArXlW+Vh9B3vK4wz6ZbzPY39cNxFtXq9sFRHK8EtYSSG2vsIyuRxU6vTdSm4rnKy0rKjWjOWxE//ABkU/mp+5n31VfDanSu/0L34zR6H3eo/GRT+an7mffT4bU6V3+g+M0eh93qbeiteYJ5WRMjlDnmwLg2wyJzs48F51bGdODk2tR60MUpVqihFPN7vU0eVHRpfDHM0X5okO9F9s+wgD6y9cNqqM3B8544xRcqamubwZWsEpY5r2mzmkOB4EG4PeFcSSksmZyEnGSktqLQ0dyhU7mDng+N+8BpcCf1SM7dapamHVE/l1o01LF6Mo/PqZH9dNcG1LOZgDhHcFznC2K2YAHC9jnnkO2VaWbpS057SBiGIxrR4Ons52RGmgdI9rGC7nENA4k5BWEpKKbewqYQc5KMdrL30dSiKKOMbGNay/HCALrMVJ6cnLpNvSgoQUFzLIqPX7y+f6n2bFfWXIR7fFmUxP7qXZ4I6nJX5TJ9EffYvDEuTW/yJWC8rLd5otBUppCo+UPRXM1Re0eBN4Y9L88d9nfWV9YVdOlk9q9oy2K0ODraS2S19vP7/AGY9QdK8xVNDj4Ev5N3WfEP72XU4rt9S4Slmtq1+p84ZccFWSeyWr0LY0hRtmifE/wAV7S09F946Rt7FRwm4SUlzGoqU1Ug4PYyjdKaPfBK6KQWc026xucOgjNaWnUVSKlExdejKjNwlzEs1K1ybAzmam/Ng+A8C+C+ZDhtLb55XOfdAu7J1Hpw286LTD8SVKPB1dnM+glNZrzRsbdshkNsmta657SAB2qFCxrSeTWRZ1MTt4xzUs/0irtNaUfUzOlk2u2Dc1o2NH/NtyrqjSVKCijM3NxKvUc5Ew5MtCEuNU8ZC7Y+knJ7h1C7e08FAxGvq4Ndpb4Pa6+GluXm/L+ljKoL8i3KR5E702e1TcP5ZdpXYr9s+zxKkKvjKF/03iN9EexZWW1m6jsRlXD6K85WdtN+1/tq2wz8uzzKDG/w7fIhWhqsRTxSOBLWPa4gbSAb5XVjWg5wcVzoqLeoqdWM3sTLE/GRT+an7mffVT8NqdK7/AEL/AOM0eh93qPxkU/mp+5n30+G1Old/oPjNHofd6meh1+glkZG2OYF7msBIZYFxsL+HszXzPD6kIuTa1b/Q+6eLUqk1BJ5t5c3qanKXoQvYKiMXdGMLwN7NoP1STfoN9y+8Pr6MuDfPs3nli9q5xVWO1bd3+iu6CsfDI2SM2ew3H9Qegi4PWrecFOLjLYzP0qsqU1OO1Fp6M17pZGAyuMT7ZtcCRffZwFiO49Co6lhVi/lWaNPRxShOPzPJ9DONrdrxG+J0NIS7GLOksWgNO0NBzJOy9t/dItbGSlpVObmIl9ikJQcKXPzkAghc9wawFznEAAbycgFaykorNlDCLnJRjtZeOgNGinp44hmWjM8XHNx6rkrNV6nCVHI2ltRVGlGC5vbKj1v8tqPTP9FfWnIx3GVxD7me8k/JN41R1R+16hYnsj2+RZYJ+fZ5liqpL8j2v/kE31PtGKXY8vHt8GQMU+1l2eKKcWgMiXnq75JT/Qxe41Zmvyst78Ta2nIQ/wAV4HRXkSDja0aBbVxYDYPbmx3zTwP6p39nBSLa4dGefNzkS8tY3ENF7eZnG1c1mdG74LpDwJmeC17tjxuxO48HbD17ZFxaqS4WjrXR0ES1vXCXAXGqS2Pp99PPvJkq8tggCAID45wAJJsBmSdyBvIg2ndOPrXmkoM2nKWXdh3gH5vTv2Dps6NCNBcLW7F79opri5ldS4C32c75vfiSvQeiWU0LYo9gzJ3ucdrj/wA2ABQa1WVWelIsrehGhBQj/wCm+vI9wgIPyg6BqKmSJ0EeMNaQfCa2xJv+cQrKxuKdKLU3kU2KWtWtKLprPLcRP4lV3mP5kf31P47Q63c/Qqvhl11e9eo+JVd5j+ZH99OO0Ot3P0Hwy66vevUfEqu8x/Mj++nHaHW7n6D4ZddXvXqdXVfVWriqopJYsLGuJJxsNvBI2B1968Lm7ozpOMXr7SXZWFxTrxnKOSX7XRvLMljDgWuALXAggi4IORBG8KmTaeaNE0pLJ7Cu9PcnjgS6jIc058242I6GuORHXbrKtqOIrLKp/SgucHeedF9j9fUjMurFW02NPL2Nxett1NV1Rf5IrpWFxHbB+JsUeptZIfkSwcXkNA6xt7gvid7Rjz57j7p4Zczf05byf6qaoMpPyjzzk1rYrZMvtDBx3XPqzVVc3kq3yrUi9ssOhb/M9cvDcSZQyxK01v1XqpquWSKLEx2GxxsF7MaDkXA7QVc2t1ShSUZPX29Jnb6xr1a8pwjmnlzroX7N7UDV+op53vnjwNMZaDiac8TTazXHcCvK+uKdSCUHnr/Z74ZaVqNRupHJZfrpJ6qsuzga66FNVTlsYvIwhzMwLnYRc8QT2gKVaV1SqZvY9pBxC2dejlHataK7GpVd5j+ZH99W/HaHW7n6FB8Muur3r1LX0Q+QwxmduGXCA8XB8IZE3BIztftVFVUVN6D1cxqKLm6a01k+c0dZdW4qxoD/AAZG+LIBmOgj85vR7F6W9zKi9WzoPG7s4XEcpanzMrnSGpFXGThYJW/OYQf+02N+xW9O+oyWt5bzP1cKuIPUs1+jRi1Zq3Gwp5e1uH1mwXq7qivyR4RsLh6tBkn0ByeOJDqwgN28203J6HPGQHVfrChV8RWWVP8ApZW2DvPSrPsXm/QsSGINaGtAa1oAAAsABsACqW23my/jFRWS2HtcOnA130fJPSujhbieXNNrgZA55kgKVZ1I06ulJ6iFiFKdWg4wWb1FdHUqu8x/Mj++rfj1Drdz9DPfDLrq969S4YG2a0HaAB6ln3tNbHUj2uHSGcomhJ6kwfB2Y8HOYvCa22LBbxiOBVjYV6dLS03lnl5lRitrVr6HBrPLPo/XSQ74lV3mP5kf31YcdodbufoVHwy66vevUfEqu8x/Mj++nHaHW7n6D4ZddXvXqPiVXeY/mR/fTjtDrdz9B8Muur3r1N7QeqNZHUQvfDZrJGOccbDYBwJNg668q15RlTklLW1+z3tsPuIVoylHUmudepapHFUZpyA6xcn2JxfRkNvmYnZD6jt3Ue8bFaUMQyWjU/vqUd3hCk9Kjq/XoRKfVesYbGnk+qMfrbdT1dUX+SKqVhcx2wfj4Gei1NrJCPyJYOLyGgdY29wXzO9ox589x908MuZv6ct5P9VdUI6X8o885Na2K1gy+0MHquc+q5VVc3kq3yrUi9s8Ohb/ADPXLp6NxJlDLEq3WTVOrlqppI4cTHOJBxsFx1F11d293RhSjFvX2mavLC4qV5SjHU/2vU73J5oOemdMaiPBjDMPhNde2K/ik8Qot/Xp1VHQeeWZOwu1q0NLhFlnl0fvoJoq4tzja4UT5qSWOJuJ7sFhcC9ntJzJA2AqRazjCqpS2f6Id/SlVt5Qgs28vFFafEqu8x/Mj++rnjtDrdz9DO/DLrq969S19CwOZTwseLOZGxrhtsWtAIuMtoVFWkpVJNc7ZqLeLhSjF7Ul4G6vM9ggOZpzQUNUzDM3MeK8ZOb1Hh0HJe1GvOk84ke4tadeOU1286Iuyk0jQ5QkVUA2NPjNHANviHUC4dCmudtcfV8svfvmK5U7y11Q+ePRz+/6bEPKFEDhqIZon7xYG3fY+pfDw6b1wkmj7ji1NPKpFxfv3sNs6+0fz39XNuXxxCt0d56/Fbbp7macvKA15w0lPNM/ha3bZuIn1L0WHta6kkl73Hk8WjLVSg5P3vMJ0NX1x/1jxBDt5pm09lz/ANxNuC+uGoUOTWb6X78P6fDt7q65Z6Mehe/H+Et0ToqKnZghaGjedpceLjvKgVas6ktKTLOjQhRjowWSN1eZ7BAEAQBAEAQBAEAQBAEAQBAEAQBAEAQBAEAQBAEAQBAEAQBAEAQBAEAQBAEAQBAEAQBAEAQBAEAQBAEAQBAEB4lia4Wc0OHAgH2rqbWw44p7TVGiIL35iG/Hm2/4X3w1TrP+nnwFLPPRX8RtxsDRZoAHACy+G29p6JJbD0uHQgCAIAgNOp0pDHI2J8jWyPthadpxHCLdosgNxAEAQBAEAQBAY55msa57zZrQXE8AMyUBjoa6OZuOJwe25FxxG1AbCAIAgCAIAgNavr44W4pnhjScNzxNzb1FAaMes1ITYVEfabes5LuRzM6zXXFxmCuHT6gCA06DSkU2IQvD8FsVt172v3HuQCm0pFJI6Jjw6Rl8TRtFjY37SgNxAaf4Ui57mMY535m/Zi9maA3EAQBAcuu1ipoXYJZmh28Zut6VgcPamRzM6FPO17Q+Nwc05hwNweoodMiAIAgCAIAgCAIAgCAIDTrdKRROa2V4a5+TQfzswMu0hAbiAIAgCAIAgCAIAgCAIAgCAICB62f7pSfsftXL6Ww+XtO5rXrGaPmvyYeJMV/Cw2w4eg38b1LiR1s5dTrtJE9vPUr44n5tJNnFo2m1rXzHg9O1Mhme3a5yMljE9M6KKQ2aXHwrXAxEW6Rcbr797IZkh05pQU0JkLXPtkGjeT07hxPQuHSNnXOaPm31NKWQybHB1zbbe1s8s7Gy7kczJRpbSTKeF0r7lrQMhtJJAAHWSFw6RaXXKdkbZpKQCF+THc7vsSL5XsbcAu5HMztPq3uoZJKmNt+bkcWNfk5tiQMYvtbv6UBh1OqmOpS+KIRNDn+AHF2Y34jnmjCOTTa8SyxudFSOcWZuIcS1rbXuTh27cuhMhmSHVnTYq4ecw4SHFrm3vYgA5HeLEIwmcmq1rkdK+OipzMIvHditsyNh1g242NgmQzOrq3p1tXGXtaWOacLmk3sdosd4PUNhRoJnXXDoQES5S/JW/St9166jjI9WSaP+BNDQ34TzbPFa4HnLDFiNrEXve/Yu6zmolmpTJI6FvOAgjE5oORDbkt6uPUQuM6j1q7rGamGWUxhnN3yxYr2bi22FkaCZm1V06auJ0hYGYX4LB2K/gtde9h871Iwmc3UWrikdUc1AIcJZiIe5+O5ktt2Wse9GEaGqv+6Vf7X7VqPYFtOtp7WgxTNp6eIzTHMi9rXFwNmZtnuAFkyGZHtGVZl0u1743RuIIcx21pEJB6xlcHgV3mOc5Yy+T6CAxz4sLsHjWOHrtl60BVurD6P8qyvBEjjbG4Oy+dmM2vxXJJX0z5ROdUNFNp4iGTiZjziBAAA3G1ieA37lxnUedDawmepmgMYaIi4YsV8WF+DZYW47UyGY0FrCaieeIxhvMkjFivis4t2WFtl0yCZi01rM5k4p6aIzTbSL2Dcr26TbPcBcJkMzPq7rF8Ic+KSMxTR+Mwm9xexIPQbd42o0EzFp3WUxTNp6eIzTOzw3sG5XF+JsL7rDO6ZDM96v6x8/I+CaMwzszLSb3GV7HtGXAgglMhmfNYNZOYkZBDGZp35ht7AA3tc8cjlwFyQmQbPOgtZHSzOp6iIwzNFwL3Dt57bG++4TIZmXWTWIUxYxjDLNJ4rAbbTYEmx2nIDfYokGzX0TrM904p6qEwyuF2+FcOyJt3A53OwhMhmbOs+sQpGtAbzkkhs1t7bLXJNjxGW9Eg2Q3WHSUk09KJ4XQvY4ZHMODnssWnsN104yzl8n0EAQBAEAQBAEAQBAEAQBAEBA9bP90pP2P2rl1bD5e09cpnjUvpP9saI6z5ymePSdcntiRHGfeUvx6Trf7YkR1nW1501JTQtMOTnuw4rXw2BOQOV+vpRBkK1sZZjMVYamQ3JaHXawW2gAkA92W5dRxk31zLPgD+cvsZht8+4w9l9vRdcW069hEIsU8EME9XSshbY+N4YyIAcCALgEjb3rpwnOmGtFBKIyCwQPDSDcFoYQLHfkuHeY5eoPkJ9KRGFsOdye+SVPWfs11nEbfJf5NJ9L/wCDFxnUR7Vimwvmjkq3Ur2GxzDceHEDmSNn9V1nESXUCGIc+6GSSTEWhxezDmMRuDc3viv2jiuM6jvw6YhdM6Br7ytF3NwuFgLfnWsfGG9cOm+gIlyl+St+lb7r11HGcmofQfAGg8zz/Mt8UDHzuEbSM/G236V3Wc1ZHZ1FdIaE47kXeI7/ADLC1ujFiA6lxnUcDUvSkMVJUCWRrXG5DSc3XZYYRtdnwXWcR2OS/wAmk+lPuMXGdRrcmfj1XXH7ZUYR81V/3Sr/AGv2rUewLaePhLafTEjpyGte3JxyAxMZY33DwS267zHOcx0lWyXTIfE4OabgOGw2hINuIuCnMOcmekdMwwOYyZ+F0mTRhc6+YG0A2zI2r5Po30BiqpC1jnNaXFrSQ0bXEC4A6TsQEKi0xQVrXuq42RPGwk+EW2yIeACTe/g57Old1nNTHJji/wBRbFzV24b/ADvCv24cN+xGcRr6u1scOkaszPbGCZbFxwg/lL2ud9ty69gW0y6gyh9XVvbm1xLgdlw6RxGXUVxhHzR8og0tNz5DQ8OwucbDwixzczlsBHWLJzDnJFojTUE1RKyFl3MzdKGtwv2AeGDc9HHCUOkeEgg0w90xDWvHgudkM2ADM7M2lvWnMc5yQ6N03BLVSRwsxPaLumaGlrgA0eODc7bfVQ6RXT8JbpS75XQNkALZR+b4GDadguCO1d5jnObeiaaL8IMtUyzzMBOLCHNIwOBBkB3Yu8gLnMd5zBrnEW6Qhe+R0THNaBKPzCC4HuxAnocurYce09w0sRroQauWolbhLSGh4sCXYS8OyyuT1rgMmvLubraSZ/yYLb77YHhzu2xB7EQZra46SimqqXmXtfhcLlpuBiey2fHIrqDJzpPSUVOzHM7C24bfC52ZvbJoJ3FfJ9GemnbIxr2G7XtDmmxFw4XBscxkUBkQBAEAQBAEAQBAEAQBAEBpVWiYZJGyyMDpGWwuucsJxDfxKAaQ0VDPhMzA/BfDe+V7X2HoHcgGkNFQzlpmYHll8N75XtfYf1R3IBpDRUM5aZmB5ZfDe+V7X2HoHcgMtdRRzMLJWh7TuPtB3HpCA5zNVaQNwcw2175kk3zHjE3tmcr2XczmR51r0ZJNSmKA2N25E2xNb+bfuPYiDInJoORzcI0YGvtbH8JNgeOHF22uunMiW6vaF5qkEE1n3DsYF7WeTdo6M/auM6joUWj44mc3E0NZmbC+/btXDp4odEwwtcyJga1/jAE55W3nggPWjtGxQNLYWBjSbkC+2wF8+gBAa2kdXqad2OaIOdxuWk22XLSL9qZjI3qSlZG0Mia1jRsAFggMMWi4myumawCV2Rdnc7Om24dyA3EBq6Q0fHO0MmYHtBxWN9ouL5dZQGgzVWjBvzDO259RNiu5nMjsMaAAAAAMgBlYDYAFw6ckas0uMycyzEb32kXO0ht7A9QXczmRuaO0bFA0thYGNJxEC+ZsBfPoAXDp50foqGAuMLAzHbFYnO17bT0nvQCm0VDHI6VjA2R98TrnO5ud/EIDzpTQ0FRbn4w8jYbkEdGIEG3QgPFLoGnje18cTWuYLNIvkDcHfmczmc0GRmrtFQzOY6Vgc5mbSb5Zg7jxA7kBuIAgORWasUsri98LS45kgubc8SGkAldzOZHRpKVkbQyNoY0bABYLh00avV6mlk52SFrn7znnbZibezu0JmMjPQ6Jhhc58UYY5/jEXzzvs2DNAedKaGgqLc/GH22HMEdGIEG3QgMujtHRQNwwsDG7TbeeJJzPagPGk9Ew1AAnjD7bDmCONnCxCA+6N0ZFA0tgYGA7bZk9bjme1ANJaLinaGzsDwNl7gjjZwzHYgPmjNEw04Igjay+05knrcbkoD3pDR8c7cEzA9u2x3HiDtB6QgMOjNCwU9+Yja0nInMm3DESTboQGfSFBHOzBMwPbtsdx4g7QekIDQh1XpGhuGFvgnEDck39Im52bF3M5kb+kKCOZuCZoe297G+0bNnWuHTLBC1jWsYLNaA1o4ACwHcgMiAIAgCAIAgCAIAgCAIAgCAIAgCAIAgCAIAgCAIAgCAIAgCAIAgCAIAgCAIAgCAIAgCAIAgCAIAgCAIAgCAIAgCAIAgCAID/2Q=="/>
          <p:cNvSpPr>
            <a:spLocks noChangeAspect="1" noChangeArrowheads="1"/>
          </p:cNvSpPr>
          <p:nvPr/>
        </p:nvSpPr>
        <p:spPr bwMode="auto">
          <a:xfrm>
            <a:off x="155575" y="-1271588"/>
            <a:ext cx="10439400" cy="26574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AutoShape 44" descr="data:image/jpeg;base64,/9j/4AAQSkZJRgABAQAAAQABAAD/2wCEAAkGBxQTEhUUEBQUFRQVGRkWGBcYFRsXIBYYFxoYFxYaFxUdHCghGBsoHBcXITEiJSkrLi8uFx8zODMsNygtLisBCgoKDg0OGxAQGywkHyQuNDAsLCw0LCwsLS80LCwsLCwsLywwLywsLCwsLCwsNCwsLCwvLCwsLCwsLCwsLCwsLP/AABEIAHEBvgMBEQACEQEDEQH/xAAcAAEAAgMBAQEAAAAAAAAAAAAABgcDBAUCAQj/xABNEAABAwICBQYICA0DBAMAAAABAAIDBBESIQUGMUFRBxNhcYGRIjI0U3KhsbIUFjNSc4Kz0hUXI0JUYoOSk6PBw9EkNfBEosLTQ1Xx/8QAGgEBAAMBAQEAAAAAAAAAAAAAAAQFBgEDAv/EADgRAAIBAgIEDAcAAgMBAQAAAAABAgMEBRESITFxExQzQVFSgaGxwdHwFSIyNEJhkXLhI1PxgiT/2gAMAwEAAhEDEQA/ALxQBAEBp6R0pDALzyNYN1zmepozPYF6U6U6jyiszyq16dJZzeRG5+UKnvhhjmlPQ0AHqub+pS1h1TLOTSK+WLUs8oJsx/HmTaaGe3HP7i+uIx/7F77TnxOf/VL32Gal5QaZxtI2WI78Tbgfukn1L5lh9VLOOTPqGLUG8pZrevQk1FXRzNxQva9vFpBt0HgetQ5wlB5SWRY06kKizg80bC+D7CAIAgCAIAgCAIAgCAIAgCAIAgCAIAgCAIAgCAIAgCAIAgCAIAgCAIAgCAIAgCAIAgCAIAgCAIAgCAIAgCAhumdaZJJfg2jW45NjpdoZbba+WXzjluF7qwpWsYx4StqXQVVe+nOfA2yzfO+ZGTReo0YPOVj3VEpzNycN/a7ty6FypfSy0aa0Udo4ZDPTrPSl3e/eRKKalZGMMbGsbwa0NHcFClKUnm3mWUYRgsorIzL5Po16yhjlFpY2PH6zQe6+xfcJyg84vI+J04TWUknvIppHUkxu53R0joZB+aXHCei5zHUbjqU2ne6S0ayzRWVcN0Hp270X0cxsaua1F8nwetbzVQMs8g87rcHHuO7bZfNxaJR4Sk84+B92t85S4KstGfj77+YlaglmEAQBAEAQBAEAQBAEAQBAEAQBAEAQBAEAQHmSQNF3EAcSbLqTew42ltMMVdG42bIwngHg+q664SW1M+VUg9jRsL5PsIAgCAIAgCAIAgCAIAgCAIDBNWRsNnvY09LgPaV9KEnsR8ucY7WjJFM1wuxwcOIIPsXGmtp1ST2HtcOhAEAQBAEAQBAEBD9dNLSOe2hpflZfHN/Fac7X3XFyeA61YWlGKTrVNi2e/esqr+4nKSt6X1Pb+l77ju6v6EjpIgyMXJze+2b3cT0cBuUWvXlWlpMm21tC3hox7X0nTXiSAgNerro4gDLIyMHIY3Bt+q5zX3GEp/Ssz4nVhDXNpb9Rq/h+l/SYP4rP8r74vV6r/jPLjdDrx/qOiDfYvEkHD1r1dbVx5WbMwXjf07cLj80+rb1yba5dGX6e1EO9tI3EOiS2M1dStOuma6GoyqIcnA7XAG2I9IOR7DvX3d0FBqcPpZ5WF1KonTqfXHb6knUMsQgK25VXESw2JHgO95XGGL5ZbzP402pwy6CDc4eJ71ZZIpNJ9I5w8T3pkhpPpHOHie9MkNJ9JL+S9xNW+5PyLvfjUDEV/wAS3+TLbBm3XefV80bPKt8rD6DvaF8YZ9Mj0xv6odpwtR/LoPSd7jlKvOQl75yDhv3MPfMy51nTXnJ1s8jqPo3exe9ty0d5GvOQnuZSK0hiy69T/Iqf0As5dctLebOx+3huK01+8vn+p9mxXNjyEe3xZm8T+6l2eCI+pRAF0Bu0Wlp4iDFLI224ONu1uw9q850ac/qSPenc1abzjJosfUzXH4QeZnsJreC4ZCS23Lc62fTnsVRd2fBfPDZ4GhsMR4f5J/V4kwVeWpDtc9cfg5MNPYzfnOOYjvsy3u6Ng9SsLSz4T557PEqr/EeB+SH1eH+ys62tkldime57uLje3VwHQFcwhGCyisjN1Ks6jzm2zAQvo+Dv6A1snpiBiMke+Nxvl+qdrezLoUWvaU6q2ZPpJ1tiNWi9ua6H5dBaMWko6ildLEbtcx3W02Nw4biFSOnKnUUZdJpo1o1qOnDY0UiJDxPetJkjGaT6Rzh4nvTJDSfSOcPE96ZIaT6Rzh4nvTJDSfSdvUp5+HQXJ8Y7/wBVyjXiXAyJuHNu5h75iS8rDiDTWNvlf7aiYYvq7PMsMbbWhl+/Ir/nDxPerTJFFpPpHOHie9MkNJ9I5w8T3pkhpPpJRycPJrW3J8R+/oULEF/w9pZ4S27jX0MtOtq2RMdJI4NY0XJ/5tPQqSEHOSjHaaWpUjTi5SeSRVGsWuc1Q4tjLootzWmznDi9w9gy69qvKFlCms5a2Zi6xOrVeUPlj39pGbKaVutnuCZzDijc5rhsLSWkdoXJRUlk0djOUHnF5Mn+p2uznPbDVm+LJkuzPcH8b7L9/EVV3YpLTp/z0L6wxNykqdXsfqWEqovSk9b/AC2f0z/RaO05GO4x2Ifcz3kn5JvGqOqP2vULE9ke3yLLBPz7PMsVVJfke1/8gm+p9oxS7Hl49vgyBin2suzxRTi0BkS89XfJKf6GL3GrM1+VlvfibW05CH+K8DarakRRvkf4rGlx6mi6+IRcpKK5z1qTUIuT2IifJ7Rl/O1suckznBp4NB8K3Riy6mBT76ajlRjsXv3vKzDKblpXEtsn3e/Amari2NPSzJXQvFM4MlIGFztgNxe+R3X3L0pOCmnNajyrKbg1TeUuYi34P0x+kwdzf/SpvCWfUfvtK3gcR/7I+/8A5IhrjS1bJGmtdjJFmvHi2G0CwAB45KwtJ0XF8EsvEqb+ncRmnWefQ+YjxKlEA/QFN4jfRHsWVltZuo7EZVw+iDa4M+CVcFazJrnc3Lbfl6yWX7WBWVq+GpSoveve/wASmvlxevC4WzY/e7wJwDfMKtLk+oCteVb5WH0He8rjDPplvM9jf1w3Ec1RgbJWQskaHNLjdpFwfBdtCl3UnGjJor7CEZ3EVJZr/RbHxbpP0aH+GP8ACo+M1us/6ajidDqL+D4t0n6ND/DH+E4zW6z/AKOJ0Oov4bFFoiCJ2KGKNjiLXa0A2yNrjdkO5fE605rKTbPSnQpU3nCKW4gXKt8rD6DvaFaYZ9Mijxv6odpwtR/LoPSd7jlKvOQl75yDhv3MffMy51nTXnJ1s8jqPo3exe9ty0d5GvOQnuZSK0hiy69T/Iqf0As5dctLebOx+3huK01+8vn+p9mxXNlyEe3xZm8T+6l2eCNzk4oY5qiRszGvAjJAcAbHE0Xz6154hOUIJxeWs9sJpQqVZKaT1c+8sJ2rVIf+ni/cAVTxmt1mX/E6HUX8ITr7qrFAwTU4LW4sLmXJAvezgTmMxa3SNisrK7lUloTKbE7CFKPCU9XSvMhlNUOje17DZzCHDrBuFYyipJxfOU9ObhJSW1F16Z0sIaV0/wCqC0cXOsGDvIWbo0XOqoGyuK6pUXU/X/hSUshc4ucSXOJJJ3km5J7VpEklkjGSk5Nt7WWbqDqyxkTZ5mh0sgxNuL4GnxbD5xGd+kDjemvbqUpOEXqXeaTDLGMIKpNZyez9IltZSMlaWSsa9p3OF/8A8PSoEZyg84vItJ04zWjJZop3W7QnwSoLG3MbhiYT807ieIOXVY71oLWvw1PN7ecyV/a8Xq6K2PWjpcnWlObnMD845xhsdgeBl3i7em44Lxv6WlDTW1EnCa+jV4N7JeJYXxbpP0aH+GP8Kq4zW6z/AKX3E6HUX8I7r7oanipHOihjY7EwXa0A5nPNS7KtUlVSlJsg4lb0oW7cYpPVzFZFXJmS7KfVylLWk08OwfmDh1LOO5q5/UzZxtKGS+Rfwz0+g6aNwfHBE1zdjgwAjqK+JV6klk5M+421GLzjFJ7iG8rO2m/a/wBtWOGfl2eZT43+Hb5EP1dia+qga8BzXSNBBFwQTmCFPuG1Sk10FVZxUq8E9mZb3xbpP0eH+GP8Kh4zW6z/AKavidDqL+D4t0n6PD+4P8Jxmt1n/RxOh1F/DNSaGp4nY4oY2O2Xa0A2O3NfMq1SSylJs+4W9KDzjFJkG5UNLkvbTNPgtAe/pcfFB6hn9YcFZ4dRyTqPsKXGLnOSore/Iimr+ijUzsiGQObj81ozcf6DpIU2vVVKDkVdpbuvVUP7uLo0bo2KBgZCwNaOAzPS47SekrO1Kkqjzk8zYUqMKUdGCyRx9cNWmVMTnMaBO0Xa4CxdbPC7jfYL7D23kWtzKlJJv5SHfWUa8G0vmWx+RTy0Bki6tT9JGopI3uN3gYHHi5uVz0kWPas5dUuDqtLYbKxrOtQjJ7ecq3W/y2f0z/RXdpyMdxmcQ+5nvJPyTeNUdUfteoWJ7I9vkWWCfn2eZYqqS/I9r/5BN9T7Ril2PLx7fBkDFPtZdniinFoDIl56u+SU/wBDF7jVma/Ky3vxNrachD/FeByuUSowULwMsbms9eI+ppXvYRzrL9EfFJ6Ns/3kjrav0vNU0LPmxtv1kAu9ZK8K8tKpJ/slW0NClGPQkdBeR7BAEBzNMacp6fCKh4aXbBhLjlvsAbDpXtSoVKn0Ij17mlRy4R5ZnN+OtB53+U/7i9uJXHR3r1I/xK063c/QkjHXAI2HNQywR9QHA17pucoZuLQHjowkE+q47VKspaNaJCxGGnbS/Wv+GzqnUc5RwOOZwBp62eCfdXxcx0a0l+z0sp6dCD/X+jrLwJJWvKt8rD6DveVxhn0y3mexv64biNarVbIquKSU4WNJJNibeCRsGe9TLmDnSlGO0rrGpGnXjKTyS9C0PjpRefH7j/uql4lX6vgaT4lbdfx9B8dKLz4/cf8AdTiVfq+A+JW3X8fQ7VLUNkY17DdrwHNNiLg5g2Oajyi4tp7UTITU4qUdjK65VvlYfQd7QrbDPpkUGN/VDtOFqP5dB6TvccpV5yEvfOQcN+5j75mXOs6a85OtnkdR9G72L3tuWjvI15yE9zKRWkMWXXqf5FT+gFnLrlpbzZ2P28NxWmv3l8/1Ps2K5seQj2+LM3if3UuzwRt8nWkIoZ5HTPaxpjIBcbXOJpt6ivO/pynBKKz1nthNWFOpJzeWrzLAdrXRj/qI+wk+oBVXFK3VZeu+t1+aIVr1rZHUMENPctxBznkWva9gAc7Z3ubbArGytJU5ac9vQU+JYhCtHg6eznZEKKldLIyNgu57g0du89A29isJzUIuT5ippU3UmoR2ssLlPlwU8EI2F1+sRtt/5BVOHLSqSl71l/jEtGlGC6fD/wBK8o4OckYz57mt/eIH9VbTloxb6CgpQ05qPSy/GNAAAyAyA6Ass3mbhLLUekOkH5VaYGCKTe2Qt7HtJPrYFZYZL53H9e/EpsagnSjLofj/AOFcUs5jex7drHNcOtpBHsVvKOlFxfOZ6nNwmpLmZfzTcXG9ZY3RGOUjyJ3ps9qm4fyy7SuxX7Z9niVGVfGUL/pvEb6I9iystrN1HYjKuH0V5ys7ab9r/bVthn5dnmUGN/h2+RDdAVDY6mF7zZrXtc45mwBzyCsK8XKnJLbkVNrOMK0ZS2JlrfHSi8+P3H/dVHxKv1fA0/xK26/j6D46UXnx+4/7qcSr9XwHxK26/j6HYoqtkrGyRHEx2YNiL7thzUecHB6MtpLp1I1IqUdjKU1kqTJVTvO+RwHU04W+oBaO3jo0or9GOvJudebfSS3kopvCnkIzAYwHrJc73WqDictUYlrgkNc57l77ixVUF+EBH2amUYcXGG5JJze62efi3t6lK47Wyy0iCsOts89HxOxQ0McLcMLGsbe9mi2eQuenIdy8JzlN5yeZLp0oU1lBZL9FN63+Wz+mf6LQWnIx3GRxD7me86Oo2sEVIZTMHnGGAYQD4uK97kcQvK9t51tHR5iRht5Tt9LTz15bO0ln4xKX5s37jfvKB8Oq/otPjFv+/wCf7OVrTrnT1FLJFGJQ5+G2JoAye1xucXAFe9tZVKdVSeWS9CLe4lRrUJQjnm8vFMr9WpQl56u+SU/0MXuNWZr8rLe/E2tpyEP8V4HA5UWE0bbbpWk/uvHtIUrDn/y9noQsYTdBfprzJVSOvGwjYWtPqChS+plnDXFGZfJ9GppakdLC+OOQxOcBZ7b3bmDlYg7rbd69KU1Cak1n+jyrQc4OMXk3zkW+J1V/9lP/AN//ALVN45S/6l3ehW/Dq/8A3vv9SMaz6q1Ubw4mWqDh44a5zhbc4XcR0Z2U22u6Uo5ao/orbywrxlnm5/vXn5nFOhKn9Hn/AIL/ALqkcPS6y/qIfFa/Ul/GXjTjwG9Q9izUtptI7EZFw6cnWt1qOov5t47xYL3tuWjvI14/+Ce5mrqE0iggv+ue+R5HqK+71515e+ZHlhqatYZ/vxZIFFJxWvKt8rD6DveVxhn0y3mexv64biERROcQ1gLnHYALk9QCsm0lmyljFyeUVmza/BNR5ib+E/8AwvjhqfWX9R68WrdR/wAY/BM/mJv4T/8ACcNT6y/qHFq3Uf8AGXLq2wtpIA4EERMBBFiCGjIjcs9cNOrJrpZr7VNUYJ9CIPyr/Kw+g72hWWGfTIpcb+qHacLUfy6D0ne45SrzkJe+cg4b9zH3zMudZ015ydbPI6j6N3sXvbctHeRrzkJ7mUitIYsuvU/yKn9ALOXXLS3mzsft4bitNfvL5/qfZsVzZchHt8WZvE/updngjgsjLvFBPULqS2ltIUYuWxHp8Lhm5rgOkEIpJ7GHCUdqPDRnw6eC6cSzZbeqGqTKX8o8iSYjxh4rAdoZxv8AO9md6G6u3V+Val72mqscPjb/ADPXLuW71OJysjOm/a/21Jwv8uzzIeN/h2+RDdAH/VU9/PRe+1WFfkpbn4FRa8vDevEvVZk2oQES5Tj/AKMdMjbdzj/RT8O5bsKvF3/+ftRVBV4ZYv6jFo2X24W+wLLS+pm7h9KI7ykeRO9NntUvD+WXaQMV+2fZ4lRlXxlC/wCm8Rvoj2LKy2s3UdiMq4fRXnKztpv2v9tW2Gfl2eZQY3+Hb5EAjjLiA0Ek5AAXJPADerVtJZsooxcnktpt/gifzE38J/8AhefDU+sv6j24tW6j/jH4JqPMTfwn/wCE4an1l/UOLVuo/wCMt7U6JzaKFrgWuDTcEEEeEdoKoLpp1pNGssYuNvFNa8inNIC0sl9uN3vFaCn9C3GRr8pLeywuSg/kphvxt93L2FVWJ/XHcX2C8nLeTpVhdBAEAQFJ63+W1Hpn+i0dpyMdxjsQ+5nvNTRuiZqjFzEZfhtexGV722noK9KlaFP63keVG2qVs+DWeRvfFGt/R3d7fvLy45Q6x7/DrnqeBhrdXKmJhklhc1jbXJLcrkAbDxIX1C5pTejF6zzqWVenFznHJI5S9yKXnq75JT/Qxe41Zmvyst78Ta2nIQ/xXgauulGZaKZo2huMfUId7AR2r0tJ6FaLPO/p8JbyS3/zWfNSq4S0cJ3tbzZ6Czwc+sAHtS7hoVpLt/osKvCW8X0LL+HcUYmHwnigPPOjiO9dyZzNHD0/rbBSuDH4nvOZayxwjdiuRa/BSaFpUqrNal+yFc39K3aUtb/Ryfxk0/mpu5n3l7/DanSu8jfGaPVfd6kzjdcA8RfvVe1kWyeazPS4dIpykVmCk5seNM5rQBtsDiPsA+sp2Hwzq6XQVmK1NGhorbJ5eZ39D0nMwRR72Ma09YAv67qLVnpzculk6hT4OnGHQjcXmepWvKt8rD6DveVxhn0y3mexv64bjg6k+XQekfdcpV5yEiDhv3MPfMXQs6a8IAgK15V/lYPQd7QrjDPpkZ7G/qh2kf1LeBXQE/Ot3tIHrKlXazoyIGHPK5h75i6lnTYHG1wkDaKoJ+YR2uyHrKkWqzrR3kW9aVvPPoKUWjMYXZqeP9FT+gFnLrlpbzZ2X28NxWev3l8/1Ps2K5suQj2+LM3if3UuzwR1OSvymT6I++xeGJcmt/kSsF5WW7zRPtYtGCpp5It5F2ng8Zt9Y7iVV0KvB1FIvLqiq1KUOnxKOc0gkEWIyIO5aUxbTTyZbvJ9pXnqUNcfDh/Jnpb+Ye7L6pVBfUtCrmtj1+pq8MuOFoJPbHV6GpyoUhdTNkH/AMbxfoa4Yfewr0w6eVRx6UeWMU9KgpLmfvyKvhkLXBzdrSHDrBuFdNZrJmajJxkpLmL7pKgSMa9mbXtDh1EXCy8ouMnF8xuYTU4qS2MzL5PogHKtWjDDCNpJkPQAMLe/E7uVphkNcp9hR41UWjGn2kF0TR89NHEPz3taeonwj2C57FaVZ6EHLoRSW9PhKsYdLL5WXNuRflI8id6bPapuH8su0rsV+2fZ4lRlXxlC/wCm8Rvoj2LKy2s3UdiMq4fRXnKztpv2v9tW2Gfl2eZQY3+Hb5ES1W8sp/pWe1TrnkZbirsfuIby8FmzZhAEBSet9JzVZO3cXl46n+Hl327Fo7WenRi/eox1/T4O4kv3n/dZIOSusDZpYj/8jQ4dbCcuuzyexRcShnBS6PMn4LUSnKHSvD/0sxUxoj4TbagIEzlLbiIdAcNzYh97jccJaLd6tHhjy1SKRY1HPJx1byWaA0w2qi51jXtbiLbOtna1yLE5Z27CoNei6UtFss7a4jXhpxTS/ZUut/ls/pn+ivbTkY7jLYh9zPeSfkm8ao6o/a9QsT2R7fIssE/Ps8yxVUl+R7X/AMgm+p9oxS7Hl49vgyBin2suzxRTi0BkS89XfJKf6GL3GrM1+VlvfibW05CH+K8DoELyJBBNCSfg+ufTPygnOKI7gT4o/wDA9LW8VZ1lxiiqi+pbffeUtu+KXLoy+mWte+7+E8VYXRqaV0e2eJ8TyQ14sS218iDlcEbl6UqjpyUlzHlWpKrBwlsZGPxb0vz5/wB5n3FM+JVehd/qVvwah1pd3ocPT/J/IxwNHeVp2hzmBzTxucIIUmhiEZL/AJNT7SHc4ROLXA61+8s/I5J1JrvMfzIvvqRx6h1u5+hF+F3XV716lwQNs1oO0AD1LPvaayOpGQlcOkDp3fhHSIeM6al8U7nOvcEdbhfqYOKs5Li1vo/lL37/AGyli+OXekvoh3v33InirC6CArXlW+Vh9B3vK4wz6ZbzPY39cNxFtXq9sFRHK8EtYSSG2vsIyuRxU6vTdSm4rnKy0rKjWjOWxE//ABkU/mp+5n31VfDanSu/0L34zR6H3eo/GRT+an7mffT4bU6V3+g+M0eh93qbeiteYJ5WRMjlDnmwLg2wyJzs48F51bGdODk2tR60MUpVqihFPN7vU0eVHRpfDHM0X5okO9F9s+wgD6y9cNqqM3B8544xRcqamubwZWsEpY5r2mzmkOB4EG4PeFcSSksmZyEnGSktqLQ0dyhU7mDng+N+8BpcCf1SM7dapamHVE/l1o01LF6Mo/PqZH9dNcG1LOZgDhHcFznC2K2YAHC9jnnkO2VaWbpS057SBiGIxrR4Ons52RGmgdI9rGC7nENA4k5BWEpKKbewqYQc5KMdrL30dSiKKOMbGNay/HCALrMVJ6cnLpNvSgoQUFzLIqPX7y+f6n2bFfWXIR7fFmUxP7qXZ4I6nJX5TJ9EffYvDEuTW/yJWC8rLd5otBUppCo+UPRXM1Re0eBN4Y9L88d9nfWV9YVdOlk9q9oy2K0ODraS2S19vP7/AGY9QdK8xVNDj4Ev5N3WfEP72XU4rt9S4Slmtq1+p84ZccFWSeyWr0LY0hRtmifE/wAV7S09F946Rt7FRwm4SUlzGoqU1Ug4PYyjdKaPfBK6KQWc026xucOgjNaWnUVSKlExdejKjNwlzEs1K1ybAzmam/Ng+A8C+C+ZDhtLb55XOfdAu7J1Hpw286LTD8SVKPB1dnM+glNZrzRsbdshkNsmta657SAB2qFCxrSeTWRZ1MTt4xzUs/0irtNaUfUzOlk2u2Dc1o2NH/NtyrqjSVKCijM3NxKvUc5Ew5MtCEuNU8ZC7Y+knJ7h1C7e08FAxGvq4Ndpb4Pa6+GluXm/L+ljKoL8i3KR5E702e1TcP5ZdpXYr9s+zxKkKvjKF/03iN9EexZWW1m6jsRlXD6K85WdtN+1/tq2wz8uzzKDG/w7fIhWhqsRTxSOBLWPa4gbSAb5XVjWg5wcVzoqLeoqdWM3sTLE/GRT+an7mffVT8NqdK7/AEL/AOM0eh93qPxkU/mp+5n30+G1Old/oPjNHofd6meh1+glkZG2OYF7msBIZYFxsL+HszXzPD6kIuTa1b/Q+6eLUqk1BJ5t5c3qanKXoQvYKiMXdGMLwN7NoP1STfoN9y+8Pr6MuDfPs3nli9q5xVWO1bd3+iu6CsfDI2SM2ew3H9Qegi4PWrecFOLjLYzP0qsqU1OO1Fp6M17pZGAyuMT7ZtcCRffZwFiO49Co6lhVi/lWaNPRxShOPzPJ9DONrdrxG+J0NIS7GLOksWgNO0NBzJOy9t/dItbGSlpVObmIl9ikJQcKXPzkAghc9wawFznEAAbycgFaykorNlDCLnJRjtZeOgNGinp44hmWjM8XHNx6rkrNV6nCVHI2ltRVGlGC5vbKj1v8tqPTP9FfWnIx3GVxD7me8k/JN41R1R+16hYnsj2+RZYJ+fZ5liqpL8j2v/kE31PtGKXY8vHt8GQMU+1l2eKKcWgMiXnq75JT/Qxe41Zmvyst78Ta2nIQ/wAV4HRXkSDja0aBbVxYDYPbmx3zTwP6p39nBSLa4dGefNzkS8tY3ENF7eZnG1c1mdG74LpDwJmeC17tjxuxO48HbD17ZFxaqS4WjrXR0ES1vXCXAXGqS2Pp99PPvJkq8tggCAID45wAJJsBmSdyBvIg2ndOPrXmkoM2nKWXdh3gH5vTv2Dps6NCNBcLW7F79opri5ldS4C32c75vfiSvQeiWU0LYo9gzJ3ucdrj/wA2ABQa1WVWelIsrehGhBQj/wCm+vI9wgIPyg6BqKmSJ0EeMNaQfCa2xJv+cQrKxuKdKLU3kU2KWtWtKLprPLcRP4lV3mP5kf31P47Q63c/Qqvhl11e9eo+JVd5j+ZH99OO0Ot3P0Hwy66vevUfEqu8x/Mj++nHaHW7n6D4ZddXvXqdXVfVWriqopJYsLGuJJxsNvBI2B1968Lm7ozpOMXr7SXZWFxTrxnKOSX7XRvLMljDgWuALXAggi4IORBG8KmTaeaNE0pLJ7Cu9PcnjgS6jIc058242I6GuORHXbrKtqOIrLKp/SgucHeedF9j9fUjMurFW02NPL2Nxett1NV1Rf5IrpWFxHbB+JsUeptZIfkSwcXkNA6xt7gvid7Rjz57j7p4Zczf05byf6qaoMpPyjzzk1rYrZMvtDBx3XPqzVVc3kq3yrUi9ssOhb/M9cvDcSZQyxK01v1XqpquWSKLEx2GxxsF7MaDkXA7QVc2t1ShSUZPX29Jnb6xr1a8pwjmnlzroX7N7UDV+op53vnjwNMZaDiac8TTazXHcCvK+uKdSCUHnr/Z74ZaVqNRupHJZfrpJ6qsuzga66FNVTlsYvIwhzMwLnYRc8QT2gKVaV1SqZvY9pBxC2dejlHataK7GpVd5j+ZH99W/HaHW7n6FB8Muur3r1LX0Q+QwxmduGXCA8XB8IZE3BIztftVFVUVN6D1cxqKLm6a01k+c0dZdW4qxoD/AAZG+LIBmOgj85vR7F6W9zKi9WzoPG7s4XEcpanzMrnSGpFXGThYJW/OYQf+02N+xW9O+oyWt5bzP1cKuIPUs1+jRi1Zq3Gwp5e1uH1mwXq7qivyR4RsLh6tBkn0ByeOJDqwgN28203J6HPGQHVfrChV8RWWVP8ApZW2DvPSrPsXm/QsSGINaGtAa1oAAAsABsACqW23my/jFRWS2HtcOnA130fJPSujhbieXNNrgZA55kgKVZ1I06ulJ6iFiFKdWg4wWb1FdHUqu8x/Mj++rfj1Drdz9DPfDLrq969S4YG2a0HaAB6ln3tNbHUj2uHSGcomhJ6kwfB2Y8HOYvCa22LBbxiOBVjYV6dLS03lnl5lRitrVr6HBrPLPo/XSQ74lV3mP5kf31YcdodbufoVHwy66vevUfEqu8x/Mj++nHaHW7n6D4ZddXvXqPiVXeY/mR/fTjtDrdz9B8Muur3r1N7QeqNZHUQvfDZrJGOccbDYBwJNg668q15RlTklLW1+z3tsPuIVoylHUmudepapHFUZpyA6xcn2JxfRkNvmYnZD6jt3Ue8bFaUMQyWjU/vqUd3hCk9Kjq/XoRKfVesYbGnk+qMfrbdT1dUX+SKqVhcx2wfj4Gei1NrJCPyJYOLyGgdY29wXzO9ox589x908MuZv6ct5P9VdUI6X8o885Na2K1gy+0MHquc+q5VVc3kq3yrUi9s8Ohb/ADPXLp6NxJlDLEq3WTVOrlqppI4cTHOJBxsFx1F11d293RhSjFvX2mavLC4qV5SjHU/2vU73J5oOemdMaiPBjDMPhNde2K/ik8Qot/Xp1VHQeeWZOwu1q0NLhFlnl0fvoJoq4tzja4UT5qSWOJuJ7sFhcC9ntJzJA2AqRazjCqpS2f6Id/SlVt5Qgs28vFFafEqu8x/Mj++rnjtDrdz9DO/DLrq969S19CwOZTwseLOZGxrhtsWtAIuMtoVFWkpVJNc7ZqLeLhSjF7Ul4G6vM9ggOZpzQUNUzDM3MeK8ZOb1Hh0HJe1GvOk84ke4tadeOU1286Iuyk0jQ5QkVUA2NPjNHANviHUC4dCmudtcfV8svfvmK5U7y11Q+ePRz+/6bEPKFEDhqIZon7xYG3fY+pfDw6b1wkmj7ji1NPKpFxfv3sNs6+0fz39XNuXxxCt0d56/Fbbp7macvKA15w0lPNM/ha3bZuIn1L0WHta6kkl73Hk8WjLVSg5P3vMJ0NX1x/1jxBDt5pm09lz/ANxNuC+uGoUOTWb6X78P6fDt7q65Z6Mehe/H+Et0ToqKnZghaGjedpceLjvKgVas6ktKTLOjQhRjowWSN1eZ7BAEAQBAEAQBAEAQBAEAQBAEAQBAEAQBAEAQBAEAQBAEAQBAEAQBAEAQBAEAQBAEAQBAEAQBAEAQBAEAQBAEB4lia4Wc0OHAgH2rqbWw44p7TVGiIL35iG/Hm2/4X3w1TrP+nnwFLPPRX8RtxsDRZoAHACy+G29p6JJbD0uHQgCAIAgNOp0pDHI2J8jWyPthadpxHCLdosgNxAEAQBAEAQBAY55msa57zZrQXE8AMyUBjoa6OZuOJwe25FxxG1AbCAIAgCAIAgNavr44W4pnhjScNzxNzb1FAaMes1ITYVEfabes5LuRzM6zXXFxmCuHT6gCA06DSkU2IQvD8FsVt172v3HuQCm0pFJI6Jjw6Rl8TRtFjY37SgNxAaf4Ui57mMY535m/Zi9maA3EAQBAcuu1ipoXYJZmh28Zut6VgcPamRzM6FPO17Q+Nwc05hwNweoodMiAIAgCAIAgCAIAgCAIDTrdKRROa2V4a5+TQfzswMu0hAbiAIAgCAIAgCAIAgCAIAgCAICB62f7pSfsftXL6Ww+XtO5rXrGaPmvyYeJMV/Cw2w4eg38b1LiR1s5dTrtJE9vPUr44n5tJNnFo2m1rXzHg9O1Mhme3a5yMljE9M6KKQ2aXHwrXAxEW6Rcbr797IZkh05pQU0JkLXPtkGjeT07hxPQuHSNnXOaPm31NKWQybHB1zbbe1s8s7Gy7kczJRpbSTKeF0r7lrQMhtJJAAHWSFw6RaXXKdkbZpKQCF+THc7vsSL5XsbcAu5HMztPq3uoZJKmNt+bkcWNfk5tiQMYvtbv6UBh1OqmOpS+KIRNDn+AHF2Y34jnmjCOTTa8SyxudFSOcWZuIcS1rbXuTh27cuhMhmSHVnTYq4ecw4SHFrm3vYgA5HeLEIwmcmq1rkdK+OipzMIvHditsyNh1g242NgmQzOrq3p1tXGXtaWOacLmk3sdosd4PUNhRoJnXXDoQES5S/JW/St9166jjI9WSaP+BNDQ34TzbPFa4HnLDFiNrEXve/Yu6zmolmpTJI6FvOAgjE5oORDbkt6uPUQuM6j1q7rGamGWUxhnN3yxYr2bi22FkaCZm1V06auJ0hYGYX4LB2K/gtde9h871Iwmc3UWrikdUc1AIcJZiIe5+O5ktt2Wse9GEaGqv+6Vf7X7VqPYFtOtp7WgxTNp6eIzTHMi9rXFwNmZtnuAFkyGZHtGVZl0u1743RuIIcx21pEJB6xlcHgV3mOc5Yy+T6CAxz4sLsHjWOHrtl60BVurD6P8qyvBEjjbG4Oy+dmM2vxXJJX0z5ROdUNFNp4iGTiZjziBAAA3G1ieA37lxnUedDawmepmgMYaIi4YsV8WF+DZYW47UyGY0FrCaieeIxhvMkjFivis4t2WFtl0yCZi01rM5k4p6aIzTbSL2Dcr26TbPcBcJkMzPq7rF8Ic+KSMxTR+Mwm9xexIPQbd42o0EzFp3WUxTNp6eIzTOzw3sG5XF+JsL7rDO6ZDM96v6x8/I+CaMwzszLSb3GV7HtGXAgglMhmfNYNZOYkZBDGZp35ht7AA3tc8cjlwFyQmQbPOgtZHSzOp6iIwzNFwL3Dt57bG++4TIZmXWTWIUxYxjDLNJ4rAbbTYEmx2nIDfYokGzX0TrM904p6qEwyuF2+FcOyJt3A53OwhMhmbOs+sQpGtAbzkkhs1t7bLXJNjxGW9Eg2Q3WHSUk09KJ4XQvY4ZHMODnssWnsN104yzl8n0EAQBAEAQBAEAQBAEAQBAEBA9bP90pP2P2rl1bD5e09cpnjUvpP9saI6z5ymePSdcntiRHGfeUvx6Trf7YkR1nW1501JTQtMOTnuw4rXw2BOQOV+vpRBkK1sZZjMVYamQ3JaHXawW2gAkA92W5dRxk31zLPgD+cvsZht8+4w9l9vRdcW069hEIsU8EME9XSshbY+N4YyIAcCALgEjb3rpwnOmGtFBKIyCwQPDSDcFoYQLHfkuHeY5eoPkJ9KRGFsOdye+SVPWfs11nEbfJf5NJ9L/wCDFxnUR7Vimwvmjkq3Ur2GxzDceHEDmSNn9V1nESXUCGIc+6GSSTEWhxezDmMRuDc3viv2jiuM6jvw6YhdM6Br7ytF3NwuFgLfnWsfGG9cOm+gIlyl+St+lb7r11HGcmofQfAGg8zz/Mt8UDHzuEbSM/G236V3Wc1ZHZ1FdIaE47kXeI7/ADLC1ujFiA6lxnUcDUvSkMVJUCWRrXG5DSc3XZYYRtdnwXWcR2OS/wAmk+lPuMXGdRrcmfj1XXH7ZUYR81V/3Sr/AGv2rUewLaePhLafTEjpyGte3JxyAxMZY33DwS267zHOcx0lWyXTIfE4OabgOGw2hINuIuCnMOcmekdMwwOYyZ+F0mTRhc6+YG0A2zI2r5Po30BiqpC1jnNaXFrSQ0bXEC4A6TsQEKi0xQVrXuq42RPGwk+EW2yIeACTe/g57Old1nNTHJji/wBRbFzV24b/ADvCv24cN+xGcRr6u1scOkaszPbGCZbFxwg/lL2ud9ty69gW0y6gyh9XVvbm1xLgdlw6RxGXUVxhHzR8og0tNz5DQ8OwucbDwixzczlsBHWLJzDnJFojTUE1RKyFl3MzdKGtwv2AeGDc9HHCUOkeEgg0w90xDWvHgudkM2ADM7M2lvWnMc5yQ6N03BLVSRwsxPaLumaGlrgA0eODc7bfVQ6RXT8JbpS75XQNkALZR+b4GDadguCO1d5jnObeiaaL8IMtUyzzMBOLCHNIwOBBkB3Yu8gLnMd5zBrnEW6Qhe+R0THNaBKPzCC4HuxAnocurYce09w0sRroQauWolbhLSGh4sCXYS8OyyuT1rgMmvLubraSZ/yYLb77YHhzu2xB7EQZra46SimqqXmXtfhcLlpuBiey2fHIrqDJzpPSUVOzHM7C24bfC52ZvbJoJ3FfJ9GemnbIxr2G7XtDmmxFw4XBscxkUBkQBAEAQBAEAQBAEAQBAEBpVWiYZJGyyMDpGWwuucsJxDfxKAaQ0VDPhMzA/BfDe+V7X2HoHcgGkNFQzlpmYHll8N75XtfYf1R3IBpDRUM5aZmB5ZfDe+V7X2HoHcgMtdRRzMLJWh7TuPtB3HpCA5zNVaQNwcw2175kk3zHjE3tmcr2XczmR51r0ZJNSmKA2N25E2xNb+bfuPYiDInJoORzcI0YGvtbH8JNgeOHF22uunMiW6vaF5qkEE1n3DsYF7WeTdo6M/auM6joUWj44mc3E0NZmbC+/btXDp4odEwwtcyJga1/jAE55W3nggPWjtGxQNLYWBjSbkC+2wF8+gBAa2kdXqad2OaIOdxuWk22XLSL9qZjI3qSlZG0Mia1jRsAFggMMWi4myumawCV2Rdnc7Om24dyA3EBq6Q0fHO0MmYHtBxWN9ouL5dZQGgzVWjBvzDO259RNiu5nMjsMaAAAAAMgBlYDYAFw6ckas0uMycyzEb32kXO0ht7A9QXczmRuaO0bFA0thYGNJxEC+ZsBfPoAXDp50foqGAuMLAzHbFYnO17bT0nvQCm0VDHI6VjA2R98TrnO5ud/EIDzpTQ0FRbn4w8jYbkEdGIEG3QgPFLoGnje18cTWuYLNIvkDcHfmczmc0GRmrtFQzOY6Vgc5mbSb5Zg7jxA7kBuIAgORWasUsri98LS45kgubc8SGkAldzOZHRpKVkbQyNoY0bABYLh00avV6mlk52SFrn7znnbZibezu0JmMjPQ6Jhhc58UYY5/jEXzzvs2DNAedKaGgqLc/GH22HMEdGIEG3QgMujtHRQNwwsDG7TbeeJJzPagPGk9Ew1AAnjD7bDmCONnCxCA+6N0ZFA0tgYGA7bZk9bjme1ANJaLinaGzsDwNl7gjjZwzHYgPmjNEw04Igjay+05knrcbkoD3pDR8c7cEzA9u2x3HiDtB6QgMOjNCwU9+Yja0nInMm3DESTboQGfSFBHOzBMwPbtsdx4g7QekIDQh1XpGhuGFvgnEDck39Im52bF3M5kb+kKCOZuCZoe297G+0bNnWuHTLBC1jWsYLNaA1o4ACwHcgMiAIAgCAIAgCAIAgCAIAgCAIAgCAIAgCAIAgCAIAgCAIAgCAIAgCAIAgCAIAgCAIAgCAIAgCAIAgCAIAgCAIAgCAIAgCAID/2Q=="/>
          <p:cNvSpPr>
            <a:spLocks noChangeAspect="1" noChangeArrowheads="1"/>
          </p:cNvSpPr>
          <p:nvPr/>
        </p:nvSpPr>
        <p:spPr bwMode="auto">
          <a:xfrm>
            <a:off x="268102" y="-1158876"/>
            <a:ext cx="6903477" cy="17573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70" name="Picture 46" descr="http://www.eurotech-inc.com/images/eti-logos/eurotech-logo-png-transparent.pn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2268844" y="4991089"/>
            <a:ext cx="656705" cy="167173"/>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ttp://oedk.rice.edu/Resources/Pictures/Freescale_logo.jp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5820603" y="5263116"/>
            <a:ext cx="488122" cy="182810"/>
          </a:xfrm>
          <a:prstGeom prst="rect">
            <a:avLst/>
          </a:prstGeom>
          <a:noFill/>
          <a:extLst>
            <a:ext uri="{909E8E84-426E-40dd-AFC4-6F175D3DCCD1}">
              <a14:hiddenFill xmlns:a14="http://schemas.microsoft.com/office/drawing/2010/main">
                <a:solidFill>
                  <a:srgbClr val="FFFFFF"/>
                </a:solidFill>
              </a14:hiddenFill>
            </a:ext>
          </a:extLst>
        </p:spPr>
      </p:pic>
      <p:sp>
        <p:nvSpPr>
          <p:cNvPr id="94" name="AutoShape 52" descr="data:image/jpeg;base64,/9j/4AAQSkZJRgABAQAAAQABAAD/2wCEAAkGBxMQEhMTEhEWFBMTGBMYFRYWFxgbFxwVGRoYFxkXGxUZHCggGBwoGxcYITEhJSwrLi4uGR8zODYsNygtLysBCgoKDg0OGxAQGy8kICQsLzY0NC00LDQsMCw0LC00LCwsLCw0NSwsLCwsLCwvLiwsLCwsLCwsLCwsLCwsLCwsLP/AABEIAJkBSgMBIgACEQEDEQH/xAAcAAEAAgIDAQAAAAAAAAAAAAAABgcEBQIDCAH/xABMEAABAwIDBAYDCwoEBQUAAAABAAIDBBEFEiEGBzFBE1FhcYGRIjKhFCNCUnJzgrGywdEXNDVDU1SSk8LwYoPh4jNjdKKzFSTD0vH/xAAZAQEAAwEBAAAAAAAAAAAAAAAAAgMEAQX/xAArEQACAgEDAwMEAgMBAAAAAAAAAQIDERIhMQQTIkFR8BQycYFh0ZHB4TP/2gAMAwEAAhEDEQA/ALxREQBERAEREAREQBERAEREAREQBERAEREAREQBERAEREAREQBERAEREAREQBERAEREAREQBERAEREAREQBERAEREAXXDO14zMcHDhdpBF+8L7MRldmNm2Nz2c1B6KHK1zYzctdmYRwL49QR8qO/i1W116kymy3Q1sTapqWRNzSPaxo5uIA8yubHhwBBBB1BHAjrutNUvbOaR5ALS512nUZix1tOwgrXVuIPoY5GRtByTAMDr2Eb2mSwt2hwRVN7LkO1Ld8f8ySxF8abgL6qi4IiIAiIgCIiAIiIAiIgCIiAIiIAiIgCIiAIiIAiIgCIiAIiIAiIgCIiAIiIAiIgCIiA0m1Lve2t1BJuCOGgsQfAnyUZhe5nqm2oPiNQf761NcWpeljcOY1b3j+7eKiboLC/wDfWFt6eS0YMPURevJm0c4GUcG9JHI0dVyWub4XI8O1du1EIMjB+0Mfm1zh9Ui1bXFtuw3Hs/AeS3eLSh/uV4/aN+sXHmF2SxNM4nqg1+DfoiLCbwsPEMThp+jEsgYZXBjAeLnHQAAfXwCw9pdooqGPPIbuN8kY9Zx+4dZ//FUOIMqsTna6T0pph7xCNA2P45+JGOs6uKthXq3fBXOzGy5LzikDhdpDgeBBuPMLmoXsjiNJRmLDopHSyXkzSNb710oGd7c19LdQvbS5upooSWGTi8oIiKJ0IiIAiIgCIiAIiIAiIgCIiAIiIAiIgCIiAIije3e1bcMgEmTPI92WNl7C9rlxPUB9YHaupNvCOSkorLJIipzAd70xma2rii6FxALow5rmXPrek5wcBzGn3K4wpTg48kK7Y2LMQiIoFgREQBEWrx2mle1pheQWkkgG1x39i7FZeCMnhZxk2iKFjE5rjM9123HV524+K76PEJGcHEjqOo/0V76eXuULqYv0JatFW0wDiOAdw7L6jyd7CsylxVrvWGU+xc8SYHMzDW3V1HioRzGWGWSxOOxGZorclyzkhgv6pDrdxA+q3ku2pfc/X3rEa4DN3G3eLH7lsW6MT2ZI9nL9G65J98fx8F8x/HGUrPjSEeiz7z1BaegrjF05Atc3u7g3U8RzOtgOa1kwBPSPGZxu5jXnS37WU/F6hz4DTjT2czbfBb38QSjyaOenknlEswEs8vpRRO0YGD9bL8SFvIH1u7j1VeIR08T7SOLZr9LONJ6pw0McP7KnHAyeAudF24tWhjXZrv6SznB2jpjydLbVkI+DGOPE6KP02F1FfI55BLQPTebNY1oGgufRY0DgOFhorGvV8fPnzaMX6Ln58+b7DC8Wkib02eGkzNyREtL5Gw39WCnHAE6mR/rHmttswypq6yNwqalrYzncZn+k8NIu0QN9GMajiToV2YLsn0rrRaNaffJbEC4+CCbPeezTttwdY2FYXHTMDY29V3G2Y95A9gsByAVE5pcGiEG+TNREWcvCItPtJtNT4ezPUSWJvkYNXut8Vv3nRdSzwcbSWWbhFT1dvlkLveaRgbyMjiSfBtgPMrIwjfHdwFVTZWni+JxNu3I7j4FWdmfsU/U1ZxktlFC9q94UVEynkjj90MqWvc1zX5RZuUcwebuHKy47FbwRic7oRTGPLG6TMXh3BzG2tlHx/Yo9uWM4J92GrTncmyIoJtNvQpaRxjiBqJG3ByECMHqMmtz3ArkYuWyJTnGCzJk7RUu/fJU30pYQOol5PncfUt5gG96GVwZVQmC+nSNOdn0hYOaPNTdM16FS6mtvGSzEXCKVr2hzSHNcAQQbgg6ggjiFBdrd5DcPqXU5pjJlax2YSAXzC/DKVCMXJ4RbKcYrLJ6iieyO28dfDPM9nudkBGcveCLEXzXsLKM45vhjY4tpYDIB+skJaD2hgF7d9l1Vybxgg7oJZbLSRU5R75Zg4dLSRlvPI5zT/wB1wVZezO0lPiEXSQO4WD2O0ew9Th940KSrlHkQuhPZM3CIigWhQ/eXsq/EqdgiIE0Li5gcbBwIs5t+R0BB7FMFHdttqRhkLJTEZc7wywdlt6LnXvY/FUoZ1bELNOl6uCp8C3X1sszW1EXQwgjpHF7CS3m1oY43JHPgr5Asqxot77JZI4/cbh0j2Mv0o0zODb+r2qz1O1zb8irp41pPQ8hERVGgIiIDR4hQP6bOytdE54s2N2Ut9EAHKwn+7rVz43UwSFjy12U2uWWB7RaykmIYXDUW6WMPy3sTxF+NiNRwCxP/AEUtFo5nZfiSASM7rO1Hmr65xx5fP2ZrK55zHb9/64NG2shebuj6Nx4ltnNPew8PArJZb9W4dwuR/A70h7VzqcMy+vT/AEoHf/G77lgvp2WJbKDl4teC1/dbgStCcXx/Zn8o8/0Z7A13w8p7R6PmOHkuyRskQuPVPMatI7VpxISu+nrHs9R1uzl5FHBnVYj5LIsSRy7qifNqRZxJuRYDss0DRYcj1bFFMmfWyAXJGbqbyLu3rHZzWNiNQW8fSkcb5ePpci4fCd1N4D2L6JDf0ePAePby713UFeyikLp6dzn/AAetvcxwF/lAns7UttyMN3g54dse23T17jqbiK5zOJ+MRqXH4o8epbumw11UGgt6GlbbJGz0c1uBu37Q+jwDz24TidNVuzGdj5OHRn0SBzaGOsSOs/C56WaJGsE5yzuenXCKWxwghaxoaxoa1oADQLAAcgBwXNEVRaEREBhYziTKWCWeT1Ymlx6zbgB2k2HivNGO4vLWzvnmdd7zw5NbyY0cmj8TxJVw77qwsoo4x+tlaD8loLvtBqpbD6bppY4h+sexn8Tg371roiktR53VzbkoImWxG7iWvYJpX9DAfVNrvfbiQDo1vab93NSDGdzoEZdS1DnSAXDJQ2zuwPbbKe8HwVq0tO2JjY2CzWNDWgcgBYDyXaqndLOUaI9LWo4aPKVQ6Qe9PzDonPGR3wXEgPFuRu0X7lYG41v/AL2Y9UDvbJH+C029aBrMTqMotm6Nx+UWNufE6rd7jPzuf5j+ti0Tea8mOqOLkvZm/wB8O1boGNo4XZXytzSuHERnQNB5F1jfsHaq12N2XkxKfomHIxozSSEXDW8BpzJ5Dv6k27rjPiFU8nhK5g+TH6A+ypBu+24gwyGRj4JHySPzFzctsoADW6m+mp8VxRcYePJ2Uo2W+b2ROY90tAGZT0xdb1+ks6/XYDL7FV23eyT8Mma3NnikBMT7WJtbM1w+MLjsNx3CwvyyU37rN5s/FRXeFt1DicEcbIJGPjkD8z8tsuVzSND1lvkoV9xS34LLuy4eOMm53K7SOzOoZHXaQXw35EavYOwj0gOx3WtFvmbbEj2xRH7Q+5aPYSpMWI0bhzmjZ4SHoz7HFb3fP+kf8mL63qenFv6K9blRh+jIhSTTOaaaMuLZnsJjb8J4uGDt9Y6fgrGwvc5I9gdPVCN5HqMZnt3uLhc93mtNuapmyYiC4X6OKR7flXYy/k8q+1C6xxeEWdNRGcdUtzzbtlshNhj2tkIfG++SRoIBtxBB9V3ZquOwmOOoq2GQOsxzgyUcjG42N+42d4K3N8lOHYa9xGsckTm95dkPscVQd1ZXLXDcpuh2rPE9aIoFt1txLhvuYMiZJ00ZcS8uFi3L1d6in5ZKj91h/iesqqk1lHoS6iuLw2XQq435fmcHz4+xIo9+WSo/dYf4nrO3m4k6qwminc0NdLIxxA4AmOTQXU4VyjJZKrLoTrkolZ4F+c0/z0P22r1MvLOBfnNP89D9tq9TKXUcoj0X2sIiLMbQiIgCIiALoqKRknrsDu8a+fFd64yyBoLnEAAXJPABdTfocaT5NJV7PM1cx5ZbX0tR58QtHI1wtcB4Ny3rc0cXX45e0rPlxJ1a8shF42nn6vyn9nUznzWBX18bLta7Pf1nHjIR124RjkBxt1arbXr4fJgs0cx2Xz583wnyf6efWsd8i6ZaouJJNyf78FxIMgcIhnLGue9w9VrWi5t1+PHl1rTsuTJvLg6KqoAXCPah0Vw9raiM6OZMLmw4AP1t/qdFrHudJnygnI0vdYE+iLAnQcBe61jJo3aSdIOJzMs6wtzYbX153ChPD5La01wSp0WFVoJExopRrlkIMfgXG3gHA9i5YTWVVJLG2PEoJ6cvaHXma4CO4zHK85m+je2UlRJuGh1zFLFOD8FxMb/IkC/c4rNocakpnZZWOI+JP0jh9FzXAgeDlQ4/s1J/ouhuPUp4VMX8bfxXOHG6Z5s2phceoSsJ8gVCMAxzDqlzI30TA95AHoiVlzw1IzN1+M0BTqnwqCP1IImfJjaPqCyyilyaYyb4MxERQJla784CaWneODZrH6THf/VVBhFSIZ4ZTwjkiee5rg4/UvSG2GCCupJoNA5wuwnlI30mnuuLHsJXmmpgdG9zHtLXsJa5p4hw0IK2UNOODzeri4zUj1axwIBBuDqD2Lkqa2F3nCmibT1jXOYwWjlZq4NHBrm8wOAI7NOa32Nb3KVkZ9zMfLKR6OZpawHrdfU9w8wqHVJPGDXHqK3HOSBb2ng4pPY3sIQe/o2/itzuM/O5/mP62Kva2pfM90shLnyEuc48yTqfNWFuM/O5/mf62LTNYrwYapar8/yQnaeEsrKpp4ieb7biPYpNsNsA3E4HS+6ujLHlhZ0ebkCDfMON/YsvfLs+6GpFU1vvVRYOPIStFrHqu0AjuctDsLtc/DJi4NzwyWErL2Jtwc08nC577+IZcoZic0xha1Pgm35GB+/H+T/vT8jA/fj/ACf96l2H7w8OmaD7qbGebZQWEeeh8CV21O32Gxi5rIz2MzOPk0FUa7TZ2qOdv8kYwfdKKeeGb3YXdDIyTL0Vrljg4C+c21CiW+f9I/5MX1vVvbL7UQYiJHQZrRODTmFr3FwQL3tx49RVQ75/0j/kxfW9SrlJz8iu+MI1eHudu5L9IP8A+nk+3Er0VF7kv0g//p5PtxK9FC/7y3pP/Mhm979FzfKg/wDIxefivQO979FzfKg/8jF5+Ku6f7TL1n3r8Ho3G9j6bEWwOqM942WbkdbRwaTfTsC1X5JsP/538z/aptR/8NnyW/UF3LMpyWyZvdUHu0QP8k2H/wDO/mf7Vqd7uHspsNpYY75IpWtbc3NhHJxPNWkq435fmcHz4+xIp1ybmssruhGNcsIqDAvzmn+eh+21epl5ZwL85p/nofttXqZT6jlFXRfawiIsxtCIiAIiIDi94aCSQABck6AAcyVD6h0mLSZYnFlCw6yc5XDjlHNoPA8OeugEwkYHAtcAQQQQdQQeII5qu9v9rGUjPcNKGg5cry3QRtPwGgcHEeQPbpZXnO3JXZjG/Bx2l2kihaaSksGNuJHjmebQefafBReOpLzYan7usk8B2rRUvpAuccsY0LuJJ+K0fCd2cuJICk+xuzslVZ8gIgcfRbexlLe3lGObvAXJW1NQiYnB2SM3AcFkqnA397uQCNM1uNr8Gjm7wFyrHpsIjigfExo9JrgTbiSCFk0FG2FoAtewBIFhYcGhvwWjkPrJJOSsdlrmzXXTGCKMwyulp3xTxAPEcb3PaeLmBwbNGeu2bMOoEHWy6MdjjpKiKopiXU046SNoJByElskJINxbVvZcLhT0L2188cYu+J1SWx8nhmYui+lGHN8VxZh4fCwiQmnEj2Fzv1cjwDFIepj25L9Ra7sWn1yUJbYLIp9mKSvhbIY2PcRq8Do3kkAhxdHYatLXWLXWvbktfV7u5mgimqzl/Z1DQ9p+kAQB9FY+6nFywvpZNHRkgA8QMx0+jISO3pRyCs9Z5SlB4NEYxkslF4vsrUQXM1E6w/WUzsze8sIcR/2rN2L2gmjqYY2Vcksb3tYYZWm9nGxsSXBuUXdo4erw1VzrDOFQdKJ+hZ0zbgSZRm10OvcneysNHO1h5TMxERUlwUQ202AgxE9Jfoai1ukaLhwHAPb8Lv0PbYWUvUSqd4VFDVS0sz3RuiLRnLbxkloJF23LbE2NwBpxUoas+JCzRjEytqndJXtdZroXjkQ8jzBbp7VtsA3PvLg6smaGDjHESSewvIGXwB7wrPpsepZBdlVC4dkjD96020e31FRscembNL8GKJwcSf8AE4XDB2nwB4K3u2PYz9imPkyo96cUceIOiiaGsijhYGjgLMBt5ELf7ior1NS7k2Jo/idf+gqvMTr31M0k0hu+Vxc7queQ6gOA7Arp3MYM6CjfM8WdUuDm9fRMFmHxJeR2EK2zxrwZ6PO7UicYlh8dTE+GZgfG8Wc0/jxBB1BGoIVRbQ7opmOLqOQSs5MkOV47A71Xd5yq5kWaFko8G+yqNn3Hm6XYXEWmxopPDK4ebSQu6l3eYlIbCkc0db3MaPa6/sXotFZ9RIz/AEUPdkE3Z7HT4b0zppGHpgz0GXNi29iXG3Jx0t4rR7ytiaytrOmgja6Po423L2jUF19Ce0K10UFY9WoudMXDR6FV7sdi6yhrHS1EbWsML2XD2u9IuYQLA9TSrURFGUnJ5ZOutQWERreHhMtZQywwNDpHOiIBIAs17XHU9gKqI7r8S/Ys/ms/FegkUoWyisIhZRGx5Z10zC1jQeIa0HvAXYiKsuChm9LAJ6+mijp2BzmyhxBcG+jleOJ7SFM0XYvDyiM4qSwyiMK3a4jHPC90LcrJI3O98Zwa4E8+oK90RSnNz5IVVRr4CIigWhERAEREB8cbaqhcarjidaXsgsXHKyNls7w34T3cBpxcdAB2XV3YzhraqGSF5cGyCxLTY9fiOsHQ8FBY9jnxyto4WOZTOaHVdVoHyi//AAGkeo3raOR1/wAV1TSyyq1N7Go2X2RdVSCWaxp47tibHdrZCPWDTxEV73fxdyvdWtSUojFgBewGgsABwa0fBaOQ/wBV2QwtYA1rQ0NAaAOAaNAB1ALsUJzciUYKIREUCZUtXH0G0LCOEkjXfzIy0+26y5cLbR4jNSuFqXE2Pa3qEhuQB2h5IHy2rL22pMuLYbLb13MaT2seD/WpHttgLq2ntGQJ4nCSFx0s8cr8gR7bdS0auP5RRp5/JS1FWSUdUHPvnheWSDmWt9Bze+w07gvQWH1Ilja8EEOANxwNxcHuIsfFVvvC2Umfapiizvkaz3RHHckStAAkZpcji0jqsbcxNtjsOdTUkEbs2YMaXB5BLXH0i3QcASR4BctakkztacW0bpERUFwREQBUDtVsFiLZpZTD04ke95dCc2rnF3qetz6lfyKcLHB7FVtSsWGeV5sJnYbPp5Wn/FG8fWF30eztXMQI6SZ1+qN1vFxFh4r1Ciu+ofsZ/oo+5T+yG6h5c2Wvs1g16Bpu53Y9w0A7Be/YreYwNAAAAAAAGgAHAALkipnNye5prqjWsRCIigWBERAEREAREQBERAEREAREQBERAEREAREQBERAEREAREQBERAYVfhcU7onSszOgeJIzcizxz0OvcdNAs1EQBERAEREAREQBERAEREAREQBERAEREAREQBERAEREAREQBERAEREAREQBERAEREAREQBERAEREAREQBERAEREAREQBERAEREAREQBERAEREAREQBERAEREAREQBERAEREAREQH//2Q=="/>
          <p:cNvSpPr>
            <a:spLocks noChangeAspect="1" noChangeArrowheads="1"/>
          </p:cNvSpPr>
          <p:nvPr/>
        </p:nvSpPr>
        <p:spPr bwMode="auto">
          <a:xfrm>
            <a:off x="307975" y="-1181100"/>
            <a:ext cx="6000750" cy="2781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AutoShape 54" descr="data:image/jpeg;base64,/9j/4AAQSkZJRgABAQAAAQABAAD/2wCEAAkGBxMQEhMTEhEWFBMTGBMYFRYWFxgbFxwVGRoYFxkXGxUZHCggGBwoGxcYITEhJSwrLi4uGR8zODYsNygtLysBCgoKDg0OGxAQGy8kICQsLzY0NC00LDQsMCw0LC00LCwsLCw0NSwsLCwsLCwvLiwsLCwsLCwsLCwsLCwsLCwsLP/AABEIAJkBSgMBIgACEQEDEQH/xAAcAAEAAgIDAQAAAAAAAAAAAAAABgcEBQIDCAH/xABMEAABAwIDBAYDCwoEBQUAAAABAAIDBBEFEiEGBzFBE1FhcYGRIjKhFCNCUnJzgrGywdEXNDVDU1SSk8LwYoPh4jNjdKKzFSTD0vH/xAAZAQEAAwEBAAAAAAAAAAAAAAAAAgMEAQX/xAArEQACAgEDAwMEAgMBAAAAAAAAAQIDERIhMQQTIkFR8BQycYFh0ZHB4TP/2gAMAwEAAhEDEQA/ALxREQBERAEREAREQBERAEREAREQBERAEREAREQBERAEREAREQBERAEREAREQBERAEREAREQBERAEREAREQBERAEREAXXDO14zMcHDhdpBF+8L7MRldmNm2Nz2c1B6KHK1zYzctdmYRwL49QR8qO/i1W116kymy3Q1sTapqWRNzSPaxo5uIA8yubHhwBBBB1BHAjrutNUvbOaR5ALS512nUZix1tOwgrXVuIPoY5GRtByTAMDr2Eb2mSwt2hwRVN7LkO1Ld8f8ySxF8abgL6qi4IiIAiIgCIiAIiIAiIgCIiAIiIAiIgCIiAIiIAiIgCIiAIiIAiIgCIiAIiIAiIgCIiA0m1Lve2t1BJuCOGgsQfAnyUZhe5nqm2oPiNQf761NcWpeljcOY1b3j+7eKiboLC/wDfWFt6eS0YMPURevJm0c4GUcG9JHI0dVyWub4XI8O1du1EIMjB+0Mfm1zh9Ui1bXFtuw3Hs/AeS3eLSh/uV4/aN+sXHmF2SxNM4nqg1+DfoiLCbwsPEMThp+jEsgYZXBjAeLnHQAAfXwCw9pdooqGPPIbuN8kY9Zx+4dZ//FUOIMqsTna6T0pph7xCNA2P45+JGOs6uKthXq3fBXOzGy5LzikDhdpDgeBBuPMLmoXsjiNJRmLDopHSyXkzSNb710oGd7c19LdQvbS5upooSWGTi8oIiKJ0IiIAiIgCIiAIiIAiIgCIiAIiIAiIgCIiAIije3e1bcMgEmTPI92WNl7C9rlxPUB9YHaupNvCOSkorLJIipzAd70xma2rii6FxALow5rmXPrek5wcBzGn3K4wpTg48kK7Y2LMQiIoFgREQBEWrx2mle1pheQWkkgG1x39i7FZeCMnhZxk2iKFjE5rjM9123HV524+K76PEJGcHEjqOo/0V76eXuULqYv0JatFW0wDiOAdw7L6jyd7CsylxVrvWGU+xc8SYHMzDW3V1HioRzGWGWSxOOxGZorclyzkhgv6pDrdxA+q3ku2pfc/X3rEa4DN3G3eLH7lsW6MT2ZI9nL9G65J98fx8F8x/HGUrPjSEeiz7z1BaegrjF05Atc3u7g3U8RzOtgOa1kwBPSPGZxu5jXnS37WU/F6hz4DTjT2czbfBb38QSjyaOenknlEswEs8vpRRO0YGD9bL8SFvIH1u7j1VeIR08T7SOLZr9LONJ6pw0McP7KnHAyeAudF24tWhjXZrv6SznB2jpjydLbVkI+DGOPE6KP02F1FfI55BLQPTebNY1oGgufRY0DgOFhorGvV8fPnzaMX6Ln58+b7DC8Wkib02eGkzNyREtL5Gw39WCnHAE6mR/rHmttswypq6yNwqalrYzncZn+k8NIu0QN9GMajiToV2YLsn0rrRaNaffJbEC4+CCbPeezTttwdY2FYXHTMDY29V3G2Y95A9gsByAVE5pcGiEG+TNREWcvCItPtJtNT4ezPUSWJvkYNXut8Vv3nRdSzwcbSWWbhFT1dvlkLveaRgbyMjiSfBtgPMrIwjfHdwFVTZWni+JxNu3I7j4FWdmfsU/U1ZxktlFC9q94UVEynkjj90MqWvc1zX5RZuUcwebuHKy47FbwRic7oRTGPLG6TMXh3BzG2tlHx/Yo9uWM4J92GrTncmyIoJtNvQpaRxjiBqJG3ByECMHqMmtz3ArkYuWyJTnGCzJk7RUu/fJU30pYQOol5PncfUt5gG96GVwZVQmC+nSNOdn0hYOaPNTdM16FS6mtvGSzEXCKVr2hzSHNcAQQbgg6ggjiFBdrd5DcPqXU5pjJlax2YSAXzC/DKVCMXJ4RbKcYrLJ6iieyO28dfDPM9nudkBGcveCLEXzXsLKM45vhjY4tpYDIB+skJaD2hgF7d9l1Vybxgg7oJZbLSRU5R75Zg4dLSRlvPI5zT/wB1wVZezO0lPiEXSQO4WD2O0ew9Th940KSrlHkQuhPZM3CIigWhQ/eXsq/EqdgiIE0Li5gcbBwIs5t+R0BB7FMFHdttqRhkLJTEZc7wywdlt6LnXvY/FUoZ1bELNOl6uCp8C3X1sszW1EXQwgjpHF7CS3m1oY43JHPgr5Asqxot77JZI4/cbh0j2Mv0o0zODb+r2qz1O1zb8irp41pPQ8hERVGgIiIDR4hQP6bOytdE54s2N2Ut9EAHKwn+7rVz43UwSFjy12U2uWWB7RaykmIYXDUW6WMPy3sTxF+NiNRwCxP/AEUtFo5nZfiSASM7rO1Hmr65xx5fP2ZrK55zHb9/64NG2shebuj6Nx4ltnNPew8PArJZb9W4dwuR/A70h7VzqcMy+vT/AEoHf/G77lgvp2WJbKDl4teC1/dbgStCcXx/Zn8o8/0Z7A13w8p7R6PmOHkuyRskQuPVPMatI7VpxISu+nrHs9R1uzl5FHBnVYj5LIsSRy7qifNqRZxJuRYDss0DRYcj1bFFMmfWyAXJGbqbyLu3rHZzWNiNQW8fSkcb5ePpci4fCd1N4D2L6JDf0ePAePby713UFeyikLp6dzn/AAetvcxwF/lAns7UttyMN3g54dse23T17jqbiK5zOJ+MRqXH4o8epbumw11UGgt6GlbbJGz0c1uBu37Q+jwDz24TidNVuzGdj5OHRn0SBzaGOsSOs/C56WaJGsE5yzuenXCKWxwghaxoaxoa1oADQLAAcgBwXNEVRaEREBhYziTKWCWeT1Ymlx6zbgB2k2HivNGO4vLWzvnmdd7zw5NbyY0cmj8TxJVw77qwsoo4x+tlaD8loLvtBqpbD6bppY4h+sexn8Tg371roiktR53VzbkoImWxG7iWvYJpX9DAfVNrvfbiQDo1vab93NSDGdzoEZdS1DnSAXDJQ2zuwPbbKe8HwVq0tO2JjY2CzWNDWgcgBYDyXaqndLOUaI9LWo4aPKVQ6Qe9PzDonPGR3wXEgPFuRu0X7lYG41v/AL2Y9UDvbJH+C029aBrMTqMotm6Nx+UWNufE6rd7jPzuf5j+ti0Tea8mOqOLkvZm/wB8O1boGNo4XZXytzSuHERnQNB5F1jfsHaq12N2XkxKfomHIxozSSEXDW8BpzJ5Dv6k27rjPiFU8nhK5g+TH6A+ypBu+24gwyGRj4JHySPzFzctsoADW6m+mp8VxRcYePJ2Uo2W+b2ROY90tAGZT0xdb1+ks6/XYDL7FV23eyT8Mma3NnikBMT7WJtbM1w+MLjsNx3CwvyyU37rN5s/FRXeFt1DicEcbIJGPjkD8z8tsuVzSND1lvkoV9xS34LLuy4eOMm53K7SOzOoZHXaQXw35EavYOwj0gOx3WtFvmbbEj2xRH7Q+5aPYSpMWI0bhzmjZ4SHoz7HFb3fP+kf8mL63qenFv6K9blRh+jIhSTTOaaaMuLZnsJjb8J4uGDt9Y6fgrGwvc5I9gdPVCN5HqMZnt3uLhc93mtNuapmyYiC4X6OKR7flXYy/k8q+1C6xxeEWdNRGcdUtzzbtlshNhj2tkIfG++SRoIBtxBB9V3ZquOwmOOoq2GQOsxzgyUcjG42N+42d4K3N8lOHYa9xGsckTm95dkPscVQd1ZXLXDcpuh2rPE9aIoFt1txLhvuYMiZJ00ZcS8uFi3L1d6in5ZKj91h/iesqqk1lHoS6iuLw2XQq435fmcHz4+xIo9+WSo/dYf4nrO3m4k6qwminc0NdLIxxA4AmOTQXU4VyjJZKrLoTrkolZ4F+c0/z0P22r1MvLOBfnNP89D9tq9TKXUcoj0X2sIiLMbQiIgCIiALoqKRknrsDu8a+fFd64yyBoLnEAAXJPABdTfocaT5NJV7PM1cx5ZbX0tR58QtHI1wtcB4Ny3rc0cXX45e0rPlxJ1a8shF42nn6vyn9nUznzWBX18bLta7Pf1nHjIR124RjkBxt1arbXr4fJgs0cx2Xz583wnyf6efWsd8i6ZaouJJNyf78FxIMgcIhnLGue9w9VrWi5t1+PHl1rTsuTJvLg6KqoAXCPah0Vw9raiM6OZMLmw4AP1t/qdFrHudJnygnI0vdYE+iLAnQcBe61jJo3aSdIOJzMs6wtzYbX153ChPD5La01wSp0WFVoJExopRrlkIMfgXG3gHA9i5YTWVVJLG2PEoJ6cvaHXma4CO4zHK85m+je2UlRJuGh1zFLFOD8FxMb/IkC/c4rNocakpnZZWOI+JP0jh9FzXAgeDlQ4/s1J/ouhuPUp4VMX8bfxXOHG6Z5s2phceoSsJ8gVCMAxzDqlzI30TA95AHoiVlzw1IzN1+M0BTqnwqCP1IImfJjaPqCyyilyaYyb4MxERQJla784CaWneODZrH6THf/VVBhFSIZ4ZTwjkiee5rg4/UvSG2GCCupJoNA5wuwnlI30mnuuLHsJXmmpgdG9zHtLXsJa5p4hw0IK2UNOODzeri4zUj1axwIBBuDqD2Lkqa2F3nCmibT1jXOYwWjlZq4NHBrm8wOAI7NOa32Nb3KVkZ9zMfLKR6OZpawHrdfU9w8wqHVJPGDXHqK3HOSBb2ng4pPY3sIQe/o2/itzuM/O5/mP62Kva2pfM90shLnyEuc48yTqfNWFuM/O5/mf62LTNYrwYapar8/yQnaeEsrKpp4ieb7biPYpNsNsA3E4HS+6ujLHlhZ0ebkCDfMON/YsvfLs+6GpFU1vvVRYOPIStFrHqu0AjuctDsLtc/DJi4NzwyWErL2Jtwc08nC577+IZcoZic0xha1Pgm35GB+/H+T/vT8jA/fj/ACf96l2H7w8OmaD7qbGebZQWEeeh8CV21O32Gxi5rIz2MzOPk0FUa7TZ2qOdv8kYwfdKKeeGb3YXdDIyTL0Vrljg4C+c21CiW+f9I/5MX1vVvbL7UQYiJHQZrRODTmFr3FwQL3tx49RVQ75/0j/kxfW9SrlJz8iu+MI1eHudu5L9IP8A+nk+3Er0VF7kv0g//p5PtxK9FC/7y3pP/Mhm979FzfKg/wDIxefivQO979FzfKg/8jF5+Ku6f7TL1n3r8Ho3G9j6bEWwOqM942WbkdbRwaTfTsC1X5JsP/538z/aptR/8NnyW/UF3LMpyWyZvdUHu0QP8k2H/wDO/mf7Vqd7uHspsNpYY75IpWtbc3NhHJxPNWkq435fmcHz4+xIp1ybmssruhGNcsIqDAvzmn+eh+21epl5ZwL85p/nofttXqZT6jlFXRfawiIsxtCIiAIiIDi94aCSQABck6AAcyVD6h0mLSZYnFlCw6yc5XDjlHNoPA8OeugEwkYHAtcAQQQQdQQeII5qu9v9rGUjPcNKGg5cry3QRtPwGgcHEeQPbpZXnO3JXZjG/Bx2l2kihaaSksGNuJHjmebQefafBReOpLzYan7usk8B2rRUvpAuccsY0LuJJ+K0fCd2cuJICk+xuzslVZ8gIgcfRbexlLe3lGObvAXJW1NQiYnB2SM3AcFkqnA397uQCNM1uNr8Gjm7wFyrHpsIjigfExo9JrgTbiSCFk0FG2FoAtewBIFhYcGhvwWjkPrJJOSsdlrmzXXTGCKMwyulp3xTxAPEcb3PaeLmBwbNGeu2bMOoEHWy6MdjjpKiKopiXU046SNoJByElskJINxbVvZcLhT0L2188cYu+J1SWx8nhmYui+lGHN8VxZh4fCwiQmnEj2Fzv1cjwDFIepj25L9Ra7sWn1yUJbYLIp9mKSvhbIY2PcRq8Do3kkAhxdHYatLXWLXWvbktfV7u5mgimqzl/Z1DQ9p+kAQB9FY+6nFywvpZNHRkgA8QMx0+jISO3pRyCs9Z5SlB4NEYxkslF4vsrUQXM1E6w/WUzsze8sIcR/2rN2L2gmjqYY2Vcksb3tYYZWm9nGxsSXBuUXdo4erw1VzrDOFQdKJ+hZ0zbgSZRm10OvcneysNHO1h5TMxERUlwUQ202AgxE9Jfoai1ukaLhwHAPb8Lv0PbYWUvUSqd4VFDVS0sz3RuiLRnLbxkloJF23LbE2NwBpxUoas+JCzRjEytqndJXtdZroXjkQ8jzBbp7VtsA3PvLg6smaGDjHESSewvIGXwB7wrPpsepZBdlVC4dkjD96020e31FRscembNL8GKJwcSf8AE4XDB2nwB4K3u2PYz9imPkyo96cUceIOiiaGsijhYGjgLMBt5ELf7ior1NS7k2Jo/idf+gqvMTr31M0k0hu+Vxc7queQ6gOA7Arp3MYM6CjfM8WdUuDm9fRMFmHxJeR2EK2zxrwZ6PO7UicYlh8dTE+GZgfG8Wc0/jxBB1BGoIVRbQ7opmOLqOQSs5MkOV47A71Xd5yq5kWaFko8G+yqNn3Hm6XYXEWmxopPDK4ebSQu6l3eYlIbCkc0db3MaPa6/sXotFZ9RIz/AEUPdkE3Z7HT4b0zppGHpgz0GXNi29iXG3Jx0t4rR7ytiaytrOmgja6Po423L2jUF19Ce0K10UFY9WoudMXDR6FV7sdi6yhrHS1EbWsML2XD2u9IuYQLA9TSrURFGUnJ5ZOutQWERreHhMtZQywwNDpHOiIBIAs17XHU9gKqI7r8S/Ys/ms/FegkUoWyisIhZRGx5Z10zC1jQeIa0HvAXYiKsuChm9LAJ6+mijp2BzmyhxBcG+jleOJ7SFM0XYvDyiM4qSwyiMK3a4jHPC90LcrJI3O98Zwa4E8+oK90RSnNz5IVVRr4CIigWhERAEREB8cbaqhcarjidaXsgsXHKyNls7w34T3cBpxcdAB2XV3YzhraqGSF5cGyCxLTY9fiOsHQ8FBY9jnxyto4WOZTOaHVdVoHyi//AAGkeo3raOR1/wAV1TSyyq1N7Go2X2RdVSCWaxp47tibHdrZCPWDTxEV73fxdyvdWtSUojFgBewGgsABwa0fBaOQ/wBV2QwtYA1rQ0NAaAOAaNAB1ALsUJzciUYKIREUCZUtXH0G0LCOEkjXfzIy0+26y5cLbR4jNSuFqXE2Pa3qEhuQB2h5IHy2rL22pMuLYbLb13MaT2seD/WpHttgLq2ntGQJ4nCSFx0s8cr8gR7bdS0auP5RRp5/JS1FWSUdUHPvnheWSDmWt9Bze+w07gvQWH1Ilja8EEOANxwNxcHuIsfFVvvC2Umfapiizvkaz3RHHckStAAkZpcji0jqsbcxNtjsOdTUkEbs2YMaXB5BLXH0i3QcASR4BctakkztacW0bpERUFwREQBUDtVsFiLZpZTD04ke95dCc2rnF3qetz6lfyKcLHB7FVtSsWGeV5sJnYbPp5Wn/FG8fWF30eztXMQI6SZ1+qN1vFxFh4r1Ciu+ofsZ/oo+5T+yG6h5c2Wvs1g16Bpu53Y9w0A7Be/YreYwNAAAAAAAGgAHAALkipnNye5prqjWsRCIigWBERAEREAREQBERAEREAREQBERAEREAREQBERAEREAREQBERAYVfhcU7onSszOgeJIzcizxz0OvcdNAs1EQBERAEREAREQBERAEREAREQBERAEREAREQBERAEREAREQBERAEREAREQBERAEREAREQBERAEREAREQBERAEREAREQBERAEREAREQBERAEREAREQBERAEREAREQBERAEREAREQH//2Q=="/>
          <p:cNvSpPr>
            <a:spLocks noChangeAspect="1" noChangeArrowheads="1"/>
          </p:cNvSpPr>
          <p:nvPr/>
        </p:nvSpPr>
        <p:spPr bwMode="auto">
          <a:xfrm>
            <a:off x="161573" y="-1289446"/>
            <a:ext cx="6000750" cy="20403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2" name="Picture 38" descr="http://upload.wikimedia.org/wikipedia/commons/thumb/3/32/CSC_Logo.svg/2000px-CSC_Logo.svg.pn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7868451" y="790315"/>
            <a:ext cx="547416" cy="330694"/>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http://upload.wikimedia.org/wikipedia/commons/thumb/0/00/Huawei.svg/2000px-Huawei.svg.pn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5065621" y="5052135"/>
            <a:ext cx="274130" cy="275113"/>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http://mms.businesswire.com/media/20140716005541/en/424320/5/IGATE__-_hi_res.jp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6545780" y="1311086"/>
            <a:ext cx="484702" cy="201222"/>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ISS Connectivity"/>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4549860" y="5978665"/>
            <a:ext cx="403912" cy="192338"/>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http://www.elipse-technologie.com/upload/kontron_logo_3D_CMYK%281%29.gif"/>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3142762" y="5469604"/>
            <a:ext cx="554473" cy="112817"/>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http://upload.wikimedia.org/wikipedia/commons/b/b0/Lanner_Logo.gif"/>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5005411" y="6536745"/>
            <a:ext cx="479432" cy="14895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http://www.blogcdn.com/www.engadget.com/media/2011/02/marvell-logo-rm-eng.jp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4459587" y="5274162"/>
            <a:ext cx="382285" cy="206198"/>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http://www.getfilings.com/sec-filings/120829/iMetrik-M2M-Solutions-Inc_10-K/monnit-logo.jp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1921314" y="5716836"/>
            <a:ext cx="556744" cy="148465"/>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25" descr="Oracle_logo.png"/>
          <p:cNvPicPr>
            <a:picLocks noChangeAspect="1"/>
          </p:cNvPicPr>
          <p:nvPr/>
        </p:nvPicPr>
        <p:blipFill>
          <a:blip r:embed="rId15" cstate="print"/>
          <a:stretch>
            <a:fillRect/>
          </a:stretch>
        </p:blipFill>
        <p:spPr>
          <a:xfrm>
            <a:off x="5103580" y="5512239"/>
            <a:ext cx="695679" cy="98633"/>
          </a:xfrm>
          <a:prstGeom prst="rect">
            <a:avLst/>
          </a:prstGeom>
        </p:spPr>
      </p:pic>
      <p:pic>
        <p:nvPicPr>
          <p:cNvPr id="127" name="Picture 126"/>
          <p:cNvPicPr>
            <a:picLocks noChangeAspect="1"/>
          </p:cNvPicPr>
          <p:nvPr/>
        </p:nvPicPr>
        <p:blipFill>
          <a:blip r:embed="rId26"/>
          <a:stretch>
            <a:fillRect/>
          </a:stretch>
        </p:blipFill>
        <p:spPr>
          <a:xfrm>
            <a:off x="210897" y="4287799"/>
            <a:ext cx="1679474" cy="319101"/>
          </a:xfrm>
          <a:prstGeom prst="rect">
            <a:avLst/>
          </a:prstGeom>
        </p:spPr>
      </p:pic>
      <p:pic>
        <p:nvPicPr>
          <p:cNvPr id="1100" name="Picture 76" descr="https://geo-view.appspot.com/static/skins/xbow/images/moogXbowLogo.jp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3411726" y="5124471"/>
            <a:ext cx="522841" cy="216847"/>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https://apps.ubifrance.fr/WebPresse/Img/D5736/HD/116553.jp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3633137" y="813034"/>
            <a:ext cx="407292" cy="407292"/>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http://www.oriontechnologies.com/wp-content/uploads/2014/07/cropped-orion-technologies.jp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2584937" y="5273974"/>
            <a:ext cx="497773" cy="143426"/>
          </a:xfrm>
          <a:prstGeom prst="rect">
            <a:avLst/>
          </a:prstGeom>
          <a:noFill/>
          <a:extLst>
            <a:ext uri="{909E8E84-426E-40dd-AFC4-6F175D3DCCD1}">
              <a14:hiddenFill xmlns:a14="http://schemas.microsoft.com/office/drawing/2010/main">
                <a:solidFill>
                  <a:srgbClr val="FFFFFF"/>
                </a:solidFill>
              </a14:hiddenFill>
            </a:ext>
          </a:extLst>
        </p:spPr>
      </p:pic>
      <p:pic>
        <p:nvPicPr>
          <p:cNvPr id="1112" name="Picture 88" descr="http://blog.gurtam.com/wp-content/uploads/2011/11/pointer_logo.jp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145407" y="5691574"/>
            <a:ext cx="286455" cy="291394"/>
          </a:xfrm>
          <a:prstGeom prst="rect">
            <a:avLst/>
          </a:prstGeom>
          <a:noFill/>
          <a:extLst>
            <a:ext uri="{909E8E84-426E-40dd-AFC4-6F175D3DCCD1}">
              <a14:hiddenFill xmlns:a14="http://schemas.microsoft.com/office/drawing/2010/main">
                <a:solidFill>
                  <a:srgbClr val="FFFFFF"/>
                </a:solidFill>
              </a14:hiddenFill>
            </a:ext>
          </a:extLst>
        </p:spPr>
      </p:pic>
      <p:pic>
        <p:nvPicPr>
          <p:cNvPr id="1114" name="Picture 90" descr="https://dragon-innovation-production.s3.amazonaws.com/assets/affiliate-qualcomm-logo-f19340b5166ed6f68ea5cda149224676.pn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7719622" y="5950930"/>
            <a:ext cx="612229" cy="118160"/>
          </a:xfrm>
          <a:prstGeom prst="rect">
            <a:avLst/>
          </a:prstGeom>
          <a:noFill/>
          <a:extLst>
            <a:ext uri="{909E8E84-426E-40dd-AFC4-6F175D3DCCD1}">
              <a14:hiddenFill xmlns:a14="http://schemas.microsoft.com/office/drawing/2010/main">
                <a:solidFill>
                  <a:srgbClr val="FFFFFF"/>
                </a:solidFill>
              </a14:hiddenFill>
            </a:ext>
          </a:extLst>
        </p:spPr>
      </p:pic>
      <p:pic>
        <p:nvPicPr>
          <p:cNvPr id="1116" name="Picture 92" descr="http://queclink.en.ecplaza.net/logo.jp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252649" y="6449819"/>
            <a:ext cx="385206" cy="160386"/>
          </a:xfrm>
          <a:prstGeom prst="rect">
            <a:avLst/>
          </a:prstGeom>
          <a:noFill/>
          <a:extLst>
            <a:ext uri="{909E8E84-426E-40dd-AFC4-6F175D3DCCD1}">
              <a14:hiddenFill xmlns:a14="http://schemas.microsoft.com/office/drawing/2010/main">
                <a:solidFill>
                  <a:srgbClr val="FFFFFF"/>
                </a:solidFill>
              </a14:hiddenFill>
            </a:ext>
          </a:extLst>
        </p:spPr>
      </p:pic>
      <p:pic>
        <p:nvPicPr>
          <p:cNvPr id="1118" name="Picture 94" descr="http://www.semiconductorstore.com/images/NewSite_Logos/Redpine_Signals.pn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7111895" y="5506751"/>
            <a:ext cx="511075" cy="170358"/>
          </a:xfrm>
          <a:prstGeom prst="rect">
            <a:avLst/>
          </a:prstGeom>
          <a:noFill/>
          <a:extLst>
            <a:ext uri="{909E8E84-426E-40dd-AFC4-6F175D3DCCD1}">
              <a14:hiddenFill xmlns:a14="http://schemas.microsoft.com/office/drawing/2010/main">
                <a:solidFill>
                  <a:srgbClr val="FFFFFF"/>
                </a:solidFill>
              </a14:hiddenFill>
            </a:ext>
          </a:extLst>
        </p:spPr>
      </p:pic>
      <p:pic>
        <p:nvPicPr>
          <p:cNvPr id="1126" name="Picture 102" descr="http://sigfox.batimentb.fr/static/media/pages/sigfox-corporate.jp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6635648" y="5890314"/>
            <a:ext cx="464081" cy="247510"/>
          </a:xfrm>
          <a:prstGeom prst="rect">
            <a:avLst/>
          </a:prstGeom>
          <a:noFill/>
          <a:extLst>
            <a:ext uri="{909E8E84-426E-40dd-AFC4-6F175D3DCCD1}">
              <a14:hiddenFill xmlns:a14="http://schemas.microsoft.com/office/drawing/2010/main">
                <a:solidFill>
                  <a:srgbClr val="FFFFFF"/>
                </a:solidFill>
              </a14:hiddenFill>
            </a:ext>
          </a:extLst>
        </p:spPr>
      </p:pic>
      <p:pic>
        <p:nvPicPr>
          <p:cNvPr id="1130" name="Picture 106" descr="http://www.element14.com/community/servlet/JiveServlet/showImage/38-16156-199428/logo.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3045235" y="5663362"/>
            <a:ext cx="681053" cy="187776"/>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108" descr="http://www.simcom.us/SIMCOM-LOGO.jp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7170506" y="5880189"/>
            <a:ext cx="365923" cy="296543"/>
          </a:xfrm>
          <a:prstGeom prst="rect">
            <a:avLst/>
          </a:prstGeom>
          <a:noFill/>
          <a:extLst>
            <a:ext uri="{909E8E84-426E-40dd-AFC4-6F175D3DCCD1}">
              <a14:hiddenFill xmlns:a14="http://schemas.microsoft.com/office/drawing/2010/main">
                <a:solidFill>
                  <a:srgbClr val="FFFFFF"/>
                </a:solidFill>
              </a14:hiddenFill>
            </a:ext>
          </a:extLst>
        </p:spPr>
      </p:pic>
      <p:pic>
        <p:nvPicPr>
          <p:cNvPr id="1136" name="Picture 112" descr="http://siliconangle.com/files/2013/10/logo_splunk_white_high.pn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1004727" y="4665709"/>
            <a:ext cx="995970" cy="387020"/>
          </a:xfrm>
          <a:prstGeom prst="rect">
            <a:avLst/>
          </a:prstGeom>
          <a:noFill/>
          <a:extLst>
            <a:ext uri="{909E8E84-426E-40dd-AFC4-6F175D3DCCD1}">
              <a14:hiddenFill xmlns:a14="http://schemas.microsoft.com/office/drawing/2010/main">
                <a:solidFill>
                  <a:srgbClr val="FFFFFF"/>
                </a:solidFill>
              </a14:hiddenFill>
            </a:ext>
          </a:extLst>
        </p:spPr>
      </p:pic>
      <p:pic>
        <p:nvPicPr>
          <p:cNvPr id="1138" name="Picture 114" descr="http://www.avadirect.com/forum/uploads/7/supermicro_logo.pn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817003" y="6452525"/>
            <a:ext cx="535152" cy="1337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quamatix.net/files/1914/0724/2976/aquamatix_logo.pn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297666" y="960751"/>
            <a:ext cx="732276" cy="2325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athenacontrols.com/images/home_03.jp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1957801" y="1382459"/>
            <a:ext cx="434862" cy="31889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4" descr="ISS Connectivity"/>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2490443" y="954897"/>
            <a:ext cx="605622" cy="28839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http://www.pharmacircle.com/_get_company_logo.php?company_id=10212"/>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2618839" y="1363426"/>
            <a:ext cx="939856" cy="29604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http://www.meet-iot.eu/images/exhibitors/patavina_technologies.jp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2245802" y="1909158"/>
            <a:ext cx="1081227" cy="670361"/>
          </a:xfrm>
          <a:prstGeom prst="rect">
            <a:avLst/>
          </a:prstGeom>
          <a:noFill/>
          <a:extLst>
            <a:ext uri="{909E8E84-426E-40dd-AFC4-6F175D3DCCD1}">
              <a14:hiddenFill xmlns:a14="http://schemas.microsoft.com/office/drawing/2010/main">
                <a:solidFill>
                  <a:srgbClr val="FFFFFF"/>
                </a:solidFill>
              </a14:hiddenFill>
            </a:ext>
          </a:extLst>
        </p:spPr>
      </p:pic>
      <p:pic>
        <p:nvPicPr>
          <p:cNvPr id="1110" name="Picture 86" descr="http://www.piitech.com/piitech/wp-content/themes/twentyten1/images/images/index_02.pn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3905003" y="1419396"/>
            <a:ext cx="357819" cy="337660"/>
          </a:xfrm>
          <a:prstGeom prst="rect">
            <a:avLst/>
          </a:prstGeom>
          <a:noFill/>
          <a:extLst>
            <a:ext uri="{909E8E84-426E-40dd-AFC4-6F175D3DCCD1}">
              <a14:hiddenFill xmlns:a14="http://schemas.microsoft.com/office/drawing/2010/main">
                <a:solidFill>
                  <a:srgbClr val="FFFFFF"/>
                </a:solidFill>
              </a14:hiddenFill>
            </a:ext>
          </a:extLst>
        </p:spPr>
      </p:pic>
      <p:pic>
        <p:nvPicPr>
          <p:cNvPr id="1140" name="Picture 116" descr="http://supreme-electrical.com/products/PortaPack/logo.gif"/>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3280137" y="2135916"/>
            <a:ext cx="950550" cy="316850"/>
          </a:xfrm>
          <a:prstGeom prst="rect">
            <a:avLst/>
          </a:prstGeom>
          <a:noFill/>
          <a:extLst>
            <a:ext uri="{909E8E84-426E-40dd-AFC4-6F175D3DCCD1}">
              <a14:hiddenFill xmlns:a14="http://schemas.microsoft.com/office/drawing/2010/main">
                <a:solidFill>
                  <a:srgbClr val="FFFFFF"/>
                </a:solidFill>
              </a14:hiddenFill>
            </a:ext>
          </a:extLst>
        </p:spPr>
      </p:pic>
      <p:pic>
        <p:nvPicPr>
          <p:cNvPr id="1142" name="Picture 118" descr="http://www.accesswds.com/Images/Logos/LogoSystech.gif"/>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1495257" y="5423694"/>
            <a:ext cx="439598" cy="120157"/>
          </a:xfrm>
          <a:prstGeom prst="rect">
            <a:avLst/>
          </a:prstGeom>
          <a:noFill/>
          <a:extLst>
            <a:ext uri="{909E8E84-426E-40dd-AFC4-6F175D3DCCD1}">
              <a14:hiddenFill xmlns:a14="http://schemas.microsoft.com/office/drawing/2010/main">
                <a:solidFill>
                  <a:srgbClr val="FFFFFF"/>
                </a:solidFill>
              </a14:hiddenFill>
            </a:ext>
          </a:extLst>
        </p:spPr>
      </p:pic>
      <p:pic>
        <p:nvPicPr>
          <p:cNvPr id="1144" name="Picture 120" descr="http://jobsind.in/wp-content/uploads/2013/08/TCS-Logo.pn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4683048" y="857417"/>
            <a:ext cx="600120" cy="463384"/>
          </a:xfrm>
          <a:prstGeom prst="rect">
            <a:avLst/>
          </a:prstGeom>
          <a:noFill/>
          <a:extLst>
            <a:ext uri="{909E8E84-426E-40dd-AFC4-6F175D3DCCD1}">
              <a14:hiddenFill xmlns:a14="http://schemas.microsoft.com/office/drawing/2010/main">
                <a:solidFill>
                  <a:srgbClr val="FFFFFF"/>
                </a:solidFill>
              </a14:hiddenFill>
            </a:ext>
          </a:extLst>
        </p:spPr>
      </p:pic>
      <p:pic>
        <p:nvPicPr>
          <p:cNvPr id="1148" name="Picture 124" descr="https://albumdesainku.files.wordpress.com/2013/04/logo-telkomsel-jadi.jp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6773552" y="3595078"/>
            <a:ext cx="1073744" cy="288852"/>
          </a:xfrm>
          <a:prstGeom prst="rect">
            <a:avLst/>
          </a:prstGeom>
          <a:noFill/>
          <a:extLst>
            <a:ext uri="{909E8E84-426E-40dd-AFC4-6F175D3DCCD1}">
              <a14:hiddenFill xmlns:a14="http://schemas.microsoft.com/office/drawing/2010/main">
                <a:solidFill>
                  <a:srgbClr val="FFFFFF"/>
                </a:solidFill>
              </a14:hiddenFill>
            </a:ext>
          </a:extLst>
        </p:spPr>
      </p:pic>
      <p:pic>
        <p:nvPicPr>
          <p:cNvPr id="1150" name="Picture 126" descr="http://img.talkandroid.com/uploads/2011/02/Texas-Instruments-logo-design.pn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305394" y="6166667"/>
            <a:ext cx="420075" cy="155014"/>
          </a:xfrm>
          <a:prstGeom prst="rect">
            <a:avLst/>
          </a:prstGeom>
          <a:noFill/>
          <a:extLst>
            <a:ext uri="{909E8E84-426E-40dd-AFC4-6F175D3DCCD1}">
              <a14:hiddenFill xmlns:a14="http://schemas.microsoft.com/office/drawing/2010/main">
                <a:solidFill>
                  <a:srgbClr val="FFFFFF"/>
                </a:solidFill>
              </a14:hiddenFill>
            </a:ext>
          </a:extLst>
        </p:spPr>
      </p:pic>
      <p:pic>
        <p:nvPicPr>
          <p:cNvPr id="1152" name="Picture 128" descr="http://www.u-blox.com/images/phocagallery/CompanyLogo/u-blox_logo_rgb.jp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2542140" y="5536910"/>
            <a:ext cx="338568" cy="157807"/>
          </a:xfrm>
          <a:prstGeom prst="rect">
            <a:avLst/>
          </a:prstGeom>
          <a:noFill/>
          <a:extLst>
            <a:ext uri="{909E8E84-426E-40dd-AFC4-6F175D3DCCD1}">
              <a14:hiddenFill xmlns:a14="http://schemas.microsoft.com/office/drawing/2010/main">
                <a:solidFill>
                  <a:srgbClr val="FFFFFF"/>
                </a:solidFill>
              </a14:hiddenFill>
            </a:ext>
          </a:extLst>
        </p:spPr>
      </p:pic>
      <p:pic>
        <p:nvPicPr>
          <p:cNvPr id="1154" name="Picture 130" descr="https://www2.watchdox.com/blog/wp-content/uploads/2013/11/UST-Global-logo.jp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6587067" y="2078780"/>
            <a:ext cx="694266" cy="437956"/>
          </a:xfrm>
          <a:prstGeom prst="rect">
            <a:avLst/>
          </a:prstGeom>
          <a:noFill/>
          <a:extLst>
            <a:ext uri="{909E8E84-426E-40dd-AFC4-6F175D3DCCD1}">
              <a14:hiddenFill xmlns:a14="http://schemas.microsoft.com/office/drawing/2010/main">
                <a:solidFill>
                  <a:srgbClr val="FFFFFF"/>
                </a:solidFill>
              </a14:hiddenFill>
            </a:ext>
          </a:extLst>
        </p:spPr>
      </p:pic>
      <p:pic>
        <p:nvPicPr>
          <p:cNvPr id="1160" name="Picture 136" descr="http://www.canadait.com/images/WindRvr_Websafe_150dpi_med.jp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3969290" y="4997101"/>
            <a:ext cx="796840" cy="1452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103"/>
          <a:stretch>
            <a:fillRect/>
          </a:stretch>
        </p:blipFill>
        <p:spPr>
          <a:xfrm>
            <a:off x="7360298" y="2549171"/>
            <a:ext cx="447301" cy="344212"/>
          </a:xfrm>
          <a:prstGeom prst="rect">
            <a:avLst/>
          </a:prstGeom>
        </p:spPr>
      </p:pic>
      <p:pic>
        <p:nvPicPr>
          <p:cNvPr id="3" name="Picture 2"/>
          <p:cNvPicPr>
            <a:picLocks noChangeAspect="1"/>
          </p:cNvPicPr>
          <p:nvPr/>
        </p:nvPicPr>
        <p:blipFill>
          <a:blip r:embed="rId104"/>
          <a:stretch>
            <a:fillRect/>
          </a:stretch>
        </p:blipFill>
        <p:spPr>
          <a:xfrm>
            <a:off x="5647267" y="2161539"/>
            <a:ext cx="639233" cy="255693"/>
          </a:xfrm>
          <a:prstGeom prst="rect">
            <a:avLst/>
          </a:prstGeom>
        </p:spPr>
      </p:pic>
      <p:pic>
        <p:nvPicPr>
          <p:cNvPr id="7" name="Picture 6"/>
          <p:cNvPicPr>
            <a:picLocks noChangeAspect="1"/>
          </p:cNvPicPr>
          <p:nvPr/>
        </p:nvPicPr>
        <p:blipFill>
          <a:blip r:embed="rId105"/>
          <a:stretch>
            <a:fillRect/>
          </a:stretch>
        </p:blipFill>
        <p:spPr>
          <a:xfrm>
            <a:off x="5875867" y="2421467"/>
            <a:ext cx="762000" cy="381000"/>
          </a:xfrm>
          <a:prstGeom prst="rect">
            <a:avLst/>
          </a:prstGeom>
        </p:spPr>
      </p:pic>
      <p:pic>
        <p:nvPicPr>
          <p:cNvPr id="1121" name="Picture 1120"/>
          <p:cNvPicPr>
            <a:picLocks noChangeAspect="1"/>
          </p:cNvPicPr>
          <p:nvPr/>
        </p:nvPicPr>
        <p:blipFill>
          <a:blip r:embed="rId106"/>
          <a:stretch>
            <a:fillRect/>
          </a:stretch>
        </p:blipFill>
        <p:spPr>
          <a:xfrm>
            <a:off x="8051801" y="3286863"/>
            <a:ext cx="817032" cy="396137"/>
          </a:xfrm>
          <a:prstGeom prst="rect">
            <a:avLst/>
          </a:prstGeom>
        </p:spPr>
      </p:pic>
      <p:pic>
        <p:nvPicPr>
          <p:cNvPr id="122" name="Picture 26"/>
          <p:cNvPicPr>
            <a:picLocks noChangeAspect="1"/>
          </p:cNvPicPr>
          <p:nvPr/>
        </p:nvPicPr>
        <p:blipFill>
          <a:blip r:embed="rId107">
            <a:extLst>
              <a:ext uri="{28A0092B-C50C-407E-A947-70E740481C1C}">
                <a14:useLocalDpi xmlns:a14="http://schemas.microsoft.com/office/drawing/2010/main" val="0"/>
              </a:ext>
            </a:extLst>
          </a:blip>
          <a:srcRect/>
          <a:stretch>
            <a:fillRect/>
          </a:stretch>
        </p:blipFill>
        <p:spPr bwMode="auto">
          <a:xfrm>
            <a:off x="1693840" y="991006"/>
            <a:ext cx="661183" cy="19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22" descr="CamgianLogoTransparent.png"/>
          <p:cNvPicPr>
            <a:picLocks noChangeAspect="1"/>
          </p:cNvPicPr>
          <p:nvPr/>
        </p:nvPicPr>
        <p:blipFill>
          <a:blip r:embed="rId108">
            <a:extLst>
              <a:ext uri="{28A0092B-C50C-407E-A947-70E740481C1C}">
                <a14:useLocalDpi xmlns:a14="http://schemas.microsoft.com/office/drawing/2010/main" val="0"/>
              </a:ext>
            </a:extLst>
          </a:blip>
          <a:stretch>
            <a:fillRect/>
          </a:stretch>
        </p:blipFill>
        <p:spPr>
          <a:xfrm>
            <a:off x="660418" y="1505405"/>
            <a:ext cx="1028029" cy="216343"/>
          </a:xfrm>
          <a:prstGeom prst="rect">
            <a:avLst/>
          </a:prstGeom>
        </p:spPr>
      </p:pic>
      <p:pic>
        <p:nvPicPr>
          <p:cNvPr id="124" name="Picture 123" descr="Devicify_Logo_PMS.eps"/>
          <p:cNvPicPr>
            <a:picLocks noChangeAspect="1"/>
          </p:cNvPicPr>
          <p:nvPr/>
        </p:nvPicPr>
        <p:blipFill>
          <a:blip>
            <a:extLst>
              <a:ext uri="{28A0092B-C50C-407E-A947-70E740481C1C}">
                <a14:useLocalDpi xmlns:a14="http://schemas.microsoft.com/office/drawing/2010/main" val="0"/>
              </a:ext>
            </a:extLst>
          </a:blip>
          <a:stretch>
            <a:fillRect/>
          </a:stretch>
        </p:blipFill>
        <p:spPr>
          <a:xfrm>
            <a:off x="975210" y="1130282"/>
            <a:ext cx="690032" cy="262549"/>
          </a:xfrm>
          <a:prstGeom prst="rect">
            <a:avLst/>
          </a:prstGeom>
        </p:spPr>
      </p:pic>
      <p:pic>
        <p:nvPicPr>
          <p:cNvPr id="128" name="Picture 1"/>
          <p:cNvPicPr>
            <a:picLocks noChangeAspect="1"/>
          </p:cNvPicPr>
          <p:nvPr/>
        </p:nvPicPr>
        <p:blipFill>
          <a:blip r:embed="rId109" cstate="email">
            <a:extLst>
              <a:ext uri="{28A0092B-C50C-407E-A947-70E740481C1C}">
                <a14:useLocalDpi xmlns:a14="http://schemas.microsoft.com/office/drawing/2010/main" val="0"/>
              </a:ext>
            </a:extLst>
          </a:blip>
          <a:srcRect/>
          <a:stretch>
            <a:fillRect/>
          </a:stretch>
        </p:blipFill>
        <p:spPr bwMode="auto">
          <a:xfrm>
            <a:off x="2689987" y="1830273"/>
            <a:ext cx="395219" cy="32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dirtroaddata.png"/>
          <p:cNvPicPr>
            <a:picLocks noChangeAspect="1"/>
          </p:cNvPicPr>
          <p:nvPr/>
        </p:nvPicPr>
        <p:blipFill>
          <a:blip r:embed="rId110">
            <a:extLst>
              <a:ext uri="{28A0092B-C50C-407E-A947-70E740481C1C}">
                <a14:useLocalDpi xmlns:a14="http://schemas.microsoft.com/office/drawing/2010/main" val="0"/>
              </a:ext>
            </a:extLst>
          </a:blip>
          <a:stretch>
            <a:fillRect/>
          </a:stretch>
        </p:blipFill>
        <p:spPr>
          <a:xfrm>
            <a:off x="1346850" y="1866583"/>
            <a:ext cx="955099" cy="220407"/>
          </a:xfrm>
          <a:prstGeom prst="rect">
            <a:avLst/>
          </a:prstGeom>
        </p:spPr>
      </p:pic>
      <p:pic>
        <p:nvPicPr>
          <p:cNvPr id="1124" name="Picture 1123" descr="Kalypso_no_tag_logo_2014.eps"/>
          <p:cNvPicPr>
            <a:picLocks noChangeAspect="1"/>
          </p:cNvPicPr>
          <p:nvPr/>
        </p:nvPicPr>
        <p:blipFill>
          <a:blip r:embed="rId111">
            <a:extLst>
              <a:ext uri="{28A0092B-C50C-407E-A947-70E740481C1C}">
                <a14:useLocalDpi xmlns:a14="http://schemas.microsoft.com/office/drawing/2010/main" val="0"/>
              </a:ext>
            </a:extLst>
          </a:blip>
          <a:stretch>
            <a:fillRect/>
          </a:stretch>
        </p:blipFill>
        <p:spPr>
          <a:xfrm>
            <a:off x="5515614" y="1594177"/>
            <a:ext cx="746721" cy="229670"/>
          </a:xfrm>
          <a:prstGeom prst="rect">
            <a:avLst/>
          </a:prstGeom>
        </p:spPr>
      </p:pic>
      <p:pic>
        <p:nvPicPr>
          <p:cNvPr id="1125" name="Picture 1124" descr="InVMA_master_logo_no_ns.eps"/>
          <p:cNvPicPr>
            <a:picLocks noChangeAspect="1"/>
          </p:cNvPicPr>
          <p:nvPr/>
        </p:nvPicPr>
        <p:blipFill>
          <a:blip r:embed="rId112">
            <a:extLst>
              <a:ext uri="{28A0092B-C50C-407E-A947-70E740481C1C}">
                <a14:useLocalDpi xmlns:a14="http://schemas.microsoft.com/office/drawing/2010/main" val="0"/>
              </a:ext>
            </a:extLst>
          </a:blip>
          <a:stretch>
            <a:fillRect/>
          </a:stretch>
        </p:blipFill>
        <p:spPr>
          <a:xfrm>
            <a:off x="8054630" y="1235623"/>
            <a:ext cx="687400" cy="265949"/>
          </a:xfrm>
          <a:prstGeom prst="rect">
            <a:avLst/>
          </a:prstGeom>
        </p:spPr>
      </p:pic>
      <p:pic>
        <p:nvPicPr>
          <p:cNvPr id="1128" name="Picture 1127" descr="SCT_Full_Color.png"/>
          <p:cNvPicPr>
            <a:picLocks noChangeAspect="1"/>
          </p:cNvPicPr>
          <p:nvPr/>
        </p:nvPicPr>
        <p:blipFill>
          <a:blip r:embed="rId113" cstate="print">
            <a:extLst>
              <a:ext uri="{28A0092B-C50C-407E-A947-70E740481C1C}">
                <a14:useLocalDpi xmlns:a14="http://schemas.microsoft.com/office/drawing/2010/main" val="0"/>
              </a:ext>
            </a:extLst>
          </a:blip>
          <a:stretch>
            <a:fillRect/>
          </a:stretch>
        </p:blipFill>
        <p:spPr>
          <a:xfrm>
            <a:off x="7548412" y="1614313"/>
            <a:ext cx="680176" cy="255766"/>
          </a:xfrm>
          <a:prstGeom prst="rect">
            <a:avLst/>
          </a:prstGeom>
        </p:spPr>
      </p:pic>
      <p:pic>
        <p:nvPicPr>
          <p:cNvPr id="1129" name="Picture 1128"/>
          <p:cNvPicPr>
            <a:picLocks noChangeAspect="1"/>
          </p:cNvPicPr>
          <p:nvPr/>
        </p:nvPicPr>
        <p:blipFill>
          <a:blip r:embed="rId114"/>
          <a:stretch>
            <a:fillRect/>
          </a:stretch>
        </p:blipFill>
        <p:spPr>
          <a:xfrm>
            <a:off x="258490" y="3732408"/>
            <a:ext cx="1389930" cy="249397"/>
          </a:xfrm>
          <a:prstGeom prst="rect">
            <a:avLst/>
          </a:prstGeom>
        </p:spPr>
      </p:pic>
    </p:spTree>
    <p:extLst>
      <p:ext uri="{BB962C8B-B14F-4D97-AF65-F5344CB8AC3E}">
        <p14:creationId xmlns:p14="http://schemas.microsoft.com/office/powerpoint/2010/main" val="28192130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15014" y="776045"/>
            <a:ext cx="3828986" cy="6081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Why partner with ThingWorx?</a:t>
            </a:r>
            <a:endParaRPr lang="en-US" dirty="0"/>
          </a:p>
        </p:txBody>
      </p:sp>
      <p:sp>
        <p:nvSpPr>
          <p:cNvPr id="3" name="Subtitle 2"/>
          <p:cNvSpPr>
            <a:spLocks noGrp="1"/>
          </p:cNvSpPr>
          <p:nvPr>
            <p:ph type="subTitle" idx="15"/>
          </p:nvPr>
        </p:nvSpPr>
        <p:spPr>
          <a:xfrm>
            <a:off x="216100" y="896112"/>
            <a:ext cx="4757907" cy="409054"/>
          </a:xfrm>
        </p:spPr>
        <p:txBody>
          <a:bodyPr/>
          <a:lstStyle/>
          <a:p>
            <a:r>
              <a:rPr lang="en-US" sz="2400" b="1" dirty="0" smtClean="0">
                <a:solidFill>
                  <a:srgbClr val="5FAA45"/>
                </a:solidFill>
              </a:rPr>
              <a:t>Accelerate IoT Time to Market  -  Together with ThingWorx</a:t>
            </a:r>
            <a:endParaRPr lang="en-US" sz="2400" b="1" dirty="0">
              <a:solidFill>
                <a:srgbClr val="5FAA45"/>
              </a:solidFill>
            </a:endParaRPr>
          </a:p>
        </p:txBody>
      </p:sp>
      <p:sp>
        <p:nvSpPr>
          <p:cNvPr id="4" name="Footer Placeholder 3"/>
          <p:cNvSpPr>
            <a:spLocks noGrp="1"/>
          </p:cNvSpPr>
          <p:nvPr>
            <p:ph type="ftr" sz="quarter" idx="4294967295"/>
          </p:nvPr>
        </p:nvSpPr>
        <p:spPr>
          <a:xfrm>
            <a:off x="2322576" y="6711696"/>
            <a:ext cx="4498848" cy="109728"/>
          </a:xfrm>
          <a:prstGeom prst="rect">
            <a:avLst/>
          </a:prstGeom>
        </p:spPr>
        <p:txBody>
          <a:bodyPr/>
          <a:lstStyle/>
          <a:p>
            <a:endParaRPr lang="en-US" dirty="0"/>
          </a:p>
        </p:txBody>
      </p:sp>
      <p:sp>
        <p:nvSpPr>
          <p:cNvPr id="5" name="Text Placeholder 4"/>
          <p:cNvSpPr>
            <a:spLocks noGrp="1"/>
          </p:cNvSpPr>
          <p:nvPr>
            <p:ph type="body" sz="quarter" idx="16"/>
          </p:nvPr>
        </p:nvSpPr>
        <p:spPr>
          <a:xfrm>
            <a:off x="216100" y="2125211"/>
            <a:ext cx="4640318" cy="4047866"/>
          </a:xfrm>
        </p:spPr>
        <p:txBody>
          <a:bodyPr/>
          <a:lstStyle/>
          <a:p>
            <a:pPr marL="400050" indent="-400050">
              <a:buFont typeface="Wingdings" charset="2"/>
              <a:buChar char="ü"/>
            </a:pPr>
            <a:r>
              <a:rPr lang="en-US" sz="1800" dirty="0" smtClean="0"/>
              <a:t>Align with the leading IoT Rapid Application Development and Cloud Platform </a:t>
            </a:r>
          </a:p>
          <a:p>
            <a:pPr marL="400050" lvl="1" indent="-400050">
              <a:spcBef>
                <a:spcPts val="1800"/>
              </a:spcBef>
              <a:spcAft>
                <a:spcPts val="0"/>
              </a:spcAft>
              <a:buClr>
                <a:schemeClr val="bg2"/>
              </a:buClr>
              <a:buFont typeface="Wingdings" charset="2"/>
              <a:buChar char="ü"/>
            </a:pPr>
            <a:r>
              <a:rPr lang="en-US" dirty="0" smtClean="0">
                <a:solidFill>
                  <a:schemeClr val="bg2"/>
                </a:solidFill>
                <a:latin typeface="+mn-lt"/>
              </a:rPr>
              <a:t>Add value by incorporating the ThingWorx </a:t>
            </a:r>
            <a:r>
              <a:rPr lang="en-US" dirty="0">
                <a:solidFill>
                  <a:schemeClr val="bg2"/>
                </a:solidFill>
                <a:latin typeface="+mn-lt"/>
              </a:rPr>
              <a:t>ecosystem </a:t>
            </a:r>
            <a:r>
              <a:rPr lang="en-US" dirty="0" smtClean="0">
                <a:solidFill>
                  <a:schemeClr val="bg2"/>
                </a:solidFill>
                <a:latin typeface="+mn-lt"/>
              </a:rPr>
              <a:t>of </a:t>
            </a:r>
            <a:r>
              <a:rPr lang="en-US" dirty="0">
                <a:solidFill>
                  <a:schemeClr val="bg2"/>
                </a:solidFill>
                <a:latin typeface="+mn-lt"/>
              </a:rPr>
              <a:t>"Smart" Application Providers, </a:t>
            </a:r>
            <a:r>
              <a:rPr lang="en-US" dirty="0" smtClean="0">
                <a:solidFill>
                  <a:schemeClr val="bg2"/>
                </a:solidFill>
                <a:latin typeface="+mn-lt"/>
              </a:rPr>
              <a:t>Analytics, and over 60 ThingWorx Ready Devices</a:t>
            </a:r>
          </a:p>
          <a:p>
            <a:pPr marL="400050" lvl="1" indent="-400050">
              <a:spcBef>
                <a:spcPts val="1800"/>
              </a:spcBef>
              <a:spcAft>
                <a:spcPts val="0"/>
              </a:spcAft>
              <a:buClr>
                <a:schemeClr val="bg2"/>
              </a:buClr>
              <a:buFont typeface="Wingdings" charset="2"/>
              <a:buChar char="ü"/>
            </a:pPr>
            <a:r>
              <a:rPr lang="en-US" dirty="0" smtClean="0">
                <a:solidFill>
                  <a:schemeClr val="bg2"/>
                </a:solidFill>
                <a:latin typeface="+mj-lt"/>
              </a:rPr>
              <a:t>Promote </a:t>
            </a:r>
            <a:r>
              <a:rPr lang="en-US" dirty="0">
                <a:solidFill>
                  <a:schemeClr val="bg2"/>
                </a:solidFill>
                <a:latin typeface="+mj-lt"/>
              </a:rPr>
              <a:t>your offerings as part of the ThingWorx Marketplace</a:t>
            </a:r>
          </a:p>
          <a:p>
            <a:pPr marL="400050" lvl="1" indent="-400050">
              <a:spcBef>
                <a:spcPts val="1800"/>
              </a:spcBef>
              <a:spcAft>
                <a:spcPts val="0"/>
              </a:spcAft>
              <a:buClr>
                <a:schemeClr val="bg2"/>
              </a:buClr>
              <a:buFont typeface="Wingdings" charset="2"/>
              <a:buChar char="ü"/>
            </a:pPr>
            <a:endParaRPr lang="en-US" dirty="0" smtClean="0">
              <a:solidFill>
                <a:schemeClr val="bg2"/>
              </a:solidFill>
              <a:latin typeface="+mn-lt"/>
            </a:endParaRPr>
          </a:p>
          <a:p>
            <a:pPr marL="400050" lvl="1" indent="-400050">
              <a:spcBef>
                <a:spcPts val="1800"/>
              </a:spcBef>
              <a:spcAft>
                <a:spcPts val="0"/>
              </a:spcAft>
              <a:buClr>
                <a:schemeClr val="bg2"/>
              </a:buClr>
              <a:buFont typeface="Wingdings" charset="2"/>
              <a:buChar char="ü"/>
            </a:pPr>
            <a:endParaRPr lang="en-US" sz="1600" dirty="0">
              <a:solidFill>
                <a:schemeClr val="bg2"/>
              </a:solidFill>
              <a:latin typeface="+mn-lt"/>
            </a:endParaRPr>
          </a:p>
          <a:p>
            <a:pPr marL="400050" lvl="1" indent="-400050">
              <a:spcBef>
                <a:spcPts val="1800"/>
              </a:spcBef>
              <a:spcAft>
                <a:spcPts val="0"/>
              </a:spcAft>
              <a:buClr>
                <a:schemeClr val="bg2"/>
              </a:buClr>
              <a:buFont typeface="Wingdings" charset="2"/>
              <a:buChar char="ü"/>
            </a:pPr>
            <a:endParaRPr lang="en-US" sz="1600" dirty="0"/>
          </a:p>
        </p:txBody>
      </p:sp>
      <p:sp>
        <p:nvSpPr>
          <p:cNvPr id="15" name="Content Placeholder 7"/>
          <p:cNvSpPr txBox="1">
            <a:spLocks/>
          </p:cNvSpPr>
          <p:nvPr/>
        </p:nvSpPr>
        <p:spPr>
          <a:xfrm>
            <a:off x="5768018" y="2765657"/>
            <a:ext cx="2903590" cy="3078193"/>
          </a:xfrm>
          <a:prstGeom prst="rect">
            <a:avLst/>
          </a:prstGeom>
          <a:noFill/>
          <a:ln>
            <a:noFill/>
          </a:ln>
        </p:spPr>
        <p:txBody>
          <a:bodyPr vert="horz" lIns="0" tIns="0" rIns="0" bIns="0" rtlCol="0">
            <a:noAutofit/>
          </a:bodyPr>
          <a:lst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Align with the market leading  IoT platform and ecosystem</a:t>
            </a:r>
          </a:p>
          <a:p>
            <a:pPr marL="0" indent="0">
              <a:buFont typeface="Arial" pitchFamily="34" charset="0"/>
              <a:buNone/>
            </a:pPr>
            <a:endParaRPr lang="en-US" sz="1600" b="1" dirty="0"/>
          </a:p>
          <a:p>
            <a:pPr marL="0" indent="0">
              <a:buNone/>
            </a:pPr>
            <a:r>
              <a:rPr lang="en-US" sz="1400" dirty="0"/>
              <a:t>The ThingWorx </a:t>
            </a:r>
            <a:r>
              <a:rPr lang="en-US" sz="1400" dirty="0" smtClean="0"/>
              <a:t>Partner Program enables ecosystem partners of all types access to the tools and resources required to build an IoT practice.</a:t>
            </a:r>
          </a:p>
          <a:p>
            <a:pPr marL="0" indent="0">
              <a:buFont typeface="Arial" pitchFamily="34" charset="0"/>
              <a:buNone/>
            </a:pPr>
            <a:endParaRPr lang="en-US" sz="1600" dirty="0" smtClean="0"/>
          </a:p>
        </p:txBody>
      </p:sp>
      <p:pic>
        <p:nvPicPr>
          <p:cNvPr id="6" name="Picture 5" descr="ThingWorx_PTC_logo_Final.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494" y="1040054"/>
            <a:ext cx="4251408" cy="1063685"/>
          </a:xfrm>
          <a:prstGeom prst="rect">
            <a:avLst/>
          </a:prstGeom>
        </p:spPr>
      </p:pic>
    </p:spTree>
    <p:extLst>
      <p:ext uri="{BB962C8B-B14F-4D97-AF65-F5344CB8AC3E}">
        <p14:creationId xmlns:p14="http://schemas.microsoft.com/office/powerpoint/2010/main" val="119290065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ThingWorx Partner Program</a:t>
            </a:r>
            <a:endParaRPr lang="en-US" dirty="0"/>
          </a:p>
        </p:txBody>
      </p:sp>
      <p:sp>
        <p:nvSpPr>
          <p:cNvPr id="3" name="Subtitle 2"/>
          <p:cNvSpPr>
            <a:spLocks noGrp="1"/>
          </p:cNvSpPr>
          <p:nvPr>
            <p:ph type="subTitle" idx="15"/>
          </p:nvPr>
        </p:nvSpPr>
        <p:spPr/>
        <p:txBody>
          <a:bodyPr/>
          <a:lstStyle/>
          <a:p>
            <a:r>
              <a:rPr lang="en-US" dirty="0" smtClean="0"/>
              <a:t>The ThingWorx </a:t>
            </a:r>
            <a:r>
              <a:rPr lang="en-US" dirty="0"/>
              <a:t>Partner Program supports the most extensive ecosystem surrounding the Internet of Things.  </a:t>
            </a:r>
          </a:p>
        </p:txBody>
      </p:sp>
      <p:sp>
        <p:nvSpPr>
          <p:cNvPr id="4" name="Footer Placeholder 3"/>
          <p:cNvSpPr>
            <a:spLocks noGrp="1"/>
          </p:cNvSpPr>
          <p:nvPr>
            <p:ph type="ftr" sz="quarter" idx="4294967295"/>
          </p:nvPr>
        </p:nvSpPr>
        <p:spPr>
          <a:xfrm>
            <a:off x="2322576" y="6711696"/>
            <a:ext cx="4498848" cy="109728"/>
          </a:xfrm>
          <a:prstGeom prst="rect">
            <a:avLst/>
          </a:prstGeom>
        </p:spPr>
        <p:txBody>
          <a:bodyPr/>
          <a:lstStyle/>
          <a:p>
            <a:endParaRPr lang="en-US" dirty="0"/>
          </a:p>
        </p:txBody>
      </p:sp>
      <p:sp>
        <p:nvSpPr>
          <p:cNvPr id="5" name="Text Placeholder 4"/>
          <p:cNvSpPr>
            <a:spLocks noGrp="1"/>
          </p:cNvSpPr>
          <p:nvPr>
            <p:ph type="body" sz="quarter" idx="16"/>
          </p:nvPr>
        </p:nvSpPr>
        <p:spPr>
          <a:xfrm>
            <a:off x="227645" y="1710010"/>
            <a:ext cx="8695944" cy="4815388"/>
          </a:xfrm>
        </p:spPr>
        <p:txBody>
          <a:bodyPr/>
          <a:lstStyle/>
          <a:p>
            <a:r>
              <a:rPr lang="en-US" dirty="0" smtClean="0"/>
              <a:t>Primary programs available through the ThingWorx Partner Program include:</a:t>
            </a:r>
          </a:p>
          <a:p>
            <a:pPr lvl="1"/>
            <a:r>
              <a:rPr lang="en-US" sz="2400" dirty="0" smtClean="0"/>
              <a:t>ThingWorx Ready </a:t>
            </a:r>
          </a:p>
          <a:p>
            <a:pPr lvl="1"/>
            <a:r>
              <a:rPr lang="en-US" sz="2400" dirty="0" smtClean="0"/>
              <a:t>ThingWorx System Integrator </a:t>
            </a:r>
          </a:p>
          <a:p>
            <a:pPr lvl="1"/>
            <a:r>
              <a:rPr lang="en-US" sz="2400" dirty="0" smtClean="0"/>
              <a:t>ThingWorx Channel Partner</a:t>
            </a:r>
          </a:p>
          <a:p>
            <a:pPr lvl="1"/>
            <a:r>
              <a:rPr lang="en-US" sz="2400" dirty="0" smtClean="0"/>
              <a:t>ThingWorx OEM Program</a:t>
            </a:r>
            <a:endParaRPr lang="en-US" sz="1600" dirty="0"/>
          </a:p>
          <a:p>
            <a:r>
              <a:rPr lang="en-US" dirty="0" smtClean="0"/>
              <a:t>Additional Supporting Programs</a:t>
            </a:r>
          </a:p>
          <a:p>
            <a:pPr lvl="1"/>
            <a:r>
              <a:rPr lang="en-US" sz="2400" dirty="0" smtClean="0"/>
              <a:t>ThingWorx Marketplace </a:t>
            </a:r>
          </a:p>
          <a:p>
            <a:pPr lvl="1"/>
            <a:r>
              <a:rPr lang="en-US" sz="2400" dirty="0" smtClean="0"/>
              <a:t>Powered by ThingWorx</a:t>
            </a:r>
          </a:p>
          <a:p>
            <a:endParaRPr lang="en-US" dirty="0" smtClean="0"/>
          </a:p>
          <a:p>
            <a:pPr marL="0" indent="0">
              <a:buNone/>
            </a:pPr>
            <a:endParaRPr lang="en-US" dirty="0"/>
          </a:p>
        </p:txBody>
      </p:sp>
    </p:spTree>
    <p:extLst>
      <p:ext uri="{BB962C8B-B14F-4D97-AF65-F5344CB8AC3E}">
        <p14:creationId xmlns:p14="http://schemas.microsoft.com/office/powerpoint/2010/main" val="8075643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8021489"/>
              </p:ext>
            </p:extLst>
          </p:nvPr>
        </p:nvGraphicFramePr>
        <p:xfrm>
          <a:off x="275768" y="861858"/>
          <a:ext cx="8644957" cy="5930936"/>
        </p:xfrm>
        <a:graphic>
          <a:graphicData uri="http://schemas.openxmlformats.org/drawingml/2006/table">
            <a:tbl>
              <a:tblPr>
                <a:tableStyleId>{5C22544A-7EE6-4342-B048-85BDC9FD1C3A}</a:tableStyleId>
              </a:tblPr>
              <a:tblGrid>
                <a:gridCol w="1811603"/>
                <a:gridCol w="2073568"/>
                <a:gridCol w="3368580"/>
                <a:gridCol w="1391206"/>
              </a:tblGrid>
              <a:tr h="351546">
                <a:tc>
                  <a:txBody>
                    <a:bodyPr/>
                    <a:lstStyle/>
                    <a:p>
                      <a:pPr algn="ctr" fontAlgn="ctr"/>
                      <a:r>
                        <a:rPr lang="en-US" sz="1200" b="1" i="0" u="none" strike="noStrike" dirty="0" smtClean="0">
                          <a:solidFill>
                            <a:schemeClr val="tx1">
                              <a:lumMod val="50000"/>
                            </a:schemeClr>
                          </a:solidFill>
                          <a:effectLst/>
                          <a:latin typeface="+mj-lt"/>
                        </a:rPr>
                        <a:t>Company Type</a:t>
                      </a:r>
                      <a:endParaRPr lang="en-US" sz="12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fontAlgn="b"/>
                      <a:r>
                        <a:rPr lang="en-US" sz="1200" b="1" u="none" strike="noStrike" dirty="0" smtClean="0">
                          <a:solidFill>
                            <a:schemeClr val="tx1">
                              <a:lumMod val="50000"/>
                            </a:schemeClr>
                          </a:solidFill>
                          <a:effectLst/>
                          <a:latin typeface="+mj-lt"/>
                        </a:rPr>
                        <a:t>Examples</a:t>
                      </a:r>
                      <a:endParaRPr lang="en-US" sz="12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solidFill>
                            <a:srgbClr val="292B2D"/>
                          </a:solidFill>
                        </a:rPr>
                        <a:t> Definition</a:t>
                      </a:r>
                      <a:endParaRPr lang="en-US" sz="1200" b="1" dirty="0">
                        <a:solidFill>
                          <a:srgbClr val="292B2D"/>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solidFill>
                            <a:srgbClr val="292B2D"/>
                          </a:solidFill>
                        </a:rPr>
                        <a:t>Potential Programs </a:t>
                      </a:r>
                      <a:endParaRPr lang="en-US" sz="1200" b="1" dirty="0">
                        <a:solidFill>
                          <a:srgbClr val="292B2D"/>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605064">
                <a:tc>
                  <a:txBody>
                    <a:bodyPr/>
                    <a:lstStyle/>
                    <a:p>
                      <a:pPr algn="ctr" fontAlgn="b"/>
                      <a:r>
                        <a:rPr lang="en-US" sz="1200" b="1" i="0" u="none" strike="noStrike" dirty="0" smtClean="0">
                          <a:solidFill>
                            <a:schemeClr val="bg1"/>
                          </a:solidFill>
                          <a:effectLst/>
                          <a:latin typeface="+mj-lt"/>
                        </a:rPr>
                        <a:t>Edge Communication Devices</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r>
                        <a:rPr lang="en-US" sz="1200" b="1" u="none" strike="noStrike" dirty="0" smtClean="0">
                          <a:solidFill>
                            <a:schemeClr val="bg1"/>
                          </a:solidFill>
                          <a:effectLst/>
                          <a:latin typeface="+mj-lt"/>
                        </a:rPr>
                        <a:t>Cert</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100" u="none" strike="noStrike" dirty="0" smtClean="0">
                          <a:solidFill>
                            <a:srgbClr val="292B2D"/>
                          </a:solidFill>
                          <a:effectLst/>
                          <a:latin typeface="+mj-lt"/>
                        </a:rPr>
                        <a:t>Manufacturers of edge devices and gateways that can be</a:t>
                      </a:r>
                      <a:r>
                        <a:rPr lang="en-US" sz="1100" u="none" strike="noStrike" baseline="0" dirty="0" smtClean="0">
                          <a:solidFill>
                            <a:srgbClr val="292B2D"/>
                          </a:solidFill>
                          <a:effectLst/>
                          <a:latin typeface="+mj-lt"/>
                        </a:rPr>
                        <a:t> added to existing </a:t>
                      </a:r>
                      <a:r>
                        <a:rPr lang="en-US" sz="1100" u="none" strike="noStrike" baseline="0" dirty="0" smtClean="0">
                          <a:solidFill>
                            <a:srgbClr val="53565A"/>
                          </a:solidFill>
                          <a:effectLst/>
                          <a:latin typeface="+mj-lt"/>
                        </a:rPr>
                        <a:t>products and want to connect to the ThingWorx platform</a:t>
                      </a:r>
                      <a:r>
                        <a:rPr lang="en-US" sz="1100" u="none" strike="noStrike" dirty="0" smtClean="0">
                          <a:solidFill>
                            <a:srgbClr val="53565A"/>
                          </a:solidFill>
                          <a:effectLst/>
                          <a:latin typeface="+mj-lt"/>
                        </a:rPr>
                        <a:t>.</a:t>
                      </a:r>
                      <a:endParaRPr lang="en-US" sz="1100" b="0" i="0" u="none" strike="noStrike" dirty="0">
                        <a:solidFill>
                          <a:srgbClr val="53565A"/>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ThingWorx Ready</a:t>
                      </a:r>
                      <a:r>
                        <a:rPr lang="en-US" sz="1050" dirty="0" smtClean="0">
                          <a:solidFill>
                            <a:schemeClr val="tx1">
                              <a:lumMod val="50000"/>
                            </a:schemeClr>
                          </a:solidFill>
                        </a:rPr>
                        <a:t/>
                      </a:r>
                      <a:br>
                        <a:rPr lang="en-US" sz="1050" dirty="0" smtClean="0">
                          <a:solidFill>
                            <a:schemeClr val="tx1">
                              <a:lumMod val="50000"/>
                            </a:schemeClr>
                          </a:solidFill>
                        </a:rPr>
                      </a:br>
                      <a:r>
                        <a:rPr lang="en-US" sz="1050" dirty="0" smtClean="0">
                          <a:solidFill>
                            <a:schemeClr val="tx1">
                              <a:lumMod val="50000"/>
                            </a:schemeClr>
                          </a:solidFill>
                        </a:rPr>
                        <a:t>Marketplace</a:t>
                      </a:r>
                      <a:endParaRPr lang="en-US" sz="1050" dirty="0" smtClean="0">
                        <a:solidFill>
                          <a:schemeClr val="tx1">
                            <a:lumMod val="50000"/>
                          </a:schemeClr>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744269">
                <a:tc>
                  <a:txBody>
                    <a:bodyPr/>
                    <a:lstStyle/>
                    <a:p>
                      <a:pPr algn="ctr" fontAlgn="b"/>
                      <a:r>
                        <a:rPr lang="en-US" sz="1200" b="1" i="0" u="none" strike="noStrike" dirty="0" smtClean="0">
                          <a:solidFill>
                            <a:schemeClr val="bg1"/>
                          </a:solidFill>
                          <a:effectLst/>
                          <a:latin typeface="+mj-lt"/>
                        </a:rPr>
                        <a:t>Embedded</a:t>
                      </a:r>
                    </a:p>
                    <a:p>
                      <a:pPr algn="ctr" fontAlgn="b"/>
                      <a:r>
                        <a:rPr lang="en-US" sz="1200" b="1" i="0" u="none" strike="noStrike" dirty="0" smtClean="0">
                          <a:solidFill>
                            <a:schemeClr val="bg1"/>
                          </a:solidFill>
                          <a:effectLst/>
                          <a:latin typeface="+mj-lt"/>
                        </a:rPr>
                        <a:t> (HW/SW)</a:t>
                      </a:r>
                      <a:endParaRPr lang="en-US" sz="1200" b="1" i="0" u="none" strike="noStrike" kern="1200" dirty="0" smtClean="0">
                        <a:solidFill>
                          <a:schemeClr val="bg1"/>
                        </a:solidFill>
                        <a:effectLst/>
                        <a:latin typeface="+mn-lt"/>
                        <a:ea typeface="+mn-ea"/>
                        <a:cs typeface="+mn-cs"/>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b"/>
                      <a:r>
                        <a:rPr lang="en-US" sz="1200" b="1" u="none" strike="noStrike" kern="1200" dirty="0" smtClean="0">
                          <a:solidFill>
                            <a:schemeClr val="bg1"/>
                          </a:solidFill>
                          <a:effectLst/>
                          <a:latin typeface="+mn-lt"/>
                          <a:ea typeface="+mn-ea"/>
                          <a:cs typeface="+mn-cs"/>
                        </a:rPr>
                        <a:t>Resell</a:t>
                      </a:r>
                      <a:r>
                        <a:rPr lang="en-US" sz="1200" b="1" u="none" strike="noStrike" dirty="0" smtClean="0">
                          <a:solidFill>
                            <a:schemeClr val="bg1"/>
                          </a:solidFill>
                          <a:effectLst/>
                          <a:latin typeface="+mj-lt"/>
                        </a:rPr>
                        <a:t> </a:t>
                      </a:r>
                    </a:p>
                    <a:p>
                      <a:pPr algn="ctr" fontAlgn="b"/>
                      <a:r>
                        <a:rPr lang="en-US" sz="1200" b="1" u="none" strike="noStrike" dirty="0" smtClean="0">
                          <a:solidFill>
                            <a:schemeClr val="bg1"/>
                          </a:solidFill>
                          <a:effectLst/>
                          <a:latin typeface="+mj-lt"/>
                        </a:rPr>
                        <a:t>         </a:t>
                      </a:r>
                      <a:r>
                        <a:rPr lang="en-US" sz="1200" b="1" u="none" strike="noStrike" baseline="0" dirty="0" smtClean="0">
                          <a:solidFill>
                            <a:schemeClr val="bg1"/>
                          </a:solidFill>
                          <a:effectLst/>
                          <a:latin typeface="+mj-lt"/>
                        </a:rPr>
                        <a:t>   </a:t>
                      </a:r>
                      <a:endParaRPr lang="en-US" sz="1200" b="1" i="0" u="none" strike="noStrike" dirty="0">
                        <a:solidFill>
                          <a:schemeClr val="bg1"/>
                        </a:solidFill>
                        <a:effectLst/>
                        <a:latin typeface="+mj-lt"/>
                      </a:endParaRPr>
                    </a:p>
                  </a:txBody>
                  <a:tcPr marL="9539" marR="9539"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100" u="none" strike="noStrike" dirty="0" smtClean="0">
                          <a:solidFill>
                            <a:srgbClr val="292B2D"/>
                          </a:solidFill>
                          <a:effectLst/>
                          <a:latin typeface="+mj-lt"/>
                        </a:rPr>
                        <a:t>Manufacturers</a:t>
                      </a:r>
                      <a:r>
                        <a:rPr lang="en-US" sz="1100" u="none" strike="noStrike" baseline="0" dirty="0" smtClean="0">
                          <a:solidFill>
                            <a:srgbClr val="292B2D"/>
                          </a:solidFill>
                          <a:effectLst/>
                          <a:latin typeface="+mj-lt"/>
                        </a:rPr>
                        <a:t> of embedded chips that can be designed into smart connected products that want to connect to the ThingWorx </a:t>
                      </a:r>
                      <a:r>
                        <a:rPr lang="en-US" sz="1100" u="none" strike="noStrike" baseline="0" dirty="0" smtClean="0">
                          <a:solidFill>
                            <a:schemeClr val="tx1"/>
                          </a:solidFill>
                          <a:effectLst/>
                          <a:latin typeface="+mj-lt"/>
                        </a:rPr>
                        <a:t>platform.</a:t>
                      </a:r>
                      <a:r>
                        <a:rPr lang="en-US" sz="1100" u="none" strike="noStrike" dirty="0">
                          <a:solidFill>
                            <a:schemeClr val="tx1"/>
                          </a:solidFill>
                          <a:effectLst/>
                          <a:latin typeface="+mj-lt"/>
                        </a:rPr>
                        <a:t> </a:t>
                      </a:r>
                      <a:endParaRPr lang="en-US" sz="11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ThingWorx Ready</a:t>
                      </a:r>
                      <a:r>
                        <a:rPr lang="en-US" sz="1050" dirty="0" smtClean="0">
                          <a:solidFill>
                            <a:schemeClr val="tx1">
                              <a:lumMod val="50000"/>
                            </a:schemeClr>
                          </a:solidFill>
                        </a:rPr>
                        <a:t/>
                      </a:r>
                      <a:br>
                        <a:rPr lang="en-US" sz="1050" dirty="0" smtClean="0">
                          <a:solidFill>
                            <a:schemeClr val="tx1">
                              <a:lumMod val="50000"/>
                            </a:schemeClr>
                          </a:solidFill>
                        </a:rPr>
                      </a:br>
                      <a:r>
                        <a:rPr lang="en-US" sz="1050" dirty="0" smtClean="0">
                          <a:solidFill>
                            <a:schemeClr val="tx1">
                              <a:lumMod val="50000"/>
                            </a:schemeClr>
                          </a:solidFill>
                        </a:rPr>
                        <a:t>Marketplace</a:t>
                      </a:r>
                    </a:p>
                    <a:p>
                      <a:pPr marL="171450" lvl="0" indent="-171450" algn="l">
                        <a:buFont typeface="Arial"/>
                        <a:buChar char="•"/>
                      </a:pPr>
                      <a:r>
                        <a:rPr lang="en-US" sz="1050" baseline="0" dirty="0" smtClean="0">
                          <a:solidFill>
                            <a:schemeClr val="tx1">
                              <a:lumMod val="50000"/>
                            </a:schemeClr>
                          </a:solidFill>
                        </a:rPr>
                        <a:t>OEM </a:t>
                      </a:r>
                      <a:endParaRPr lang="en-US" sz="1050" dirty="0" smtClean="0">
                        <a:solidFill>
                          <a:schemeClr val="tx1">
                            <a:lumMod val="50000"/>
                          </a:schemeClr>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415840">
                <a:tc>
                  <a:txBody>
                    <a:bodyPr/>
                    <a:lstStyle/>
                    <a:p>
                      <a:pPr algn="ctr" fontAlgn="b"/>
                      <a:r>
                        <a:rPr lang="en-US" sz="1200" b="1" i="0" u="none" strike="noStrike" dirty="0" smtClean="0">
                          <a:solidFill>
                            <a:schemeClr val="bg1"/>
                          </a:solidFill>
                          <a:effectLst/>
                          <a:latin typeface="+mj-lt"/>
                        </a:rPr>
                        <a:t>IoT Platforms</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100" b="0" i="0" u="none" strike="noStrike" dirty="0" smtClean="0">
                          <a:solidFill>
                            <a:srgbClr val="292B2D"/>
                          </a:solidFill>
                          <a:effectLst/>
                          <a:latin typeface="+mj-lt"/>
                        </a:rPr>
                        <a:t>Companies looking to offer</a:t>
                      </a:r>
                      <a:r>
                        <a:rPr lang="en-US" sz="1100" b="0" i="0" u="none" strike="noStrike" baseline="0" dirty="0" smtClean="0">
                          <a:solidFill>
                            <a:srgbClr val="292B2D"/>
                          </a:solidFill>
                          <a:effectLst/>
                          <a:latin typeface="+mj-lt"/>
                        </a:rPr>
                        <a:t> </a:t>
                      </a:r>
                    </a:p>
                    <a:p>
                      <a:pPr algn="ctr" fontAlgn="b"/>
                      <a:r>
                        <a:rPr lang="en-US" sz="1100" b="0" i="0" u="none" strike="noStrike" baseline="0" dirty="0" smtClean="0">
                          <a:solidFill>
                            <a:srgbClr val="292B2D"/>
                          </a:solidFill>
                          <a:effectLst/>
                          <a:latin typeface="+mj-lt"/>
                        </a:rPr>
                        <a:t>their own white labeled horizontal IoT platform based on the ThingWorx platform.</a:t>
                      </a:r>
                      <a:endParaRPr lang="en-US" sz="1100" b="0" i="0" u="none" strike="noStrike" dirty="0">
                        <a:solidFill>
                          <a:srgbClr val="292B2D"/>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OEM</a:t>
                      </a:r>
                      <a:endParaRPr lang="en-US" sz="1050" b="1" dirty="0">
                        <a:solidFill>
                          <a:schemeClr val="tx1">
                            <a:lumMod val="50000"/>
                          </a:schemeClr>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578351">
                <a:tc>
                  <a:txBody>
                    <a:bodyPr/>
                    <a:lstStyle/>
                    <a:p>
                      <a:pPr algn="ctr" fontAlgn="b"/>
                      <a:r>
                        <a:rPr lang="en-US" sz="1200" b="1" i="0" u="none" strike="noStrike" dirty="0" smtClean="0">
                          <a:solidFill>
                            <a:schemeClr val="bg1"/>
                          </a:solidFill>
                          <a:effectLst/>
                          <a:latin typeface="+mj-lt"/>
                        </a:rPr>
                        <a:t>Communication Service Provider</a:t>
                      </a:r>
                    </a:p>
                    <a:p>
                      <a:pPr algn="ctr" fontAlgn="b"/>
                      <a:r>
                        <a:rPr lang="en-US" sz="1200" b="1" i="0" u="none" strike="noStrike" dirty="0" smtClean="0">
                          <a:solidFill>
                            <a:schemeClr val="bg1"/>
                          </a:solidFill>
                          <a:effectLst/>
                          <a:latin typeface="+mj-lt"/>
                        </a:rPr>
                        <a:t>(</a:t>
                      </a:r>
                      <a:r>
                        <a:rPr lang="en-US" sz="1200" b="1" i="0" u="none" strike="noStrike" dirty="0" err="1" smtClean="0">
                          <a:solidFill>
                            <a:schemeClr val="bg1"/>
                          </a:solidFill>
                          <a:effectLst/>
                          <a:latin typeface="+mj-lt"/>
                        </a:rPr>
                        <a:t>Telcos</a:t>
                      </a:r>
                      <a:r>
                        <a:rPr lang="en-US" sz="1200" b="1" i="0" u="none" strike="noStrike" dirty="0" smtClean="0">
                          <a:solidFill>
                            <a:schemeClr val="bg1"/>
                          </a:solidFill>
                          <a:effectLst/>
                          <a:latin typeface="+mj-lt"/>
                        </a:rPr>
                        <a:t>, MVNOs)</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r>
                        <a:rPr lang="en-US" sz="1200" b="1" u="none" strike="noStrike" dirty="0">
                          <a:solidFill>
                            <a:schemeClr val="bg1"/>
                          </a:solidFill>
                          <a:effectLst/>
                          <a:latin typeface="+mj-lt"/>
                        </a:rPr>
                        <a:t>OEM</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100" u="none" strike="noStrike" baseline="0" dirty="0" smtClean="0">
                          <a:solidFill>
                            <a:srgbClr val="292B2D"/>
                          </a:solidFill>
                          <a:effectLst/>
                          <a:latin typeface="+mj-lt"/>
                        </a:rPr>
                        <a:t>Service providers including wireless telecommunications, MVNOs, Cable and Satellite providers that wish to offer IoT solutions beyond simple connectivity.</a:t>
                      </a:r>
                      <a:r>
                        <a:rPr lang="en-US" sz="1100" u="none" strike="noStrike" dirty="0">
                          <a:solidFill>
                            <a:srgbClr val="292B2D"/>
                          </a:solidFill>
                          <a:effectLst/>
                          <a:latin typeface="+mj-lt"/>
                        </a:rPr>
                        <a:t> </a:t>
                      </a:r>
                      <a:endParaRPr lang="en-US" sz="1100" b="0" i="0" u="none" strike="noStrike" dirty="0">
                        <a:solidFill>
                          <a:srgbClr val="292B2D"/>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OEM</a:t>
                      </a:r>
                    </a:p>
                    <a:p>
                      <a:pPr marL="171450" lvl="0" indent="-171450" algn="l">
                        <a:buFont typeface="Arial"/>
                        <a:buChar char="•"/>
                      </a:pPr>
                      <a:r>
                        <a:rPr lang="en-US" sz="1050" dirty="0" smtClean="0">
                          <a:solidFill>
                            <a:schemeClr val="tx1">
                              <a:lumMod val="50000"/>
                            </a:schemeClr>
                          </a:solidFill>
                        </a:rPr>
                        <a:t>Channel Program</a:t>
                      </a:r>
                    </a:p>
                    <a:p>
                      <a:pPr marL="171450" lvl="0" indent="-171450" algn="l">
                        <a:buFont typeface="Arial"/>
                        <a:buChar char="•"/>
                      </a:pPr>
                      <a:r>
                        <a:rPr lang="en-US" sz="1050" dirty="0" smtClean="0">
                          <a:solidFill>
                            <a:schemeClr val="tx1">
                              <a:lumMod val="50000"/>
                            </a:schemeClr>
                          </a:solidFill>
                        </a:rPr>
                        <a:t>Marketplace</a:t>
                      </a:r>
                      <a:endParaRPr lang="en-US" sz="1050" dirty="0" smtClean="0">
                        <a:solidFill>
                          <a:schemeClr val="tx1">
                            <a:lumMod val="50000"/>
                          </a:schemeClr>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680741">
                <a:tc>
                  <a:txBody>
                    <a:bodyPr/>
                    <a:lstStyle/>
                    <a:p>
                      <a:pPr algn="ctr" fontAlgn="b"/>
                      <a:r>
                        <a:rPr lang="en-US" sz="1200" b="1" i="0" u="none" strike="noStrike" dirty="0" smtClean="0">
                          <a:solidFill>
                            <a:schemeClr val="bg1"/>
                          </a:solidFill>
                          <a:effectLst/>
                          <a:latin typeface="+mj-lt"/>
                        </a:rPr>
                        <a:t>Business Systems (Analytics,</a:t>
                      </a:r>
                      <a:r>
                        <a:rPr lang="en-US" sz="1200" b="1" i="0" u="none" strike="noStrike" baseline="0" dirty="0" smtClean="0">
                          <a:solidFill>
                            <a:schemeClr val="bg1"/>
                          </a:solidFill>
                          <a:effectLst/>
                          <a:latin typeface="+mj-lt"/>
                        </a:rPr>
                        <a:t> CRM, Service)</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r>
                        <a:rPr lang="en-US" sz="1200" b="1" u="none" strike="noStrike" dirty="0" smtClean="0">
                          <a:solidFill>
                            <a:schemeClr val="bg1"/>
                          </a:solidFill>
                          <a:effectLst/>
                          <a:latin typeface="+mj-lt"/>
                        </a:rPr>
                        <a:t>Integration Services</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100" u="none" strike="noStrike" dirty="0" smtClean="0">
                          <a:solidFill>
                            <a:srgbClr val="292B2D"/>
                          </a:solidFill>
                          <a:effectLst/>
                          <a:latin typeface="+mj-lt"/>
                        </a:rPr>
                        <a:t>Business</a:t>
                      </a:r>
                      <a:r>
                        <a:rPr lang="en-US" sz="1100" u="none" strike="noStrike" baseline="0" dirty="0" smtClean="0">
                          <a:solidFill>
                            <a:srgbClr val="292B2D"/>
                          </a:solidFill>
                          <a:effectLst/>
                          <a:latin typeface="+mj-lt"/>
                        </a:rPr>
                        <a:t> systems companies that offer analytics, CRM, and service applications that enhance an IoT complete solution and wish to integrate with ThingWorx.</a:t>
                      </a:r>
                      <a:r>
                        <a:rPr lang="en-US" sz="1100" u="none" strike="noStrike" dirty="0">
                          <a:solidFill>
                            <a:srgbClr val="292B2D"/>
                          </a:solidFill>
                          <a:effectLst/>
                          <a:latin typeface="+mj-lt"/>
                        </a:rPr>
                        <a:t> </a:t>
                      </a:r>
                      <a:endParaRPr lang="en-US" sz="1100" b="0" i="0" u="none" strike="noStrike" dirty="0">
                        <a:solidFill>
                          <a:srgbClr val="292B2D"/>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ThingWorx Ready</a:t>
                      </a:r>
                      <a:br>
                        <a:rPr lang="en-US" sz="1050" b="1" dirty="0" smtClean="0">
                          <a:solidFill>
                            <a:schemeClr val="tx1">
                              <a:lumMod val="50000"/>
                            </a:schemeClr>
                          </a:solidFill>
                        </a:rPr>
                      </a:br>
                      <a:r>
                        <a:rPr lang="en-US" sz="1050" dirty="0" smtClean="0">
                          <a:solidFill>
                            <a:schemeClr val="tx1">
                              <a:lumMod val="50000"/>
                            </a:schemeClr>
                          </a:solidFill>
                        </a:rPr>
                        <a:t>Marketplace</a:t>
                      </a:r>
                    </a:p>
                    <a:p>
                      <a:pPr marL="171450" lvl="0" indent="-171450" algn="l">
                        <a:buFont typeface="Arial"/>
                        <a:buChar char="•"/>
                      </a:pPr>
                      <a:r>
                        <a:rPr lang="en-US" sz="1050" baseline="0" dirty="0" smtClean="0">
                          <a:solidFill>
                            <a:schemeClr val="tx1">
                              <a:lumMod val="50000"/>
                            </a:schemeClr>
                          </a:solidFill>
                        </a:rPr>
                        <a:t>OEM</a:t>
                      </a:r>
                      <a:endParaRPr lang="en-US" sz="1050" dirty="0" smtClean="0">
                        <a:solidFill>
                          <a:schemeClr val="tx1">
                            <a:lumMod val="50000"/>
                          </a:schemeClr>
                        </a:solidFill>
                      </a:endParaRPr>
                    </a:p>
                    <a:p>
                      <a:pPr marL="171450" lvl="0" indent="-171450" algn="l">
                        <a:buFont typeface="Arial"/>
                        <a:buChar char="•"/>
                      </a:pPr>
                      <a:endParaRPr lang="en-US" sz="1050" dirty="0">
                        <a:solidFill>
                          <a:schemeClr val="tx1">
                            <a:lumMod val="50000"/>
                          </a:schemeClr>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558999">
                <a:tc>
                  <a:txBody>
                    <a:bodyPr/>
                    <a:lstStyle/>
                    <a:p>
                      <a:pPr algn="ctr" fontAlgn="b"/>
                      <a:r>
                        <a:rPr lang="en-US" sz="1200" b="1" i="0" u="none" strike="noStrike" dirty="0" smtClean="0">
                          <a:solidFill>
                            <a:schemeClr val="bg1"/>
                          </a:solidFill>
                          <a:effectLst/>
                          <a:latin typeface="+mj-lt"/>
                        </a:rPr>
                        <a:t>Systems Integrator</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r>
                        <a:rPr lang="en-US" sz="1200" b="1" i="0" u="none" strike="noStrike" dirty="0" smtClean="0">
                          <a:solidFill>
                            <a:schemeClr val="bg1"/>
                          </a:solidFill>
                          <a:effectLst/>
                          <a:latin typeface="+mj-lt"/>
                        </a:rPr>
                        <a:t>Rev Share</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100" dirty="0" smtClean="0">
                          <a:solidFill>
                            <a:srgbClr val="292B2D"/>
                          </a:solidFill>
                        </a:rPr>
                        <a:t>Global or regional system</a:t>
                      </a:r>
                      <a:r>
                        <a:rPr lang="en-US" sz="1100" baseline="0" dirty="0" smtClean="0">
                          <a:solidFill>
                            <a:srgbClr val="292B2D"/>
                          </a:solidFill>
                        </a:rPr>
                        <a:t> integrators offering services and consulting for IoT projects.  May also produce applications that can be certified and published in the marketplace or offer solutions as a service.</a:t>
                      </a:r>
                      <a:endParaRPr lang="en-US" sz="1100" dirty="0">
                        <a:solidFill>
                          <a:srgbClr val="292B2D"/>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System Integrator</a:t>
                      </a:r>
                    </a:p>
                    <a:p>
                      <a:pPr marL="171450" lvl="0" indent="-171450" algn="l">
                        <a:buFont typeface="Arial"/>
                        <a:buChar char="•"/>
                      </a:pPr>
                      <a:r>
                        <a:rPr lang="en-US" sz="1050" dirty="0" smtClean="0">
                          <a:solidFill>
                            <a:schemeClr val="tx1">
                              <a:lumMod val="50000"/>
                            </a:schemeClr>
                          </a:solidFill>
                        </a:rPr>
                        <a:t>ThingWorx Ready</a:t>
                      </a:r>
                    </a:p>
                    <a:p>
                      <a:pPr marL="171450" lvl="0" indent="-171450" algn="l">
                        <a:buFont typeface="Arial"/>
                        <a:buChar char="•"/>
                      </a:pPr>
                      <a:r>
                        <a:rPr lang="en-US" sz="1050" baseline="0" dirty="0" smtClean="0">
                          <a:solidFill>
                            <a:schemeClr val="tx1">
                              <a:lumMod val="50000"/>
                            </a:schemeClr>
                          </a:solidFill>
                        </a:rPr>
                        <a:t>Powered by ThingWorx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50" baseline="0" dirty="0" smtClean="0">
                          <a:solidFill>
                            <a:schemeClr val="tx1">
                              <a:lumMod val="50000"/>
                            </a:schemeClr>
                          </a:solidFill>
                        </a:rPr>
                        <a:t>Marketplace</a:t>
                      </a: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558999">
                <a:tc>
                  <a:txBody>
                    <a:bodyPr/>
                    <a:lstStyle/>
                    <a:p>
                      <a:pPr algn="ctr" fontAlgn="b"/>
                      <a:r>
                        <a:rPr lang="en-US" sz="1200" b="1" i="0" u="none" strike="noStrike" dirty="0" smtClean="0">
                          <a:solidFill>
                            <a:schemeClr val="bg1"/>
                          </a:solidFill>
                          <a:effectLst/>
                          <a:latin typeface="+mj-lt"/>
                        </a:rPr>
                        <a:t>Resellers,</a:t>
                      </a:r>
                      <a:r>
                        <a:rPr lang="en-US" sz="1200" b="1" i="0" u="none" strike="noStrike" baseline="0" dirty="0" smtClean="0">
                          <a:solidFill>
                            <a:schemeClr val="bg1"/>
                          </a:solidFill>
                          <a:effectLst/>
                          <a:latin typeface="+mj-lt"/>
                        </a:rPr>
                        <a:t>  VARs, VADs</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r>
                        <a:rPr lang="en-US" sz="1200" b="1" i="0" u="none" strike="noStrike" dirty="0" smtClean="0">
                          <a:solidFill>
                            <a:schemeClr val="bg1"/>
                          </a:solidFill>
                          <a:effectLst/>
                          <a:latin typeface="+mj-lt"/>
                        </a:rPr>
                        <a:t>Customer</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100" dirty="0" smtClean="0">
                          <a:solidFill>
                            <a:srgbClr val="292B2D"/>
                          </a:solidFill>
                        </a:rPr>
                        <a:t>Regional or vertical</a:t>
                      </a:r>
                      <a:r>
                        <a:rPr lang="en-US" sz="1100" baseline="0" dirty="0" smtClean="0">
                          <a:solidFill>
                            <a:srgbClr val="292B2D"/>
                          </a:solidFill>
                        </a:rPr>
                        <a:t> focused resellers, VARs, and VADs that resell ThingWorx and possibly other IoT ecosystem products.</a:t>
                      </a:r>
                      <a:endParaRPr lang="en-US" sz="1100" dirty="0">
                        <a:solidFill>
                          <a:srgbClr val="292B2D"/>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Channel Partner Program</a:t>
                      </a:r>
                    </a:p>
                    <a:p>
                      <a:pPr marL="171450" lvl="0" indent="-171450" algn="l">
                        <a:buFont typeface="Arial"/>
                        <a:buChar char="•"/>
                      </a:pPr>
                      <a:r>
                        <a:rPr lang="en-US" sz="1050" dirty="0" smtClean="0">
                          <a:solidFill>
                            <a:schemeClr val="tx1">
                              <a:lumMod val="50000"/>
                            </a:schemeClr>
                          </a:solidFill>
                        </a:rPr>
                        <a:t>Marketplace</a:t>
                      </a:r>
                      <a:endParaRPr lang="en-US" sz="1050" dirty="0">
                        <a:solidFill>
                          <a:schemeClr val="tx1">
                            <a:lumMod val="50000"/>
                          </a:schemeClr>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558999">
                <a:tc>
                  <a:txBody>
                    <a:bodyPr/>
                    <a:lstStyle/>
                    <a:p>
                      <a:pPr algn="ctr" fontAlgn="b"/>
                      <a:r>
                        <a:rPr lang="en-US" sz="1200" b="1" i="0" u="none" strike="noStrike" dirty="0" smtClean="0">
                          <a:solidFill>
                            <a:schemeClr val="bg1"/>
                          </a:solidFill>
                          <a:effectLst/>
                          <a:latin typeface="+mj-lt"/>
                        </a:rPr>
                        <a:t>Solution Providers</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r>
                        <a:rPr lang="en-US" sz="1200" b="1" u="none" strike="noStrike" baseline="0" dirty="0" smtClean="0">
                          <a:solidFill>
                            <a:schemeClr val="bg1"/>
                          </a:solidFill>
                          <a:effectLst/>
                          <a:latin typeface="+mj-lt"/>
                        </a:rPr>
                        <a:t>Referral</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100" dirty="0" smtClean="0">
                          <a:solidFill>
                            <a:srgbClr val="292B2D"/>
                          </a:solidFill>
                        </a:rPr>
                        <a:t>Solutions offered to end customers as a</a:t>
                      </a:r>
                      <a:r>
                        <a:rPr lang="en-US" sz="1100" baseline="0" dirty="0" smtClean="0">
                          <a:solidFill>
                            <a:srgbClr val="292B2D"/>
                          </a:solidFill>
                        </a:rPr>
                        <a:t> service that were built with the ThingWorx IoT Platform.</a:t>
                      </a:r>
                      <a:endParaRPr lang="en-US" sz="1100" dirty="0">
                        <a:solidFill>
                          <a:srgbClr val="292B2D"/>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a:buFont typeface="Arial"/>
                        <a:buChar char="•"/>
                      </a:pPr>
                      <a:r>
                        <a:rPr lang="en-US" sz="1050" b="1" dirty="0" smtClean="0">
                          <a:solidFill>
                            <a:schemeClr val="tx1">
                              <a:lumMod val="50000"/>
                            </a:schemeClr>
                          </a:solidFill>
                        </a:rPr>
                        <a:t>Powered by ThingWorx</a:t>
                      </a:r>
                    </a:p>
                    <a:p>
                      <a:pPr marL="171450" lvl="0" indent="-171450" algn="l">
                        <a:buFont typeface="Arial"/>
                        <a:buChar char="•"/>
                      </a:pPr>
                      <a:r>
                        <a:rPr lang="en-US" sz="1050" dirty="0" smtClean="0">
                          <a:solidFill>
                            <a:schemeClr val="tx1">
                              <a:lumMod val="50000"/>
                            </a:schemeClr>
                          </a:solidFill>
                        </a:rPr>
                        <a:t>Marketplace</a:t>
                      </a:r>
                      <a:endParaRPr lang="en-US" sz="1050" dirty="0">
                        <a:solidFill>
                          <a:schemeClr val="tx1">
                            <a:lumMod val="50000"/>
                          </a:schemeClr>
                        </a:solidFill>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405424">
                <a:tc>
                  <a:txBody>
                    <a:bodyPr/>
                    <a:lstStyle/>
                    <a:p>
                      <a:pPr algn="ctr" fontAlgn="b"/>
                      <a:r>
                        <a:rPr lang="en-US" sz="1200" b="1" i="0" u="none" strike="noStrike" dirty="0" smtClean="0">
                          <a:solidFill>
                            <a:schemeClr val="bg1"/>
                          </a:solidFill>
                          <a:effectLst/>
                          <a:latin typeface="+mj-lt"/>
                        </a:rPr>
                        <a:t>Consultant</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FAA45"/>
                    </a:solidFill>
                  </a:tcPr>
                </a:tc>
                <a:tc>
                  <a:txBody>
                    <a:bodyPr/>
                    <a:lstStyle/>
                    <a:p>
                      <a:pPr algn="ctr" fontAlgn="ct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100" b="0" i="0" u="none" strike="noStrike" dirty="0" smtClean="0">
                          <a:solidFill>
                            <a:srgbClr val="292B2D"/>
                          </a:solidFill>
                          <a:effectLst/>
                          <a:latin typeface="+mj-lt"/>
                        </a:rPr>
                        <a:t>Companies</a:t>
                      </a:r>
                      <a:r>
                        <a:rPr lang="en-US" sz="1100" b="0" i="0" u="none" strike="noStrike" baseline="0" dirty="0" smtClean="0">
                          <a:solidFill>
                            <a:srgbClr val="292B2D"/>
                          </a:solidFill>
                          <a:effectLst/>
                          <a:latin typeface="+mj-lt"/>
                        </a:rPr>
                        <a:t> offering consulting advice and product recommendations around the IoT ecosystem.</a:t>
                      </a:r>
                      <a:endParaRPr lang="en-US" sz="1100" b="0" i="0" u="none" strike="noStrike" dirty="0">
                        <a:solidFill>
                          <a:srgbClr val="292B2D"/>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171450" lvl="0" indent="-171450" algn="l" fontAlgn="b">
                        <a:buFont typeface="Arial"/>
                        <a:buChar char="•"/>
                      </a:pPr>
                      <a:r>
                        <a:rPr lang="en-US" sz="1050" b="1" i="0" u="none" strike="noStrike" dirty="0" smtClean="0">
                          <a:solidFill>
                            <a:schemeClr val="tx1">
                              <a:lumMod val="50000"/>
                            </a:schemeClr>
                          </a:solidFill>
                          <a:effectLst/>
                          <a:latin typeface="+mj-lt"/>
                        </a:rPr>
                        <a:t>Marketplace</a:t>
                      </a:r>
                      <a:endParaRPr lang="en-US" sz="105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US" dirty="0" smtClean="0"/>
              <a:t>Types of companies and programs</a:t>
            </a:r>
            <a:endParaRPr lang="en-US" dirty="0"/>
          </a:p>
        </p:txBody>
      </p:sp>
      <p:grpSp>
        <p:nvGrpSpPr>
          <p:cNvPr id="35" name="Group 34"/>
          <p:cNvGrpSpPr/>
          <p:nvPr/>
        </p:nvGrpSpPr>
        <p:grpSpPr>
          <a:xfrm>
            <a:off x="2106493" y="3850289"/>
            <a:ext cx="2012418" cy="591109"/>
            <a:chOff x="2106493" y="3906991"/>
            <a:chExt cx="2012418" cy="591109"/>
          </a:xfrm>
        </p:grpSpPr>
        <p:pic>
          <p:nvPicPr>
            <p:cNvPr id="6" name="Picture 5" descr="Oracle_logo.png"/>
            <p:cNvPicPr>
              <a:picLocks noChangeAspect="1"/>
            </p:cNvPicPr>
            <p:nvPr/>
          </p:nvPicPr>
          <p:blipFill>
            <a:blip r:embed="rId2" cstate="print"/>
            <a:stretch>
              <a:fillRect/>
            </a:stretch>
          </p:blipFill>
          <p:spPr>
            <a:xfrm>
              <a:off x="2106493" y="4342639"/>
              <a:ext cx="955209" cy="135429"/>
            </a:xfrm>
            <a:prstGeom prst="rect">
              <a:avLst/>
            </a:prstGeom>
          </p:spPr>
        </p:pic>
        <p:pic>
          <p:nvPicPr>
            <p:cNvPr id="7" name="Picture 6" descr="SAP.png"/>
            <p:cNvPicPr>
              <a:picLocks noChangeAspect="1"/>
            </p:cNvPicPr>
            <p:nvPr/>
          </p:nvPicPr>
          <p:blipFill>
            <a:blip r:embed="rId3" cstate="print"/>
            <a:stretch>
              <a:fillRect/>
            </a:stretch>
          </p:blipFill>
          <p:spPr>
            <a:xfrm>
              <a:off x="2148656" y="3906991"/>
              <a:ext cx="584196" cy="287425"/>
            </a:xfrm>
            <a:prstGeom prst="rect">
              <a:avLst/>
            </a:prstGeom>
          </p:spPr>
        </p:pic>
        <p:pic>
          <p:nvPicPr>
            <p:cNvPr id="8" name="Picture 7"/>
            <p:cNvPicPr>
              <a:picLocks noChangeAspect="1"/>
            </p:cNvPicPr>
            <p:nvPr/>
          </p:nvPicPr>
          <p:blipFill>
            <a:blip r:embed="rId4"/>
            <a:stretch>
              <a:fillRect/>
            </a:stretch>
          </p:blipFill>
          <p:spPr>
            <a:xfrm>
              <a:off x="2806161" y="3907940"/>
              <a:ext cx="539032" cy="422313"/>
            </a:xfrm>
            <a:prstGeom prst="rect">
              <a:avLst/>
            </a:prstGeom>
          </p:spPr>
        </p:pic>
        <p:pic>
          <p:nvPicPr>
            <p:cNvPr id="9" name="Picture 8"/>
            <p:cNvPicPr>
              <a:picLocks noChangeAspect="1"/>
            </p:cNvPicPr>
            <p:nvPr/>
          </p:nvPicPr>
          <p:blipFill>
            <a:blip r:embed="rId5"/>
            <a:stretch>
              <a:fillRect/>
            </a:stretch>
          </p:blipFill>
          <p:spPr>
            <a:xfrm>
              <a:off x="3067509" y="4360234"/>
              <a:ext cx="1037440" cy="137866"/>
            </a:xfrm>
            <a:prstGeom prst="rect">
              <a:avLst/>
            </a:prstGeom>
          </p:spPr>
        </p:pic>
        <p:pic>
          <p:nvPicPr>
            <p:cNvPr id="10" name="Picture 112" descr="http://siliconangle.com/files/2013/10/logo_splunk_white_hig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31408" y="3923717"/>
              <a:ext cx="687503" cy="2671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2236151" y="1969483"/>
            <a:ext cx="1802472" cy="606711"/>
            <a:chOff x="2236151" y="2139586"/>
            <a:chExt cx="1802472" cy="606711"/>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3727" y="2240400"/>
              <a:ext cx="714896" cy="145156"/>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36932" y="2139586"/>
              <a:ext cx="416569" cy="313211"/>
            </a:xfrm>
            <a:prstGeom prst="rect">
              <a:avLst/>
            </a:prstGeom>
          </p:spPr>
        </p:pic>
        <p:pic>
          <p:nvPicPr>
            <p:cNvPr id="13" name="Picture 24" descr="http://upload.wikimedia.org/wikipedia/en/thumb/2/20/Broadcom.svg/191px-Broadcom.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20335" y="2249484"/>
              <a:ext cx="542191" cy="2696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8" descr="http://oedk.rice.edu/Resources/Pictures/Freescale_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49699" y="2485844"/>
              <a:ext cx="695437" cy="2604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6" descr="http://img.talkandroid.com/uploads/2011/02/Texas-Instruments-logo-desig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36151" y="2522144"/>
              <a:ext cx="607436" cy="2241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2131455" y="2793002"/>
            <a:ext cx="1993540" cy="221729"/>
            <a:chOff x="2131455" y="2895064"/>
            <a:chExt cx="1993540" cy="221729"/>
          </a:xfrm>
        </p:grpSpPr>
        <p:pic>
          <p:nvPicPr>
            <p:cNvPr id="16" name="Picture 15"/>
            <p:cNvPicPr>
              <a:picLocks noChangeAspect="1"/>
            </p:cNvPicPr>
            <p:nvPr/>
          </p:nvPicPr>
          <p:blipFill>
            <a:blip r:embed="rId12"/>
            <a:stretch>
              <a:fillRect/>
            </a:stretch>
          </p:blipFill>
          <p:spPr>
            <a:xfrm>
              <a:off x="2957999" y="2895064"/>
              <a:ext cx="1166996" cy="221729"/>
            </a:xfrm>
            <a:prstGeom prst="rect">
              <a:avLst/>
            </a:prstGeom>
          </p:spPr>
        </p:pic>
        <p:pic>
          <p:nvPicPr>
            <p:cNvPr id="17" name="Picture 136" descr="http://www.canadait.com/images/WindRvr_Websafe_150dpi_med.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131455" y="2921892"/>
              <a:ext cx="914394" cy="1666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2274708" y="1260461"/>
            <a:ext cx="1616586" cy="553454"/>
            <a:chOff x="2263368" y="1475926"/>
            <a:chExt cx="1616586" cy="553454"/>
          </a:xfrm>
        </p:grpSpPr>
        <p:pic>
          <p:nvPicPr>
            <p:cNvPr id="18" name="Picture 17" descr="MultiTech systems.png"/>
            <p:cNvPicPr>
              <a:picLocks noChangeAspect="1"/>
            </p:cNvPicPr>
            <p:nvPr/>
          </p:nvPicPr>
          <p:blipFill>
            <a:blip r:embed="rId14" cstate="print"/>
            <a:stretch>
              <a:fillRect/>
            </a:stretch>
          </p:blipFill>
          <p:spPr>
            <a:xfrm>
              <a:off x="2264528" y="1848260"/>
              <a:ext cx="581461" cy="170712"/>
            </a:xfrm>
            <a:prstGeom prst="rect">
              <a:avLst/>
            </a:prstGeom>
          </p:spPr>
        </p:pic>
        <p:pic>
          <p:nvPicPr>
            <p:cNvPr id="19" name="Picture 18"/>
            <p:cNvPicPr>
              <a:picLocks noChangeAspect="1"/>
            </p:cNvPicPr>
            <p:nvPr/>
          </p:nvPicPr>
          <p:blipFill>
            <a:blip r:embed="rId15"/>
            <a:stretch>
              <a:fillRect/>
            </a:stretch>
          </p:blipFill>
          <p:spPr>
            <a:xfrm>
              <a:off x="3377261" y="1503875"/>
              <a:ext cx="502693" cy="277911"/>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822427" y="1475926"/>
              <a:ext cx="443025" cy="221513"/>
            </a:xfrm>
            <a:prstGeom prst="rect">
              <a:avLst/>
            </a:prstGeom>
          </p:spPr>
        </p:pic>
        <p:pic>
          <p:nvPicPr>
            <p:cNvPr id="21" name="Picture 68" descr="http://upload.wikimedia.org/wikipedia/commons/b/b0/Lanner_Logo.gif"/>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12125" y="1880430"/>
              <a:ext cx="479432" cy="1489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8" descr="http://www.u-blox.com/images/phocagallery/CompanyLogo/u-blox_logo_rgb.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263368" y="1531033"/>
              <a:ext cx="414386" cy="193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2131655" y="4636712"/>
            <a:ext cx="1968397" cy="540639"/>
            <a:chOff x="2131655" y="4568671"/>
            <a:chExt cx="1968397" cy="540639"/>
          </a:xfrm>
        </p:grpSpPr>
        <p:pic>
          <p:nvPicPr>
            <p:cNvPr id="23" name="Picture 22" descr="Wipro.jpg"/>
            <p:cNvPicPr>
              <a:picLocks noChangeAspect="1"/>
            </p:cNvPicPr>
            <p:nvPr/>
          </p:nvPicPr>
          <p:blipFill>
            <a:blip r:embed="rId19" cstate="print"/>
            <a:stretch>
              <a:fillRect/>
            </a:stretch>
          </p:blipFill>
          <p:spPr>
            <a:xfrm>
              <a:off x="2131655" y="4568671"/>
              <a:ext cx="453797" cy="540639"/>
            </a:xfrm>
            <a:prstGeom prst="rect">
              <a:avLst/>
            </a:prstGeom>
          </p:spPr>
        </p:pic>
        <p:pic>
          <p:nvPicPr>
            <p:cNvPr id="24" name="Picture 23"/>
            <p:cNvPicPr>
              <a:picLocks noChangeAspect="1"/>
            </p:cNvPicPr>
            <p:nvPr/>
          </p:nvPicPr>
          <p:blipFill>
            <a:blip r:embed="rId20"/>
            <a:stretch>
              <a:fillRect/>
            </a:stretch>
          </p:blipFill>
          <p:spPr>
            <a:xfrm>
              <a:off x="3167435" y="4807879"/>
              <a:ext cx="769152" cy="253820"/>
            </a:xfrm>
            <a:prstGeom prst="rect">
              <a:avLst/>
            </a:prstGeom>
          </p:spPr>
        </p:pic>
        <p:pic>
          <p:nvPicPr>
            <p:cNvPr id="25" name="Picture 32" descr="http://t1.gstatic.com/images?q=tbn:ANd9GcRSOg4SQ875fRK_7mVpiyHDKF3MOPL_TeAKLAtxdU6k8ap6Tfu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643233" y="4616474"/>
              <a:ext cx="762191" cy="2309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8" descr="http://upload.wikimedia.org/wikipedia/commons/thumb/3/32/CSC_Logo.svg/2000px-CSC_Logo.svg.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630883" y="4584458"/>
              <a:ext cx="469169" cy="2834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2177150" y="3243306"/>
            <a:ext cx="1843011" cy="409873"/>
            <a:chOff x="2199829" y="3379388"/>
            <a:chExt cx="1843011" cy="409873"/>
          </a:xfrm>
        </p:grpSpPr>
        <p:pic>
          <p:nvPicPr>
            <p:cNvPr id="27" name="Picture 26" descr="Verizon.png"/>
            <p:cNvPicPr>
              <a:picLocks noChangeAspect="1"/>
            </p:cNvPicPr>
            <p:nvPr/>
          </p:nvPicPr>
          <p:blipFill>
            <a:blip r:embed="rId23" cstate="print"/>
            <a:stretch>
              <a:fillRect/>
            </a:stretch>
          </p:blipFill>
          <p:spPr>
            <a:xfrm>
              <a:off x="2925626" y="3409452"/>
              <a:ext cx="727461" cy="140037"/>
            </a:xfrm>
            <a:prstGeom prst="rect">
              <a:avLst/>
            </a:prstGeom>
          </p:spPr>
        </p:pic>
        <p:pic>
          <p:nvPicPr>
            <p:cNvPr id="28" name="Picture 27" descr="AT&amp;T_logo_horiz.png"/>
            <p:cNvPicPr>
              <a:picLocks noChangeAspect="1"/>
            </p:cNvPicPr>
            <p:nvPr/>
          </p:nvPicPr>
          <p:blipFill>
            <a:blip r:embed="rId24" cstate="print"/>
            <a:stretch>
              <a:fillRect/>
            </a:stretch>
          </p:blipFill>
          <p:spPr>
            <a:xfrm>
              <a:off x="2199829" y="3379388"/>
              <a:ext cx="515976" cy="249160"/>
            </a:xfrm>
            <a:prstGeom prst="rect">
              <a:avLst/>
            </a:prstGeom>
          </p:spPr>
        </p:pic>
        <p:pic>
          <p:nvPicPr>
            <p:cNvPr id="30" name="Picture 29"/>
            <p:cNvPicPr>
              <a:picLocks noChangeAspect="1"/>
            </p:cNvPicPr>
            <p:nvPr/>
          </p:nvPicPr>
          <p:blipFill>
            <a:blip r:embed="rId25"/>
            <a:stretch>
              <a:fillRect/>
            </a:stretch>
          </p:blipFill>
          <p:spPr>
            <a:xfrm>
              <a:off x="2744192" y="3586486"/>
              <a:ext cx="690624" cy="193375"/>
            </a:xfrm>
            <a:prstGeom prst="rect">
              <a:avLst/>
            </a:prstGeom>
          </p:spPr>
        </p:pic>
        <p:pic>
          <p:nvPicPr>
            <p:cNvPr id="32" name="Picture 31"/>
            <p:cNvPicPr>
              <a:picLocks noChangeAspect="1"/>
            </p:cNvPicPr>
            <p:nvPr/>
          </p:nvPicPr>
          <p:blipFill>
            <a:blip r:embed="rId26"/>
            <a:stretch>
              <a:fillRect/>
            </a:stretch>
          </p:blipFill>
          <p:spPr>
            <a:xfrm>
              <a:off x="3753420" y="3566543"/>
              <a:ext cx="289420" cy="222718"/>
            </a:xfrm>
            <a:prstGeom prst="rect">
              <a:avLst/>
            </a:prstGeom>
          </p:spPr>
        </p:pic>
      </p:grpSp>
      <p:grpSp>
        <p:nvGrpSpPr>
          <p:cNvPr id="45" name="Group 44"/>
          <p:cNvGrpSpPr/>
          <p:nvPr/>
        </p:nvGrpSpPr>
        <p:grpSpPr>
          <a:xfrm>
            <a:off x="2179145" y="5408971"/>
            <a:ext cx="1853777" cy="497633"/>
            <a:chOff x="2167806" y="5188481"/>
            <a:chExt cx="1853777" cy="497633"/>
          </a:xfrm>
        </p:grpSpPr>
        <p:pic>
          <p:nvPicPr>
            <p:cNvPr id="37" name="Picture 36"/>
            <p:cNvPicPr>
              <a:picLocks noChangeAspect="1"/>
            </p:cNvPicPr>
            <p:nvPr/>
          </p:nvPicPr>
          <p:blipFill>
            <a:blip r:embed="rId27"/>
            <a:stretch>
              <a:fillRect/>
            </a:stretch>
          </p:blipFill>
          <p:spPr>
            <a:xfrm>
              <a:off x="2167806" y="5188481"/>
              <a:ext cx="762000" cy="381000"/>
            </a:xfrm>
            <a:prstGeom prst="rect">
              <a:avLst/>
            </a:prstGeom>
          </p:spPr>
        </p:pic>
        <p:pic>
          <p:nvPicPr>
            <p:cNvPr id="38" name="Picture 37" descr="InVMA_master_logo_no_ns.eps"/>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47680" y="5420165"/>
              <a:ext cx="687400" cy="265949"/>
            </a:xfrm>
            <a:prstGeom prst="rect">
              <a:avLst/>
            </a:prstGeom>
          </p:spPr>
        </p:pic>
        <p:pic>
          <p:nvPicPr>
            <p:cNvPr id="39" name="Picture 38" descr="SCT_Full_Color.png"/>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341407" y="5231844"/>
              <a:ext cx="680176" cy="255766"/>
            </a:xfrm>
            <a:prstGeom prst="rect">
              <a:avLst/>
            </a:prstGeom>
          </p:spPr>
        </p:pic>
      </p:grpSp>
      <p:grpSp>
        <p:nvGrpSpPr>
          <p:cNvPr id="44" name="Group 43"/>
          <p:cNvGrpSpPr/>
          <p:nvPr/>
        </p:nvGrpSpPr>
        <p:grpSpPr>
          <a:xfrm>
            <a:off x="2228338" y="5979805"/>
            <a:ext cx="1851979" cy="480362"/>
            <a:chOff x="2228339" y="5776607"/>
            <a:chExt cx="1851979" cy="480362"/>
          </a:xfrm>
        </p:grpSpPr>
        <p:pic>
          <p:nvPicPr>
            <p:cNvPr id="40" name="Picture 39"/>
            <p:cNvPicPr>
              <a:picLocks noChangeAspect="1"/>
            </p:cNvPicPr>
            <p:nvPr/>
          </p:nvPicPr>
          <p:blipFill rotWithShape="1">
            <a:blip r:embed="rId30">
              <a:extLst>
                <a:ext uri="{28A0092B-C50C-407E-A947-70E740481C1C}">
                  <a14:useLocalDpi xmlns:a14="http://schemas.microsoft.com/office/drawing/2010/main" val="0"/>
                </a:ext>
              </a:extLst>
            </a:blip>
            <a:srcRect t="19551" b="19054"/>
            <a:stretch/>
          </p:blipFill>
          <p:spPr>
            <a:xfrm>
              <a:off x="2228339" y="5978881"/>
              <a:ext cx="754909" cy="278088"/>
            </a:xfrm>
            <a:prstGeom prst="rect">
              <a:avLst/>
            </a:prstGeom>
          </p:spPr>
        </p:pic>
        <p:pic>
          <p:nvPicPr>
            <p:cNvPr id="41" name="Picture 6" descr="http://www.aquamatix.net/files/1914/0724/2976/aquamatix_logo.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384160" y="5803052"/>
              <a:ext cx="732276" cy="23252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2" descr="http://www.pharmacircle.com/_get_company_logo.php?company_id=10212"/>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3140462" y="5944902"/>
              <a:ext cx="939856" cy="29604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6"/>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3304068" y="5776607"/>
              <a:ext cx="661183" cy="19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 name="Picture 45"/>
          <p:cNvPicPr>
            <a:picLocks noChangeAspect="1"/>
          </p:cNvPicPr>
          <p:nvPr/>
        </p:nvPicPr>
        <p:blipFill>
          <a:blip r:embed="rId34"/>
          <a:stretch>
            <a:fillRect/>
          </a:stretch>
        </p:blipFill>
        <p:spPr>
          <a:xfrm>
            <a:off x="2665845" y="6536185"/>
            <a:ext cx="670791" cy="332075"/>
          </a:xfrm>
          <a:prstGeom prst="rect">
            <a:avLst/>
          </a:prstGeom>
        </p:spPr>
      </p:pic>
    </p:spTree>
    <p:extLst>
      <p:ext uri="{BB962C8B-B14F-4D97-AF65-F5344CB8AC3E}">
        <p14:creationId xmlns:p14="http://schemas.microsoft.com/office/powerpoint/2010/main" val="11885140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889853063"/>
              </p:ext>
            </p:extLst>
          </p:nvPr>
        </p:nvGraphicFramePr>
        <p:xfrm>
          <a:off x="347366" y="1509402"/>
          <a:ext cx="8376478" cy="4750506"/>
        </p:xfrm>
        <a:graphic>
          <a:graphicData uri="http://schemas.openxmlformats.org/drawingml/2006/table">
            <a:tbl>
              <a:tblPr>
                <a:tableStyleId>{5C22544A-7EE6-4342-B048-85BDC9FD1C3A}</a:tableStyleId>
              </a:tblPr>
              <a:tblGrid>
                <a:gridCol w="1385070"/>
                <a:gridCol w="1037744"/>
                <a:gridCol w="697730"/>
                <a:gridCol w="817839"/>
                <a:gridCol w="804738"/>
                <a:gridCol w="778980"/>
                <a:gridCol w="685198"/>
                <a:gridCol w="604125"/>
                <a:gridCol w="700675"/>
                <a:gridCol w="864379"/>
              </a:tblGrid>
              <a:tr h="1037328">
                <a:tc>
                  <a:txBody>
                    <a:bodyPr/>
                    <a:lstStyle/>
                    <a:p>
                      <a:pPr algn="ctr" fontAlgn="ctr"/>
                      <a:r>
                        <a:rPr lang="en-US" sz="1600" b="1" i="0" u="none" strike="noStrike" dirty="0" smtClean="0">
                          <a:solidFill>
                            <a:schemeClr val="tx1">
                              <a:lumMod val="50000"/>
                            </a:schemeClr>
                          </a:solidFill>
                          <a:effectLst/>
                          <a:latin typeface="+mj-lt"/>
                        </a:rPr>
                        <a:t>Program/</a:t>
                      </a:r>
                    </a:p>
                    <a:p>
                      <a:pPr algn="ctr" fontAlgn="ctr"/>
                      <a:r>
                        <a:rPr lang="en-US" sz="1600" b="1" i="0" u="none" strike="noStrike" dirty="0" smtClean="0">
                          <a:solidFill>
                            <a:schemeClr val="tx1">
                              <a:lumMod val="50000"/>
                            </a:schemeClr>
                          </a:solidFill>
                          <a:effectLst/>
                          <a:latin typeface="+mj-lt"/>
                        </a:rPr>
                        <a:t>Contract</a:t>
                      </a:r>
                      <a:endParaRPr lang="en-US" sz="16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pPr algn="ctr" fontAlgn="b"/>
                      <a:r>
                        <a:rPr lang="en-US" sz="1200" b="1" u="none" strike="noStrike" dirty="0" smtClean="0">
                          <a:solidFill>
                            <a:schemeClr val="tx1">
                              <a:lumMod val="50000"/>
                            </a:schemeClr>
                          </a:solidFill>
                          <a:effectLst/>
                          <a:latin typeface="+mj-lt"/>
                        </a:rPr>
                        <a:t>Relationship Type</a:t>
                      </a:r>
                      <a:endParaRPr lang="en-US" sz="12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1" u="none" strike="noStrike" dirty="0" err="1" smtClean="0">
                          <a:solidFill>
                            <a:schemeClr val="tx1">
                              <a:lumMod val="50000"/>
                            </a:schemeClr>
                          </a:solidFill>
                          <a:effectLst/>
                          <a:latin typeface="+mj-lt"/>
                        </a:rPr>
                        <a:t>Comm</a:t>
                      </a:r>
                      <a:r>
                        <a:rPr lang="en-US" sz="1000" b="1" u="none" strike="noStrike" dirty="0" smtClean="0">
                          <a:solidFill>
                            <a:schemeClr val="tx1">
                              <a:lumMod val="50000"/>
                            </a:schemeClr>
                          </a:solidFill>
                          <a:effectLst/>
                          <a:latin typeface="+mj-lt"/>
                        </a:rPr>
                        <a:t> Device</a:t>
                      </a:r>
                      <a:endParaRPr lang="en-US" sz="10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00" b="1" u="none" strike="noStrike" dirty="0" smtClean="0">
                          <a:solidFill>
                            <a:schemeClr val="tx1">
                              <a:lumMod val="50000"/>
                            </a:schemeClr>
                          </a:solidFill>
                          <a:effectLst/>
                          <a:latin typeface="+mj-lt"/>
                        </a:rPr>
                        <a:t>Embedded</a:t>
                      </a:r>
                    </a:p>
                    <a:p>
                      <a:pPr algn="ctr" fontAlgn="ctr"/>
                      <a:r>
                        <a:rPr lang="en-US" sz="1000" b="1" i="0" u="none" strike="noStrike" dirty="0" smtClean="0">
                          <a:solidFill>
                            <a:schemeClr val="tx1">
                              <a:lumMod val="50000"/>
                            </a:schemeClr>
                          </a:solidFill>
                          <a:effectLst/>
                          <a:latin typeface="+mj-lt"/>
                        </a:rPr>
                        <a:t>(hardware/ software)</a:t>
                      </a:r>
                      <a:endParaRPr lang="en-US" sz="10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00" b="1" i="0" u="none" strike="noStrike" dirty="0" err="1" smtClean="0">
                          <a:solidFill>
                            <a:schemeClr val="tx1">
                              <a:lumMod val="50000"/>
                            </a:schemeClr>
                          </a:solidFill>
                          <a:effectLst/>
                          <a:latin typeface="+mj-lt"/>
                        </a:rPr>
                        <a:t>Comm</a:t>
                      </a:r>
                      <a:endParaRPr lang="en-US" sz="1000" b="1" i="0" u="none" strike="noStrike" dirty="0" smtClean="0">
                        <a:solidFill>
                          <a:schemeClr val="tx1">
                            <a:lumMod val="50000"/>
                          </a:schemeClr>
                        </a:solidFill>
                        <a:effectLst/>
                        <a:latin typeface="+mj-lt"/>
                      </a:endParaRPr>
                    </a:p>
                    <a:p>
                      <a:pPr algn="ctr" fontAlgn="ctr"/>
                      <a:r>
                        <a:rPr lang="en-US" sz="1000" b="1" i="0" u="none" strike="noStrike" baseline="0" dirty="0" smtClean="0">
                          <a:solidFill>
                            <a:schemeClr val="tx1">
                              <a:lumMod val="50000"/>
                            </a:schemeClr>
                          </a:solidFill>
                          <a:effectLst/>
                          <a:latin typeface="+mj-lt"/>
                        </a:rPr>
                        <a:t>Service Provider</a:t>
                      </a:r>
                    </a:p>
                    <a:p>
                      <a:pPr algn="ctr" fontAlgn="ctr"/>
                      <a:r>
                        <a:rPr lang="en-US" sz="1000" b="1" i="0" u="none" strike="noStrike" baseline="0" dirty="0" smtClean="0">
                          <a:solidFill>
                            <a:schemeClr val="tx1">
                              <a:lumMod val="50000"/>
                            </a:schemeClr>
                          </a:solidFill>
                          <a:effectLst/>
                          <a:latin typeface="+mj-lt"/>
                        </a:rPr>
                        <a:t>(MNO, Telco)</a:t>
                      </a:r>
                      <a:endParaRPr lang="en-US" sz="10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00" b="1" u="none" strike="noStrike" dirty="0">
                          <a:solidFill>
                            <a:schemeClr val="tx1">
                              <a:lumMod val="50000"/>
                            </a:schemeClr>
                          </a:solidFill>
                          <a:effectLst/>
                          <a:latin typeface="+mj-lt"/>
                        </a:rPr>
                        <a:t>Business Systems                </a:t>
                      </a:r>
                      <a:r>
                        <a:rPr lang="en-US" sz="1000" b="0" u="none" strike="noStrike" dirty="0">
                          <a:solidFill>
                            <a:schemeClr val="tx1">
                              <a:lumMod val="50000"/>
                            </a:schemeClr>
                          </a:solidFill>
                          <a:effectLst/>
                          <a:latin typeface="+mj-lt"/>
                        </a:rPr>
                        <a:t>(Big Data Analytics, CRM, Service)</a:t>
                      </a:r>
                      <a:endParaRPr lang="en-US" sz="1000" b="0"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00" b="1" u="none" strike="noStrike" dirty="0" smtClean="0">
                          <a:solidFill>
                            <a:schemeClr val="tx1">
                              <a:lumMod val="50000"/>
                            </a:schemeClr>
                          </a:solidFill>
                          <a:effectLst/>
                          <a:latin typeface="+mj-lt"/>
                        </a:rPr>
                        <a:t>System Integrator</a:t>
                      </a:r>
                      <a:endParaRPr lang="en-US" sz="10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00" b="1" u="none" strike="noStrike" dirty="0" smtClean="0">
                          <a:solidFill>
                            <a:schemeClr val="tx1">
                              <a:lumMod val="50000"/>
                            </a:schemeClr>
                          </a:solidFill>
                          <a:effectLst/>
                          <a:latin typeface="+mj-lt"/>
                        </a:rPr>
                        <a:t>Reseller</a:t>
                      </a:r>
                      <a:endParaRPr lang="en-US" sz="10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00" b="1" u="none" strike="noStrike" dirty="0">
                          <a:solidFill>
                            <a:schemeClr val="tx1">
                              <a:lumMod val="50000"/>
                            </a:schemeClr>
                          </a:solidFill>
                          <a:effectLst/>
                          <a:latin typeface="+mj-lt"/>
                        </a:rPr>
                        <a:t>IoT </a:t>
                      </a:r>
                      <a:r>
                        <a:rPr lang="en-US" sz="1000" b="1" u="none" strike="noStrike" dirty="0" smtClean="0">
                          <a:solidFill>
                            <a:schemeClr val="tx1">
                              <a:lumMod val="50000"/>
                            </a:schemeClr>
                          </a:solidFill>
                          <a:effectLst/>
                          <a:latin typeface="+mj-lt"/>
                        </a:rPr>
                        <a:t>Platform</a:t>
                      </a:r>
                      <a:endParaRPr lang="en-US" sz="10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000" b="1" i="0" u="none" strike="noStrike" dirty="0" smtClean="0">
                          <a:solidFill>
                            <a:schemeClr val="tx1">
                              <a:lumMod val="50000"/>
                            </a:schemeClr>
                          </a:solidFill>
                          <a:effectLst/>
                          <a:latin typeface="+mj-lt"/>
                        </a:rPr>
                        <a:t>Solution Provider</a:t>
                      </a:r>
                      <a:endParaRPr lang="en-US" sz="1000" b="1" i="0" u="none" strike="noStrike" dirty="0">
                        <a:solidFill>
                          <a:schemeClr val="tx1">
                            <a:lumMod val="50000"/>
                          </a:schemeClr>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r>
              <a:tr h="624010">
                <a:tc>
                  <a:txBody>
                    <a:bodyPr/>
                    <a:lstStyle/>
                    <a:p>
                      <a:pPr algn="ctr" fontAlgn="b"/>
                      <a:r>
                        <a:rPr lang="en-US" sz="1200" b="1" i="0" u="none" strike="noStrike" dirty="0" smtClean="0">
                          <a:solidFill>
                            <a:schemeClr val="bg1"/>
                          </a:solidFill>
                          <a:effectLst/>
                          <a:latin typeface="+mj-lt"/>
                        </a:rPr>
                        <a:t>ThingWorx Ready Program</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ctr"/>
                      <a:r>
                        <a:rPr lang="en-US" sz="1200" b="1" u="none" strike="noStrike" dirty="0" smtClean="0">
                          <a:solidFill>
                            <a:schemeClr val="bg1"/>
                          </a:solidFill>
                          <a:effectLst/>
                          <a:latin typeface="+mj-lt"/>
                        </a:rPr>
                        <a:t>Technology </a:t>
                      </a:r>
                      <a:r>
                        <a:rPr lang="en-US" sz="1200" b="1" u="none" strike="noStrike" dirty="0" err="1" smtClean="0">
                          <a:solidFill>
                            <a:schemeClr val="bg1"/>
                          </a:solidFill>
                          <a:effectLst/>
                          <a:latin typeface="+mj-lt"/>
                        </a:rPr>
                        <a:t>Interop</a:t>
                      </a:r>
                      <a:r>
                        <a:rPr lang="en-US" sz="1200" b="1" u="none" strike="noStrike" dirty="0" smtClean="0">
                          <a:solidFill>
                            <a:schemeClr val="bg1"/>
                          </a:solidFill>
                          <a:effectLst/>
                          <a:latin typeface="+mj-lt"/>
                        </a:rPr>
                        <a:t>/Cert</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a:solidFill>
                            <a:schemeClr val="tx1"/>
                          </a:solidFill>
                          <a:effectLst/>
                          <a:latin typeface="+mj-lt"/>
                        </a:rPr>
                        <a:t> </a:t>
                      </a:r>
                      <a:endParaRPr lang="en-US" sz="1400" b="0" i="0" u="none" strike="noStrike">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r>
              <a:tr h="767574">
                <a:tc>
                  <a:txBody>
                    <a:bodyPr/>
                    <a:lstStyle/>
                    <a:p>
                      <a:pPr algn="ctr" fontAlgn="b"/>
                      <a:r>
                        <a:rPr lang="en-US" sz="1200" b="1" i="0" u="none" strike="noStrike" dirty="0" smtClean="0">
                          <a:solidFill>
                            <a:schemeClr val="bg1"/>
                          </a:solidFill>
                          <a:effectLst/>
                          <a:latin typeface="+mj-lt"/>
                        </a:rPr>
                        <a:t>Channel Partner Program</a:t>
                      </a:r>
                      <a:endParaRPr lang="en-US" sz="1200" b="1" i="0" u="none" strike="noStrike" kern="1200" dirty="0" smtClean="0">
                        <a:solidFill>
                          <a:schemeClr val="bg1"/>
                        </a:solidFill>
                        <a:effectLst/>
                        <a:latin typeface="+mn-lt"/>
                        <a:ea typeface="+mn-ea"/>
                        <a:cs typeface="+mn-cs"/>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b"/>
                      <a:r>
                        <a:rPr lang="en-US" sz="1200" b="1" u="none" strike="noStrike" kern="1200" dirty="0" smtClean="0">
                          <a:solidFill>
                            <a:schemeClr val="bg1"/>
                          </a:solidFill>
                          <a:effectLst/>
                          <a:latin typeface="+mn-lt"/>
                          <a:ea typeface="+mn-ea"/>
                          <a:cs typeface="+mn-cs"/>
                        </a:rPr>
                        <a:t>Resell</a:t>
                      </a:r>
                      <a:r>
                        <a:rPr lang="en-US" sz="1200" b="1" u="none" strike="noStrike" dirty="0" smtClean="0">
                          <a:solidFill>
                            <a:schemeClr val="bg1"/>
                          </a:solidFill>
                          <a:effectLst/>
                          <a:latin typeface="+mj-lt"/>
                        </a:rPr>
                        <a:t> </a:t>
                      </a:r>
                    </a:p>
                    <a:p>
                      <a:pPr algn="ctr" fontAlgn="b"/>
                      <a:r>
                        <a:rPr lang="en-US" sz="1200" b="1" u="none" strike="noStrike" dirty="0" smtClean="0">
                          <a:solidFill>
                            <a:schemeClr val="bg1"/>
                          </a:solidFill>
                          <a:effectLst/>
                          <a:latin typeface="+mj-lt"/>
                        </a:rPr>
                        <a:t>         </a:t>
                      </a:r>
                      <a:r>
                        <a:rPr lang="en-US" sz="1200" b="1" u="none" strike="noStrike" baseline="0" dirty="0" smtClean="0">
                          <a:solidFill>
                            <a:schemeClr val="bg1"/>
                          </a:solidFill>
                          <a:effectLst/>
                          <a:latin typeface="+mj-lt"/>
                        </a:rPr>
                        <a:t>   </a:t>
                      </a:r>
                      <a:endParaRPr lang="en-US" sz="1200" b="1" i="0" u="none" strike="noStrike" dirty="0">
                        <a:solidFill>
                          <a:schemeClr val="bg1"/>
                        </a:solidFill>
                        <a:effectLst/>
                        <a:latin typeface="+mj-lt"/>
                      </a:endParaRPr>
                    </a:p>
                  </a:txBody>
                  <a:tcPr marL="9539" marR="9539"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BDEF3"/>
                    </a:solidFill>
                  </a:tcPr>
                </a:tc>
              </a:tr>
              <a:tr h="541913">
                <a:tc>
                  <a:txBody>
                    <a:bodyPr/>
                    <a:lstStyle/>
                    <a:p>
                      <a:pPr algn="ctr" fontAlgn="b"/>
                      <a:r>
                        <a:rPr lang="en-US" sz="1200" b="1" i="0" u="none" strike="noStrike" dirty="0" smtClean="0">
                          <a:solidFill>
                            <a:schemeClr val="bg1"/>
                          </a:solidFill>
                          <a:effectLst/>
                          <a:latin typeface="+mj-lt"/>
                        </a:rPr>
                        <a:t>OEM Program</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ctr"/>
                      <a:r>
                        <a:rPr lang="en-US" sz="1200" b="1" u="none" strike="noStrike" dirty="0">
                          <a:solidFill>
                            <a:schemeClr val="bg1"/>
                          </a:solidFill>
                          <a:effectLst/>
                          <a:latin typeface="+mj-lt"/>
                        </a:rPr>
                        <a:t>OEM</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r>
              <a:tr h="626675">
                <a:tc>
                  <a:txBody>
                    <a:bodyPr/>
                    <a:lstStyle/>
                    <a:p>
                      <a:pPr algn="ctr" fontAlgn="b"/>
                      <a:r>
                        <a:rPr lang="en-US" sz="1200" b="1" i="0" u="none" strike="noStrike" dirty="0" smtClean="0">
                          <a:solidFill>
                            <a:schemeClr val="bg1"/>
                          </a:solidFill>
                          <a:effectLst/>
                          <a:latin typeface="+mj-lt"/>
                        </a:rPr>
                        <a:t>System Integrator</a:t>
                      </a:r>
                      <a:r>
                        <a:rPr lang="en-US" sz="1200" b="1" i="0" u="none" strike="noStrike" baseline="0" dirty="0" smtClean="0">
                          <a:solidFill>
                            <a:schemeClr val="bg1"/>
                          </a:solidFill>
                          <a:effectLst/>
                          <a:latin typeface="+mj-lt"/>
                        </a:rPr>
                        <a:t> </a:t>
                      </a:r>
                      <a:r>
                        <a:rPr lang="en-US" sz="1200" b="1" i="0" u="none" strike="noStrike" dirty="0" smtClean="0">
                          <a:solidFill>
                            <a:schemeClr val="bg1"/>
                          </a:solidFill>
                          <a:effectLst/>
                          <a:latin typeface="+mj-lt"/>
                        </a:rPr>
                        <a:t>Program</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ctr"/>
                      <a:r>
                        <a:rPr lang="en-US" sz="1200" b="1" u="none" strike="noStrike" dirty="0" smtClean="0">
                          <a:solidFill>
                            <a:schemeClr val="bg1"/>
                          </a:solidFill>
                          <a:effectLst/>
                          <a:latin typeface="+mj-lt"/>
                        </a:rPr>
                        <a:t>Integration Services</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73C262"/>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r>
                        <a:rPr lang="en-US" sz="140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u="none" strike="noStrike" dirty="0">
                          <a:solidFill>
                            <a:schemeClr val="tx1"/>
                          </a:solidFill>
                          <a:effectLst/>
                          <a:latin typeface="+mj-lt"/>
                        </a:rPr>
                        <a:t> </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r>
              <a:tr h="576503">
                <a:tc>
                  <a:txBody>
                    <a:bodyPr/>
                    <a:lstStyle/>
                    <a:p>
                      <a:pPr algn="ctr" fontAlgn="b"/>
                      <a:r>
                        <a:rPr lang="en-US" sz="1200" b="1" i="0" u="none" strike="noStrike" dirty="0" smtClean="0">
                          <a:solidFill>
                            <a:schemeClr val="bg1"/>
                          </a:solidFill>
                          <a:effectLst/>
                          <a:latin typeface="+mj-lt"/>
                        </a:rPr>
                        <a:t>Marketplace publisher</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fontAlgn="ctr"/>
                      <a:r>
                        <a:rPr lang="en-US" sz="1200" b="1" i="0" u="none" strike="noStrike" dirty="0" smtClean="0">
                          <a:solidFill>
                            <a:schemeClr val="bg1"/>
                          </a:solidFill>
                          <a:effectLst/>
                          <a:latin typeface="+mj-lt"/>
                        </a:rPr>
                        <a:t>Rev Share</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r>
              <a:tr h="576503">
                <a:tc>
                  <a:txBody>
                    <a:bodyPr/>
                    <a:lstStyle/>
                    <a:p>
                      <a:pPr algn="ctr" fontAlgn="b"/>
                      <a:r>
                        <a:rPr lang="en-US" sz="1200" b="1" i="0" u="none" strike="noStrike" dirty="0" smtClean="0">
                          <a:solidFill>
                            <a:schemeClr val="bg1"/>
                          </a:solidFill>
                          <a:effectLst/>
                          <a:latin typeface="+mj-lt"/>
                        </a:rPr>
                        <a:t>Powered By ThingWorx</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fontAlgn="ctr"/>
                      <a:r>
                        <a:rPr lang="en-US" sz="1200" b="1" i="0" u="none" strike="noStrike" dirty="0" smtClean="0">
                          <a:solidFill>
                            <a:schemeClr val="bg1"/>
                          </a:solidFill>
                          <a:effectLst/>
                          <a:latin typeface="+mj-lt"/>
                        </a:rPr>
                        <a:t>Customer</a:t>
                      </a:r>
                      <a:endParaRPr lang="en-US" sz="1200" b="1" i="0" u="none" strike="noStrike" dirty="0">
                        <a:solidFill>
                          <a:schemeClr val="bg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pPr algn="ctr" fontAlgn="b"/>
                      <a:r>
                        <a:rPr lang="en-US" sz="1400" b="0" i="0" u="none" strike="noStrike" dirty="0" smtClean="0">
                          <a:solidFill>
                            <a:schemeClr val="tx1"/>
                          </a:solidFill>
                          <a:effectLst/>
                          <a:latin typeface="+mj-lt"/>
                        </a:rPr>
                        <a:t>x</a:t>
                      </a:r>
                      <a:endParaRPr lang="en-US" sz="1400" b="0" i="0" u="none" strike="noStrike" dirty="0">
                        <a:solidFill>
                          <a:schemeClr val="tx1"/>
                        </a:solidFill>
                        <a:effectLst/>
                        <a:latin typeface="+mj-lt"/>
                      </a:endParaRPr>
                    </a:p>
                  </a:txBody>
                  <a:tcPr marL="9539" marR="9539"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r>
            </a:tbl>
          </a:graphicData>
        </a:graphic>
      </p:graphicFrame>
      <p:sp>
        <p:nvSpPr>
          <p:cNvPr id="3" name="Title 2"/>
          <p:cNvSpPr>
            <a:spLocks noGrp="1"/>
          </p:cNvSpPr>
          <p:nvPr>
            <p:ph type="title"/>
          </p:nvPr>
        </p:nvSpPr>
        <p:spPr/>
        <p:txBody>
          <a:bodyPr/>
          <a:lstStyle/>
          <a:p>
            <a:r>
              <a:rPr lang="en-US" dirty="0" smtClean="0"/>
              <a:t>Partner Programs Overview</a:t>
            </a:r>
            <a:endParaRPr lang="en-US" dirty="0"/>
          </a:p>
        </p:txBody>
      </p:sp>
      <p:sp>
        <p:nvSpPr>
          <p:cNvPr id="4" name="Subtitle 3"/>
          <p:cNvSpPr>
            <a:spLocks noGrp="1"/>
          </p:cNvSpPr>
          <p:nvPr>
            <p:ph type="subTitle" idx="15"/>
          </p:nvPr>
        </p:nvSpPr>
        <p:spPr/>
        <p:txBody>
          <a:bodyPr/>
          <a:lstStyle/>
          <a:p>
            <a:r>
              <a:rPr lang="en-US" dirty="0" smtClean="0"/>
              <a:t>Primary and supporting programs available by Partner Company Type</a:t>
            </a:r>
            <a:endParaRPr lang="en-US" dirty="0"/>
          </a:p>
        </p:txBody>
      </p:sp>
    </p:spTree>
    <p:extLst>
      <p:ext uri="{BB962C8B-B14F-4D97-AF65-F5344CB8AC3E}">
        <p14:creationId xmlns:p14="http://schemas.microsoft.com/office/powerpoint/2010/main" val="305081891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15014" y="776045"/>
            <a:ext cx="3828986" cy="6081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ThingWorx Ready Program</a:t>
            </a:r>
            <a:endParaRPr lang="en-US" dirty="0"/>
          </a:p>
        </p:txBody>
      </p:sp>
      <p:sp>
        <p:nvSpPr>
          <p:cNvPr id="3" name="Subtitle 2"/>
          <p:cNvSpPr>
            <a:spLocks noGrp="1"/>
          </p:cNvSpPr>
          <p:nvPr>
            <p:ph type="subTitle" idx="15"/>
          </p:nvPr>
        </p:nvSpPr>
        <p:spPr>
          <a:xfrm>
            <a:off x="216100" y="896111"/>
            <a:ext cx="3877509" cy="725541"/>
          </a:xfrm>
        </p:spPr>
        <p:txBody>
          <a:bodyPr/>
          <a:lstStyle/>
          <a:p>
            <a:r>
              <a:rPr lang="en-US" sz="2000" b="1" dirty="0" smtClean="0">
                <a:solidFill>
                  <a:schemeClr val="bg2"/>
                </a:solidFill>
              </a:rPr>
              <a:t>Technology Partner Interoperability and Certification Program</a:t>
            </a:r>
            <a:endParaRPr lang="en-US" sz="2000" b="1" dirty="0">
              <a:solidFill>
                <a:schemeClr val="bg2"/>
              </a:solidFill>
            </a:endParaRPr>
          </a:p>
          <a:p>
            <a:endParaRPr lang="en-US" sz="2000" b="1" dirty="0">
              <a:solidFill>
                <a:schemeClr val="bg2"/>
              </a:solidFill>
            </a:endParaRPr>
          </a:p>
        </p:txBody>
      </p:sp>
      <p:sp>
        <p:nvSpPr>
          <p:cNvPr id="5" name="Text Placeholder 4"/>
          <p:cNvSpPr>
            <a:spLocks noGrp="1"/>
          </p:cNvSpPr>
          <p:nvPr>
            <p:ph type="body" sz="quarter" idx="16"/>
          </p:nvPr>
        </p:nvSpPr>
        <p:spPr>
          <a:xfrm>
            <a:off x="5351992" y="2996430"/>
            <a:ext cx="3628436" cy="2514401"/>
          </a:xfrm>
        </p:spPr>
        <p:txBody>
          <a:bodyPr/>
          <a:lstStyle/>
          <a:p>
            <a:pPr marL="0" indent="0">
              <a:spcAft>
                <a:spcPts val="600"/>
              </a:spcAft>
              <a:buNone/>
            </a:pPr>
            <a:r>
              <a:rPr lang="en-US" sz="1600" dirty="0"/>
              <a:t>Program Requirements:</a:t>
            </a:r>
          </a:p>
          <a:p>
            <a:pPr lvl="1">
              <a:spcAft>
                <a:spcPts val="600"/>
              </a:spcAft>
            </a:pPr>
            <a:r>
              <a:rPr lang="en-US" sz="1600" dirty="0" smtClean="0"/>
              <a:t>Min </a:t>
            </a:r>
            <a:r>
              <a:rPr lang="en-US" sz="1600" dirty="0"/>
              <a:t>one product integrated with ThingWorx and certification verified</a:t>
            </a:r>
          </a:p>
          <a:p>
            <a:pPr lvl="1">
              <a:spcAft>
                <a:spcPts val="600"/>
              </a:spcAft>
            </a:pPr>
            <a:r>
              <a:rPr lang="en-US" sz="1600" dirty="0"/>
              <a:t>Promotion of ThingWorx Ready status on partner’s website</a:t>
            </a:r>
          </a:p>
          <a:p>
            <a:pPr lvl="1">
              <a:spcAft>
                <a:spcPts val="600"/>
              </a:spcAft>
            </a:pPr>
            <a:r>
              <a:rPr lang="en-US" sz="1600" dirty="0"/>
              <a:t>Partner sales and channel teams educated on ThingWorx partnership and positioning</a:t>
            </a:r>
          </a:p>
          <a:p>
            <a:pPr lvl="1">
              <a:spcAft>
                <a:spcPts val="600"/>
              </a:spcAft>
            </a:pPr>
            <a:r>
              <a:rPr lang="en-US" sz="1600" dirty="0" smtClean="0"/>
              <a:t>Partner support </a:t>
            </a:r>
            <a:r>
              <a:rPr lang="en-US" sz="1600" dirty="0"/>
              <a:t>teams educated on ThingWorx </a:t>
            </a:r>
            <a:r>
              <a:rPr lang="en-US" sz="1600" dirty="0" smtClean="0"/>
              <a:t>integration</a:t>
            </a:r>
          </a:p>
          <a:p>
            <a:pPr lvl="1">
              <a:spcAft>
                <a:spcPts val="600"/>
              </a:spcAft>
            </a:pPr>
            <a:r>
              <a:rPr lang="en-US" sz="1600" dirty="0"/>
              <a:t>Annual </a:t>
            </a:r>
            <a:r>
              <a:rPr lang="en-US" sz="1600" dirty="0" smtClean="0"/>
              <a:t>program fee </a:t>
            </a:r>
            <a:r>
              <a:rPr lang="en-US" sz="1600" dirty="0"/>
              <a:t>of </a:t>
            </a:r>
            <a:r>
              <a:rPr lang="en-US" sz="1600" dirty="0" smtClean="0"/>
              <a:t>$3K</a:t>
            </a:r>
            <a:endParaRPr lang="en-US" sz="1600" dirty="0"/>
          </a:p>
          <a:p>
            <a:pPr marL="455613" lvl="1" indent="0">
              <a:spcAft>
                <a:spcPts val="600"/>
              </a:spcAft>
              <a:buNone/>
            </a:pPr>
            <a:endParaRPr lang="en-US" dirty="0">
              <a:solidFill>
                <a:srgbClr val="FF0000"/>
              </a:solidFill>
            </a:endParaRPr>
          </a:p>
          <a:p>
            <a:pPr marL="0" indent="0">
              <a:buNone/>
            </a:pPr>
            <a:endParaRPr lang="en-US" sz="1800" dirty="0"/>
          </a:p>
        </p:txBody>
      </p:sp>
      <p:sp>
        <p:nvSpPr>
          <p:cNvPr id="8" name="Content Placeholder 7"/>
          <p:cNvSpPr txBox="1">
            <a:spLocks/>
          </p:cNvSpPr>
          <p:nvPr/>
        </p:nvSpPr>
        <p:spPr>
          <a:xfrm>
            <a:off x="235100" y="1670767"/>
            <a:ext cx="4788359" cy="1164290"/>
          </a:xfrm>
          <a:prstGeom prst="rect">
            <a:avLst/>
          </a:prstGeom>
          <a:noFill/>
          <a:ln>
            <a:noFill/>
          </a:ln>
        </p:spPr>
        <p:txBody>
          <a:bodyPr vert="horz" lIns="0" tIns="0" rIns="0" bIns="0" rtlCol="0">
            <a:noAutofit/>
          </a:bodyPr>
          <a:lst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1600" dirty="0" smtClean="0"/>
              <a:t>Partners provide </a:t>
            </a:r>
            <a:r>
              <a:rPr lang="en-US" sz="1600" dirty="0"/>
              <a:t>hardware, software, or a service such as a sensor, device, software or system that is integrated into the ThingWorx platform and certified by ThingWorx. </a:t>
            </a:r>
            <a:endParaRPr lang="en-US" sz="1600" dirty="0" smtClean="0"/>
          </a:p>
          <a:p>
            <a:pPr marL="0" indent="0">
              <a:buFont typeface="Arial" pitchFamily="34" charset="0"/>
              <a:buNone/>
            </a:pPr>
            <a:endParaRPr lang="en-US" sz="1600" dirty="0" smtClean="0"/>
          </a:p>
        </p:txBody>
      </p:sp>
      <p:sp>
        <p:nvSpPr>
          <p:cNvPr id="9" name="Content Placeholder 5"/>
          <p:cNvSpPr txBox="1">
            <a:spLocks/>
          </p:cNvSpPr>
          <p:nvPr/>
        </p:nvSpPr>
        <p:spPr>
          <a:xfrm>
            <a:off x="356758" y="2813298"/>
            <a:ext cx="4848136" cy="3847213"/>
          </a:xfrm>
          <a:prstGeom prst="rect">
            <a:avLst/>
          </a:prstGeom>
        </p:spPr>
        <p:txBody>
          <a:bodyPr vert="horz" lIns="0" tIns="0" rIns="0" bIns="0" rtlCol="0">
            <a:noAutofit/>
          </a:bodyPr>
          <a:lstStyle>
            <a:lvl1pPr marL="0" indent="0" algn="l" defTabSz="914400" rtl="0" eaLnBrk="1" latinLnBrk="0" hangingPunct="1">
              <a:spcBef>
                <a:spcPts val="1800"/>
              </a:spcBef>
              <a:buClr>
                <a:schemeClr val="bg2"/>
              </a:buClr>
              <a:buFont typeface="Arial" pitchFamily="34" charset="0"/>
              <a:buNone/>
              <a:defRPr sz="2200" kern="1200">
                <a:solidFill>
                  <a:schemeClr val="tx1"/>
                </a:solidFill>
                <a:latin typeface="Arial Narrow" pitchFamily="34" charset="0"/>
                <a:ea typeface="+mn-ea"/>
                <a:cs typeface="+mn-cs"/>
              </a:defRPr>
            </a:lvl1pPr>
            <a:lvl2pPr marL="457200" indent="0" algn="ctr" defTabSz="914400" rtl="0" eaLnBrk="1" latinLnBrk="0" hangingPunct="1">
              <a:spcBef>
                <a:spcPts val="0"/>
              </a:spcBef>
              <a:spcAft>
                <a:spcPts val="200"/>
              </a:spcAft>
              <a:buFont typeface="Arial" pitchFamily="34" charset="0"/>
              <a:buNone/>
              <a:defRPr sz="1800" kern="1200">
                <a:solidFill>
                  <a:schemeClr val="tx1">
                    <a:tint val="75000"/>
                  </a:schemeClr>
                </a:solidFill>
                <a:latin typeface="Arial Narrow" pitchFamily="34" charset="0"/>
                <a:ea typeface="+mn-ea"/>
                <a:cs typeface="+mn-cs"/>
              </a:defRPr>
            </a:lvl2pPr>
            <a:lvl3pPr marL="914400" indent="0" algn="ctr" defTabSz="1085850" rtl="0" eaLnBrk="1" latinLnBrk="0" hangingPunct="1">
              <a:spcBef>
                <a:spcPts val="0"/>
              </a:spcBef>
              <a:spcAft>
                <a:spcPts val="200"/>
              </a:spcAft>
              <a:buFont typeface="Arial" pitchFamily="34" charset="0"/>
              <a:buNone/>
              <a:defRPr sz="1600" kern="1200">
                <a:solidFill>
                  <a:schemeClr val="tx1">
                    <a:tint val="75000"/>
                  </a:schemeClr>
                </a:solidFill>
                <a:latin typeface="Arial Narrow" pitchFamily="34" charset="0"/>
                <a:ea typeface="+mn-ea"/>
                <a:cs typeface="+mn-cs"/>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spcAft>
                <a:spcPts val="600"/>
              </a:spcAft>
              <a:buClr>
                <a:srgbClr val="236192"/>
              </a:buClr>
            </a:pPr>
            <a:r>
              <a:rPr lang="en-US" sz="1600" dirty="0">
                <a:solidFill>
                  <a:srgbClr val="236192"/>
                </a:solidFill>
                <a:latin typeface="Arial"/>
              </a:rPr>
              <a:t>Program Benefits:</a:t>
            </a:r>
            <a:endParaRPr lang="en-US" sz="2000" dirty="0">
              <a:solidFill>
                <a:srgbClr val="236192"/>
              </a:solidFill>
              <a:latin typeface="Arial"/>
            </a:endParaRPr>
          </a:p>
          <a:p>
            <a:pPr marL="684213" lvl="1" indent="-228600" algn="l">
              <a:spcAft>
                <a:spcPts val="600"/>
              </a:spcAft>
              <a:buFont typeface="Arial" pitchFamily="34" charset="0"/>
              <a:buChar char="–"/>
            </a:pPr>
            <a:r>
              <a:rPr lang="en-US" sz="1600" dirty="0">
                <a:solidFill>
                  <a:srgbClr val="4C4D4F"/>
                </a:solidFill>
              </a:rPr>
              <a:t>Participation in the ThingWorx Marketplace </a:t>
            </a:r>
          </a:p>
          <a:p>
            <a:pPr marL="684213" lvl="1" indent="-228600" algn="l">
              <a:spcAft>
                <a:spcPts val="600"/>
              </a:spcAft>
              <a:buFont typeface="Arial" pitchFamily="34" charset="0"/>
              <a:buChar char="–"/>
            </a:pPr>
            <a:r>
              <a:rPr lang="en-US" sz="1600" dirty="0">
                <a:solidFill>
                  <a:srgbClr val="4C4D4F"/>
                </a:solidFill>
              </a:rPr>
              <a:t>Promotion on </a:t>
            </a:r>
            <a:r>
              <a:rPr lang="en-US" sz="1600" dirty="0" err="1">
                <a:solidFill>
                  <a:srgbClr val="4C4D4F"/>
                </a:solidFill>
              </a:rPr>
              <a:t>ThingWorx.com</a:t>
            </a:r>
            <a:r>
              <a:rPr lang="en-US" sz="1600" dirty="0">
                <a:solidFill>
                  <a:srgbClr val="4C4D4F"/>
                </a:solidFill>
              </a:rPr>
              <a:t> </a:t>
            </a:r>
          </a:p>
          <a:p>
            <a:pPr marL="684213" lvl="1" indent="-228600" algn="l">
              <a:spcAft>
                <a:spcPts val="600"/>
              </a:spcAft>
              <a:buFont typeface="Arial" pitchFamily="34" charset="0"/>
              <a:buChar char="–"/>
            </a:pPr>
            <a:r>
              <a:rPr lang="en-US" sz="1600" dirty="0">
                <a:solidFill>
                  <a:srgbClr val="4C4D4F"/>
                </a:solidFill>
              </a:rPr>
              <a:t>Access to ThingWorx Partner Community</a:t>
            </a:r>
          </a:p>
          <a:p>
            <a:pPr marL="684213" lvl="1" indent="-228600" algn="l">
              <a:spcAft>
                <a:spcPts val="600"/>
              </a:spcAft>
              <a:buFont typeface="Arial" pitchFamily="34" charset="0"/>
              <a:buChar char="–"/>
            </a:pPr>
            <a:r>
              <a:rPr lang="en-US" sz="1600" dirty="0">
                <a:solidFill>
                  <a:srgbClr val="53565A"/>
                </a:solidFill>
              </a:rPr>
              <a:t>Use of ThingWorx Ready logos and website banners</a:t>
            </a:r>
          </a:p>
          <a:p>
            <a:pPr marL="684213" lvl="1" indent="-228600" algn="l">
              <a:spcAft>
                <a:spcPts val="600"/>
              </a:spcAft>
              <a:buFont typeface="Arial" pitchFamily="34" charset="0"/>
              <a:buChar char="–"/>
            </a:pPr>
            <a:r>
              <a:rPr lang="en-US" sz="1600" dirty="0">
                <a:solidFill>
                  <a:srgbClr val="4C4D4F"/>
                </a:solidFill>
              </a:rPr>
              <a:t>Sponsorship opportunities at ThingWorx events</a:t>
            </a:r>
          </a:p>
          <a:p>
            <a:pPr marL="684213" lvl="1" indent="-228600" algn="l">
              <a:spcAft>
                <a:spcPts val="600"/>
              </a:spcAft>
              <a:buFont typeface="Arial" pitchFamily="34" charset="0"/>
              <a:buChar char="–"/>
            </a:pPr>
            <a:r>
              <a:rPr lang="en-US" sz="1600" dirty="0" smtClean="0">
                <a:solidFill>
                  <a:srgbClr val="53565A"/>
                </a:solidFill>
              </a:rPr>
              <a:t>Invitation to participate </a:t>
            </a:r>
            <a:r>
              <a:rPr lang="en-US" sz="1600" dirty="0">
                <a:solidFill>
                  <a:srgbClr val="53565A"/>
                </a:solidFill>
              </a:rPr>
              <a:t>in ThingWorx </a:t>
            </a:r>
            <a:r>
              <a:rPr lang="en-US" sz="1600" dirty="0" smtClean="0">
                <a:solidFill>
                  <a:srgbClr val="53565A"/>
                </a:solidFill>
              </a:rPr>
              <a:t>marketing </a:t>
            </a:r>
            <a:endParaRPr lang="en-US" sz="1600" dirty="0">
              <a:solidFill>
                <a:srgbClr val="53565A"/>
              </a:solidFill>
            </a:endParaRPr>
          </a:p>
          <a:p>
            <a:pPr marL="684213" lvl="1" indent="-228600" algn="l">
              <a:spcAft>
                <a:spcPts val="600"/>
              </a:spcAft>
              <a:buFont typeface="Arial" pitchFamily="34" charset="0"/>
              <a:buChar char="–"/>
            </a:pPr>
            <a:r>
              <a:rPr lang="en-US" sz="1600" dirty="0">
                <a:solidFill>
                  <a:srgbClr val="53565A"/>
                </a:solidFill>
              </a:rPr>
              <a:t>Collaboration with ThingWorx sales and channel teams </a:t>
            </a:r>
          </a:p>
          <a:p>
            <a:pPr marL="684213" lvl="1" indent="-228600" algn="l">
              <a:spcAft>
                <a:spcPts val="600"/>
              </a:spcAft>
              <a:buFont typeface="Arial" pitchFamily="34" charset="0"/>
              <a:buChar char="–"/>
            </a:pPr>
            <a:r>
              <a:rPr lang="en-US" sz="1600" dirty="0">
                <a:solidFill>
                  <a:srgbClr val="53565A"/>
                </a:solidFill>
              </a:rPr>
              <a:t>Included ThingWorx Developer license, online Developer Toolbox and Support Community</a:t>
            </a:r>
          </a:p>
        </p:txBody>
      </p:sp>
      <p:pic>
        <p:nvPicPr>
          <p:cNvPr id="11" name="Picture 10" descr="partne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494" y="1120450"/>
            <a:ext cx="2052137" cy="1162877"/>
          </a:xfrm>
          <a:prstGeom prst="rect">
            <a:avLst/>
          </a:prstGeom>
        </p:spPr>
      </p:pic>
    </p:spTree>
    <p:extLst>
      <p:ext uri="{BB962C8B-B14F-4D97-AF65-F5344CB8AC3E}">
        <p14:creationId xmlns:p14="http://schemas.microsoft.com/office/powerpoint/2010/main" val="40978040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80694" y="776045"/>
            <a:ext cx="3563306" cy="6081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 name="Title 2"/>
          <p:cNvSpPr>
            <a:spLocks noGrp="1"/>
          </p:cNvSpPr>
          <p:nvPr>
            <p:ph type="title"/>
          </p:nvPr>
        </p:nvSpPr>
        <p:spPr/>
        <p:txBody>
          <a:bodyPr/>
          <a:lstStyle/>
          <a:p>
            <a:r>
              <a:rPr lang="en-US" dirty="0" smtClean="0"/>
              <a:t>ThingWorx System Integrator Program</a:t>
            </a:r>
            <a:endParaRPr lang="en-US" dirty="0"/>
          </a:p>
        </p:txBody>
      </p:sp>
      <p:sp>
        <p:nvSpPr>
          <p:cNvPr id="4" name="Subtitle 3"/>
          <p:cNvSpPr>
            <a:spLocks noGrp="1"/>
          </p:cNvSpPr>
          <p:nvPr>
            <p:ph type="subTitle" idx="15"/>
          </p:nvPr>
        </p:nvSpPr>
        <p:spPr>
          <a:xfrm>
            <a:off x="215590" y="883412"/>
            <a:ext cx="4796530" cy="338328"/>
          </a:xfrm>
        </p:spPr>
        <p:txBody>
          <a:bodyPr/>
          <a:lstStyle/>
          <a:p>
            <a:r>
              <a:rPr lang="en-US" sz="1600" dirty="0">
                <a:solidFill>
                  <a:schemeClr val="bg2"/>
                </a:solidFill>
              </a:rPr>
              <a:t>Global or regional system integrators offering services and consulting for IoT projects.  May also produce applications that can be </a:t>
            </a:r>
            <a:r>
              <a:rPr lang="en-US" sz="1600" dirty="0" smtClean="0">
                <a:solidFill>
                  <a:schemeClr val="bg2"/>
                </a:solidFill>
              </a:rPr>
              <a:t>ThingWorx Ready certified </a:t>
            </a:r>
            <a:r>
              <a:rPr lang="en-US" sz="1600" dirty="0">
                <a:solidFill>
                  <a:schemeClr val="bg2"/>
                </a:solidFill>
              </a:rPr>
              <a:t>and published in the </a:t>
            </a:r>
            <a:r>
              <a:rPr lang="en-US" sz="1600" dirty="0" smtClean="0">
                <a:solidFill>
                  <a:schemeClr val="bg2"/>
                </a:solidFill>
              </a:rPr>
              <a:t>Marketplace </a:t>
            </a:r>
            <a:r>
              <a:rPr lang="en-US" sz="1600" dirty="0">
                <a:solidFill>
                  <a:schemeClr val="bg2"/>
                </a:solidFill>
              </a:rPr>
              <a:t>or offer </a:t>
            </a:r>
            <a:r>
              <a:rPr lang="en-US" sz="1600" dirty="0" smtClean="0">
                <a:solidFill>
                  <a:schemeClr val="bg2"/>
                </a:solidFill>
              </a:rPr>
              <a:t>Powered by ThingWorx solutions </a:t>
            </a:r>
            <a:r>
              <a:rPr lang="en-US" sz="1600" dirty="0">
                <a:solidFill>
                  <a:schemeClr val="bg2"/>
                </a:solidFill>
              </a:rPr>
              <a:t>as </a:t>
            </a:r>
            <a:r>
              <a:rPr lang="en-US" sz="1600" dirty="0" smtClean="0">
                <a:solidFill>
                  <a:schemeClr val="bg2"/>
                </a:solidFill>
              </a:rPr>
              <a:t>a service</a:t>
            </a:r>
            <a:r>
              <a:rPr lang="en-US" sz="1600" dirty="0">
                <a:solidFill>
                  <a:schemeClr val="bg2"/>
                </a:solidFill>
              </a:rPr>
              <a:t>.</a:t>
            </a:r>
          </a:p>
          <a:p>
            <a:endParaRPr lang="en-US" sz="2000" dirty="0"/>
          </a:p>
        </p:txBody>
      </p:sp>
      <p:graphicFrame>
        <p:nvGraphicFramePr>
          <p:cNvPr id="7" name="Content Placeholder 9"/>
          <p:cNvGraphicFramePr>
            <a:graphicFrameLocks/>
          </p:cNvGraphicFramePr>
          <p:nvPr>
            <p:extLst>
              <p:ext uri="{D42A27DB-BD31-4B8C-83A1-F6EECF244321}">
                <p14:modId xmlns:p14="http://schemas.microsoft.com/office/powerpoint/2010/main" val="3430003041"/>
              </p:ext>
            </p:extLst>
          </p:nvPr>
        </p:nvGraphicFramePr>
        <p:xfrm>
          <a:off x="5789613" y="2616847"/>
          <a:ext cx="3240087" cy="4048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12751121"/>
              </p:ext>
            </p:extLst>
          </p:nvPr>
        </p:nvGraphicFramePr>
        <p:xfrm>
          <a:off x="113569" y="2188723"/>
          <a:ext cx="5441467" cy="4515344"/>
        </p:xfrm>
        <a:graphic>
          <a:graphicData uri="http://schemas.openxmlformats.org/drawingml/2006/table">
            <a:tbl>
              <a:tblPr firstRow="1" bandRow="1">
                <a:tableStyleId>{93296810-A885-4BE3-A3E7-6D5BEEA58F35}</a:tableStyleId>
              </a:tblPr>
              <a:tblGrid>
                <a:gridCol w="848620"/>
                <a:gridCol w="2347741"/>
                <a:gridCol w="2245106"/>
              </a:tblGrid>
              <a:tr h="465555">
                <a:tc>
                  <a:txBody>
                    <a:bodyPr/>
                    <a:lstStyle/>
                    <a:p>
                      <a:r>
                        <a:rPr lang="en-US" sz="1200" b="0" dirty="0" smtClean="0">
                          <a:solidFill>
                            <a:srgbClr val="236192"/>
                          </a:solidFill>
                          <a:latin typeface="Arial Narrow"/>
                          <a:cs typeface="Arial Narrow"/>
                        </a:rPr>
                        <a:t>Program Level</a:t>
                      </a:r>
                      <a:endParaRPr lang="en-US" sz="1200" b="0" dirty="0">
                        <a:solidFill>
                          <a:srgbClr val="236192"/>
                        </a:solidFill>
                        <a:latin typeface="Arial Narrow"/>
                        <a:cs typeface="Arial Narrow"/>
                      </a:endParaRPr>
                    </a:p>
                  </a:txBody>
                  <a:tcPr/>
                </a:tc>
                <a:tc>
                  <a:txBody>
                    <a:bodyPr/>
                    <a:lstStyle/>
                    <a:p>
                      <a:r>
                        <a:rPr lang="en-US" sz="1200" b="0" dirty="0" smtClean="0">
                          <a:solidFill>
                            <a:schemeClr val="bg2"/>
                          </a:solidFill>
                          <a:latin typeface="Arial Narrow"/>
                          <a:cs typeface="Arial Narrow"/>
                        </a:rPr>
                        <a:t>Program</a:t>
                      </a:r>
                      <a:r>
                        <a:rPr lang="en-US" sz="1200" b="0" baseline="0" dirty="0" smtClean="0">
                          <a:solidFill>
                            <a:schemeClr val="bg2"/>
                          </a:solidFill>
                          <a:latin typeface="Arial Narrow"/>
                          <a:cs typeface="Arial Narrow"/>
                        </a:rPr>
                        <a:t> Benefits</a:t>
                      </a:r>
                      <a:endParaRPr lang="en-US" sz="1200" b="0" dirty="0">
                        <a:solidFill>
                          <a:schemeClr val="bg2"/>
                        </a:solidFill>
                        <a:latin typeface="Arial Narrow"/>
                        <a:cs typeface="Arial Narrow"/>
                      </a:endParaRPr>
                    </a:p>
                  </a:txBody>
                  <a:tcPr/>
                </a:tc>
                <a:tc>
                  <a:txBody>
                    <a:bodyPr/>
                    <a:lstStyle/>
                    <a:p>
                      <a:r>
                        <a:rPr lang="en-US" sz="1200" b="0" dirty="0" smtClean="0">
                          <a:solidFill>
                            <a:schemeClr val="bg2"/>
                          </a:solidFill>
                          <a:latin typeface="Arial Narrow"/>
                          <a:cs typeface="Arial Narrow"/>
                        </a:rPr>
                        <a:t>Program Requirements</a:t>
                      </a:r>
                      <a:endParaRPr lang="en-US" sz="1200" b="0" dirty="0">
                        <a:solidFill>
                          <a:schemeClr val="bg2"/>
                        </a:solidFill>
                        <a:latin typeface="Arial Narrow"/>
                        <a:cs typeface="Arial Narrow"/>
                      </a:endParaRPr>
                    </a:p>
                  </a:txBody>
                  <a:tcPr/>
                </a:tc>
              </a:tr>
              <a:tr h="806426">
                <a:tc>
                  <a:txBody>
                    <a:bodyPr/>
                    <a:lstStyle/>
                    <a:p>
                      <a:r>
                        <a:rPr lang="en-US" sz="1000" b="1" dirty="0" smtClean="0">
                          <a:solidFill>
                            <a:srgbClr val="FFFFFF"/>
                          </a:solidFill>
                        </a:rPr>
                        <a:t>Platinum</a:t>
                      </a:r>
                      <a:endParaRPr lang="en-US" sz="1000" b="1" dirty="0">
                        <a:solidFill>
                          <a:srgbClr val="FFFFFF"/>
                        </a:solidFill>
                      </a:endParaRPr>
                    </a:p>
                  </a:txBody>
                  <a:tcPr>
                    <a:solidFill>
                      <a:schemeClr val="bg1">
                        <a:lumMod val="7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dirty="0" smtClean="0">
                          <a:solidFill>
                            <a:srgbClr val="53565A"/>
                          </a:solidFill>
                        </a:rPr>
                        <a:t>Preferred status with ThingWorx sales and channel teams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dirty="0" smtClean="0">
                          <a:solidFill>
                            <a:srgbClr val="53565A"/>
                          </a:solidFill>
                        </a:rPr>
                        <a:t>Assigned alliance</a:t>
                      </a:r>
                      <a:r>
                        <a:rPr lang="en-US" sz="1100" baseline="0" dirty="0" smtClean="0">
                          <a:solidFill>
                            <a:srgbClr val="53565A"/>
                          </a:solidFill>
                        </a:rPr>
                        <a:t> and marketing managers</a:t>
                      </a:r>
                      <a:endParaRPr lang="en-US" sz="1100" dirty="0" smtClean="0">
                        <a:solidFill>
                          <a:srgbClr val="53565A"/>
                        </a:solidFill>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dirty="0" smtClean="0"/>
                        <a:t>Min 5 Trained/Certified</a:t>
                      </a:r>
                      <a:r>
                        <a:rPr lang="en-US" sz="1100" baseline="0" dirty="0" smtClean="0"/>
                        <a:t> Solution Architect (estimated $15K investment)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baseline="0" dirty="0" smtClean="0"/>
                        <a:t>6+ project implementations</a:t>
                      </a:r>
                      <a:endParaRPr lang="en-US" sz="1100" dirty="0" smtClean="0"/>
                    </a:p>
                  </a:txBody>
                  <a:tcPr/>
                </a:tc>
              </a:tr>
              <a:tr h="946627">
                <a:tc>
                  <a:txBody>
                    <a:bodyPr/>
                    <a:lstStyle/>
                    <a:p>
                      <a:r>
                        <a:rPr lang="en-US" sz="1000" b="1" dirty="0" smtClean="0">
                          <a:solidFill>
                            <a:srgbClr val="FFFFFF"/>
                          </a:solidFill>
                        </a:rPr>
                        <a:t>Gold </a:t>
                      </a:r>
                      <a:endParaRPr lang="en-US" sz="1000" b="1" dirty="0">
                        <a:solidFill>
                          <a:srgbClr val="FFFFFF"/>
                        </a:solidFill>
                      </a:endParaRPr>
                    </a:p>
                  </a:txBody>
                  <a:tcPr>
                    <a:solidFill>
                      <a:srgbClr val="FF6600"/>
                    </a:solidFill>
                  </a:tcPr>
                </a:tc>
                <a:tc>
                  <a:txBody>
                    <a:bodyPr/>
                    <a:lstStyle/>
                    <a:p>
                      <a:pPr marL="171450" indent="-171450">
                        <a:buFont typeface="Arial"/>
                        <a:buChar char="•"/>
                      </a:pPr>
                      <a:r>
                        <a:rPr lang="en-US" sz="1100" dirty="0" smtClean="0">
                          <a:solidFill>
                            <a:srgbClr val="53565A"/>
                          </a:solidFill>
                        </a:rPr>
                        <a:t>Enablement activities with ThingWorx sales and channel teams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100" dirty="0" smtClean="0">
                          <a:solidFill>
                            <a:srgbClr val="53565A"/>
                          </a:solidFill>
                        </a:rPr>
                        <a:t>Participation in ThingWorx  marketing campaigns</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dirty="0" smtClean="0"/>
                        <a:t>Min 3 Trained/Certified</a:t>
                      </a:r>
                      <a:r>
                        <a:rPr lang="en-US" sz="1100" baseline="0" dirty="0" smtClean="0"/>
                        <a:t> Solution Architect (estimated $10K investment)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baseline="0" dirty="0" smtClean="0"/>
                        <a:t>Min 4 project implementations</a:t>
                      </a:r>
                      <a:endParaRPr lang="en-US" sz="1100" dirty="0" smtClean="0"/>
                    </a:p>
                  </a:txBody>
                  <a:tcPr/>
                </a:tc>
              </a:tr>
              <a:tr h="1101812">
                <a:tc>
                  <a:txBody>
                    <a:bodyPr/>
                    <a:lstStyle/>
                    <a:p>
                      <a:r>
                        <a:rPr lang="en-US" sz="1000" b="1" dirty="0" smtClean="0">
                          <a:solidFill>
                            <a:srgbClr val="FFFFFF"/>
                          </a:solidFill>
                        </a:rPr>
                        <a:t>Silver</a:t>
                      </a:r>
                      <a:endParaRPr lang="en-US" sz="1000" b="1" dirty="0">
                        <a:solidFill>
                          <a:srgbClr val="FFFFFF"/>
                        </a:solidFill>
                      </a:endParaRPr>
                    </a:p>
                  </a:txBody>
                  <a:tcPr>
                    <a:solidFill>
                      <a:srgbClr val="73C262"/>
                    </a:solidFill>
                  </a:tcPr>
                </a:tc>
                <a:tc>
                  <a:txBody>
                    <a:bodyPr/>
                    <a:lstStyle/>
                    <a:p>
                      <a:pPr marL="169863" lvl="0" indent="-171450" algn="l">
                        <a:spcAft>
                          <a:spcPts val="600"/>
                        </a:spcAft>
                        <a:buFont typeface="Arial"/>
                        <a:buChar char="•"/>
                      </a:pPr>
                      <a:r>
                        <a:rPr lang="en-US" sz="1100" dirty="0" smtClean="0">
                          <a:solidFill>
                            <a:srgbClr val="4C4D4F"/>
                          </a:solidFill>
                        </a:rPr>
                        <a:t>ThingWorx Marketplace Listing</a:t>
                      </a:r>
                    </a:p>
                    <a:p>
                      <a:pPr marL="169863"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100" dirty="0" smtClean="0">
                          <a:solidFill>
                            <a:srgbClr val="53565A"/>
                          </a:solidFill>
                        </a:rPr>
                        <a:t>Use of ThingWorx logos and website banners</a:t>
                      </a:r>
                    </a:p>
                    <a:p>
                      <a:pPr marL="171450" lvl="0" indent="-171450" algn="l">
                        <a:spcAft>
                          <a:spcPts val="600"/>
                        </a:spcAft>
                        <a:buFont typeface="Arial"/>
                        <a:buChar char="•"/>
                      </a:pPr>
                      <a:r>
                        <a:rPr lang="en-US" sz="1100" dirty="0" smtClean="0">
                          <a:solidFill>
                            <a:srgbClr val="4C4D4F"/>
                          </a:solidFill>
                        </a:rPr>
                        <a:t>Sponsorship opportunities at ThingWorx events</a:t>
                      </a:r>
                    </a:p>
                  </a:txBody>
                  <a:tcPr/>
                </a:tc>
                <a:tc>
                  <a:txBody>
                    <a:bodyPr/>
                    <a:lstStyle/>
                    <a:p>
                      <a:pPr marL="171450" indent="-171450">
                        <a:buFont typeface="Arial"/>
                        <a:buChar char="•"/>
                      </a:pPr>
                      <a:r>
                        <a:rPr lang="en-US" sz="1100" dirty="0" smtClean="0"/>
                        <a:t>Min 2 Trained/Certified</a:t>
                      </a:r>
                      <a:r>
                        <a:rPr lang="en-US" sz="1100" baseline="0" dirty="0" smtClean="0"/>
                        <a:t> Solution Architect (estimated $5K investment)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baseline="0" dirty="0" smtClean="0"/>
                        <a:t>Min 2 project implementations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baseline="0" dirty="0" smtClean="0"/>
                        <a:t>Joint business plan defined</a:t>
                      </a:r>
                    </a:p>
                  </a:txBody>
                  <a:tcPr/>
                </a:tc>
              </a:tr>
              <a:tr h="1194924">
                <a:tc>
                  <a:txBody>
                    <a:bodyPr/>
                    <a:lstStyle/>
                    <a:p>
                      <a:r>
                        <a:rPr lang="en-US" sz="1000" dirty="0" smtClean="0">
                          <a:solidFill>
                            <a:schemeClr val="bg1"/>
                          </a:solidFill>
                        </a:rPr>
                        <a:t>Registered</a:t>
                      </a:r>
                      <a:endParaRPr lang="en-US" sz="1000" dirty="0">
                        <a:solidFill>
                          <a:schemeClr val="bg1"/>
                        </a:solidFill>
                      </a:endParaRPr>
                    </a:p>
                  </a:txBody>
                  <a:tcPr>
                    <a:solidFill>
                      <a:srgbClr val="226194"/>
                    </a:solidFill>
                  </a:tcPr>
                </a:tc>
                <a:tc>
                  <a:txBody>
                    <a:bodyPr/>
                    <a:lstStyle/>
                    <a:p>
                      <a:pPr marL="169863" lvl="0" indent="-171450" algn="l">
                        <a:spcAft>
                          <a:spcPts val="600"/>
                        </a:spcAft>
                        <a:buFont typeface="Arial"/>
                        <a:buChar char="•"/>
                      </a:pPr>
                      <a:r>
                        <a:rPr lang="en-US" sz="1100" dirty="0" smtClean="0">
                          <a:solidFill>
                            <a:srgbClr val="4C4D4F"/>
                          </a:solidFill>
                        </a:rPr>
                        <a:t>Access to ThingWorx Partner Community</a:t>
                      </a:r>
                    </a:p>
                    <a:p>
                      <a:pPr marL="169863" lvl="0" indent="-171450" algn="l">
                        <a:spcAft>
                          <a:spcPts val="600"/>
                        </a:spcAft>
                        <a:buFont typeface="Arial"/>
                        <a:buChar char="•"/>
                      </a:pPr>
                      <a:r>
                        <a:rPr lang="en-US" sz="1100" dirty="0" smtClean="0">
                          <a:solidFill>
                            <a:srgbClr val="53565A"/>
                          </a:solidFill>
                        </a:rPr>
                        <a:t>Included ThingWorx Developer license, online Developer Toolbox and Support Community</a:t>
                      </a:r>
                    </a:p>
                  </a:txBody>
                  <a:tcPr/>
                </a:tc>
                <a:tc>
                  <a:txBody>
                    <a:bodyPr/>
                    <a:lstStyle/>
                    <a:p>
                      <a:pPr marL="169863" lvl="0" indent="-171450" algn="l">
                        <a:spcAft>
                          <a:spcPts val="600"/>
                        </a:spcAft>
                        <a:buFont typeface="Arial"/>
                        <a:buChar char="•"/>
                      </a:pPr>
                      <a:r>
                        <a:rPr lang="en-US" sz="1100" dirty="0" smtClean="0">
                          <a:solidFill>
                            <a:srgbClr val="4C4D4F"/>
                          </a:solidFill>
                        </a:rPr>
                        <a:t>Sign ThingWorx</a:t>
                      </a:r>
                      <a:r>
                        <a:rPr lang="en-US" sz="1100" baseline="0" dirty="0" smtClean="0">
                          <a:solidFill>
                            <a:srgbClr val="4C4D4F"/>
                          </a:solidFill>
                        </a:rPr>
                        <a:t> Partner Program Agreement and System Integrator Addendum</a:t>
                      </a:r>
                      <a:endParaRPr lang="en-US" sz="1100" dirty="0" smtClean="0">
                        <a:solidFill>
                          <a:srgbClr val="4C4D4F"/>
                        </a:solidFill>
                      </a:endParaRPr>
                    </a:p>
                    <a:p>
                      <a:pPr marL="169863" lvl="0" indent="-171450" algn="l">
                        <a:spcAft>
                          <a:spcPts val="600"/>
                        </a:spcAft>
                        <a:buFont typeface="Arial"/>
                        <a:buChar char="•"/>
                      </a:pPr>
                      <a:r>
                        <a:rPr lang="en-US" sz="1100" dirty="0" smtClean="0">
                          <a:solidFill>
                            <a:srgbClr val="53565A"/>
                          </a:solidFill>
                        </a:rPr>
                        <a:t>Annual Program fee of $5K</a:t>
                      </a:r>
                    </a:p>
                  </a:txBody>
                  <a:tcPr/>
                </a:tc>
              </a:tr>
            </a:tbl>
          </a:graphicData>
        </a:graphic>
      </p:graphicFrame>
      <p:sp>
        <p:nvSpPr>
          <p:cNvPr id="13" name="TextBox 12"/>
          <p:cNvSpPr txBox="1"/>
          <p:nvPr/>
        </p:nvSpPr>
        <p:spPr>
          <a:xfrm>
            <a:off x="691481" y="3153392"/>
            <a:ext cx="1113308" cy="147047"/>
          </a:xfrm>
          <a:prstGeom prst="rect">
            <a:avLst/>
          </a:prstGeom>
          <a:noFill/>
        </p:spPr>
        <p:txBody>
          <a:bodyPr wrap="none" lIns="0" tIns="0" rIns="0" bIns="0" rtlCol="0">
            <a:spAutoFit/>
          </a:bodyPr>
          <a:lstStyle/>
          <a:p>
            <a:r>
              <a:rPr lang="en-US" sz="1000" dirty="0" smtClean="0">
                <a:solidFill>
                  <a:schemeClr val="bg1"/>
                </a:solidFill>
                <a:latin typeface="Arial Narrow"/>
                <a:cs typeface="Arial Narrow"/>
              </a:rPr>
              <a:t>SYSTEM INTEGRATOR</a:t>
            </a:r>
            <a:endParaRPr lang="en-US" sz="1100" dirty="0" smtClean="0">
              <a:solidFill>
                <a:schemeClr val="bg1"/>
              </a:solidFill>
              <a:latin typeface="Arial Narrow"/>
              <a:cs typeface="Arial Narrow"/>
            </a:endParaRPr>
          </a:p>
        </p:txBody>
      </p:sp>
      <p:pic>
        <p:nvPicPr>
          <p:cNvPr id="15" name="Picture 14"/>
          <p:cNvPicPr>
            <a:picLocks noChangeAspect="1"/>
          </p:cNvPicPr>
          <p:nvPr/>
        </p:nvPicPr>
        <p:blipFill>
          <a:blip r:embed="rId7"/>
          <a:stretch>
            <a:fillRect/>
          </a:stretch>
        </p:blipFill>
        <p:spPr>
          <a:xfrm>
            <a:off x="6337617" y="1119453"/>
            <a:ext cx="2046974" cy="1112275"/>
          </a:xfrm>
          <a:prstGeom prst="rect">
            <a:avLst/>
          </a:prstGeom>
        </p:spPr>
      </p:pic>
      <p:sp>
        <p:nvSpPr>
          <p:cNvPr id="16" name="TextBox 15"/>
          <p:cNvSpPr txBox="1"/>
          <p:nvPr/>
        </p:nvSpPr>
        <p:spPr>
          <a:xfrm>
            <a:off x="6594200" y="1886878"/>
            <a:ext cx="1789051" cy="215444"/>
          </a:xfrm>
          <a:prstGeom prst="rect">
            <a:avLst/>
          </a:prstGeom>
          <a:noFill/>
        </p:spPr>
        <p:txBody>
          <a:bodyPr wrap="square" lIns="0" tIns="0" rIns="0" bIns="0" rtlCol="0">
            <a:spAutoFit/>
          </a:bodyPr>
          <a:lstStyle/>
          <a:p>
            <a:r>
              <a:rPr lang="en-US" sz="1400" dirty="0" smtClean="0">
                <a:solidFill>
                  <a:schemeClr val="bg1"/>
                </a:solidFill>
                <a:latin typeface="Arial Narrow"/>
                <a:cs typeface="Arial Narrow"/>
              </a:rPr>
              <a:t>SYSTEM INTEGRATOR</a:t>
            </a:r>
            <a:endParaRPr lang="en-US" dirty="0" smtClean="0">
              <a:solidFill>
                <a:schemeClr val="bg1"/>
              </a:solidFill>
              <a:latin typeface="Arial Narrow"/>
              <a:cs typeface="Arial Narrow"/>
            </a:endParaRPr>
          </a:p>
        </p:txBody>
      </p:sp>
    </p:spTree>
    <p:extLst>
      <p:ext uri="{BB962C8B-B14F-4D97-AF65-F5344CB8AC3E}">
        <p14:creationId xmlns:p14="http://schemas.microsoft.com/office/powerpoint/2010/main" val="272957142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15014" y="776045"/>
            <a:ext cx="3828986" cy="6081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ThingWorx Channel Partner Program</a:t>
            </a:r>
            <a:endParaRPr lang="en-US" dirty="0"/>
          </a:p>
        </p:txBody>
      </p:sp>
      <p:sp>
        <p:nvSpPr>
          <p:cNvPr id="6" name="Content Placeholder 5"/>
          <p:cNvSpPr>
            <a:spLocks noGrp="1"/>
          </p:cNvSpPr>
          <p:nvPr>
            <p:ph sz="quarter" idx="15"/>
          </p:nvPr>
        </p:nvSpPr>
        <p:spPr>
          <a:xfrm>
            <a:off x="412807" y="2368585"/>
            <a:ext cx="4501757" cy="3139042"/>
          </a:xfrm>
        </p:spPr>
        <p:txBody>
          <a:bodyPr/>
          <a:lstStyle/>
          <a:p>
            <a:pPr marL="0" indent="0">
              <a:spcAft>
                <a:spcPts val="600"/>
              </a:spcAft>
              <a:buNone/>
            </a:pPr>
            <a:r>
              <a:rPr lang="en-US" sz="1600" dirty="0"/>
              <a:t>Program Benefits</a:t>
            </a:r>
            <a:r>
              <a:rPr lang="en-US" sz="1600" dirty="0" smtClean="0"/>
              <a:t>:</a:t>
            </a:r>
            <a:endParaRPr lang="en-US" dirty="0" smtClean="0"/>
          </a:p>
          <a:p>
            <a:pPr lvl="1">
              <a:spcAft>
                <a:spcPts val="600"/>
              </a:spcAft>
            </a:pPr>
            <a:r>
              <a:rPr lang="en-US" sz="1600" dirty="0" smtClean="0"/>
              <a:t>Ability to resell the ThingWorx platform in </a:t>
            </a:r>
            <a:r>
              <a:rPr lang="en-US" sz="1600" dirty="0"/>
              <a:t>approved geography or market vertical</a:t>
            </a:r>
          </a:p>
          <a:p>
            <a:pPr lvl="1">
              <a:spcAft>
                <a:spcPts val="600"/>
              </a:spcAft>
            </a:pPr>
            <a:r>
              <a:rPr lang="en-US" sz="1600" dirty="0" smtClean="0"/>
              <a:t> Discounts according to the ThingWorx Channel Partner volume discount schedule</a:t>
            </a:r>
          </a:p>
          <a:p>
            <a:pPr lvl="1">
              <a:spcAft>
                <a:spcPts val="600"/>
              </a:spcAft>
            </a:pPr>
            <a:r>
              <a:rPr lang="en-US" sz="1600" dirty="0" smtClean="0"/>
              <a:t> </a:t>
            </a:r>
            <a:r>
              <a:rPr lang="en-US" sz="1600" dirty="0">
                <a:solidFill>
                  <a:schemeClr val="tx1"/>
                </a:solidFill>
              </a:rPr>
              <a:t>Included ThingWorx Developer license, online Developer Toolbox and Support Community</a:t>
            </a:r>
          </a:p>
          <a:p>
            <a:pPr lvl="1">
              <a:spcAft>
                <a:spcPts val="600"/>
              </a:spcAft>
            </a:pPr>
            <a:r>
              <a:rPr lang="en-US" sz="1600" dirty="0" smtClean="0">
                <a:solidFill>
                  <a:schemeClr val="tx1"/>
                </a:solidFill>
              </a:rPr>
              <a:t>Access </a:t>
            </a:r>
            <a:r>
              <a:rPr lang="en-US" sz="1600" dirty="0">
                <a:solidFill>
                  <a:schemeClr val="tx1"/>
                </a:solidFill>
              </a:rPr>
              <a:t>to </a:t>
            </a:r>
            <a:r>
              <a:rPr lang="en-US" sz="1600" dirty="0" smtClean="0">
                <a:solidFill>
                  <a:schemeClr val="tx1"/>
                </a:solidFill>
              </a:rPr>
              <a:t>complementary sales training, eLearning portal, and discounted technical training</a:t>
            </a:r>
            <a:endParaRPr lang="en-US" sz="1600" dirty="0" smtClean="0"/>
          </a:p>
          <a:p>
            <a:pPr lvl="1">
              <a:spcAft>
                <a:spcPts val="600"/>
              </a:spcAft>
            </a:pPr>
            <a:r>
              <a:rPr lang="en-US" sz="1600" dirty="0" smtClean="0"/>
              <a:t>ThingWorx Marketplace company listing </a:t>
            </a:r>
          </a:p>
          <a:p>
            <a:pPr lvl="1">
              <a:spcAft>
                <a:spcPts val="600"/>
              </a:spcAft>
            </a:pPr>
            <a:r>
              <a:rPr lang="en-US" sz="1600" dirty="0" smtClean="0"/>
              <a:t>Access to ThingWorx Partner Community</a:t>
            </a:r>
            <a:endParaRPr lang="en-US" sz="1600" dirty="0"/>
          </a:p>
          <a:p>
            <a:pPr lvl="1">
              <a:spcAft>
                <a:spcPts val="600"/>
              </a:spcAft>
            </a:pPr>
            <a:r>
              <a:rPr lang="en-US" sz="1600" dirty="0">
                <a:solidFill>
                  <a:schemeClr val="tx1"/>
                </a:solidFill>
              </a:rPr>
              <a:t>Use of ThingWorx </a:t>
            </a:r>
            <a:r>
              <a:rPr lang="en-US" sz="1600" dirty="0" smtClean="0">
                <a:solidFill>
                  <a:schemeClr val="tx1"/>
                </a:solidFill>
              </a:rPr>
              <a:t>logos </a:t>
            </a:r>
            <a:r>
              <a:rPr lang="en-US" sz="1600" dirty="0">
                <a:solidFill>
                  <a:schemeClr val="tx1"/>
                </a:solidFill>
              </a:rPr>
              <a:t>and website banners</a:t>
            </a:r>
          </a:p>
          <a:p>
            <a:pPr lvl="1">
              <a:spcAft>
                <a:spcPts val="600"/>
              </a:spcAft>
            </a:pPr>
            <a:r>
              <a:rPr lang="en-US" sz="1600" dirty="0" smtClean="0"/>
              <a:t>Sponsorship opportunities at ThingWorx events</a:t>
            </a:r>
          </a:p>
          <a:p>
            <a:pPr lvl="1">
              <a:spcAft>
                <a:spcPts val="600"/>
              </a:spcAft>
            </a:pPr>
            <a:r>
              <a:rPr lang="en-US" sz="1600" dirty="0" smtClean="0">
                <a:solidFill>
                  <a:schemeClr val="tx1"/>
                </a:solidFill>
              </a:rPr>
              <a:t>Invitation to participate in ThingWorx marketing</a:t>
            </a:r>
            <a:endParaRPr lang="en-US" dirty="0"/>
          </a:p>
        </p:txBody>
      </p:sp>
      <p:sp>
        <p:nvSpPr>
          <p:cNvPr id="8" name="Content Placeholder 7"/>
          <p:cNvSpPr>
            <a:spLocks noGrp="1"/>
          </p:cNvSpPr>
          <p:nvPr>
            <p:ph sz="quarter" idx="16"/>
          </p:nvPr>
        </p:nvSpPr>
        <p:spPr>
          <a:xfrm>
            <a:off x="5768018" y="2530497"/>
            <a:ext cx="2903590" cy="3895912"/>
          </a:xfrm>
          <a:noFill/>
          <a:ln>
            <a:noFill/>
          </a:ln>
        </p:spPr>
        <p:txBody>
          <a:bodyPr/>
          <a:lstStyle/>
          <a:p>
            <a:pPr marL="0" indent="0">
              <a:buNone/>
            </a:pPr>
            <a:endParaRPr lang="en-US" sz="1600" b="1" dirty="0" smtClean="0"/>
          </a:p>
          <a:p>
            <a:pPr marL="0" indent="0">
              <a:buNone/>
            </a:pPr>
            <a:endParaRPr lang="en-US" sz="1600" dirty="0" smtClean="0"/>
          </a:p>
        </p:txBody>
      </p:sp>
      <p:sp>
        <p:nvSpPr>
          <p:cNvPr id="3" name="Subtitle 2"/>
          <p:cNvSpPr>
            <a:spLocks noGrp="1"/>
          </p:cNvSpPr>
          <p:nvPr>
            <p:ph type="subTitle" idx="17"/>
          </p:nvPr>
        </p:nvSpPr>
        <p:spPr>
          <a:xfrm>
            <a:off x="250226" y="896112"/>
            <a:ext cx="4945228" cy="338328"/>
          </a:xfrm>
        </p:spPr>
        <p:txBody>
          <a:bodyPr/>
          <a:lstStyle/>
          <a:p>
            <a:r>
              <a:rPr lang="en-US" sz="2000" dirty="0" smtClean="0">
                <a:solidFill>
                  <a:srgbClr val="292B2D"/>
                </a:solidFill>
              </a:rPr>
              <a:t>Resale program available for resellers</a:t>
            </a:r>
            <a:r>
              <a:rPr lang="en-US" sz="2000" dirty="0">
                <a:solidFill>
                  <a:srgbClr val="292B2D"/>
                </a:solidFill>
              </a:rPr>
              <a:t>, </a:t>
            </a:r>
            <a:r>
              <a:rPr lang="en-US" sz="2000" dirty="0" smtClean="0">
                <a:solidFill>
                  <a:srgbClr val="292B2D"/>
                </a:solidFill>
              </a:rPr>
              <a:t>value added resellers</a:t>
            </a:r>
            <a:r>
              <a:rPr lang="en-US" sz="2000" dirty="0">
                <a:solidFill>
                  <a:srgbClr val="292B2D"/>
                </a:solidFill>
              </a:rPr>
              <a:t>, and </a:t>
            </a:r>
            <a:r>
              <a:rPr lang="en-US" sz="2000" dirty="0" smtClean="0">
                <a:solidFill>
                  <a:srgbClr val="292B2D"/>
                </a:solidFill>
              </a:rPr>
              <a:t>distributors </a:t>
            </a:r>
            <a:r>
              <a:rPr lang="en-US" sz="2000" dirty="0">
                <a:solidFill>
                  <a:srgbClr val="292B2D"/>
                </a:solidFill>
              </a:rPr>
              <a:t>that resell ThingWorx and possibly other IoT ecosystem </a:t>
            </a:r>
            <a:r>
              <a:rPr lang="en-US" sz="2000" dirty="0" smtClean="0">
                <a:solidFill>
                  <a:srgbClr val="292B2D"/>
                </a:solidFill>
              </a:rPr>
              <a:t>products in an approved region or market vertical.</a:t>
            </a:r>
            <a:endParaRPr lang="en-US" sz="2000" dirty="0">
              <a:solidFill>
                <a:srgbClr val="292B2D"/>
              </a:solidFill>
            </a:endParaRPr>
          </a:p>
        </p:txBody>
      </p:sp>
      <p:sp>
        <p:nvSpPr>
          <p:cNvPr id="11" name="Text Placeholder 4"/>
          <p:cNvSpPr txBox="1">
            <a:spLocks/>
          </p:cNvSpPr>
          <p:nvPr/>
        </p:nvSpPr>
        <p:spPr>
          <a:xfrm>
            <a:off x="5325941" y="2552709"/>
            <a:ext cx="3694082" cy="4117129"/>
          </a:xfrm>
          <a:prstGeom prst="rect">
            <a:avLst/>
          </a:prstGeom>
        </p:spPr>
        <p:txBody>
          <a:bodyPr vert="horz" lIns="0" tIns="0" rIns="0" bIns="0" rtlCol="0">
            <a:noAutofit/>
          </a:bodyPr>
          <a:lst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Font typeface="Arial" pitchFamily="34" charset="0"/>
              <a:buNone/>
            </a:pPr>
            <a:r>
              <a:rPr lang="en-US" sz="1600" dirty="0" smtClean="0"/>
              <a:t>Program Requirements:</a:t>
            </a:r>
          </a:p>
          <a:p>
            <a:pPr lvl="1">
              <a:spcAft>
                <a:spcPts val="600"/>
              </a:spcAft>
            </a:pPr>
            <a:r>
              <a:rPr lang="en-US" sz="1600" dirty="0" smtClean="0"/>
              <a:t>Qualified Geographic and/or Vertical Market Reach</a:t>
            </a:r>
          </a:p>
          <a:p>
            <a:pPr lvl="1">
              <a:spcAft>
                <a:spcPts val="600"/>
              </a:spcAft>
            </a:pPr>
            <a:r>
              <a:rPr lang="en-US" sz="1600" dirty="0"/>
              <a:t>Signed ThingWorx Partner Program Agreement and Reseller </a:t>
            </a:r>
            <a:r>
              <a:rPr lang="en-US" sz="1600" dirty="0" smtClean="0"/>
              <a:t>addendum</a:t>
            </a:r>
          </a:p>
          <a:p>
            <a:pPr lvl="1">
              <a:spcAft>
                <a:spcPts val="600"/>
              </a:spcAft>
            </a:pPr>
            <a:r>
              <a:rPr lang="en-US" sz="1600" dirty="0" smtClean="0"/>
              <a:t>Ability to provide Level 1 technical support</a:t>
            </a:r>
          </a:p>
          <a:p>
            <a:pPr lvl="1">
              <a:spcAft>
                <a:spcPts val="600"/>
              </a:spcAft>
            </a:pPr>
            <a:r>
              <a:rPr lang="en-US" sz="1600" dirty="0" smtClean="0"/>
              <a:t>Partner sales teams educated on ThingWorx partnership and positioning</a:t>
            </a:r>
          </a:p>
          <a:p>
            <a:pPr lvl="1">
              <a:spcAft>
                <a:spcPts val="600"/>
              </a:spcAft>
            </a:pPr>
            <a:r>
              <a:rPr lang="en-US" sz="1600" dirty="0" smtClean="0"/>
              <a:t>Min 1 sales engineer complete technical  training</a:t>
            </a:r>
          </a:p>
          <a:p>
            <a:pPr lvl="1">
              <a:spcAft>
                <a:spcPts val="600"/>
              </a:spcAft>
            </a:pPr>
            <a:r>
              <a:rPr lang="en-US" sz="1600" dirty="0" smtClean="0"/>
              <a:t>Promotion of ThingWorx partner status on partner’s website</a:t>
            </a:r>
          </a:p>
          <a:p>
            <a:pPr marL="0" indent="0">
              <a:spcAft>
                <a:spcPts val="600"/>
              </a:spcAft>
              <a:buFont typeface="Arial" pitchFamily="34" charset="0"/>
              <a:buNone/>
            </a:pPr>
            <a:r>
              <a:rPr lang="en-US" sz="1600" dirty="0" smtClean="0"/>
              <a:t>	</a:t>
            </a:r>
          </a:p>
          <a:p>
            <a:pPr marL="455613" lvl="1" indent="0">
              <a:spcAft>
                <a:spcPts val="600"/>
              </a:spcAft>
              <a:buFont typeface="Arial" pitchFamily="34" charset="0"/>
              <a:buNone/>
            </a:pPr>
            <a:endParaRPr lang="en-US" dirty="0" smtClean="0">
              <a:solidFill>
                <a:srgbClr val="FF0000"/>
              </a:solidFill>
            </a:endParaRPr>
          </a:p>
          <a:p>
            <a:pPr marL="0" indent="0">
              <a:buFont typeface="Arial" pitchFamily="34" charset="0"/>
              <a:buNone/>
            </a:pPr>
            <a:endParaRPr lang="en-US" sz="1800" dirty="0"/>
          </a:p>
        </p:txBody>
      </p:sp>
      <p:pic>
        <p:nvPicPr>
          <p:cNvPr id="14" name="Picture 13"/>
          <p:cNvPicPr>
            <a:picLocks noChangeAspect="1"/>
          </p:cNvPicPr>
          <p:nvPr/>
        </p:nvPicPr>
        <p:blipFill>
          <a:blip r:embed="rId2"/>
          <a:stretch>
            <a:fillRect/>
          </a:stretch>
        </p:blipFill>
        <p:spPr>
          <a:xfrm>
            <a:off x="6125056" y="1051872"/>
            <a:ext cx="2051751" cy="1162658"/>
          </a:xfrm>
          <a:prstGeom prst="rect">
            <a:avLst/>
          </a:prstGeom>
        </p:spPr>
      </p:pic>
      <p:sp>
        <p:nvSpPr>
          <p:cNvPr id="15" name="TextBox 14"/>
          <p:cNvSpPr txBox="1"/>
          <p:nvPr/>
        </p:nvSpPr>
        <p:spPr>
          <a:xfrm>
            <a:off x="6319061" y="1800836"/>
            <a:ext cx="1733488" cy="246221"/>
          </a:xfrm>
          <a:prstGeom prst="rect">
            <a:avLst/>
          </a:prstGeom>
          <a:noFill/>
        </p:spPr>
        <p:txBody>
          <a:bodyPr wrap="square" lIns="0" tIns="0" rIns="0" bIns="0" rtlCol="0">
            <a:spAutoFit/>
          </a:bodyPr>
          <a:lstStyle/>
          <a:p>
            <a:r>
              <a:rPr lang="en-US" sz="1600" dirty="0" smtClean="0">
                <a:solidFill>
                  <a:srgbClr val="FFFFFF"/>
                </a:solidFill>
                <a:latin typeface="Arial Narrow"/>
                <a:cs typeface="Arial Narrow"/>
              </a:rPr>
              <a:t>CHANNEL PARTNER</a:t>
            </a:r>
          </a:p>
        </p:txBody>
      </p:sp>
      <p:sp>
        <p:nvSpPr>
          <p:cNvPr id="16" name="Footer Placeholder 4"/>
          <p:cNvSpPr>
            <a:spLocks noGrp="1"/>
          </p:cNvSpPr>
          <p:nvPr>
            <p:ph type="ftr" sz="quarter" idx="3"/>
          </p:nvPr>
        </p:nvSpPr>
        <p:spPr>
          <a:prstGeom prst="rect">
            <a:avLst/>
          </a:prstGeom>
        </p:spPr>
        <p:txBody>
          <a:bodyPr lIns="0" tIns="0" rIns="0" bIns="0"/>
          <a:lstStyle>
            <a:lvl1pPr algn="ctr">
              <a:defRPr sz="1050" b="1"/>
            </a:lvl1pPr>
          </a:lstStyle>
          <a:p>
            <a:r>
              <a:rPr lang="en-US" dirty="0" smtClean="0"/>
              <a:t>INTERNAL USE ONLY </a:t>
            </a:r>
            <a:endParaRPr lang="en-US" dirty="0"/>
          </a:p>
        </p:txBody>
      </p:sp>
    </p:spTree>
    <p:extLst>
      <p:ext uri="{BB962C8B-B14F-4D97-AF65-F5344CB8AC3E}">
        <p14:creationId xmlns:p14="http://schemas.microsoft.com/office/powerpoint/2010/main" val="263563846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15014" y="776045"/>
            <a:ext cx="3828986" cy="6081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ThingWorx OEM Program</a:t>
            </a:r>
            <a:endParaRPr lang="en-US" dirty="0"/>
          </a:p>
        </p:txBody>
      </p:sp>
      <p:sp>
        <p:nvSpPr>
          <p:cNvPr id="6" name="Content Placeholder 5"/>
          <p:cNvSpPr>
            <a:spLocks noGrp="1"/>
          </p:cNvSpPr>
          <p:nvPr>
            <p:ph sz="quarter" idx="15"/>
          </p:nvPr>
        </p:nvSpPr>
        <p:spPr>
          <a:xfrm>
            <a:off x="387407" y="2076485"/>
            <a:ext cx="4667193" cy="3139042"/>
          </a:xfrm>
        </p:spPr>
        <p:txBody>
          <a:bodyPr/>
          <a:lstStyle/>
          <a:p>
            <a:pPr marL="0" indent="0">
              <a:spcAft>
                <a:spcPts val="600"/>
              </a:spcAft>
              <a:buNone/>
            </a:pPr>
            <a:r>
              <a:rPr lang="en-US" sz="1600" dirty="0"/>
              <a:t>Program Benefits</a:t>
            </a:r>
            <a:r>
              <a:rPr lang="en-US" sz="1600" dirty="0" smtClean="0"/>
              <a:t>:</a:t>
            </a:r>
            <a:endParaRPr lang="en-US" dirty="0" smtClean="0"/>
          </a:p>
          <a:p>
            <a:pPr lvl="1">
              <a:spcAft>
                <a:spcPts val="600"/>
              </a:spcAft>
            </a:pPr>
            <a:r>
              <a:rPr lang="en-US" sz="1600" dirty="0" smtClean="0"/>
              <a:t>ThingWorx platform delivery options: private cloud, managed cloud, or on premise solution</a:t>
            </a:r>
          </a:p>
          <a:p>
            <a:pPr lvl="1">
              <a:spcAft>
                <a:spcPts val="600"/>
              </a:spcAft>
            </a:pPr>
            <a:r>
              <a:rPr lang="en-US" sz="1600" dirty="0">
                <a:solidFill>
                  <a:schemeClr val="tx1"/>
                </a:solidFill>
              </a:rPr>
              <a:t>P</a:t>
            </a:r>
            <a:r>
              <a:rPr lang="en-US" sz="1600" dirty="0" smtClean="0">
                <a:solidFill>
                  <a:schemeClr val="tx1"/>
                </a:solidFill>
              </a:rPr>
              <a:t>rivate </a:t>
            </a:r>
            <a:r>
              <a:rPr lang="en-US" sz="1600" dirty="0">
                <a:solidFill>
                  <a:schemeClr val="tx1"/>
                </a:solidFill>
              </a:rPr>
              <a:t>labeled </a:t>
            </a:r>
            <a:r>
              <a:rPr lang="en-US" sz="1600" dirty="0" smtClean="0">
                <a:solidFill>
                  <a:schemeClr val="tx1"/>
                </a:solidFill>
              </a:rPr>
              <a:t>demos and developer environments</a:t>
            </a:r>
            <a:endParaRPr lang="en-US" sz="1600" dirty="0">
              <a:solidFill>
                <a:schemeClr val="tx1"/>
              </a:solidFill>
            </a:endParaRPr>
          </a:p>
          <a:p>
            <a:pPr lvl="1">
              <a:spcAft>
                <a:spcPts val="600"/>
              </a:spcAft>
            </a:pPr>
            <a:r>
              <a:rPr lang="en-US" sz="1600" dirty="0">
                <a:solidFill>
                  <a:schemeClr val="tx1"/>
                </a:solidFill>
              </a:rPr>
              <a:t>Access to marketing content and user documentation for private </a:t>
            </a:r>
            <a:r>
              <a:rPr lang="en-US" sz="1600" dirty="0" smtClean="0">
                <a:solidFill>
                  <a:schemeClr val="tx1"/>
                </a:solidFill>
              </a:rPr>
              <a:t>labeling</a:t>
            </a:r>
          </a:p>
          <a:p>
            <a:pPr lvl="1">
              <a:spcAft>
                <a:spcPts val="600"/>
              </a:spcAft>
            </a:pPr>
            <a:r>
              <a:rPr lang="en-US" sz="1600" dirty="0"/>
              <a:t>Option to private labeled ThingWorx </a:t>
            </a:r>
            <a:r>
              <a:rPr lang="en-US" sz="1600" dirty="0" smtClean="0"/>
              <a:t>Marketplace</a:t>
            </a:r>
          </a:p>
          <a:p>
            <a:pPr lvl="1">
              <a:spcAft>
                <a:spcPts val="600"/>
              </a:spcAft>
            </a:pPr>
            <a:r>
              <a:rPr lang="en-US" sz="1600" dirty="0" smtClean="0"/>
              <a:t>Access to </a:t>
            </a:r>
            <a:r>
              <a:rPr lang="en-US" sz="1600" dirty="0" smtClean="0">
                <a:solidFill>
                  <a:schemeClr val="tx1"/>
                </a:solidFill>
              </a:rPr>
              <a:t>ThingWorx </a:t>
            </a:r>
            <a:r>
              <a:rPr lang="en-US" sz="1600" dirty="0">
                <a:solidFill>
                  <a:schemeClr val="tx1"/>
                </a:solidFill>
              </a:rPr>
              <a:t>Developer </a:t>
            </a:r>
            <a:r>
              <a:rPr lang="en-US" sz="1600" dirty="0" smtClean="0">
                <a:solidFill>
                  <a:schemeClr val="tx1"/>
                </a:solidFill>
              </a:rPr>
              <a:t>licenses, </a:t>
            </a:r>
            <a:r>
              <a:rPr lang="en-US" sz="1600" dirty="0">
                <a:solidFill>
                  <a:schemeClr val="tx1"/>
                </a:solidFill>
              </a:rPr>
              <a:t>online Developer Toolbox and Support </a:t>
            </a:r>
            <a:r>
              <a:rPr lang="en-US" sz="1600" dirty="0" smtClean="0">
                <a:solidFill>
                  <a:schemeClr val="tx1"/>
                </a:solidFill>
              </a:rPr>
              <a:t>Community</a:t>
            </a:r>
          </a:p>
          <a:p>
            <a:pPr lvl="1">
              <a:spcAft>
                <a:spcPts val="600"/>
              </a:spcAft>
            </a:pPr>
            <a:r>
              <a:rPr lang="en-US" sz="1600" dirty="0" smtClean="0">
                <a:solidFill>
                  <a:schemeClr val="tx1"/>
                </a:solidFill>
              </a:rPr>
              <a:t>Access </a:t>
            </a:r>
            <a:r>
              <a:rPr lang="en-US" sz="1600" dirty="0">
                <a:solidFill>
                  <a:schemeClr val="tx1"/>
                </a:solidFill>
              </a:rPr>
              <a:t>to </a:t>
            </a:r>
            <a:r>
              <a:rPr lang="en-US" sz="1600" dirty="0" smtClean="0">
                <a:solidFill>
                  <a:schemeClr val="tx1"/>
                </a:solidFill>
              </a:rPr>
              <a:t>complementary sales training, e-learning portal, and discounted technical training</a:t>
            </a:r>
            <a:endParaRPr lang="en-US" sz="1600" dirty="0" smtClean="0"/>
          </a:p>
          <a:p>
            <a:pPr lvl="1">
              <a:spcAft>
                <a:spcPts val="600"/>
              </a:spcAft>
            </a:pPr>
            <a:r>
              <a:rPr lang="en-US" sz="1600" dirty="0" smtClean="0"/>
              <a:t>Access to ThingWorx Partner Community</a:t>
            </a:r>
            <a:endParaRPr lang="en-US" sz="1600" dirty="0"/>
          </a:p>
          <a:p>
            <a:pPr lvl="1">
              <a:spcAft>
                <a:spcPts val="600"/>
              </a:spcAft>
            </a:pPr>
            <a:r>
              <a:rPr lang="en-US" sz="1600" dirty="0" smtClean="0"/>
              <a:t>Sponsorship opportunities at ThingWorx events</a:t>
            </a:r>
          </a:p>
          <a:p>
            <a:pPr marL="455613" lvl="1" indent="0">
              <a:spcAft>
                <a:spcPts val="600"/>
              </a:spcAft>
              <a:buNone/>
            </a:pPr>
            <a:endParaRPr lang="en-US" dirty="0"/>
          </a:p>
        </p:txBody>
      </p:sp>
      <p:sp>
        <p:nvSpPr>
          <p:cNvPr id="8" name="Content Placeholder 7"/>
          <p:cNvSpPr>
            <a:spLocks noGrp="1"/>
          </p:cNvSpPr>
          <p:nvPr>
            <p:ph sz="quarter" idx="16"/>
          </p:nvPr>
        </p:nvSpPr>
        <p:spPr>
          <a:xfrm>
            <a:off x="5768018" y="2530497"/>
            <a:ext cx="2903590" cy="3895912"/>
          </a:xfrm>
          <a:noFill/>
          <a:ln>
            <a:noFill/>
          </a:ln>
        </p:spPr>
        <p:txBody>
          <a:bodyPr/>
          <a:lstStyle/>
          <a:p>
            <a:pPr marL="0" indent="0">
              <a:buNone/>
            </a:pPr>
            <a:endParaRPr lang="en-US" sz="1600" b="1" dirty="0" smtClean="0"/>
          </a:p>
          <a:p>
            <a:pPr marL="0" indent="0">
              <a:buNone/>
            </a:pPr>
            <a:endParaRPr lang="en-US" sz="1600" dirty="0" smtClean="0"/>
          </a:p>
        </p:txBody>
      </p:sp>
      <p:sp>
        <p:nvSpPr>
          <p:cNvPr id="3" name="Subtitle 2"/>
          <p:cNvSpPr>
            <a:spLocks noGrp="1"/>
          </p:cNvSpPr>
          <p:nvPr>
            <p:ph type="subTitle" idx="17"/>
          </p:nvPr>
        </p:nvSpPr>
        <p:spPr>
          <a:xfrm>
            <a:off x="250226" y="896112"/>
            <a:ext cx="4945228" cy="338328"/>
          </a:xfrm>
        </p:spPr>
        <p:txBody>
          <a:bodyPr/>
          <a:lstStyle/>
          <a:p>
            <a:r>
              <a:rPr lang="en-US" sz="2000" dirty="0" smtClean="0">
                <a:solidFill>
                  <a:srgbClr val="292B2D"/>
                </a:solidFill>
              </a:rPr>
              <a:t>OEM program for companies wishing to offer a complete </a:t>
            </a:r>
            <a:r>
              <a:rPr lang="en-US" sz="2000" dirty="0" err="1" smtClean="0">
                <a:solidFill>
                  <a:srgbClr val="292B2D"/>
                </a:solidFill>
              </a:rPr>
              <a:t>IoT</a:t>
            </a:r>
            <a:r>
              <a:rPr lang="en-US" sz="2000" dirty="0" smtClean="0">
                <a:solidFill>
                  <a:srgbClr val="292B2D"/>
                </a:solidFill>
              </a:rPr>
              <a:t> platform private labeled as their own. </a:t>
            </a:r>
            <a:endParaRPr lang="en-US" sz="2000" dirty="0">
              <a:solidFill>
                <a:srgbClr val="292B2D"/>
              </a:solidFill>
            </a:endParaRPr>
          </a:p>
        </p:txBody>
      </p:sp>
      <p:sp>
        <p:nvSpPr>
          <p:cNvPr id="11" name="Text Placeholder 4"/>
          <p:cNvSpPr txBox="1">
            <a:spLocks/>
          </p:cNvSpPr>
          <p:nvPr/>
        </p:nvSpPr>
        <p:spPr>
          <a:xfrm>
            <a:off x="5325941" y="2092543"/>
            <a:ext cx="3694082" cy="4259795"/>
          </a:xfrm>
          <a:prstGeom prst="rect">
            <a:avLst/>
          </a:prstGeom>
        </p:spPr>
        <p:txBody>
          <a:bodyPr vert="horz" lIns="0" tIns="0" rIns="0" bIns="0" rtlCol="0">
            <a:noAutofit/>
          </a:bodyPr>
          <a:lst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Font typeface="Arial" pitchFamily="34" charset="0"/>
              <a:buNone/>
            </a:pPr>
            <a:r>
              <a:rPr lang="en-US" sz="1600" dirty="0" smtClean="0"/>
              <a:t>Program Requirements:</a:t>
            </a:r>
          </a:p>
          <a:p>
            <a:pPr lvl="1">
              <a:spcAft>
                <a:spcPts val="600"/>
              </a:spcAft>
            </a:pPr>
            <a:r>
              <a:rPr lang="en-US" sz="1600" dirty="0" smtClean="0"/>
              <a:t>Signed </a:t>
            </a:r>
            <a:r>
              <a:rPr lang="en-US" sz="1600" dirty="0"/>
              <a:t>ThingWorx </a:t>
            </a:r>
            <a:r>
              <a:rPr lang="en-US" sz="1600" dirty="0" smtClean="0"/>
              <a:t>OEM agreement</a:t>
            </a:r>
          </a:p>
          <a:p>
            <a:pPr lvl="1">
              <a:spcAft>
                <a:spcPts val="600"/>
              </a:spcAft>
            </a:pPr>
            <a:r>
              <a:rPr lang="en-US" sz="1600" dirty="0"/>
              <a:t>OEM pricing </a:t>
            </a:r>
            <a:r>
              <a:rPr lang="en-US" sz="1600" dirty="0" smtClean="0"/>
              <a:t>based on 3 year volume commitment </a:t>
            </a:r>
          </a:p>
          <a:p>
            <a:pPr lvl="1">
              <a:spcAft>
                <a:spcPts val="600"/>
              </a:spcAft>
            </a:pPr>
            <a:r>
              <a:rPr lang="en-US" sz="1600" dirty="0" smtClean="0"/>
              <a:t>Provide at a minimum Level 1 technical support</a:t>
            </a:r>
          </a:p>
          <a:p>
            <a:pPr lvl="1">
              <a:spcAft>
                <a:spcPts val="600"/>
              </a:spcAft>
            </a:pPr>
            <a:r>
              <a:rPr lang="en-US" sz="1600" dirty="0" smtClean="0"/>
              <a:t>Commitment to sales and technical training for core teams</a:t>
            </a:r>
          </a:p>
          <a:p>
            <a:pPr lvl="1">
              <a:spcAft>
                <a:spcPts val="600"/>
              </a:spcAft>
            </a:pPr>
            <a:r>
              <a:rPr lang="en-US" sz="1600" dirty="0" smtClean="0"/>
              <a:t>Commitment to full solution go to market responsibility including sales, marketing, product launch, and support</a:t>
            </a:r>
          </a:p>
          <a:p>
            <a:pPr marL="0" indent="0">
              <a:spcAft>
                <a:spcPts val="600"/>
              </a:spcAft>
              <a:buFont typeface="Arial" pitchFamily="34" charset="0"/>
              <a:buNone/>
            </a:pPr>
            <a:r>
              <a:rPr lang="en-US" sz="1600" dirty="0" smtClean="0"/>
              <a:t>	</a:t>
            </a:r>
          </a:p>
          <a:p>
            <a:pPr marL="455613" lvl="1" indent="0">
              <a:spcAft>
                <a:spcPts val="600"/>
              </a:spcAft>
              <a:buFont typeface="Arial" pitchFamily="34" charset="0"/>
              <a:buNone/>
            </a:pPr>
            <a:endParaRPr lang="en-US" dirty="0" smtClean="0">
              <a:solidFill>
                <a:srgbClr val="FF0000"/>
              </a:solidFill>
            </a:endParaRPr>
          </a:p>
          <a:p>
            <a:pPr marL="0" indent="0">
              <a:buFont typeface="Arial" pitchFamily="34" charset="0"/>
              <a:buNone/>
            </a:pPr>
            <a:endParaRPr lang="en-US" sz="1800" dirty="0"/>
          </a:p>
        </p:txBody>
      </p:sp>
      <p:sp>
        <p:nvSpPr>
          <p:cNvPr id="9" name="Footer Placeholder 4"/>
          <p:cNvSpPr>
            <a:spLocks noGrp="1"/>
          </p:cNvSpPr>
          <p:nvPr>
            <p:ph type="ftr" sz="quarter" idx="3"/>
          </p:nvPr>
        </p:nvSpPr>
        <p:spPr>
          <a:prstGeom prst="rect">
            <a:avLst/>
          </a:prstGeom>
        </p:spPr>
        <p:txBody>
          <a:bodyPr lIns="0" tIns="0" rIns="0" bIns="0"/>
          <a:lstStyle>
            <a:lvl1pPr algn="ctr">
              <a:defRPr sz="1050" b="1"/>
            </a:lvl1pPr>
          </a:lstStyle>
          <a:p>
            <a:r>
              <a:rPr lang="en-US" dirty="0" smtClean="0"/>
              <a:t>INTERNAL USE ONLY </a:t>
            </a:r>
            <a:endParaRPr lang="en-US" dirty="0"/>
          </a:p>
        </p:txBody>
      </p:sp>
    </p:spTree>
    <p:extLst>
      <p:ext uri="{BB962C8B-B14F-4D97-AF65-F5344CB8AC3E}">
        <p14:creationId xmlns:p14="http://schemas.microsoft.com/office/powerpoint/2010/main" val="20792495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15014" y="776045"/>
            <a:ext cx="3828986" cy="6081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bg2"/>
              </a:solidFill>
            </a:endParaRPr>
          </a:p>
          <a:p>
            <a:endParaRPr lang="en-US" sz="1600" dirty="0">
              <a:solidFill>
                <a:schemeClr val="bg2"/>
              </a:solidFill>
            </a:endParaRPr>
          </a:p>
          <a:p>
            <a:endParaRPr lang="en-US" sz="1600" dirty="0" smtClean="0">
              <a:solidFill>
                <a:schemeClr val="bg2"/>
              </a:solidFill>
            </a:endParaRPr>
          </a:p>
          <a:p>
            <a:endParaRPr lang="en-US" sz="1600" dirty="0">
              <a:solidFill>
                <a:schemeClr val="bg2"/>
              </a:solidFill>
            </a:endParaRPr>
          </a:p>
          <a:p>
            <a:endParaRPr lang="en-US" sz="1600" dirty="0" smtClean="0">
              <a:solidFill>
                <a:schemeClr val="bg2"/>
              </a:solidFill>
            </a:endParaRPr>
          </a:p>
          <a:p>
            <a:endParaRPr lang="en-US" sz="1600" dirty="0">
              <a:solidFill>
                <a:schemeClr val="bg2"/>
              </a:solidFill>
            </a:endParaRPr>
          </a:p>
          <a:p>
            <a:endParaRPr lang="en-US" sz="1600" dirty="0" smtClean="0">
              <a:solidFill>
                <a:schemeClr val="bg2"/>
              </a:solidFill>
            </a:endParaRPr>
          </a:p>
          <a:p>
            <a:endParaRPr lang="en-US" sz="1600" dirty="0">
              <a:solidFill>
                <a:schemeClr val="bg2"/>
              </a:solidFill>
            </a:endParaRPr>
          </a:p>
          <a:p>
            <a:endParaRPr lang="en-US" sz="1600" dirty="0" smtClean="0">
              <a:solidFill>
                <a:schemeClr val="bg2"/>
              </a:solidFill>
            </a:endParaRPr>
          </a:p>
          <a:p>
            <a:endParaRPr lang="en-US" sz="1600" dirty="0">
              <a:solidFill>
                <a:schemeClr val="bg2"/>
              </a:solidFill>
            </a:endParaRPr>
          </a:p>
          <a:p>
            <a:endParaRPr lang="en-US" sz="1600" dirty="0" smtClean="0">
              <a:solidFill>
                <a:schemeClr val="bg2"/>
              </a:solidFill>
            </a:endParaRPr>
          </a:p>
          <a:p>
            <a:r>
              <a:rPr lang="en-US" sz="1600" dirty="0" smtClean="0">
                <a:solidFill>
                  <a:schemeClr val="bg2"/>
                </a:solidFill>
              </a:rPr>
              <a:t>Program </a:t>
            </a:r>
            <a:r>
              <a:rPr lang="en-US" sz="1600" dirty="0">
                <a:solidFill>
                  <a:schemeClr val="bg2"/>
                </a:solidFill>
              </a:rPr>
              <a:t>Requirements</a:t>
            </a:r>
          </a:p>
          <a:p>
            <a:pPr marL="285750" indent="-285750">
              <a:buFont typeface="Arial"/>
              <a:buChar char="•"/>
            </a:pPr>
            <a:r>
              <a:rPr lang="en-US" sz="1400" dirty="0" smtClean="0">
                <a:solidFill>
                  <a:schemeClr val="tx1"/>
                </a:solidFill>
                <a:latin typeface="Arial Narrow"/>
                <a:cs typeface="Arial Narrow"/>
              </a:rPr>
              <a:t>Qualify your company, product, component or services via the ThingWorx Partner Program</a:t>
            </a:r>
          </a:p>
          <a:p>
            <a:pPr marL="285750" indent="-285750">
              <a:buFont typeface="Arial"/>
              <a:buChar char="•"/>
            </a:pPr>
            <a:r>
              <a:rPr lang="en-US" sz="1400" dirty="0" smtClean="0">
                <a:solidFill>
                  <a:schemeClr val="tx1"/>
                </a:solidFill>
                <a:latin typeface="Arial Narrow"/>
                <a:cs typeface="Arial Narrow"/>
              </a:rPr>
              <a:t>Accept the terms of the </a:t>
            </a:r>
            <a:r>
              <a:rPr lang="en-US" sz="1400" dirty="0">
                <a:solidFill>
                  <a:schemeClr val="tx1"/>
                </a:solidFill>
                <a:latin typeface="Arial Narrow"/>
                <a:cs typeface="Arial Narrow"/>
              </a:rPr>
              <a:t>ThingWorx Marketplace Publisher </a:t>
            </a:r>
            <a:r>
              <a:rPr lang="en-US" sz="1400" dirty="0" smtClean="0">
                <a:solidFill>
                  <a:schemeClr val="tx1"/>
                </a:solidFill>
                <a:latin typeface="Arial Narrow"/>
                <a:cs typeface="Arial Narrow"/>
              </a:rPr>
              <a:t>Agreement</a:t>
            </a:r>
            <a:endParaRPr lang="en-US" sz="1400" dirty="0">
              <a:solidFill>
                <a:schemeClr val="tx1"/>
              </a:solidFill>
              <a:latin typeface="Arial Narrow"/>
              <a:cs typeface="Arial Narrow"/>
            </a:endParaRPr>
          </a:p>
          <a:p>
            <a:pPr marL="285750" indent="-285750">
              <a:buFont typeface="Arial"/>
              <a:buChar char="•"/>
            </a:pPr>
            <a:r>
              <a:rPr lang="en-US" sz="1400" dirty="0" smtClean="0">
                <a:solidFill>
                  <a:schemeClr val="tx1"/>
                </a:solidFill>
                <a:latin typeface="Arial Narrow"/>
                <a:cs typeface="Arial Narrow"/>
              </a:rPr>
              <a:t>Provide details required for your listing as well as any downloadable components</a:t>
            </a:r>
            <a:endParaRPr lang="en-US" sz="1400" dirty="0">
              <a:solidFill>
                <a:schemeClr val="tx1"/>
              </a:solidFill>
              <a:latin typeface="Arial Narrow"/>
              <a:cs typeface="Arial Narrow"/>
            </a:endParaRPr>
          </a:p>
        </p:txBody>
      </p:sp>
      <p:sp>
        <p:nvSpPr>
          <p:cNvPr id="2" name="Title 1"/>
          <p:cNvSpPr>
            <a:spLocks noGrp="1"/>
          </p:cNvSpPr>
          <p:nvPr>
            <p:ph type="title"/>
          </p:nvPr>
        </p:nvSpPr>
        <p:spPr/>
        <p:txBody>
          <a:bodyPr/>
          <a:lstStyle/>
          <a:p>
            <a:r>
              <a:rPr lang="en-US" dirty="0" smtClean="0"/>
              <a:t>ThingWorx Marketplace</a:t>
            </a:r>
            <a:endParaRPr lang="en-US" dirty="0"/>
          </a:p>
        </p:txBody>
      </p:sp>
      <p:sp>
        <p:nvSpPr>
          <p:cNvPr id="3" name="Subtitle 2"/>
          <p:cNvSpPr>
            <a:spLocks noGrp="1"/>
          </p:cNvSpPr>
          <p:nvPr>
            <p:ph type="subTitle" idx="15"/>
          </p:nvPr>
        </p:nvSpPr>
        <p:spPr>
          <a:xfrm>
            <a:off x="151954" y="934594"/>
            <a:ext cx="8695944" cy="338328"/>
          </a:xfrm>
        </p:spPr>
        <p:txBody>
          <a:bodyPr/>
          <a:lstStyle/>
          <a:p>
            <a:pPr lvl="0">
              <a:buClr>
                <a:srgbClr val="008000"/>
              </a:buClr>
              <a:buSzPct val="116000"/>
              <a:defRPr/>
            </a:pPr>
            <a:r>
              <a:rPr lang="en-US" sz="2000" kern="0" dirty="0">
                <a:solidFill>
                  <a:srgbClr val="226193"/>
                </a:solidFill>
                <a:cs typeface="GE Inspira"/>
              </a:rPr>
              <a:t>The 1</a:t>
            </a:r>
            <a:r>
              <a:rPr lang="en-US" sz="2000" kern="0" baseline="30000" dirty="0">
                <a:solidFill>
                  <a:srgbClr val="226193"/>
                </a:solidFill>
                <a:cs typeface="GE Inspira"/>
              </a:rPr>
              <a:t>st</a:t>
            </a:r>
            <a:r>
              <a:rPr lang="en-US" sz="2000" kern="0" dirty="0">
                <a:solidFill>
                  <a:srgbClr val="226193"/>
                </a:solidFill>
                <a:cs typeface="GE Inspira"/>
              </a:rPr>
              <a:t> Online Marketplace for the Internet of Things</a:t>
            </a:r>
          </a:p>
        </p:txBody>
      </p:sp>
      <p:sp>
        <p:nvSpPr>
          <p:cNvPr id="4" name="Footer Placeholder 3"/>
          <p:cNvSpPr>
            <a:spLocks noGrp="1"/>
          </p:cNvSpPr>
          <p:nvPr>
            <p:ph type="ftr" sz="quarter" idx="4294967295"/>
          </p:nvPr>
        </p:nvSpPr>
        <p:spPr>
          <a:xfrm>
            <a:off x="2322576" y="6711696"/>
            <a:ext cx="4498848" cy="109728"/>
          </a:xfrm>
          <a:prstGeom prst="rect">
            <a:avLst/>
          </a:prstGeom>
        </p:spPr>
        <p:txBody>
          <a:bodyPr/>
          <a:lstStyle/>
          <a:p>
            <a:endParaRPr lang="en-US" dirty="0"/>
          </a:p>
        </p:txBody>
      </p:sp>
      <p:sp>
        <p:nvSpPr>
          <p:cNvPr id="5" name="Text Placeholder 4"/>
          <p:cNvSpPr>
            <a:spLocks noGrp="1"/>
          </p:cNvSpPr>
          <p:nvPr>
            <p:ph type="body" sz="quarter" idx="16"/>
          </p:nvPr>
        </p:nvSpPr>
        <p:spPr>
          <a:xfrm>
            <a:off x="228930" y="1334080"/>
            <a:ext cx="4841700" cy="4293376"/>
          </a:xfrm>
        </p:spPr>
        <p:txBody>
          <a:bodyPr/>
          <a:lstStyle/>
          <a:p>
            <a:pPr marL="0" indent="0">
              <a:buNone/>
            </a:pPr>
            <a:r>
              <a:rPr lang="en-US" sz="1600" dirty="0" smtClean="0"/>
              <a:t>Program Benefits</a:t>
            </a:r>
          </a:p>
          <a:p>
            <a:pPr>
              <a:buClr>
                <a:srgbClr val="008000"/>
              </a:buClr>
              <a:buSzPct val="116000"/>
              <a:buFont typeface="Arial"/>
              <a:buChar char="•"/>
              <a:defRPr/>
            </a:pPr>
            <a:r>
              <a:rPr lang="en-US" sz="1600" kern="0" dirty="0">
                <a:solidFill>
                  <a:sysClr val="windowText" lastClr="000000">
                    <a:lumMod val="75000"/>
                    <a:lumOff val="25000"/>
                  </a:sysClr>
                </a:solidFill>
                <a:cs typeface="GE Inspira"/>
              </a:rPr>
              <a:t>Online exchange where partners can build, develop, and market components and applications, and share with ThingWorx </a:t>
            </a:r>
            <a:r>
              <a:rPr lang="en-US" sz="1600" kern="0" dirty="0" smtClean="0">
                <a:solidFill>
                  <a:sysClr val="windowText" lastClr="000000">
                    <a:lumMod val="75000"/>
                    <a:lumOff val="25000"/>
                  </a:sysClr>
                </a:solidFill>
                <a:cs typeface="GE Inspira"/>
              </a:rPr>
              <a:t>customers</a:t>
            </a:r>
            <a:endParaRPr lang="en-US" sz="1600" kern="0" dirty="0">
              <a:solidFill>
                <a:sysClr val="windowText" lastClr="000000">
                  <a:lumMod val="75000"/>
                  <a:lumOff val="25000"/>
                </a:sysClr>
              </a:solidFill>
              <a:cs typeface="GE Inspira"/>
            </a:endParaRPr>
          </a:p>
          <a:p>
            <a:pPr>
              <a:buClr>
                <a:srgbClr val="008000"/>
              </a:buClr>
              <a:buSzPct val="116000"/>
              <a:buFont typeface="Arial"/>
              <a:buChar char="•"/>
              <a:defRPr/>
            </a:pPr>
            <a:r>
              <a:rPr lang="en-US" sz="1600" kern="0" dirty="0">
                <a:solidFill>
                  <a:sysClr val="windowText" lastClr="000000">
                    <a:lumMod val="75000"/>
                    <a:lumOff val="25000"/>
                  </a:sysClr>
                </a:solidFill>
                <a:cs typeface="GE Inspira"/>
              </a:rPr>
              <a:t>Allows instant access to apps or components built by others </a:t>
            </a:r>
          </a:p>
          <a:p>
            <a:pPr>
              <a:buClr>
                <a:srgbClr val="008000"/>
              </a:buClr>
              <a:buSzPct val="116000"/>
              <a:buFont typeface="Arial"/>
              <a:buChar char="•"/>
              <a:defRPr/>
            </a:pPr>
            <a:r>
              <a:rPr lang="en-US" sz="1600" kern="0" dirty="0">
                <a:solidFill>
                  <a:sysClr val="windowText" lastClr="000000">
                    <a:lumMod val="75000"/>
                    <a:lumOff val="25000"/>
                  </a:sysClr>
                </a:solidFill>
                <a:cs typeface="GE Inspira"/>
              </a:rPr>
              <a:t>Accelerating </a:t>
            </a:r>
            <a:r>
              <a:rPr lang="en-US" sz="1600" kern="0" dirty="0" err="1">
                <a:solidFill>
                  <a:sysClr val="windowText" lastClr="000000">
                    <a:lumMod val="75000"/>
                    <a:lumOff val="25000"/>
                  </a:sysClr>
                </a:solidFill>
                <a:cs typeface="GE Inspira"/>
              </a:rPr>
              <a:t>IoT</a:t>
            </a:r>
            <a:r>
              <a:rPr lang="en-US" sz="1600" kern="0" dirty="0">
                <a:solidFill>
                  <a:sysClr val="windowText" lastClr="000000">
                    <a:lumMod val="75000"/>
                    <a:lumOff val="25000"/>
                  </a:sysClr>
                </a:solidFill>
                <a:cs typeface="GE Inspira"/>
              </a:rPr>
              <a:t>/M2M adoption through global sharing of </a:t>
            </a:r>
            <a:r>
              <a:rPr lang="en-US" sz="1600" kern="0" dirty="0" smtClean="0">
                <a:solidFill>
                  <a:sysClr val="windowText" lastClr="000000">
                    <a:lumMod val="75000"/>
                    <a:lumOff val="25000"/>
                  </a:sysClr>
                </a:solidFill>
                <a:cs typeface="GE Inspira"/>
              </a:rPr>
              <a:t>IP</a:t>
            </a:r>
            <a:endParaRPr lang="en-US" sz="1600" kern="0" dirty="0">
              <a:solidFill>
                <a:sysClr val="windowText" lastClr="000000">
                  <a:lumMod val="75000"/>
                  <a:lumOff val="25000"/>
                </a:sysClr>
              </a:solidFill>
              <a:cs typeface="GE Inspira"/>
            </a:endParaRPr>
          </a:p>
          <a:p>
            <a:pPr>
              <a:buClr>
                <a:srgbClr val="008000"/>
              </a:buClr>
              <a:buSzPct val="116000"/>
              <a:buFont typeface="Arial"/>
              <a:buChar char="•"/>
              <a:defRPr/>
            </a:pPr>
            <a:r>
              <a:rPr lang="en-US" sz="1600" kern="0" dirty="0">
                <a:solidFill>
                  <a:sysClr val="windowText" lastClr="000000">
                    <a:lumMod val="75000"/>
                    <a:lumOff val="25000"/>
                  </a:sysClr>
                </a:solidFill>
                <a:cs typeface="GE Inspira"/>
              </a:rPr>
              <a:t>Improve </a:t>
            </a:r>
            <a:r>
              <a:rPr lang="en-US" sz="1600" kern="0" dirty="0" err="1">
                <a:solidFill>
                  <a:sysClr val="windowText" lastClr="000000">
                    <a:lumMod val="75000"/>
                    <a:lumOff val="25000"/>
                  </a:sysClr>
                </a:solidFill>
                <a:cs typeface="GE Inspira"/>
              </a:rPr>
              <a:t>IoT</a:t>
            </a:r>
            <a:r>
              <a:rPr lang="en-US" sz="1600" kern="0" dirty="0">
                <a:solidFill>
                  <a:sysClr val="windowText" lastClr="000000">
                    <a:lumMod val="75000"/>
                    <a:lumOff val="25000"/>
                  </a:sysClr>
                </a:solidFill>
                <a:cs typeface="GE Inspira"/>
              </a:rPr>
              <a:t> solution time-to-market through application “assembly</a:t>
            </a:r>
            <a:r>
              <a:rPr lang="en-US" sz="1600" kern="0" dirty="0" smtClean="0">
                <a:solidFill>
                  <a:sysClr val="windowText" lastClr="000000">
                    <a:lumMod val="75000"/>
                    <a:lumOff val="25000"/>
                  </a:sysClr>
                </a:solidFill>
                <a:cs typeface="GE Inspira"/>
              </a:rPr>
              <a:t>”</a:t>
            </a:r>
            <a:endParaRPr lang="en-US" sz="1600" kern="0" dirty="0">
              <a:solidFill>
                <a:sysClr val="windowText" lastClr="000000">
                  <a:lumMod val="75000"/>
                  <a:lumOff val="25000"/>
                </a:sysClr>
              </a:solidFill>
              <a:cs typeface="GE Inspira"/>
            </a:endParaRPr>
          </a:p>
          <a:p>
            <a:pPr>
              <a:buClr>
                <a:srgbClr val="008000"/>
              </a:buClr>
              <a:buSzPct val="116000"/>
              <a:buFont typeface="Arial"/>
              <a:buChar char="•"/>
              <a:defRPr/>
            </a:pPr>
            <a:r>
              <a:rPr lang="en-US" sz="1600" kern="0" dirty="0">
                <a:solidFill>
                  <a:sysClr val="windowText" lastClr="000000">
                    <a:lumMod val="75000"/>
                    <a:lumOff val="25000"/>
                  </a:sysClr>
                </a:solidFill>
                <a:cs typeface="GE Inspira"/>
              </a:rPr>
              <a:t>Creating additional revenue streams for extensions, apps, </a:t>
            </a:r>
            <a:r>
              <a:rPr lang="en-US" sz="1600" kern="0" dirty="0" smtClean="0">
                <a:solidFill>
                  <a:sysClr val="windowText" lastClr="000000">
                    <a:lumMod val="75000"/>
                    <a:lumOff val="25000"/>
                  </a:sysClr>
                </a:solidFill>
                <a:cs typeface="GE Inspira"/>
              </a:rPr>
              <a:t>devices etc</a:t>
            </a:r>
            <a:r>
              <a:rPr lang="en-US" sz="1600" kern="0" dirty="0">
                <a:solidFill>
                  <a:sysClr val="windowText" lastClr="000000">
                    <a:lumMod val="75000"/>
                    <a:lumOff val="25000"/>
                  </a:sysClr>
                </a:solidFill>
                <a:cs typeface="GE Inspira"/>
              </a:rPr>
              <a:t>.</a:t>
            </a:r>
          </a:p>
          <a:p>
            <a:endParaRPr lang="en-US" dirty="0"/>
          </a:p>
        </p:txBody>
      </p:sp>
      <p:sp>
        <p:nvSpPr>
          <p:cNvPr id="8" name="Rounded Rectangle 7"/>
          <p:cNvSpPr/>
          <p:nvPr/>
        </p:nvSpPr>
        <p:spPr>
          <a:xfrm>
            <a:off x="688673" y="5562600"/>
            <a:ext cx="3251200" cy="1295400"/>
          </a:xfrm>
          <a:prstGeom prst="roundRect">
            <a:avLst/>
          </a:prstGeom>
          <a:solidFill>
            <a:srgbClr val="73C262"/>
          </a:solidFill>
          <a:ln>
            <a:solidFill>
              <a:srgbClr val="73C2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TextBox 5"/>
          <p:cNvSpPr txBox="1"/>
          <p:nvPr/>
        </p:nvSpPr>
        <p:spPr>
          <a:xfrm>
            <a:off x="878048" y="5565406"/>
            <a:ext cx="3226925" cy="1495794"/>
          </a:xfrm>
          <a:prstGeom prst="rect">
            <a:avLst/>
          </a:prstGeom>
          <a:noFill/>
        </p:spPr>
        <p:txBody>
          <a:bodyPr wrap="square" lIns="0" tIns="0" rIns="0" bIns="0" rtlCol="0">
            <a:spAutoFit/>
          </a:bodyPr>
          <a:lstStyle/>
          <a:p>
            <a:r>
              <a:rPr lang="en-US" sz="1600" dirty="0" smtClean="0">
                <a:solidFill>
                  <a:schemeClr val="bg1"/>
                </a:solidFill>
              </a:rPr>
              <a:t>Program available </a:t>
            </a:r>
            <a:r>
              <a:rPr lang="en-US" sz="1600" dirty="0">
                <a:solidFill>
                  <a:schemeClr val="bg1"/>
                </a:solidFill>
              </a:rPr>
              <a:t>to qualified</a:t>
            </a:r>
            <a:r>
              <a:rPr lang="en-US" sz="1600" dirty="0" smtClean="0">
                <a:solidFill>
                  <a:schemeClr val="bg1"/>
                </a:solidFill>
              </a:rPr>
              <a:t>:</a:t>
            </a:r>
            <a:endParaRPr lang="en-US" sz="1600" dirty="0">
              <a:solidFill>
                <a:schemeClr val="bg1"/>
              </a:solidFill>
            </a:endParaRPr>
          </a:p>
          <a:p>
            <a:pPr marL="285750" indent="-285750">
              <a:lnSpc>
                <a:spcPct val="140000"/>
              </a:lnSpc>
              <a:buFont typeface="Arial"/>
              <a:buChar char="•"/>
            </a:pPr>
            <a:r>
              <a:rPr lang="en-US" sz="1200" dirty="0" smtClean="0">
                <a:solidFill>
                  <a:srgbClr val="FFFFFF"/>
                </a:solidFill>
              </a:rPr>
              <a:t>ThingWorx Ready technologies</a:t>
            </a:r>
            <a:endParaRPr lang="en-US" sz="1200" dirty="0">
              <a:solidFill>
                <a:srgbClr val="FFFFFF"/>
              </a:solidFill>
            </a:endParaRPr>
          </a:p>
          <a:p>
            <a:pPr marL="285750" indent="-285750">
              <a:lnSpc>
                <a:spcPct val="140000"/>
              </a:lnSpc>
              <a:buFont typeface="Arial"/>
              <a:buChar char="•"/>
            </a:pPr>
            <a:r>
              <a:rPr lang="en-US" sz="1200" dirty="0">
                <a:solidFill>
                  <a:srgbClr val="FFFFFF"/>
                </a:solidFill>
              </a:rPr>
              <a:t>Powered by Solution Providers</a:t>
            </a:r>
          </a:p>
          <a:p>
            <a:pPr marL="285750" indent="-285750">
              <a:lnSpc>
                <a:spcPct val="140000"/>
              </a:lnSpc>
              <a:buFont typeface="Arial"/>
              <a:buChar char="•"/>
            </a:pPr>
            <a:r>
              <a:rPr lang="en-US" sz="1200" dirty="0" smtClean="0">
                <a:solidFill>
                  <a:srgbClr val="FFFFFF"/>
                </a:solidFill>
              </a:rPr>
              <a:t>System Integrators </a:t>
            </a:r>
          </a:p>
          <a:p>
            <a:pPr marL="285750" indent="-285750">
              <a:lnSpc>
                <a:spcPct val="140000"/>
              </a:lnSpc>
              <a:buFont typeface="Arial"/>
              <a:buChar char="•"/>
            </a:pPr>
            <a:r>
              <a:rPr lang="en-US" sz="1200" dirty="0" smtClean="0">
                <a:solidFill>
                  <a:srgbClr val="FFFFFF"/>
                </a:solidFill>
              </a:rPr>
              <a:t>Channel Partners</a:t>
            </a:r>
            <a:endParaRPr lang="en-US" sz="1200" dirty="0">
              <a:solidFill>
                <a:srgbClr val="FFFFFF"/>
              </a:solidFill>
            </a:endParaRPr>
          </a:p>
          <a:p>
            <a:endParaRPr lang="en-US" sz="1400" dirty="0" smtClean="0"/>
          </a:p>
        </p:txBody>
      </p:sp>
      <p:pic>
        <p:nvPicPr>
          <p:cNvPr id="9" name="Picture 8" descr="marketpl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329" y="1336647"/>
            <a:ext cx="3066174" cy="3258102"/>
          </a:xfrm>
          <a:prstGeom prst="rect">
            <a:avLst/>
          </a:prstGeom>
        </p:spPr>
      </p:pic>
      <p:grpSp>
        <p:nvGrpSpPr>
          <p:cNvPr id="10" name="Group 9"/>
          <p:cNvGrpSpPr/>
          <p:nvPr/>
        </p:nvGrpSpPr>
        <p:grpSpPr>
          <a:xfrm>
            <a:off x="5165400" y="925762"/>
            <a:ext cx="4106892" cy="622659"/>
            <a:chOff x="5643289" y="3273228"/>
            <a:chExt cx="4106892" cy="622659"/>
          </a:xfrm>
        </p:grpSpPr>
        <p:pic>
          <p:nvPicPr>
            <p:cNvPr id="11" name="Picture 10" descr="ThingWorx_PTC_logo_Fin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3289" y="3273228"/>
              <a:ext cx="2488683" cy="622659"/>
            </a:xfrm>
            <a:prstGeom prst="rect">
              <a:avLst/>
            </a:prstGeom>
          </p:spPr>
        </p:pic>
        <p:sp>
          <p:nvSpPr>
            <p:cNvPr id="12" name="TextBox 11"/>
            <p:cNvSpPr txBox="1"/>
            <p:nvPr/>
          </p:nvSpPr>
          <p:spPr>
            <a:xfrm>
              <a:off x="7877120" y="3335196"/>
              <a:ext cx="1873061" cy="430887"/>
            </a:xfrm>
            <a:prstGeom prst="rect">
              <a:avLst/>
            </a:prstGeom>
            <a:noFill/>
          </p:spPr>
          <p:txBody>
            <a:bodyPr wrap="square" lIns="0" tIns="0" rIns="0" bIns="0" rtlCol="0">
              <a:spAutoFit/>
            </a:bodyPr>
            <a:lstStyle/>
            <a:p>
              <a:r>
                <a:rPr lang="en-US" sz="2800" dirty="0" smtClean="0">
                  <a:solidFill>
                    <a:srgbClr val="226194"/>
                  </a:solidFill>
                  <a:latin typeface="Arial Narrow"/>
                  <a:cs typeface="Arial Narrow"/>
                </a:rPr>
                <a:t>Marketplace</a:t>
              </a:r>
            </a:p>
          </p:txBody>
        </p:sp>
      </p:grpSp>
    </p:spTree>
    <p:extLst>
      <p:ext uri="{BB962C8B-B14F-4D97-AF65-F5344CB8AC3E}">
        <p14:creationId xmlns:p14="http://schemas.microsoft.com/office/powerpoint/2010/main" val="143480352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Lippencott">
      <a:dk1>
        <a:srgbClr val="53565A"/>
      </a:dk1>
      <a:lt1>
        <a:srgbClr val="FFFFFF"/>
      </a:lt1>
      <a:dk2>
        <a:srgbClr val="E57200"/>
      </a:dk2>
      <a:lt2>
        <a:srgbClr val="236192"/>
      </a:lt2>
      <a:accent1>
        <a:srgbClr val="009CDE"/>
      </a:accent1>
      <a:accent2>
        <a:srgbClr val="84BD00"/>
      </a:accent2>
      <a:accent3>
        <a:srgbClr val="00857D"/>
      </a:accent3>
      <a:accent4>
        <a:srgbClr val="EFA615"/>
      </a:accent4>
      <a:accent5>
        <a:srgbClr val="912F46"/>
      </a:accent5>
      <a:accent6>
        <a:srgbClr val="C8C9C7"/>
      </a:accent6>
      <a:hlink>
        <a:srgbClr val="8A204B"/>
      </a:hlink>
      <a:folHlink>
        <a:srgbClr val="8331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xmlns="" name="Default Theme" id="{60D8BA8C-9729-41DF-95DA-F7E2EA5BAF67}" vid="{20480253-1F85-40A7-9C79-C403C37E65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E9B8EDC7378D4CB204C97EB58D155B" ma:contentTypeVersion="1" ma:contentTypeDescription="Create a new document." ma:contentTypeScope="" ma:versionID="d4e33dd832839e6d4bbf93e8ca4e48fd">
  <xsd:schema xmlns:xsd="http://www.w3.org/2001/XMLSchema" xmlns:xs="http://www.w3.org/2001/XMLSchema" xmlns:p="http://schemas.microsoft.com/office/2006/metadata/properties" xmlns:ns2="19d0490d-2f1b-42f7-93ad-76dc9afc8884" targetNamespace="http://schemas.microsoft.com/office/2006/metadata/properties" ma:root="true" ma:fieldsID="57b91a5c467c19e4853aeafdff4b461c" ns2:_="">
    <xsd:import namespace="19d0490d-2f1b-42f7-93ad-76dc9afc8884"/>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d0490d-2f1b-42f7-93ad-76dc9afc888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2E7E1D-8317-4CA1-9CDB-A05682615EF8}">
  <ds:schemaRef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www.w3.org/XML/1998/namespace"/>
    <ds:schemaRef ds:uri="http://schemas.microsoft.com/office/infopath/2007/PartnerControls"/>
    <ds:schemaRef ds:uri="19d0490d-2f1b-42f7-93ad-76dc9afc8884"/>
    <ds:schemaRef ds:uri="http://purl.org/dc/dcmitype/"/>
    <ds:schemaRef ds:uri="http://purl.org/dc/elements/1.1/"/>
  </ds:schemaRefs>
</ds:datastoreItem>
</file>

<file path=customXml/itemProps2.xml><?xml version="1.0" encoding="utf-8"?>
<ds:datastoreItem xmlns:ds="http://schemas.openxmlformats.org/officeDocument/2006/customXml" ds:itemID="{824E131E-2B40-4B5B-A3F4-9D5E150760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d0490d-2f1b-42f7-93ad-76dc9afc88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34FC86-375B-415C-82F5-CA499432D1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1510</Words>
  <Application>Microsoft Macintosh PowerPoint</Application>
  <PresentationFormat>On-screen Show (4:3)</PresentationFormat>
  <Paragraphs>296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 Theme</vt:lpstr>
      <vt:lpstr>Partner Program  </vt:lpstr>
      <vt:lpstr>ThingWorx Partner Program</vt:lpstr>
      <vt:lpstr>Types of companies and programs</vt:lpstr>
      <vt:lpstr>Partner Programs Overview</vt:lpstr>
      <vt:lpstr>ThingWorx Ready Program</vt:lpstr>
      <vt:lpstr>ThingWorx System Integrator Program</vt:lpstr>
      <vt:lpstr>ThingWorx Channel Partner Program</vt:lpstr>
      <vt:lpstr>ThingWorx OEM Program</vt:lpstr>
      <vt:lpstr>ThingWorx Marketplace</vt:lpstr>
      <vt:lpstr>Powered By ThingWorx Solution Providers</vt:lpstr>
      <vt:lpstr>ThingWorx  IoT Partner Ecosystem</vt:lpstr>
      <vt:lpstr>Why partner with ThingWorx?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2014-01-16T14:23:52Z</dcterms:created>
  <dcterms:modified xsi:type="dcterms:W3CDTF">2015-02-02T19:47:19Z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0x010100B6E9B8EDC7378D4CB204C97EB58D155B</vt:lpwstr>
  </property>
</Properties>
</file>