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7B4FF-2FE8-4950-AFDC-23F7FFCE70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B626FB-5160-4CD7-BAD5-580461FF1F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561AB6-9E80-41EE-ABD9-1CD58ED81698}"/>
              </a:ext>
            </a:extLst>
          </p:cNvPr>
          <p:cNvSpPr>
            <a:spLocks noGrp="1"/>
          </p:cNvSpPr>
          <p:nvPr>
            <p:ph type="dt" sz="half" idx="10"/>
          </p:nvPr>
        </p:nvSpPr>
        <p:spPr/>
        <p:txBody>
          <a:bodyPr/>
          <a:lstStyle/>
          <a:p>
            <a:fld id="{32FA04EC-9453-408F-92CC-2571DFD5AA23}" type="datetimeFigureOut">
              <a:rPr lang="en-US" smtClean="0"/>
              <a:t>1/6/2020</a:t>
            </a:fld>
            <a:endParaRPr lang="en-US"/>
          </a:p>
        </p:txBody>
      </p:sp>
      <p:sp>
        <p:nvSpPr>
          <p:cNvPr id="5" name="Footer Placeholder 4">
            <a:extLst>
              <a:ext uri="{FF2B5EF4-FFF2-40B4-BE49-F238E27FC236}">
                <a16:creationId xmlns:a16="http://schemas.microsoft.com/office/drawing/2014/main" id="{8E1B1B36-1D92-4B5A-A05B-7D8DDBBB7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1D731E-9EB2-47BE-ACCC-3FF69BFE52C4}"/>
              </a:ext>
            </a:extLst>
          </p:cNvPr>
          <p:cNvSpPr>
            <a:spLocks noGrp="1"/>
          </p:cNvSpPr>
          <p:nvPr>
            <p:ph type="sldNum" sz="quarter" idx="12"/>
          </p:nvPr>
        </p:nvSpPr>
        <p:spPr/>
        <p:txBody>
          <a:bodyPr/>
          <a:lstStyle/>
          <a:p>
            <a:fld id="{C9989A02-D050-4898-A63D-AC12983A2BB0}" type="slidenum">
              <a:rPr lang="en-US" smtClean="0"/>
              <a:t>‹#›</a:t>
            </a:fld>
            <a:endParaRPr lang="en-US"/>
          </a:p>
        </p:txBody>
      </p:sp>
    </p:spTree>
    <p:extLst>
      <p:ext uri="{BB962C8B-B14F-4D97-AF65-F5344CB8AC3E}">
        <p14:creationId xmlns:p14="http://schemas.microsoft.com/office/powerpoint/2010/main" val="194537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D076-7105-4E07-B7C9-E91BDBF950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1CCDFC-954C-4C8A-BB92-7383EB72CE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F0575-1F00-4C3D-83FC-5ABCFBEE3989}"/>
              </a:ext>
            </a:extLst>
          </p:cNvPr>
          <p:cNvSpPr>
            <a:spLocks noGrp="1"/>
          </p:cNvSpPr>
          <p:nvPr>
            <p:ph type="dt" sz="half" idx="10"/>
          </p:nvPr>
        </p:nvSpPr>
        <p:spPr/>
        <p:txBody>
          <a:bodyPr/>
          <a:lstStyle/>
          <a:p>
            <a:fld id="{32FA04EC-9453-408F-92CC-2571DFD5AA23}" type="datetimeFigureOut">
              <a:rPr lang="en-US" smtClean="0"/>
              <a:t>1/6/2020</a:t>
            </a:fld>
            <a:endParaRPr lang="en-US"/>
          </a:p>
        </p:txBody>
      </p:sp>
      <p:sp>
        <p:nvSpPr>
          <p:cNvPr id="5" name="Footer Placeholder 4">
            <a:extLst>
              <a:ext uri="{FF2B5EF4-FFF2-40B4-BE49-F238E27FC236}">
                <a16:creationId xmlns:a16="http://schemas.microsoft.com/office/drawing/2014/main" id="{C29EBEFA-F7DB-47BC-BE7C-E99F366BA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CBAD57-D94E-4AC3-AC26-C2AE2E7D2ADD}"/>
              </a:ext>
            </a:extLst>
          </p:cNvPr>
          <p:cNvSpPr>
            <a:spLocks noGrp="1"/>
          </p:cNvSpPr>
          <p:nvPr>
            <p:ph type="sldNum" sz="quarter" idx="12"/>
          </p:nvPr>
        </p:nvSpPr>
        <p:spPr/>
        <p:txBody>
          <a:bodyPr/>
          <a:lstStyle/>
          <a:p>
            <a:fld id="{C9989A02-D050-4898-A63D-AC12983A2BB0}" type="slidenum">
              <a:rPr lang="en-US" smtClean="0"/>
              <a:t>‹#›</a:t>
            </a:fld>
            <a:endParaRPr lang="en-US"/>
          </a:p>
        </p:txBody>
      </p:sp>
    </p:spTree>
    <p:extLst>
      <p:ext uri="{BB962C8B-B14F-4D97-AF65-F5344CB8AC3E}">
        <p14:creationId xmlns:p14="http://schemas.microsoft.com/office/powerpoint/2010/main" val="2314991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7F1E53-ABD2-49F9-91A8-AC35E74652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D0959E-0BBD-4F48-AD01-5286A7CFE9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D3D28D-37E6-4FA9-AD3A-6411582449C7}"/>
              </a:ext>
            </a:extLst>
          </p:cNvPr>
          <p:cNvSpPr>
            <a:spLocks noGrp="1"/>
          </p:cNvSpPr>
          <p:nvPr>
            <p:ph type="dt" sz="half" idx="10"/>
          </p:nvPr>
        </p:nvSpPr>
        <p:spPr/>
        <p:txBody>
          <a:bodyPr/>
          <a:lstStyle/>
          <a:p>
            <a:fld id="{32FA04EC-9453-408F-92CC-2571DFD5AA23}" type="datetimeFigureOut">
              <a:rPr lang="en-US" smtClean="0"/>
              <a:t>1/6/2020</a:t>
            </a:fld>
            <a:endParaRPr lang="en-US"/>
          </a:p>
        </p:txBody>
      </p:sp>
      <p:sp>
        <p:nvSpPr>
          <p:cNvPr id="5" name="Footer Placeholder 4">
            <a:extLst>
              <a:ext uri="{FF2B5EF4-FFF2-40B4-BE49-F238E27FC236}">
                <a16:creationId xmlns:a16="http://schemas.microsoft.com/office/drawing/2014/main" id="{11EF0578-BBD9-4705-AF23-B07CDE45A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96E2D-AB55-498B-8A61-718902117FA5}"/>
              </a:ext>
            </a:extLst>
          </p:cNvPr>
          <p:cNvSpPr>
            <a:spLocks noGrp="1"/>
          </p:cNvSpPr>
          <p:nvPr>
            <p:ph type="sldNum" sz="quarter" idx="12"/>
          </p:nvPr>
        </p:nvSpPr>
        <p:spPr/>
        <p:txBody>
          <a:bodyPr/>
          <a:lstStyle/>
          <a:p>
            <a:fld id="{C9989A02-D050-4898-A63D-AC12983A2BB0}" type="slidenum">
              <a:rPr lang="en-US" smtClean="0"/>
              <a:t>‹#›</a:t>
            </a:fld>
            <a:endParaRPr lang="en-US"/>
          </a:p>
        </p:txBody>
      </p:sp>
    </p:spTree>
    <p:extLst>
      <p:ext uri="{BB962C8B-B14F-4D97-AF65-F5344CB8AC3E}">
        <p14:creationId xmlns:p14="http://schemas.microsoft.com/office/powerpoint/2010/main" val="322536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A8976-31B0-4101-943E-0F1366DA9E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02F048-AA5E-4824-8126-3F2BD89E92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A07E83-9E86-4EAF-9B7A-42FBE608C28A}"/>
              </a:ext>
            </a:extLst>
          </p:cNvPr>
          <p:cNvSpPr>
            <a:spLocks noGrp="1"/>
          </p:cNvSpPr>
          <p:nvPr>
            <p:ph type="dt" sz="half" idx="10"/>
          </p:nvPr>
        </p:nvSpPr>
        <p:spPr/>
        <p:txBody>
          <a:bodyPr/>
          <a:lstStyle/>
          <a:p>
            <a:fld id="{32FA04EC-9453-408F-92CC-2571DFD5AA23}" type="datetimeFigureOut">
              <a:rPr lang="en-US" smtClean="0"/>
              <a:t>1/6/2020</a:t>
            </a:fld>
            <a:endParaRPr lang="en-US"/>
          </a:p>
        </p:txBody>
      </p:sp>
      <p:sp>
        <p:nvSpPr>
          <p:cNvPr id="5" name="Footer Placeholder 4">
            <a:extLst>
              <a:ext uri="{FF2B5EF4-FFF2-40B4-BE49-F238E27FC236}">
                <a16:creationId xmlns:a16="http://schemas.microsoft.com/office/drawing/2014/main" id="{248959A1-8E0C-4CB6-AB09-FB92713DC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082378-CD3A-40FD-AAE2-1DF991A02B01}"/>
              </a:ext>
            </a:extLst>
          </p:cNvPr>
          <p:cNvSpPr>
            <a:spLocks noGrp="1"/>
          </p:cNvSpPr>
          <p:nvPr>
            <p:ph type="sldNum" sz="quarter" idx="12"/>
          </p:nvPr>
        </p:nvSpPr>
        <p:spPr/>
        <p:txBody>
          <a:bodyPr/>
          <a:lstStyle/>
          <a:p>
            <a:fld id="{C9989A02-D050-4898-A63D-AC12983A2BB0}" type="slidenum">
              <a:rPr lang="en-US" smtClean="0"/>
              <a:t>‹#›</a:t>
            </a:fld>
            <a:endParaRPr lang="en-US"/>
          </a:p>
        </p:txBody>
      </p:sp>
    </p:spTree>
    <p:extLst>
      <p:ext uri="{BB962C8B-B14F-4D97-AF65-F5344CB8AC3E}">
        <p14:creationId xmlns:p14="http://schemas.microsoft.com/office/powerpoint/2010/main" val="462270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3141-ADDA-4F47-9850-E1CB05C1D8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623CA6-09C6-4E98-96F4-FF4113F6D8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FEDCB9-FE50-418F-ABC8-4FB0A0BC713F}"/>
              </a:ext>
            </a:extLst>
          </p:cNvPr>
          <p:cNvSpPr>
            <a:spLocks noGrp="1"/>
          </p:cNvSpPr>
          <p:nvPr>
            <p:ph type="dt" sz="half" idx="10"/>
          </p:nvPr>
        </p:nvSpPr>
        <p:spPr/>
        <p:txBody>
          <a:bodyPr/>
          <a:lstStyle/>
          <a:p>
            <a:fld id="{32FA04EC-9453-408F-92CC-2571DFD5AA23}" type="datetimeFigureOut">
              <a:rPr lang="en-US" smtClean="0"/>
              <a:t>1/6/2020</a:t>
            </a:fld>
            <a:endParaRPr lang="en-US"/>
          </a:p>
        </p:txBody>
      </p:sp>
      <p:sp>
        <p:nvSpPr>
          <p:cNvPr id="5" name="Footer Placeholder 4">
            <a:extLst>
              <a:ext uri="{FF2B5EF4-FFF2-40B4-BE49-F238E27FC236}">
                <a16:creationId xmlns:a16="http://schemas.microsoft.com/office/drawing/2014/main" id="{4076F042-08AC-474F-AD87-6C74CEE9B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AAD25-D530-445C-834D-DC5F2128328E}"/>
              </a:ext>
            </a:extLst>
          </p:cNvPr>
          <p:cNvSpPr>
            <a:spLocks noGrp="1"/>
          </p:cNvSpPr>
          <p:nvPr>
            <p:ph type="sldNum" sz="quarter" idx="12"/>
          </p:nvPr>
        </p:nvSpPr>
        <p:spPr/>
        <p:txBody>
          <a:bodyPr/>
          <a:lstStyle/>
          <a:p>
            <a:fld id="{C9989A02-D050-4898-A63D-AC12983A2BB0}" type="slidenum">
              <a:rPr lang="en-US" smtClean="0"/>
              <a:t>‹#›</a:t>
            </a:fld>
            <a:endParaRPr lang="en-US"/>
          </a:p>
        </p:txBody>
      </p:sp>
    </p:spTree>
    <p:extLst>
      <p:ext uri="{BB962C8B-B14F-4D97-AF65-F5344CB8AC3E}">
        <p14:creationId xmlns:p14="http://schemas.microsoft.com/office/powerpoint/2010/main" val="3403216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0A098-9679-49BB-9481-6D6C198961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9387A2-8124-4B80-B04B-8EDADFD8D4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72E2CA-5E8C-4B80-9AA9-7AD8A58FFC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CD9E3B-30B9-4A8D-BAE6-DAE8BE3DD5FC}"/>
              </a:ext>
            </a:extLst>
          </p:cNvPr>
          <p:cNvSpPr>
            <a:spLocks noGrp="1"/>
          </p:cNvSpPr>
          <p:nvPr>
            <p:ph type="dt" sz="half" idx="10"/>
          </p:nvPr>
        </p:nvSpPr>
        <p:spPr/>
        <p:txBody>
          <a:bodyPr/>
          <a:lstStyle/>
          <a:p>
            <a:fld id="{32FA04EC-9453-408F-92CC-2571DFD5AA23}" type="datetimeFigureOut">
              <a:rPr lang="en-US" smtClean="0"/>
              <a:t>1/6/2020</a:t>
            </a:fld>
            <a:endParaRPr lang="en-US"/>
          </a:p>
        </p:txBody>
      </p:sp>
      <p:sp>
        <p:nvSpPr>
          <p:cNvPr id="6" name="Footer Placeholder 5">
            <a:extLst>
              <a:ext uri="{FF2B5EF4-FFF2-40B4-BE49-F238E27FC236}">
                <a16:creationId xmlns:a16="http://schemas.microsoft.com/office/drawing/2014/main" id="{17278563-210D-443A-A0A0-032C8344E6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5CFF58-66F7-4272-AEDC-C48E77D4C526}"/>
              </a:ext>
            </a:extLst>
          </p:cNvPr>
          <p:cNvSpPr>
            <a:spLocks noGrp="1"/>
          </p:cNvSpPr>
          <p:nvPr>
            <p:ph type="sldNum" sz="quarter" idx="12"/>
          </p:nvPr>
        </p:nvSpPr>
        <p:spPr/>
        <p:txBody>
          <a:bodyPr/>
          <a:lstStyle/>
          <a:p>
            <a:fld id="{C9989A02-D050-4898-A63D-AC12983A2BB0}" type="slidenum">
              <a:rPr lang="en-US" smtClean="0"/>
              <a:t>‹#›</a:t>
            </a:fld>
            <a:endParaRPr lang="en-US"/>
          </a:p>
        </p:txBody>
      </p:sp>
    </p:spTree>
    <p:extLst>
      <p:ext uri="{BB962C8B-B14F-4D97-AF65-F5344CB8AC3E}">
        <p14:creationId xmlns:p14="http://schemas.microsoft.com/office/powerpoint/2010/main" val="2390025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7175-8730-45F2-9824-BE8028B034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31BF7C-1BC3-485D-9F66-DF5DB1F121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B42583-CA79-4EC0-8461-0DCD9B1907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8E5EFE-7867-4CA0-AEFC-792153788C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E5A905-92C7-4A45-81C1-F62A626123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DAF6B0-6771-4C51-A8DA-6B444D53962C}"/>
              </a:ext>
            </a:extLst>
          </p:cNvPr>
          <p:cNvSpPr>
            <a:spLocks noGrp="1"/>
          </p:cNvSpPr>
          <p:nvPr>
            <p:ph type="dt" sz="half" idx="10"/>
          </p:nvPr>
        </p:nvSpPr>
        <p:spPr/>
        <p:txBody>
          <a:bodyPr/>
          <a:lstStyle/>
          <a:p>
            <a:fld id="{32FA04EC-9453-408F-92CC-2571DFD5AA23}" type="datetimeFigureOut">
              <a:rPr lang="en-US" smtClean="0"/>
              <a:t>1/6/2020</a:t>
            </a:fld>
            <a:endParaRPr lang="en-US"/>
          </a:p>
        </p:txBody>
      </p:sp>
      <p:sp>
        <p:nvSpPr>
          <p:cNvPr id="8" name="Footer Placeholder 7">
            <a:extLst>
              <a:ext uri="{FF2B5EF4-FFF2-40B4-BE49-F238E27FC236}">
                <a16:creationId xmlns:a16="http://schemas.microsoft.com/office/drawing/2014/main" id="{22094E1D-E82E-4A6B-97E8-61614852C2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4C2F61-A683-45B3-A602-DEFDCF8E69CB}"/>
              </a:ext>
            </a:extLst>
          </p:cNvPr>
          <p:cNvSpPr>
            <a:spLocks noGrp="1"/>
          </p:cNvSpPr>
          <p:nvPr>
            <p:ph type="sldNum" sz="quarter" idx="12"/>
          </p:nvPr>
        </p:nvSpPr>
        <p:spPr/>
        <p:txBody>
          <a:bodyPr/>
          <a:lstStyle/>
          <a:p>
            <a:fld id="{C9989A02-D050-4898-A63D-AC12983A2BB0}" type="slidenum">
              <a:rPr lang="en-US" smtClean="0"/>
              <a:t>‹#›</a:t>
            </a:fld>
            <a:endParaRPr lang="en-US"/>
          </a:p>
        </p:txBody>
      </p:sp>
    </p:spTree>
    <p:extLst>
      <p:ext uri="{BB962C8B-B14F-4D97-AF65-F5344CB8AC3E}">
        <p14:creationId xmlns:p14="http://schemas.microsoft.com/office/powerpoint/2010/main" val="160525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7EF57-D050-4B3C-B124-F4CB5410C1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B0DE7D-6245-460D-9DCD-08F2EDDA9D66}"/>
              </a:ext>
            </a:extLst>
          </p:cNvPr>
          <p:cNvSpPr>
            <a:spLocks noGrp="1"/>
          </p:cNvSpPr>
          <p:nvPr>
            <p:ph type="dt" sz="half" idx="10"/>
          </p:nvPr>
        </p:nvSpPr>
        <p:spPr/>
        <p:txBody>
          <a:bodyPr/>
          <a:lstStyle/>
          <a:p>
            <a:fld id="{32FA04EC-9453-408F-92CC-2571DFD5AA23}" type="datetimeFigureOut">
              <a:rPr lang="en-US" smtClean="0"/>
              <a:t>1/6/2020</a:t>
            </a:fld>
            <a:endParaRPr lang="en-US"/>
          </a:p>
        </p:txBody>
      </p:sp>
      <p:sp>
        <p:nvSpPr>
          <p:cNvPr id="4" name="Footer Placeholder 3">
            <a:extLst>
              <a:ext uri="{FF2B5EF4-FFF2-40B4-BE49-F238E27FC236}">
                <a16:creationId xmlns:a16="http://schemas.microsoft.com/office/drawing/2014/main" id="{6375F87A-4266-4173-BA10-101E2E6490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176DC6-E0C7-4594-BDD2-4880E7F07536}"/>
              </a:ext>
            </a:extLst>
          </p:cNvPr>
          <p:cNvSpPr>
            <a:spLocks noGrp="1"/>
          </p:cNvSpPr>
          <p:nvPr>
            <p:ph type="sldNum" sz="quarter" idx="12"/>
          </p:nvPr>
        </p:nvSpPr>
        <p:spPr/>
        <p:txBody>
          <a:bodyPr/>
          <a:lstStyle/>
          <a:p>
            <a:fld id="{C9989A02-D050-4898-A63D-AC12983A2BB0}" type="slidenum">
              <a:rPr lang="en-US" smtClean="0"/>
              <a:t>‹#›</a:t>
            </a:fld>
            <a:endParaRPr lang="en-US"/>
          </a:p>
        </p:txBody>
      </p:sp>
    </p:spTree>
    <p:extLst>
      <p:ext uri="{BB962C8B-B14F-4D97-AF65-F5344CB8AC3E}">
        <p14:creationId xmlns:p14="http://schemas.microsoft.com/office/powerpoint/2010/main" val="382728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C16B86-9FCC-47CC-9FD3-8747180DFF2D}"/>
              </a:ext>
            </a:extLst>
          </p:cNvPr>
          <p:cNvSpPr>
            <a:spLocks noGrp="1"/>
          </p:cNvSpPr>
          <p:nvPr>
            <p:ph type="dt" sz="half" idx="10"/>
          </p:nvPr>
        </p:nvSpPr>
        <p:spPr/>
        <p:txBody>
          <a:bodyPr/>
          <a:lstStyle/>
          <a:p>
            <a:fld id="{32FA04EC-9453-408F-92CC-2571DFD5AA23}" type="datetimeFigureOut">
              <a:rPr lang="en-US" smtClean="0"/>
              <a:t>1/6/2020</a:t>
            </a:fld>
            <a:endParaRPr lang="en-US"/>
          </a:p>
        </p:txBody>
      </p:sp>
      <p:sp>
        <p:nvSpPr>
          <p:cNvPr id="3" name="Footer Placeholder 2">
            <a:extLst>
              <a:ext uri="{FF2B5EF4-FFF2-40B4-BE49-F238E27FC236}">
                <a16:creationId xmlns:a16="http://schemas.microsoft.com/office/drawing/2014/main" id="{898EDE17-0523-4C35-B740-DE363661B7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7476FC-4B27-47CE-B17C-1D8A6D24FB36}"/>
              </a:ext>
            </a:extLst>
          </p:cNvPr>
          <p:cNvSpPr>
            <a:spLocks noGrp="1"/>
          </p:cNvSpPr>
          <p:nvPr>
            <p:ph type="sldNum" sz="quarter" idx="12"/>
          </p:nvPr>
        </p:nvSpPr>
        <p:spPr/>
        <p:txBody>
          <a:bodyPr/>
          <a:lstStyle/>
          <a:p>
            <a:fld id="{C9989A02-D050-4898-A63D-AC12983A2BB0}" type="slidenum">
              <a:rPr lang="en-US" smtClean="0"/>
              <a:t>‹#›</a:t>
            </a:fld>
            <a:endParaRPr lang="en-US"/>
          </a:p>
        </p:txBody>
      </p:sp>
    </p:spTree>
    <p:extLst>
      <p:ext uri="{BB962C8B-B14F-4D97-AF65-F5344CB8AC3E}">
        <p14:creationId xmlns:p14="http://schemas.microsoft.com/office/powerpoint/2010/main" val="785888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FAA8-7569-46B0-8DF4-7DC71C5F8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30D81A-3BB7-42E2-8C0D-54D1D3B1BC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C9E989-7921-49AD-83F8-CA499EBA2F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F256D9-C3BA-48B6-BEB5-E4DF64054B65}"/>
              </a:ext>
            </a:extLst>
          </p:cNvPr>
          <p:cNvSpPr>
            <a:spLocks noGrp="1"/>
          </p:cNvSpPr>
          <p:nvPr>
            <p:ph type="dt" sz="half" idx="10"/>
          </p:nvPr>
        </p:nvSpPr>
        <p:spPr/>
        <p:txBody>
          <a:bodyPr/>
          <a:lstStyle/>
          <a:p>
            <a:fld id="{32FA04EC-9453-408F-92CC-2571DFD5AA23}" type="datetimeFigureOut">
              <a:rPr lang="en-US" smtClean="0"/>
              <a:t>1/6/2020</a:t>
            </a:fld>
            <a:endParaRPr lang="en-US"/>
          </a:p>
        </p:txBody>
      </p:sp>
      <p:sp>
        <p:nvSpPr>
          <p:cNvPr id="6" name="Footer Placeholder 5">
            <a:extLst>
              <a:ext uri="{FF2B5EF4-FFF2-40B4-BE49-F238E27FC236}">
                <a16:creationId xmlns:a16="http://schemas.microsoft.com/office/drawing/2014/main" id="{5E7591C1-E66C-48BF-B840-66EF2A1B31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7CFC5E-3582-4681-AF63-8F6B6831BAB6}"/>
              </a:ext>
            </a:extLst>
          </p:cNvPr>
          <p:cNvSpPr>
            <a:spLocks noGrp="1"/>
          </p:cNvSpPr>
          <p:nvPr>
            <p:ph type="sldNum" sz="quarter" idx="12"/>
          </p:nvPr>
        </p:nvSpPr>
        <p:spPr/>
        <p:txBody>
          <a:bodyPr/>
          <a:lstStyle/>
          <a:p>
            <a:fld id="{C9989A02-D050-4898-A63D-AC12983A2BB0}" type="slidenum">
              <a:rPr lang="en-US" smtClean="0"/>
              <a:t>‹#›</a:t>
            </a:fld>
            <a:endParaRPr lang="en-US"/>
          </a:p>
        </p:txBody>
      </p:sp>
    </p:spTree>
    <p:extLst>
      <p:ext uri="{BB962C8B-B14F-4D97-AF65-F5344CB8AC3E}">
        <p14:creationId xmlns:p14="http://schemas.microsoft.com/office/powerpoint/2010/main" val="141193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8F12-C5D8-4C0C-8155-6C1559EFC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6B48D1-9835-4D08-AB83-5B9CF5EBFB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5E9968-6E16-4F2C-81C7-63FC10475F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C0ED7D-6E04-4F4F-BDE1-56EEC8C2F2C8}"/>
              </a:ext>
            </a:extLst>
          </p:cNvPr>
          <p:cNvSpPr>
            <a:spLocks noGrp="1"/>
          </p:cNvSpPr>
          <p:nvPr>
            <p:ph type="dt" sz="half" idx="10"/>
          </p:nvPr>
        </p:nvSpPr>
        <p:spPr/>
        <p:txBody>
          <a:bodyPr/>
          <a:lstStyle/>
          <a:p>
            <a:fld id="{32FA04EC-9453-408F-92CC-2571DFD5AA23}" type="datetimeFigureOut">
              <a:rPr lang="en-US" smtClean="0"/>
              <a:t>1/6/2020</a:t>
            </a:fld>
            <a:endParaRPr lang="en-US"/>
          </a:p>
        </p:txBody>
      </p:sp>
      <p:sp>
        <p:nvSpPr>
          <p:cNvPr id="6" name="Footer Placeholder 5">
            <a:extLst>
              <a:ext uri="{FF2B5EF4-FFF2-40B4-BE49-F238E27FC236}">
                <a16:creationId xmlns:a16="http://schemas.microsoft.com/office/drawing/2014/main" id="{659AF722-F58B-4D7D-815D-05A74FBEE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C32AA7-C673-4045-A9E8-1857555559CC}"/>
              </a:ext>
            </a:extLst>
          </p:cNvPr>
          <p:cNvSpPr>
            <a:spLocks noGrp="1"/>
          </p:cNvSpPr>
          <p:nvPr>
            <p:ph type="sldNum" sz="quarter" idx="12"/>
          </p:nvPr>
        </p:nvSpPr>
        <p:spPr/>
        <p:txBody>
          <a:bodyPr/>
          <a:lstStyle/>
          <a:p>
            <a:fld id="{C9989A02-D050-4898-A63D-AC12983A2BB0}" type="slidenum">
              <a:rPr lang="en-US" smtClean="0"/>
              <a:t>‹#›</a:t>
            </a:fld>
            <a:endParaRPr lang="en-US"/>
          </a:p>
        </p:txBody>
      </p:sp>
    </p:spTree>
    <p:extLst>
      <p:ext uri="{BB962C8B-B14F-4D97-AF65-F5344CB8AC3E}">
        <p14:creationId xmlns:p14="http://schemas.microsoft.com/office/powerpoint/2010/main" val="1545013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5E3800-1745-4022-AF27-C7F9B80225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31B9AC-AA19-46D2-AD75-762D4210B2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94AF9B-77FF-41DC-8716-1A51427FC7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A04EC-9453-408F-92CC-2571DFD5AA23}" type="datetimeFigureOut">
              <a:rPr lang="en-US" smtClean="0"/>
              <a:t>1/6/2020</a:t>
            </a:fld>
            <a:endParaRPr lang="en-US"/>
          </a:p>
        </p:txBody>
      </p:sp>
      <p:sp>
        <p:nvSpPr>
          <p:cNvPr id="5" name="Footer Placeholder 4">
            <a:extLst>
              <a:ext uri="{FF2B5EF4-FFF2-40B4-BE49-F238E27FC236}">
                <a16:creationId xmlns:a16="http://schemas.microsoft.com/office/drawing/2014/main" id="{537CFFE3-17DD-4FE8-AA90-A84DB79EDD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B27E08-C111-416D-8BDF-62C5091E19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989A02-D050-4898-A63D-AC12983A2BB0}" type="slidenum">
              <a:rPr lang="en-US" smtClean="0"/>
              <a:t>‹#›</a:t>
            </a:fld>
            <a:endParaRPr lang="en-US"/>
          </a:p>
        </p:txBody>
      </p:sp>
    </p:spTree>
    <p:extLst>
      <p:ext uri="{BB962C8B-B14F-4D97-AF65-F5344CB8AC3E}">
        <p14:creationId xmlns:p14="http://schemas.microsoft.com/office/powerpoint/2010/main" val="2118935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jpe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jpe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1F47D-E094-4B67-B8CD-CEF6B764DFB9}"/>
              </a:ext>
            </a:extLst>
          </p:cNvPr>
          <p:cNvSpPr>
            <a:spLocks noGrp="1"/>
          </p:cNvSpPr>
          <p:nvPr>
            <p:ph type="ctrTitle"/>
          </p:nvPr>
        </p:nvSpPr>
        <p:spPr/>
        <p:txBody>
          <a:bodyPr/>
          <a:lstStyle/>
          <a:p>
            <a:r>
              <a:rPr lang="en-US" dirty="0"/>
              <a:t>Warning System for Drivers</a:t>
            </a:r>
          </a:p>
        </p:txBody>
      </p:sp>
    </p:spTree>
    <p:extLst>
      <p:ext uri="{BB962C8B-B14F-4D97-AF65-F5344CB8AC3E}">
        <p14:creationId xmlns:p14="http://schemas.microsoft.com/office/powerpoint/2010/main" val="2455111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0E946-03F1-4880-88F9-AA96751021C3}"/>
              </a:ext>
            </a:extLst>
          </p:cNvPr>
          <p:cNvSpPr>
            <a:spLocks noGrp="1"/>
          </p:cNvSpPr>
          <p:nvPr>
            <p:ph type="title"/>
          </p:nvPr>
        </p:nvSpPr>
        <p:spPr/>
        <p:txBody>
          <a:bodyPr>
            <a:normAutofit/>
          </a:bodyPr>
          <a:lstStyle/>
          <a:p>
            <a:pPr algn="ctr"/>
            <a:r>
              <a:rPr lang="en-US" sz="3600" dirty="0"/>
              <a:t>4. Apply Optical Character Recognition </a:t>
            </a:r>
            <a:r>
              <a:rPr lang="en-US" sz="3600" dirty="0" smtClean="0"/>
              <a:t>to </a:t>
            </a:r>
            <a:r>
              <a:rPr lang="en-US" sz="3600" dirty="0"/>
              <a:t>get </a:t>
            </a:r>
            <a:r>
              <a:rPr lang="en-US" sz="3600" dirty="0" smtClean="0"/>
              <a:t/>
            </a:r>
            <a:br>
              <a:rPr lang="en-US" sz="3600" dirty="0" smtClean="0"/>
            </a:br>
            <a:r>
              <a:rPr lang="en-US" sz="3600" dirty="0" smtClean="0"/>
              <a:t>the </a:t>
            </a:r>
            <a:r>
              <a:rPr lang="en-US" sz="3600" dirty="0"/>
              <a:t>speed limit from the detected image.</a:t>
            </a:r>
          </a:p>
        </p:txBody>
      </p:sp>
      <p:sp>
        <p:nvSpPr>
          <p:cNvPr id="6" name="TextBox 5">
            <a:extLst>
              <a:ext uri="{FF2B5EF4-FFF2-40B4-BE49-F238E27FC236}">
                <a16:creationId xmlns:a16="http://schemas.microsoft.com/office/drawing/2014/main" id="{2C9F308F-F161-4D32-AF99-7571BF4E1F5F}"/>
              </a:ext>
            </a:extLst>
          </p:cNvPr>
          <p:cNvSpPr txBox="1"/>
          <p:nvPr/>
        </p:nvSpPr>
        <p:spPr>
          <a:xfrm>
            <a:off x="4914441" y="4975244"/>
            <a:ext cx="2674667" cy="369332"/>
          </a:xfrm>
          <a:prstGeom prst="rect">
            <a:avLst/>
          </a:prstGeom>
          <a:noFill/>
        </p:spPr>
        <p:txBody>
          <a:bodyPr wrap="square" rtlCol="0">
            <a:spAutoFit/>
          </a:bodyPr>
          <a:lstStyle/>
          <a:p>
            <a:pPr algn="ctr"/>
            <a:r>
              <a:rPr lang="en-US" dirty="0" smtClean="0"/>
              <a:t>Character segmentation</a:t>
            </a:r>
            <a:endParaRPr lang="en-US" dirty="0"/>
          </a:p>
        </p:txBody>
      </p:sp>
      <p:grpSp>
        <p:nvGrpSpPr>
          <p:cNvPr id="7" name="Group 6"/>
          <p:cNvGrpSpPr/>
          <p:nvPr/>
        </p:nvGrpSpPr>
        <p:grpSpPr>
          <a:xfrm>
            <a:off x="5610457" y="3493250"/>
            <a:ext cx="1225393" cy="610624"/>
            <a:chOff x="10542582" y="4412543"/>
            <a:chExt cx="846130" cy="439965"/>
          </a:xfrm>
        </p:grpSpPr>
        <p:pic>
          <p:nvPicPr>
            <p:cNvPr id="8" name="Picture 7"/>
            <p:cNvPicPr>
              <a:picLocks noChangeAspect="1"/>
            </p:cNvPicPr>
            <p:nvPr/>
          </p:nvPicPr>
          <p:blipFill>
            <a:blip r:embed="rId2"/>
            <a:stretch>
              <a:fillRect/>
            </a:stretch>
          </p:blipFill>
          <p:spPr>
            <a:xfrm>
              <a:off x="10542582" y="4416437"/>
              <a:ext cx="404163" cy="436071"/>
            </a:xfrm>
            <a:prstGeom prst="rect">
              <a:avLst/>
            </a:prstGeom>
          </p:spPr>
        </p:pic>
        <p:pic>
          <p:nvPicPr>
            <p:cNvPr id="9" name="Picture 8"/>
            <p:cNvPicPr>
              <a:picLocks noChangeAspect="1"/>
            </p:cNvPicPr>
            <p:nvPr/>
          </p:nvPicPr>
          <p:blipFill>
            <a:blip r:embed="rId3"/>
            <a:stretch>
              <a:fillRect/>
            </a:stretch>
          </p:blipFill>
          <p:spPr>
            <a:xfrm>
              <a:off x="10985410" y="4412543"/>
              <a:ext cx="403302" cy="439965"/>
            </a:xfrm>
            <a:prstGeom prst="rect">
              <a:avLst/>
            </a:prstGeom>
          </p:spPr>
        </p:pic>
      </p:grpSp>
      <p:pic>
        <p:nvPicPr>
          <p:cNvPr id="10" name="Picture 9"/>
          <p:cNvPicPr>
            <a:picLocks noChangeAspect="1"/>
          </p:cNvPicPr>
          <p:nvPr/>
        </p:nvPicPr>
        <p:blipFill rotWithShape="1">
          <a:blip r:embed="rId4"/>
          <a:srcRect t="21084" b="14761"/>
          <a:stretch/>
        </p:blipFill>
        <p:spPr>
          <a:xfrm>
            <a:off x="8720284" y="3421398"/>
            <a:ext cx="1232331" cy="754328"/>
          </a:xfrm>
          <a:prstGeom prst="rect">
            <a:avLst/>
          </a:prstGeom>
        </p:spPr>
      </p:pic>
      <p:pic>
        <p:nvPicPr>
          <p:cNvPr id="11" name="Picture 10"/>
          <p:cNvPicPr>
            <a:picLocks noChangeAspect="1"/>
          </p:cNvPicPr>
          <p:nvPr/>
        </p:nvPicPr>
        <p:blipFill>
          <a:blip r:embed="rId5"/>
          <a:stretch>
            <a:fillRect/>
          </a:stretch>
        </p:blipFill>
        <p:spPr>
          <a:xfrm>
            <a:off x="1846218" y="2834594"/>
            <a:ext cx="1881052" cy="1831551"/>
          </a:xfrm>
          <a:prstGeom prst="rect">
            <a:avLst/>
          </a:prstGeom>
        </p:spPr>
      </p:pic>
      <p:sp>
        <p:nvSpPr>
          <p:cNvPr id="12" name="Right Arrow 11"/>
          <p:cNvSpPr/>
          <p:nvPr/>
        </p:nvSpPr>
        <p:spPr>
          <a:xfrm>
            <a:off x="4358787" y="3710378"/>
            <a:ext cx="555654" cy="176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7698524" y="3710377"/>
            <a:ext cx="555654" cy="176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25470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B3392-15A7-4344-8BE8-2A0BBEB42ADB}"/>
              </a:ext>
            </a:extLst>
          </p:cNvPr>
          <p:cNvSpPr>
            <a:spLocks noGrp="1"/>
          </p:cNvSpPr>
          <p:nvPr>
            <p:ph type="title"/>
          </p:nvPr>
        </p:nvSpPr>
        <p:spPr/>
        <p:txBody>
          <a:bodyPr>
            <a:normAutofit/>
          </a:bodyPr>
          <a:lstStyle/>
          <a:p>
            <a:pPr algn="ctr"/>
            <a:r>
              <a:rPr lang="en-US" sz="3600" dirty="0"/>
              <a:t>5. Check the speed of the car with the </a:t>
            </a:r>
            <a:r>
              <a:rPr lang="en-US" sz="3600" dirty="0" smtClean="0"/>
              <a:t>speed </a:t>
            </a:r>
            <a:r>
              <a:rPr lang="en-US" sz="3600" dirty="0"/>
              <a:t>limit </a:t>
            </a:r>
            <a:r>
              <a:rPr lang="en-US" sz="3600" dirty="0" smtClean="0"/>
              <a:t/>
            </a:r>
            <a:br>
              <a:rPr lang="en-US" sz="3600" dirty="0" smtClean="0"/>
            </a:br>
            <a:r>
              <a:rPr lang="en-US" sz="3600" dirty="0" smtClean="0"/>
              <a:t>value </a:t>
            </a:r>
            <a:r>
              <a:rPr lang="en-US" sz="3600" dirty="0"/>
              <a:t>detected from the traffic sign</a:t>
            </a:r>
          </a:p>
        </p:txBody>
      </p:sp>
      <p:pic>
        <p:nvPicPr>
          <p:cNvPr id="4" name="Content Placeholder 3">
            <a:extLst>
              <a:ext uri="{FF2B5EF4-FFF2-40B4-BE49-F238E27FC236}">
                <a16:creationId xmlns:a16="http://schemas.microsoft.com/office/drawing/2014/main" id="{C8F35655-937C-45B6-8E87-424532B0D78E}"/>
              </a:ext>
            </a:extLst>
          </p:cNvPr>
          <p:cNvPicPr>
            <a:picLocks noGrp="1" noChangeAspect="1"/>
          </p:cNvPicPr>
          <p:nvPr>
            <p:ph idx="1"/>
          </p:nvPr>
        </p:nvPicPr>
        <p:blipFill>
          <a:blip r:embed="rId2"/>
          <a:stretch>
            <a:fillRect/>
          </a:stretch>
        </p:blipFill>
        <p:spPr>
          <a:xfrm>
            <a:off x="2873828" y="2666211"/>
            <a:ext cx="2574797" cy="1980613"/>
          </a:xfrm>
          <a:prstGeom prst="rect">
            <a:avLst/>
          </a:prstGeom>
        </p:spPr>
      </p:pic>
      <p:pic>
        <p:nvPicPr>
          <p:cNvPr id="5" name="Picture 4">
            <a:extLst>
              <a:ext uri="{FF2B5EF4-FFF2-40B4-BE49-F238E27FC236}">
                <a16:creationId xmlns:a16="http://schemas.microsoft.com/office/drawing/2014/main" id="{87E1E820-EAEC-4DD3-B040-B5A6A4FD200D}"/>
              </a:ext>
            </a:extLst>
          </p:cNvPr>
          <p:cNvPicPr>
            <a:picLocks noChangeAspect="1"/>
          </p:cNvPicPr>
          <p:nvPr/>
        </p:nvPicPr>
        <p:blipFill rotWithShape="1">
          <a:blip r:embed="rId3"/>
          <a:srcRect t="21084" b="14761"/>
          <a:stretch/>
        </p:blipFill>
        <p:spPr>
          <a:xfrm>
            <a:off x="7117866" y="3242619"/>
            <a:ext cx="1364282" cy="835097"/>
          </a:xfrm>
          <a:prstGeom prst="rect">
            <a:avLst/>
          </a:prstGeom>
        </p:spPr>
      </p:pic>
      <p:sp>
        <p:nvSpPr>
          <p:cNvPr id="6" name="TextBox 5">
            <a:extLst>
              <a:ext uri="{FF2B5EF4-FFF2-40B4-BE49-F238E27FC236}">
                <a16:creationId xmlns:a16="http://schemas.microsoft.com/office/drawing/2014/main" id="{C171347F-FF6C-4EB3-A9D1-1E1F9175769B}"/>
              </a:ext>
            </a:extLst>
          </p:cNvPr>
          <p:cNvSpPr txBox="1"/>
          <p:nvPr/>
        </p:nvSpPr>
        <p:spPr>
          <a:xfrm>
            <a:off x="6893369" y="4646824"/>
            <a:ext cx="1656521" cy="646331"/>
          </a:xfrm>
          <a:prstGeom prst="rect">
            <a:avLst/>
          </a:prstGeom>
          <a:noFill/>
        </p:spPr>
        <p:txBody>
          <a:bodyPr wrap="square" rtlCol="0">
            <a:spAutoFit/>
          </a:bodyPr>
          <a:lstStyle/>
          <a:p>
            <a:pPr algn="ctr"/>
            <a:r>
              <a:rPr lang="en-US" b="1" dirty="0"/>
              <a:t>Detected Speed Limit </a:t>
            </a:r>
          </a:p>
        </p:txBody>
      </p:sp>
      <p:sp>
        <p:nvSpPr>
          <p:cNvPr id="8" name="TextBox 7">
            <a:extLst>
              <a:ext uri="{FF2B5EF4-FFF2-40B4-BE49-F238E27FC236}">
                <a16:creationId xmlns:a16="http://schemas.microsoft.com/office/drawing/2014/main" id="{F2F6D16B-7161-403F-A168-3B8C34979036}"/>
              </a:ext>
            </a:extLst>
          </p:cNvPr>
          <p:cNvSpPr txBox="1"/>
          <p:nvPr/>
        </p:nvSpPr>
        <p:spPr>
          <a:xfrm>
            <a:off x="3420007" y="4850943"/>
            <a:ext cx="1656521" cy="369332"/>
          </a:xfrm>
          <a:prstGeom prst="rect">
            <a:avLst/>
          </a:prstGeom>
          <a:noFill/>
        </p:spPr>
        <p:txBody>
          <a:bodyPr wrap="square" rtlCol="0">
            <a:spAutoFit/>
          </a:bodyPr>
          <a:lstStyle/>
          <a:p>
            <a:r>
              <a:rPr lang="en-US" b="1" dirty="0"/>
              <a:t>Speed of Car</a:t>
            </a:r>
          </a:p>
        </p:txBody>
      </p:sp>
    </p:spTree>
    <p:extLst>
      <p:ext uri="{BB962C8B-B14F-4D97-AF65-F5344CB8AC3E}">
        <p14:creationId xmlns:p14="http://schemas.microsoft.com/office/powerpoint/2010/main" val="2563273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D21DB-AC89-4217-B596-921EF24D9004}"/>
              </a:ext>
            </a:extLst>
          </p:cNvPr>
          <p:cNvSpPr>
            <a:spLocks noGrp="1"/>
          </p:cNvSpPr>
          <p:nvPr>
            <p:ph type="title"/>
          </p:nvPr>
        </p:nvSpPr>
        <p:spPr/>
        <p:txBody>
          <a:bodyPr>
            <a:normAutofit/>
          </a:bodyPr>
          <a:lstStyle/>
          <a:p>
            <a:pPr algn="ctr"/>
            <a:r>
              <a:rPr lang="en-US" sz="3600" dirty="0"/>
              <a:t>6. Eye position and blink rate of the driver is monitored in real time to detect the drowsiness of the driver. </a:t>
            </a:r>
          </a:p>
        </p:txBody>
      </p:sp>
      <p:pic>
        <p:nvPicPr>
          <p:cNvPr id="4" name="Picture 4" descr="Drowsiness Detection based on Eye Movement, Yawn Detect ...">
            <a:extLst>
              <a:ext uri="{FF2B5EF4-FFF2-40B4-BE49-F238E27FC236}">
                <a16:creationId xmlns:a16="http://schemas.microsoft.com/office/drawing/2014/main" id="{0F4C92A8-1961-45DA-A999-5B9A527C7F3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2675" r="5958" b="12761"/>
          <a:stretch/>
        </p:blipFill>
        <p:spPr bwMode="auto">
          <a:xfrm>
            <a:off x="3490069" y="2469068"/>
            <a:ext cx="5097339" cy="3031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504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818F2-20B8-4A0C-B842-A0A365A2737D}"/>
              </a:ext>
            </a:extLst>
          </p:cNvPr>
          <p:cNvSpPr>
            <a:spLocks noGrp="1"/>
          </p:cNvSpPr>
          <p:nvPr>
            <p:ph type="title"/>
          </p:nvPr>
        </p:nvSpPr>
        <p:spPr/>
        <p:txBody>
          <a:bodyPr>
            <a:normAutofit/>
          </a:bodyPr>
          <a:lstStyle/>
          <a:p>
            <a:pPr algn="ctr"/>
            <a:r>
              <a:rPr lang="en-US" sz="3600" dirty="0"/>
              <a:t>7. Warning is given to the driver in the form </a:t>
            </a:r>
            <a:r>
              <a:rPr lang="en-US" sz="3600" dirty="0" smtClean="0"/>
              <a:t/>
            </a:r>
            <a:br>
              <a:rPr lang="en-US" sz="3600" dirty="0" smtClean="0"/>
            </a:br>
            <a:r>
              <a:rPr lang="en-US" sz="3600" dirty="0" smtClean="0"/>
              <a:t>of </a:t>
            </a:r>
            <a:r>
              <a:rPr lang="en-US" sz="3600" dirty="0"/>
              <a:t>a buzzer of a seven segment display.</a:t>
            </a:r>
          </a:p>
        </p:txBody>
      </p:sp>
      <p:pic>
        <p:nvPicPr>
          <p:cNvPr id="5" name="Content Placeholder 4">
            <a:extLst>
              <a:ext uri="{FF2B5EF4-FFF2-40B4-BE49-F238E27FC236}">
                <a16:creationId xmlns:a16="http://schemas.microsoft.com/office/drawing/2014/main" id="{CD192ADA-9EC1-4DBA-B368-0FF05435FE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911" y="2935007"/>
            <a:ext cx="2680439" cy="2055004"/>
          </a:xfrm>
        </p:spPr>
      </p:pic>
      <p:pic>
        <p:nvPicPr>
          <p:cNvPr id="6" name="Picture 5">
            <a:extLst>
              <a:ext uri="{FF2B5EF4-FFF2-40B4-BE49-F238E27FC236}">
                <a16:creationId xmlns:a16="http://schemas.microsoft.com/office/drawing/2014/main" id="{BB6CA360-FAF4-4B67-8A30-170FC2EB43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578626"/>
            <a:ext cx="3690353" cy="2767765"/>
          </a:xfrm>
          <a:prstGeom prst="rect">
            <a:avLst/>
          </a:prstGeom>
        </p:spPr>
      </p:pic>
    </p:spTree>
    <p:extLst>
      <p:ext uri="{BB962C8B-B14F-4D97-AF65-F5344CB8AC3E}">
        <p14:creationId xmlns:p14="http://schemas.microsoft.com/office/powerpoint/2010/main" val="35532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64486-F726-420C-A3F3-5CA971A548DB}"/>
              </a:ext>
            </a:extLst>
          </p:cNvPr>
          <p:cNvSpPr>
            <a:spLocks noGrp="1"/>
          </p:cNvSpPr>
          <p:nvPr>
            <p:ph type="title"/>
          </p:nvPr>
        </p:nvSpPr>
        <p:spPr/>
        <p:txBody>
          <a:bodyPr/>
          <a:lstStyle/>
          <a:p>
            <a:r>
              <a:rPr lang="en-US" b="1" dirty="0"/>
              <a:t>Value Proposition</a:t>
            </a:r>
          </a:p>
        </p:txBody>
      </p:sp>
      <p:sp>
        <p:nvSpPr>
          <p:cNvPr id="3" name="Content Placeholder 2">
            <a:extLst>
              <a:ext uri="{FF2B5EF4-FFF2-40B4-BE49-F238E27FC236}">
                <a16:creationId xmlns:a16="http://schemas.microsoft.com/office/drawing/2014/main" id="{2346704B-6C18-431E-B1BC-004EDA51F653}"/>
              </a:ext>
            </a:extLst>
          </p:cNvPr>
          <p:cNvSpPr>
            <a:spLocks noGrp="1"/>
          </p:cNvSpPr>
          <p:nvPr>
            <p:ph idx="1"/>
          </p:nvPr>
        </p:nvSpPr>
        <p:spPr/>
        <p:txBody>
          <a:bodyPr/>
          <a:lstStyle/>
          <a:p>
            <a:pPr algn="just"/>
            <a:r>
              <a:rPr lang="en-US" dirty="0"/>
              <a:t> Accurate detection and recognition of traffic signs from live video feed. </a:t>
            </a:r>
          </a:p>
          <a:p>
            <a:pPr algn="just"/>
            <a:r>
              <a:rPr lang="en-US" dirty="0"/>
              <a:t> Helps avoid road accidents due to violation of speed and potentially save lives. </a:t>
            </a:r>
          </a:p>
          <a:p>
            <a:pPr algn="just"/>
            <a:r>
              <a:rPr lang="en-US" dirty="0"/>
              <a:t> Detects drowsiness of the driver in real-time. </a:t>
            </a:r>
          </a:p>
          <a:p>
            <a:pPr algn="just"/>
            <a:r>
              <a:rPr lang="en-US" dirty="0"/>
              <a:t> Provides timely warning using a buzzer or seven segment display. </a:t>
            </a:r>
          </a:p>
          <a:p>
            <a:pPr algn="just"/>
            <a:r>
              <a:rPr lang="en-US" dirty="0"/>
              <a:t> Works without internet connection.</a:t>
            </a:r>
          </a:p>
        </p:txBody>
      </p:sp>
    </p:spTree>
    <p:extLst>
      <p:ext uri="{BB962C8B-B14F-4D97-AF65-F5344CB8AC3E}">
        <p14:creationId xmlns:p14="http://schemas.microsoft.com/office/powerpoint/2010/main" val="4259842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EC4F-37A0-4A4D-B452-40D2C393D6AA}"/>
              </a:ext>
            </a:extLst>
          </p:cNvPr>
          <p:cNvSpPr>
            <a:spLocks noGrp="1"/>
          </p:cNvSpPr>
          <p:nvPr>
            <p:ph type="title"/>
          </p:nvPr>
        </p:nvSpPr>
        <p:spPr>
          <a:xfrm>
            <a:off x="1021080" y="2481308"/>
            <a:ext cx="10515600" cy="1325563"/>
          </a:xfrm>
        </p:spPr>
        <p:txBody>
          <a:bodyPr>
            <a:normAutofit/>
          </a:bodyPr>
          <a:lstStyle/>
          <a:p>
            <a:pPr algn="ctr"/>
            <a:r>
              <a:rPr lang="en-US" sz="5400" dirty="0"/>
              <a:t>Thank</a:t>
            </a:r>
            <a:r>
              <a:rPr lang="en-US" sz="5400" b="1" dirty="0"/>
              <a:t> you</a:t>
            </a:r>
          </a:p>
        </p:txBody>
      </p:sp>
    </p:spTree>
    <p:extLst>
      <p:ext uri="{BB962C8B-B14F-4D97-AF65-F5344CB8AC3E}">
        <p14:creationId xmlns:p14="http://schemas.microsoft.com/office/powerpoint/2010/main" val="720092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43C87-F827-42EF-8CB5-1943398FB522}"/>
              </a:ext>
            </a:extLst>
          </p:cNvPr>
          <p:cNvSpPr>
            <a:spLocks noGrp="1"/>
          </p:cNvSpPr>
          <p:nvPr>
            <p:ph type="title"/>
          </p:nvPr>
        </p:nvSpPr>
        <p:spPr/>
        <p:txBody>
          <a:bodyPr/>
          <a:lstStyle/>
          <a:p>
            <a:r>
              <a:rPr lang="en-US" b="1" dirty="0"/>
              <a:t>Introduction</a:t>
            </a:r>
          </a:p>
        </p:txBody>
      </p:sp>
      <p:pic>
        <p:nvPicPr>
          <p:cNvPr id="5" name="Picture 4">
            <a:extLst>
              <a:ext uri="{FF2B5EF4-FFF2-40B4-BE49-F238E27FC236}">
                <a16:creationId xmlns:a16="http://schemas.microsoft.com/office/drawing/2014/main" id="{4AC08263-B683-4206-BDE2-7E72C38EE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4280" y="2145012"/>
            <a:ext cx="3125957" cy="3061670"/>
          </a:xfrm>
          <a:prstGeom prst="rect">
            <a:avLst/>
          </a:prstGeom>
        </p:spPr>
      </p:pic>
      <p:sp>
        <p:nvSpPr>
          <p:cNvPr id="7" name="TextBox 6">
            <a:extLst>
              <a:ext uri="{FF2B5EF4-FFF2-40B4-BE49-F238E27FC236}">
                <a16:creationId xmlns:a16="http://schemas.microsoft.com/office/drawing/2014/main" id="{F73BC4AE-431D-40DD-8C07-B40E35BBD1D1}"/>
              </a:ext>
            </a:extLst>
          </p:cNvPr>
          <p:cNvSpPr txBox="1"/>
          <p:nvPr/>
        </p:nvSpPr>
        <p:spPr>
          <a:xfrm>
            <a:off x="838200" y="1690688"/>
            <a:ext cx="6982517" cy="3970318"/>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Over 1.25 million road traffic deaths occur globally every year and majority of the accidents happen due to loss of concentration and violation of traffic rules.</a:t>
            </a:r>
          </a:p>
          <a:p>
            <a:pPr marL="457200" indent="-457200" algn="just">
              <a:buFont typeface="Arial" panose="020B0604020202020204" pitchFamily="34" charset="0"/>
              <a:buChar char="•"/>
            </a:pPr>
            <a:endParaRPr lang="en-US" sz="2800" dirty="0" smtClean="0"/>
          </a:p>
          <a:p>
            <a:pPr marL="457200" indent="-457200" algn="just">
              <a:buFont typeface="Arial" panose="020B0604020202020204" pitchFamily="34" charset="0"/>
              <a:buChar char="•"/>
            </a:pPr>
            <a:r>
              <a:rPr lang="en-US" sz="2800" dirty="0" smtClean="0"/>
              <a:t>The </a:t>
            </a:r>
            <a:r>
              <a:rPr lang="en-US" sz="2800" dirty="0"/>
              <a:t>objective of the project is to ensure pedestrian safety and monitoring the vehicle speed and concentration of driver to prevent accidents.</a:t>
            </a:r>
            <a:endParaRPr lang="en-US" sz="2800" dirty="0"/>
          </a:p>
        </p:txBody>
      </p:sp>
    </p:spTree>
    <p:extLst>
      <p:ext uri="{BB962C8B-B14F-4D97-AF65-F5344CB8AC3E}">
        <p14:creationId xmlns:p14="http://schemas.microsoft.com/office/powerpoint/2010/main" val="3682027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66BC4-6615-4DE9-8C7F-1734121F7A4F}"/>
              </a:ext>
            </a:extLst>
          </p:cNvPr>
          <p:cNvSpPr>
            <a:spLocks noGrp="1"/>
          </p:cNvSpPr>
          <p:nvPr>
            <p:ph type="title"/>
          </p:nvPr>
        </p:nvSpPr>
        <p:spPr/>
        <p:txBody>
          <a:bodyPr/>
          <a:lstStyle/>
          <a:p>
            <a:r>
              <a:rPr lang="en-US" b="1" dirty="0"/>
              <a:t>Problem Statement</a:t>
            </a:r>
          </a:p>
        </p:txBody>
      </p:sp>
      <p:sp>
        <p:nvSpPr>
          <p:cNvPr id="3" name="Content Placeholder 2">
            <a:extLst>
              <a:ext uri="{FF2B5EF4-FFF2-40B4-BE49-F238E27FC236}">
                <a16:creationId xmlns:a16="http://schemas.microsoft.com/office/drawing/2014/main" id="{97FD0B49-03F9-4068-97C3-7ACA87920F4C}"/>
              </a:ext>
            </a:extLst>
          </p:cNvPr>
          <p:cNvSpPr>
            <a:spLocks noGrp="1"/>
          </p:cNvSpPr>
          <p:nvPr>
            <p:ph idx="1"/>
          </p:nvPr>
        </p:nvSpPr>
        <p:spPr>
          <a:xfrm>
            <a:off x="838200" y="1503408"/>
            <a:ext cx="10515600" cy="4351338"/>
          </a:xfrm>
        </p:spPr>
        <p:txBody>
          <a:bodyPr/>
          <a:lstStyle/>
          <a:p>
            <a:pPr>
              <a:lnSpc>
                <a:spcPct val="100000"/>
              </a:lnSpc>
            </a:pPr>
            <a:r>
              <a:rPr lang="en-US" dirty="0"/>
              <a:t>To ensure pedestrian safety and  preventing accidents by warning the driver by using vision based systems which sense the speed limit signs or sign boards and even monitor the drivers concentration level  .</a:t>
            </a:r>
          </a:p>
        </p:txBody>
      </p:sp>
      <p:pic>
        <p:nvPicPr>
          <p:cNvPr id="5" name="Picture 4">
            <a:extLst>
              <a:ext uri="{FF2B5EF4-FFF2-40B4-BE49-F238E27FC236}">
                <a16:creationId xmlns:a16="http://schemas.microsoft.com/office/drawing/2014/main" id="{7B658C36-DE31-45C9-8F60-438C46C8B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3337" y="3301383"/>
            <a:ext cx="3404484" cy="2553363"/>
          </a:xfrm>
          <a:prstGeom prst="rect">
            <a:avLst/>
          </a:prstGeom>
        </p:spPr>
      </p:pic>
      <p:pic>
        <p:nvPicPr>
          <p:cNvPr id="7" name="Picture 6">
            <a:extLst>
              <a:ext uri="{FF2B5EF4-FFF2-40B4-BE49-F238E27FC236}">
                <a16:creationId xmlns:a16="http://schemas.microsoft.com/office/drawing/2014/main" id="{552184CC-D909-4764-9968-31C0EF099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9065" y="3301383"/>
            <a:ext cx="3561706" cy="2553363"/>
          </a:xfrm>
          <a:prstGeom prst="rect">
            <a:avLst/>
          </a:prstGeom>
        </p:spPr>
      </p:pic>
    </p:spTree>
    <p:extLst>
      <p:ext uri="{BB962C8B-B14F-4D97-AF65-F5344CB8AC3E}">
        <p14:creationId xmlns:p14="http://schemas.microsoft.com/office/powerpoint/2010/main" val="388640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AE479-F4C9-45FB-AF86-57F6F86015BF}"/>
              </a:ext>
            </a:extLst>
          </p:cNvPr>
          <p:cNvSpPr>
            <a:spLocks noGrp="1"/>
          </p:cNvSpPr>
          <p:nvPr>
            <p:ph type="title"/>
          </p:nvPr>
        </p:nvSpPr>
        <p:spPr/>
        <p:txBody>
          <a:bodyPr/>
          <a:lstStyle/>
          <a:p>
            <a:r>
              <a:rPr lang="en-US" b="1" dirty="0"/>
              <a:t>Key Features</a:t>
            </a:r>
          </a:p>
        </p:txBody>
      </p:sp>
      <p:sp>
        <p:nvSpPr>
          <p:cNvPr id="3" name="Content Placeholder 2">
            <a:extLst>
              <a:ext uri="{FF2B5EF4-FFF2-40B4-BE49-F238E27FC236}">
                <a16:creationId xmlns:a16="http://schemas.microsoft.com/office/drawing/2014/main" id="{8C225C8C-C0FB-41A5-8215-7789051A6D7F}"/>
              </a:ext>
            </a:extLst>
          </p:cNvPr>
          <p:cNvSpPr>
            <a:spLocks noGrp="1"/>
          </p:cNvSpPr>
          <p:nvPr>
            <p:ph idx="1"/>
          </p:nvPr>
        </p:nvSpPr>
        <p:spPr/>
        <p:txBody>
          <a:bodyPr>
            <a:noAutofit/>
          </a:bodyPr>
          <a:lstStyle/>
          <a:p>
            <a:pPr>
              <a:lnSpc>
                <a:spcPct val="100000"/>
              </a:lnSpc>
            </a:pPr>
            <a:r>
              <a:rPr lang="en-US" dirty="0" smtClean="0"/>
              <a:t>Traffic sign detection and recognition from live video feed</a:t>
            </a:r>
          </a:p>
          <a:p>
            <a:pPr>
              <a:lnSpc>
                <a:spcPct val="100000"/>
              </a:lnSpc>
            </a:pPr>
            <a:r>
              <a:rPr lang="en-US" dirty="0" smtClean="0"/>
              <a:t>Real </a:t>
            </a:r>
            <a:r>
              <a:rPr lang="en-US" dirty="0"/>
              <a:t>Time Monitoring of </a:t>
            </a:r>
            <a:r>
              <a:rPr lang="en-US" dirty="0" smtClean="0"/>
              <a:t>speed</a:t>
            </a:r>
          </a:p>
          <a:p>
            <a:pPr>
              <a:lnSpc>
                <a:spcPct val="100000"/>
              </a:lnSpc>
            </a:pPr>
            <a:r>
              <a:rPr lang="en-US" dirty="0" smtClean="0"/>
              <a:t>Blink </a:t>
            </a:r>
            <a:r>
              <a:rPr lang="en-US" dirty="0"/>
              <a:t>rate and eye position is </a:t>
            </a:r>
            <a:r>
              <a:rPr lang="en-US" dirty="0" smtClean="0"/>
              <a:t>captured</a:t>
            </a:r>
          </a:p>
          <a:p>
            <a:pPr>
              <a:lnSpc>
                <a:spcPct val="100000"/>
              </a:lnSpc>
            </a:pPr>
            <a:r>
              <a:rPr lang="en-US" dirty="0" smtClean="0"/>
              <a:t>Drowsiness detection</a:t>
            </a:r>
          </a:p>
          <a:p>
            <a:pPr>
              <a:lnSpc>
                <a:spcPct val="100000"/>
              </a:lnSpc>
            </a:pPr>
            <a:r>
              <a:rPr lang="en-US" dirty="0" smtClean="0"/>
              <a:t>Automatic warning or alert to the driver</a:t>
            </a:r>
            <a:endParaRPr lang="en-US" dirty="0"/>
          </a:p>
        </p:txBody>
      </p:sp>
    </p:spTree>
    <p:extLst>
      <p:ext uri="{BB962C8B-B14F-4D97-AF65-F5344CB8AC3E}">
        <p14:creationId xmlns:p14="http://schemas.microsoft.com/office/powerpoint/2010/main" val="3008830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FCDF-C50E-47FB-8DBD-58A77E20A1A8}"/>
              </a:ext>
            </a:extLst>
          </p:cNvPr>
          <p:cNvSpPr>
            <a:spLocks noGrp="1"/>
          </p:cNvSpPr>
          <p:nvPr>
            <p:ph type="title"/>
          </p:nvPr>
        </p:nvSpPr>
        <p:spPr/>
        <p:txBody>
          <a:bodyPr/>
          <a:lstStyle/>
          <a:p>
            <a:r>
              <a:rPr lang="en-US" b="1" dirty="0"/>
              <a:t>Solution Steps</a:t>
            </a:r>
          </a:p>
        </p:txBody>
      </p:sp>
      <p:sp>
        <p:nvSpPr>
          <p:cNvPr id="3" name="Content Placeholder 2"/>
          <p:cNvSpPr>
            <a:spLocks noGrp="1"/>
          </p:cNvSpPr>
          <p:nvPr>
            <p:ph idx="1"/>
          </p:nvPr>
        </p:nvSpPr>
        <p:spPr/>
        <p:txBody>
          <a:bodyPr/>
          <a:lstStyle/>
          <a:p>
            <a:pPr marL="514350" indent="-514350">
              <a:buFont typeface="+mj-lt"/>
              <a:buAutoNum type="arabicPeriod"/>
            </a:pPr>
            <a:r>
              <a:rPr lang="en-IN" dirty="0" smtClean="0"/>
              <a:t>Train a Convolutional Neural Network to classify traffic signs.</a:t>
            </a:r>
          </a:p>
          <a:p>
            <a:pPr marL="514350" indent="-514350">
              <a:buFont typeface="+mj-lt"/>
              <a:buAutoNum type="arabicPeriod"/>
            </a:pPr>
            <a:r>
              <a:rPr lang="en-IN" dirty="0" smtClean="0"/>
              <a:t>Detect and crop the Traffic signs from live video feed.</a:t>
            </a:r>
          </a:p>
          <a:p>
            <a:pPr marL="514350" indent="-514350">
              <a:buFont typeface="+mj-lt"/>
              <a:buAutoNum type="arabicPeriod"/>
            </a:pPr>
            <a:r>
              <a:rPr lang="en-IN" dirty="0" smtClean="0"/>
              <a:t>Apply image processing techniques – Grayscale and Binarization.</a:t>
            </a:r>
          </a:p>
          <a:p>
            <a:pPr marL="514350" indent="-514350">
              <a:buFont typeface="+mj-lt"/>
              <a:buAutoNum type="arabicPeriod"/>
            </a:pPr>
            <a:r>
              <a:rPr lang="en-IN" dirty="0" smtClean="0"/>
              <a:t>Apply OCR to recognize the text from the traffic sign.</a:t>
            </a:r>
          </a:p>
          <a:p>
            <a:pPr marL="514350" indent="-514350">
              <a:buFont typeface="+mj-lt"/>
              <a:buAutoNum type="arabicPeriod"/>
            </a:pPr>
            <a:r>
              <a:rPr lang="en-IN" dirty="0" smtClean="0"/>
              <a:t>Compare the detected speed with the actual speed of the car.</a:t>
            </a:r>
          </a:p>
          <a:p>
            <a:pPr marL="514350" indent="-514350">
              <a:buFont typeface="+mj-lt"/>
              <a:buAutoNum type="arabicPeriod"/>
            </a:pPr>
            <a:r>
              <a:rPr lang="en-US" dirty="0"/>
              <a:t>Drowsiness detection </a:t>
            </a:r>
            <a:r>
              <a:rPr lang="en-US" dirty="0" smtClean="0"/>
              <a:t>by </a:t>
            </a:r>
            <a:r>
              <a:rPr lang="en-US" dirty="0"/>
              <a:t>monitoring blink </a:t>
            </a:r>
            <a:r>
              <a:rPr lang="en-US" dirty="0" smtClean="0"/>
              <a:t>rate </a:t>
            </a:r>
            <a:r>
              <a:rPr lang="en-US" dirty="0"/>
              <a:t>and eye </a:t>
            </a:r>
            <a:r>
              <a:rPr lang="en-US" dirty="0" smtClean="0"/>
              <a:t>position.</a:t>
            </a:r>
          </a:p>
          <a:p>
            <a:pPr marL="514350" indent="-514350">
              <a:buFont typeface="+mj-lt"/>
              <a:buAutoNum type="arabicPeriod"/>
            </a:pPr>
            <a:r>
              <a:rPr lang="en-US" dirty="0" smtClean="0"/>
              <a:t>Give warning or alert to the driver.</a:t>
            </a:r>
            <a:endParaRPr lang="en-US" dirty="0"/>
          </a:p>
          <a:p>
            <a:pPr marL="514350" indent="-514350">
              <a:buFont typeface="+mj-lt"/>
              <a:buAutoNum type="arabicPeriod"/>
            </a:pPr>
            <a:endParaRPr lang="en-IN" dirty="0"/>
          </a:p>
        </p:txBody>
      </p:sp>
    </p:spTree>
    <p:extLst>
      <p:ext uri="{BB962C8B-B14F-4D97-AF65-F5344CB8AC3E}">
        <p14:creationId xmlns:p14="http://schemas.microsoft.com/office/powerpoint/2010/main" val="4286175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74580" y="702122"/>
            <a:ext cx="3919297" cy="1827233"/>
          </a:xfrm>
          <a:prstGeom prst="rect">
            <a:avLst/>
          </a:prstGeom>
        </p:spPr>
      </p:pic>
      <p:pic>
        <p:nvPicPr>
          <p:cNvPr id="5" name="Picture 4"/>
          <p:cNvPicPr>
            <a:picLocks noChangeAspect="1"/>
          </p:cNvPicPr>
          <p:nvPr/>
        </p:nvPicPr>
        <p:blipFill>
          <a:blip r:embed="rId3"/>
          <a:stretch>
            <a:fillRect/>
          </a:stretch>
        </p:blipFill>
        <p:spPr>
          <a:xfrm>
            <a:off x="5137230" y="647196"/>
            <a:ext cx="2766350" cy="186823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20341" y="1236943"/>
            <a:ext cx="1309882" cy="127848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1784" y="1236943"/>
            <a:ext cx="1309881" cy="1278487"/>
          </a:xfrm>
          <a:prstGeom prst="rect">
            <a:avLst/>
          </a:prstGeom>
        </p:spPr>
      </p:pic>
      <p:grpSp>
        <p:nvGrpSpPr>
          <p:cNvPr id="8" name="Group 7"/>
          <p:cNvGrpSpPr/>
          <p:nvPr/>
        </p:nvGrpSpPr>
        <p:grpSpPr>
          <a:xfrm>
            <a:off x="10106527" y="4926350"/>
            <a:ext cx="846130" cy="439965"/>
            <a:chOff x="10542582" y="4412543"/>
            <a:chExt cx="846130" cy="439965"/>
          </a:xfrm>
        </p:grpSpPr>
        <p:pic>
          <p:nvPicPr>
            <p:cNvPr id="9" name="Picture 8"/>
            <p:cNvPicPr>
              <a:picLocks noChangeAspect="1"/>
            </p:cNvPicPr>
            <p:nvPr/>
          </p:nvPicPr>
          <p:blipFill>
            <a:blip r:embed="rId6"/>
            <a:stretch>
              <a:fillRect/>
            </a:stretch>
          </p:blipFill>
          <p:spPr>
            <a:xfrm>
              <a:off x="10542582" y="4416437"/>
              <a:ext cx="404163" cy="436071"/>
            </a:xfrm>
            <a:prstGeom prst="rect">
              <a:avLst/>
            </a:prstGeom>
          </p:spPr>
        </p:pic>
        <p:pic>
          <p:nvPicPr>
            <p:cNvPr id="10" name="Picture 9"/>
            <p:cNvPicPr>
              <a:picLocks noChangeAspect="1"/>
            </p:cNvPicPr>
            <p:nvPr/>
          </p:nvPicPr>
          <p:blipFill>
            <a:blip r:embed="rId7"/>
            <a:stretch>
              <a:fillRect/>
            </a:stretch>
          </p:blipFill>
          <p:spPr>
            <a:xfrm>
              <a:off x="10985410" y="4412543"/>
              <a:ext cx="403302" cy="439965"/>
            </a:xfrm>
            <a:prstGeom prst="rect">
              <a:avLst/>
            </a:prstGeom>
          </p:spPr>
        </p:pic>
      </p:grpSp>
      <p:pic>
        <p:nvPicPr>
          <p:cNvPr id="11" name="Picture 10"/>
          <p:cNvPicPr>
            <a:picLocks noChangeAspect="1"/>
          </p:cNvPicPr>
          <p:nvPr/>
        </p:nvPicPr>
        <p:blipFill rotWithShape="1">
          <a:blip r:embed="rId8"/>
          <a:srcRect t="21084" b="14761"/>
          <a:stretch/>
        </p:blipFill>
        <p:spPr>
          <a:xfrm>
            <a:off x="10115443" y="5461057"/>
            <a:ext cx="850921" cy="520861"/>
          </a:xfrm>
          <a:prstGeom prst="rect">
            <a:avLst/>
          </a:prstGeom>
        </p:spPr>
      </p:pic>
      <p:pic>
        <p:nvPicPr>
          <p:cNvPr id="12" name="Picture 11"/>
          <p:cNvPicPr>
            <a:picLocks noChangeAspect="1"/>
          </p:cNvPicPr>
          <p:nvPr/>
        </p:nvPicPr>
        <p:blipFill>
          <a:blip r:embed="rId9"/>
          <a:stretch>
            <a:fillRect/>
          </a:stretch>
        </p:blipFill>
        <p:spPr>
          <a:xfrm>
            <a:off x="10106527" y="3985715"/>
            <a:ext cx="868755" cy="845893"/>
          </a:xfrm>
          <a:prstGeom prst="rect">
            <a:avLst/>
          </a:prstGeom>
        </p:spPr>
      </p:pic>
      <p:pic>
        <p:nvPicPr>
          <p:cNvPr id="13" name="Picture 12"/>
          <p:cNvPicPr>
            <a:picLocks noChangeAspect="1"/>
          </p:cNvPicPr>
          <p:nvPr/>
        </p:nvPicPr>
        <p:blipFill>
          <a:blip r:embed="rId10"/>
          <a:stretch>
            <a:fillRect/>
          </a:stretch>
        </p:blipFill>
        <p:spPr>
          <a:xfrm>
            <a:off x="7986028" y="4743619"/>
            <a:ext cx="1032039" cy="793876"/>
          </a:xfrm>
          <a:prstGeom prst="rect">
            <a:avLst/>
          </a:prstGeom>
        </p:spPr>
      </p:pic>
      <p:pic>
        <p:nvPicPr>
          <p:cNvPr id="14" name="Picture 4" descr="Drowsiness Detection based on Eye Movement, Yawn Detect ..."/>
          <p:cNvPicPr>
            <a:picLocks noChangeAspect="1" noChangeArrowheads="1"/>
          </p:cNvPicPr>
          <p:nvPr/>
        </p:nvPicPr>
        <p:blipFill rotWithShape="1">
          <a:blip r:embed="rId11">
            <a:extLst>
              <a:ext uri="{28A0092B-C50C-407E-A947-70E740481C1C}">
                <a14:useLocalDpi xmlns:a14="http://schemas.microsoft.com/office/drawing/2010/main" val="0"/>
              </a:ext>
            </a:extLst>
          </a:blip>
          <a:srcRect t="12675" r="5958" b="12761"/>
          <a:stretch/>
        </p:blipFill>
        <p:spPr bwMode="auto">
          <a:xfrm>
            <a:off x="3616885" y="4044031"/>
            <a:ext cx="2665292" cy="158496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external-content.duckduckgo.com/iu/?u=http%3A%2F%2Fwww.sparkshop.co.nz%2Fimages%2Fparts%2F22-116.jpg&amp;f=1&amp;nofb=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61611" y="4557370"/>
            <a:ext cx="1146350" cy="79517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BCD TO 7-SEGMENT DISPLAY DECODER | Alyssa Ulangca"/>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646626" y="4557370"/>
            <a:ext cx="919537" cy="91953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Wrong Buzzer Sound Effect - YouTube"/>
          <p:cNvPicPr>
            <a:picLocks noChangeAspect="1" noChangeArrowheads="1"/>
          </p:cNvPicPr>
          <p:nvPr/>
        </p:nvPicPr>
        <p:blipFill rotWithShape="1">
          <a:blip r:embed="rId14" cstate="hqprint">
            <a:extLst>
              <a:ext uri="{28A0092B-C50C-407E-A947-70E740481C1C}">
                <a14:useLocalDpi xmlns:a14="http://schemas.microsoft.com/office/drawing/2010/main" val="0"/>
              </a:ext>
            </a:extLst>
          </a:blip>
          <a:srcRect l="20596" t="13342" r="19404" b="13176"/>
          <a:stretch/>
        </p:blipFill>
        <p:spPr bwMode="auto">
          <a:xfrm>
            <a:off x="1192627" y="3897632"/>
            <a:ext cx="711938" cy="65392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rotWithShape="1">
          <a:blip r:embed="rId8"/>
          <a:srcRect t="21084" b="14761"/>
          <a:stretch/>
        </p:blipFill>
        <p:spPr>
          <a:xfrm>
            <a:off x="7313696" y="4052562"/>
            <a:ext cx="850921" cy="520861"/>
          </a:xfrm>
          <a:prstGeom prst="rect">
            <a:avLst/>
          </a:prstGeom>
        </p:spPr>
      </p:pic>
      <p:sp>
        <p:nvSpPr>
          <p:cNvPr id="19" name="TextBox 18"/>
          <p:cNvSpPr txBox="1"/>
          <p:nvPr/>
        </p:nvSpPr>
        <p:spPr>
          <a:xfrm>
            <a:off x="744444" y="2793727"/>
            <a:ext cx="3126560" cy="369332"/>
          </a:xfrm>
          <a:prstGeom prst="rect">
            <a:avLst/>
          </a:prstGeom>
          <a:noFill/>
        </p:spPr>
        <p:txBody>
          <a:bodyPr wrap="square" rtlCol="0">
            <a:spAutoFit/>
          </a:bodyPr>
          <a:lstStyle/>
          <a:p>
            <a:r>
              <a:rPr lang="en-IN" dirty="0" smtClean="0"/>
              <a:t>1. CNN to classify traffic signs</a:t>
            </a:r>
            <a:endParaRPr lang="en-IN" dirty="0"/>
          </a:p>
        </p:txBody>
      </p:sp>
      <p:sp>
        <p:nvSpPr>
          <p:cNvPr id="20" name="TextBox 19"/>
          <p:cNvSpPr txBox="1"/>
          <p:nvPr/>
        </p:nvSpPr>
        <p:spPr>
          <a:xfrm>
            <a:off x="4876192" y="2793727"/>
            <a:ext cx="3288425" cy="646331"/>
          </a:xfrm>
          <a:prstGeom prst="rect">
            <a:avLst/>
          </a:prstGeom>
          <a:noFill/>
        </p:spPr>
        <p:txBody>
          <a:bodyPr wrap="square" rtlCol="0">
            <a:spAutoFit/>
          </a:bodyPr>
          <a:lstStyle/>
          <a:p>
            <a:pPr algn="just"/>
            <a:r>
              <a:rPr lang="en-IN" dirty="0" smtClean="0"/>
              <a:t>2. Detect </a:t>
            </a:r>
            <a:r>
              <a:rPr lang="en-IN" dirty="0" smtClean="0"/>
              <a:t>traffic </a:t>
            </a:r>
            <a:r>
              <a:rPr lang="en-IN" dirty="0" smtClean="0"/>
              <a:t>signs </a:t>
            </a:r>
          </a:p>
          <a:p>
            <a:pPr algn="just"/>
            <a:r>
              <a:rPr lang="en-IN" dirty="0"/>
              <a:t> </a:t>
            </a:r>
            <a:r>
              <a:rPr lang="en-IN" dirty="0" smtClean="0"/>
              <a:t>   from live video feed</a:t>
            </a:r>
            <a:endParaRPr lang="en-IN" dirty="0"/>
          </a:p>
        </p:txBody>
      </p:sp>
      <p:sp>
        <p:nvSpPr>
          <p:cNvPr id="21" name="TextBox 20"/>
          <p:cNvSpPr txBox="1"/>
          <p:nvPr/>
        </p:nvSpPr>
        <p:spPr>
          <a:xfrm>
            <a:off x="8757061" y="2793727"/>
            <a:ext cx="3126560" cy="646331"/>
          </a:xfrm>
          <a:prstGeom prst="rect">
            <a:avLst/>
          </a:prstGeom>
          <a:noFill/>
        </p:spPr>
        <p:txBody>
          <a:bodyPr wrap="square" rtlCol="0">
            <a:spAutoFit/>
          </a:bodyPr>
          <a:lstStyle/>
          <a:p>
            <a:r>
              <a:rPr lang="en-IN" dirty="0" smtClean="0"/>
              <a:t>3. Image processing – </a:t>
            </a:r>
          </a:p>
          <a:p>
            <a:r>
              <a:rPr lang="en-IN" dirty="0"/>
              <a:t> </a:t>
            </a:r>
            <a:r>
              <a:rPr lang="en-IN" dirty="0" smtClean="0"/>
              <a:t>   Grayscale and Binarization</a:t>
            </a:r>
            <a:endParaRPr lang="en-IN" dirty="0"/>
          </a:p>
        </p:txBody>
      </p:sp>
      <p:sp>
        <p:nvSpPr>
          <p:cNvPr id="22" name="TextBox 21"/>
          <p:cNvSpPr txBox="1"/>
          <p:nvPr/>
        </p:nvSpPr>
        <p:spPr>
          <a:xfrm>
            <a:off x="9921096" y="6076660"/>
            <a:ext cx="1515946" cy="369332"/>
          </a:xfrm>
          <a:prstGeom prst="rect">
            <a:avLst/>
          </a:prstGeom>
          <a:noFill/>
        </p:spPr>
        <p:txBody>
          <a:bodyPr wrap="square" rtlCol="0">
            <a:spAutoFit/>
          </a:bodyPr>
          <a:lstStyle/>
          <a:p>
            <a:r>
              <a:rPr lang="en-IN" dirty="0" smtClean="0"/>
              <a:t>4. Apply OCR</a:t>
            </a:r>
            <a:endParaRPr lang="en-IN" dirty="0"/>
          </a:p>
        </p:txBody>
      </p:sp>
      <p:sp>
        <p:nvSpPr>
          <p:cNvPr id="23" name="TextBox 22"/>
          <p:cNvSpPr txBox="1"/>
          <p:nvPr/>
        </p:nvSpPr>
        <p:spPr>
          <a:xfrm>
            <a:off x="7144430" y="5723733"/>
            <a:ext cx="2179341" cy="923330"/>
          </a:xfrm>
          <a:prstGeom prst="rect">
            <a:avLst/>
          </a:prstGeom>
          <a:noFill/>
        </p:spPr>
        <p:txBody>
          <a:bodyPr wrap="square" rtlCol="0">
            <a:spAutoFit/>
          </a:bodyPr>
          <a:lstStyle/>
          <a:p>
            <a:r>
              <a:rPr lang="en-IN" dirty="0" smtClean="0"/>
              <a:t>5. Compare detected    </a:t>
            </a:r>
          </a:p>
          <a:p>
            <a:r>
              <a:rPr lang="en-IN" dirty="0"/>
              <a:t> </a:t>
            </a:r>
            <a:r>
              <a:rPr lang="en-IN" dirty="0" smtClean="0"/>
              <a:t>    speed and actual  </a:t>
            </a:r>
          </a:p>
          <a:p>
            <a:r>
              <a:rPr lang="en-IN" dirty="0"/>
              <a:t> </a:t>
            </a:r>
            <a:r>
              <a:rPr lang="en-IN" dirty="0" smtClean="0"/>
              <a:t>    speed</a:t>
            </a:r>
            <a:endParaRPr lang="en-IN" dirty="0"/>
          </a:p>
        </p:txBody>
      </p:sp>
      <p:sp>
        <p:nvSpPr>
          <p:cNvPr id="24" name="TextBox 23"/>
          <p:cNvSpPr txBox="1"/>
          <p:nvPr/>
        </p:nvSpPr>
        <p:spPr>
          <a:xfrm>
            <a:off x="3616885" y="5723733"/>
            <a:ext cx="2665292" cy="923330"/>
          </a:xfrm>
          <a:prstGeom prst="rect">
            <a:avLst/>
          </a:prstGeom>
          <a:noFill/>
        </p:spPr>
        <p:txBody>
          <a:bodyPr wrap="square" rtlCol="0">
            <a:spAutoFit/>
          </a:bodyPr>
          <a:lstStyle/>
          <a:p>
            <a:pPr algn="just"/>
            <a:r>
              <a:rPr lang="en-IN" dirty="0" smtClean="0"/>
              <a:t>6. Drowsiness detection  </a:t>
            </a:r>
          </a:p>
          <a:p>
            <a:pPr algn="just"/>
            <a:r>
              <a:rPr lang="en-IN" dirty="0"/>
              <a:t> </a:t>
            </a:r>
            <a:r>
              <a:rPr lang="en-IN" dirty="0" smtClean="0"/>
              <a:t>   by monitoring blink rate</a:t>
            </a:r>
          </a:p>
          <a:p>
            <a:pPr algn="just"/>
            <a:r>
              <a:rPr lang="en-IN" dirty="0"/>
              <a:t> </a:t>
            </a:r>
            <a:r>
              <a:rPr lang="en-IN" dirty="0" smtClean="0"/>
              <a:t>   and eye position</a:t>
            </a:r>
            <a:endParaRPr lang="en-IN" dirty="0"/>
          </a:p>
        </p:txBody>
      </p:sp>
      <p:sp>
        <p:nvSpPr>
          <p:cNvPr id="25" name="TextBox 24"/>
          <p:cNvSpPr txBox="1"/>
          <p:nvPr/>
        </p:nvSpPr>
        <p:spPr>
          <a:xfrm>
            <a:off x="575291" y="5723733"/>
            <a:ext cx="2179341" cy="646331"/>
          </a:xfrm>
          <a:prstGeom prst="rect">
            <a:avLst/>
          </a:prstGeom>
          <a:noFill/>
        </p:spPr>
        <p:txBody>
          <a:bodyPr wrap="square" rtlCol="0">
            <a:spAutoFit/>
          </a:bodyPr>
          <a:lstStyle/>
          <a:p>
            <a:r>
              <a:rPr lang="en-IN" dirty="0" smtClean="0"/>
              <a:t>7. Warning or alert to </a:t>
            </a:r>
          </a:p>
          <a:p>
            <a:r>
              <a:rPr lang="en-IN" dirty="0"/>
              <a:t> </a:t>
            </a:r>
            <a:r>
              <a:rPr lang="en-IN" dirty="0" smtClean="0"/>
              <a:t>    the driver</a:t>
            </a:r>
            <a:endParaRPr lang="en-IN" dirty="0"/>
          </a:p>
        </p:txBody>
      </p:sp>
      <p:sp>
        <p:nvSpPr>
          <p:cNvPr id="26" name="Right Arrow 25"/>
          <p:cNvSpPr/>
          <p:nvPr/>
        </p:nvSpPr>
        <p:spPr>
          <a:xfrm>
            <a:off x="4393877" y="1581313"/>
            <a:ext cx="555654" cy="176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ight Arrow 26"/>
          <p:cNvSpPr/>
          <p:nvPr/>
        </p:nvSpPr>
        <p:spPr>
          <a:xfrm>
            <a:off x="8092890" y="1581313"/>
            <a:ext cx="555654" cy="176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ight Arrow 27"/>
          <p:cNvSpPr/>
          <p:nvPr/>
        </p:nvSpPr>
        <p:spPr>
          <a:xfrm rot="5400000">
            <a:off x="10332305" y="3600851"/>
            <a:ext cx="417195" cy="176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ight Arrow 28"/>
          <p:cNvSpPr/>
          <p:nvPr/>
        </p:nvSpPr>
        <p:spPr>
          <a:xfrm rot="10800000">
            <a:off x="9323771" y="4710921"/>
            <a:ext cx="555654" cy="176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ight Arrow 29"/>
          <p:cNvSpPr/>
          <p:nvPr/>
        </p:nvSpPr>
        <p:spPr>
          <a:xfrm rot="10800000">
            <a:off x="6619741" y="4706010"/>
            <a:ext cx="555654" cy="176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ight Arrow 30"/>
          <p:cNvSpPr/>
          <p:nvPr/>
        </p:nvSpPr>
        <p:spPr>
          <a:xfrm rot="10800000">
            <a:off x="2822594" y="4706011"/>
            <a:ext cx="555654" cy="176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8470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0263-563B-4263-86A5-46E3C43C28CC}"/>
              </a:ext>
            </a:extLst>
          </p:cNvPr>
          <p:cNvSpPr>
            <a:spLocks noGrp="1"/>
          </p:cNvSpPr>
          <p:nvPr>
            <p:ph type="title"/>
          </p:nvPr>
        </p:nvSpPr>
        <p:spPr>
          <a:xfrm>
            <a:off x="838200" y="391630"/>
            <a:ext cx="10515600" cy="1325563"/>
          </a:xfrm>
        </p:spPr>
        <p:txBody>
          <a:bodyPr>
            <a:normAutofit/>
          </a:bodyPr>
          <a:lstStyle/>
          <a:p>
            <a:pPr algn="ctr"/>
            <a:r>
              <a:rPr lang="en-US" sz="3600" dirty="0"/>
              <a:t>1. Train a Convolutional Neural Network to classify   traffic signs using the </a:t>
            </a:r>
            <a:r>
              <a:rPr lang="en-US" sz="3600" dirty="0" err="1"/>
              <a:t>Mapillary</a:t>
            </a:r>
            <a:r>
              <a:rPr lang="en-US" sz="3600" dirty="0"/>
              <a:t> dataset.</a:t>
            </a:r>
          </a:p>
        </p:txBody>
      </p:sp>
      <p:pic>
        <p:nvPicPr>
          <p:cNvPr id="1026" name="Picture 2" descr="https://codesachin.files.wordpress.com/2017/02/screen-shot-2017-02-02-at-6-47-34-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4203" y="2490651"/>
            <a:ext cx="7247131" cy="323366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l="88547"/>
          <a:stretch/>
        </p:blipFill>
        <p:spPr>
          <a:xfrm>
            <a:off x="9527177" y="3087677"/>
            <a:ext cx="448894" cy="1827233"/>
          </a:xfrm>
          <a:prstGeom prst="rect">
            <a:avLst/>
          </a:prstGeom>
        </p:spPr>
      </p:pic>
    </p:spTree>
    <p:extLst>
      <p:ext uri="{BB962C8B-B14F-4D97-AF65-F5344CB8AC3E}">
        <p14:creationId xmlns:p14="http://schemas.microsoft.com/office/powerpoint/2010/main" val="1010572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FA87-A72E-423F-8805-87FD19BADA9A}"/>
              </a:ext>
            </a:extLst>
          </p:cNvPr>
          <p:cNvSpPr>
            <a:spLocks noGrp="1"/>
          </p:cNvSpPr>
          <p:nvPr>
            <p:ph type="title"/>
          </p:nvPr>
        </p:nvSpPr>
        <p:spPr/>
        <p:txBody>
          <a:bodyPr>
            <a:normAutofit/>
          </a:bodyPr>
          <a:lstStyle/>
          <a:p>
            <a:pPr algn="ctr"/>
            <a:r>
              <a:rPr lang="en-US" sz="3600" dirty="0"/>
              <a:t>2. Detect the traffic signs from the live video feed </a:t>
            </a:r>
            <a:r>
              <a:rPr lang="en-US" sz="3600" dirty="0" smtClean="0"/>
              <a:t/>
            </a:r>
            <a:br>
              <a:rPr lang="en-US" sz="3600" dirty="0" smtClean="0"/>
            </a:br>
            <a:r>
              <a:rPr lang="en-US" sz="3600" dirty="0" smtClean="0"/>
              <a:t>and </a:t>
            </a:r>
            <a:r>
              <a:rPr lang="en-US" sz="3600" dirty="0"/>
              <a:t>classify it using the CNN.</a:t>
            </a:r>
          </a:p>
        </p:txBody>
      </p:sp>
      <p:pic>
        <p:nvPicPr>
          <p:cNvPr id="4" name="Content Placeholder 3">
            <a:extLst>
              <a:ext uri="{FF2B5EF4-FFF2-40B4-BE49-F238E27FC236}">
                <a16:creationId xmlns:a16="http://schemas.microsoft.com/office/drawing/2014/main" id="{9DBFCC1E-EFD7-4A6C-A7A2-17767D1BF98B}"/>
              </a:ext>
            </a:extLst>
          </p:cNvPr>
          <p:cNvPicPr>
            <a:picLocks noGrp="1" noChangeAspect="1"/>
          </p:cNvPicPr>
          <p:nvPr>
            <p:ph idx="1"/>
          </p:nvPr>
        </p:nvPicPr>
        <p:blipFill>
          <a:blip r:embed="rId2"/>
          <a:stretch>
            <a:fillRect/>
          </a:stretch>
        </p:blipFill>
        <p:spPr>
          <a:xfrm>
            <a:off x="3331325" y="2225043"/>
            <a:ext cx="5529349" cy="3734205"/>
          </a:xfrm>
          <a:prstGeom prst="rect">
            <a:avLst/>
          </a:prstGeom>
        </p:spPr>
      </p:pic>
    </p:spTree>
    <p:extLst>
      <p:ext uri="{BB962C8B-B14F-4D97-AF65-F5344CB8AC3E}">
        <p14:creationId xmlns:p14="http://schemas.microsoft.com/office/powerpoint/2010/main" val="824059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82F-B525-4D68-8DF4-214AC8C74F85}"/>
              </a:ext>
            </a:extLst>
          </p:cNvPr>
          <p:cNvSpPr>
            <a:spLocks noGrp="1"/>
          </p:cNvSpPr>
          <p:nvPr>
            <p:ph type="title"/>
          </p:nvPr>
        </p:nvSpPr>
        <p:spPr/>
        <p:txBody>
          <a:bodyPr>
            <a:normAutofit/>
          </a:bodyPr>
          <a:lstStyle/>
          <a:p>
            <a:pPr algn="ctr"/>
            <a:r>
              <a:rPr lang="en-US" sz="3600" dirty="0"/>
              <a:t>3. Obtain the image of the detected traffic sign </a:t>
            </a:r>
            <a:r>
              <a:rPr lang="en-US" sz="3600" dirty="0" smtClean="0"/>
              <a:t/>
            </a:r>
            <a:br>
              <a:rPr lang="en-US" sz="3600" dirty="0" smtClean="0"/>
            </a:br>
            <a:r>
              <a:rPr lang="en-US" sz="3600" dirty="0" smtClean="0"/>
              <a:t>and </a:t>
            </a:r>
            <a:r>
              <a:rPr lang="en-US" sz="3600" dirty="0"/>
              <a:t>apply gray scaling and binarization.</a:t>
            </a:r>
          </a:p>
        </p:txBody>
      </p:sp>
      <p:pic>
        <p:nvPicPr>
          <p:cNvPr id="4" name="Content Placeholder 3">
            <a:extLst>
              <a:ext uri="{FF2B5EF4-FFF2-40B4-BE49-F238E27FC236}">
                <a16:creationId xmlns:a16="http://schemas.microsoft.com/office/drawing/2014/main" id="{ABFB16A4-E13B-4C8E-A5C5-F8EFBFB962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1146" y="2545549"/>
            <a:ext cx="2759792" cy="2631463"/>
          </a:xfrm>
          <a:prstGeom prst="rect">
            <a:avLst/>
          </a:prstGeom>
        </p:spPr>
      </p:pic>
      <p:pic>
        <p:nvPicPr>
          <p:cNvPr id="5" name="Picture 4">
            <a:extLst>
              <a:ext uri="{FF2B5EF4-FFF2-40B4-BE49-F238E27FC236}">
                <a16:creationId xmlns:a16="http://schemas.microsoft.com/office/drawing/2014/main" id="{910359AA-2738-4467-8FE3-A93B9B66BC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5977" y="2545550"/>
            <a:ext cx="2584079" cy="2631463"/>
          </a:xfrm>
          <a:prstGeom prst="rect">
            <a:avLst/>
          </a:prstGeom>
        </p:spPr>
      </p:pic>
      <p:sp>
        <p:nvSpPr>
          <p:cNvPr id="6" name="TextBox 5">
            <a:extLst>
              <a:ext uri="{FF2B5EF4-FFF2-40B4-BE49-F238E27FC236}">
                <a16:creationId xmlns:a16="http://schemas.microsoft.com/office/drawing/2014/main" id="{9C5688E4-EFAC-43DD-A26A-D49904C621B9}"/>
              </a:ext>
            </a:extLst>
          </p:cNvPr>
          <p:cNvSpPr txBox="1"/>
          <p:nvPr/>
        </p:nvSpPr>
        <p:spPr>
          <a:xfrm>
            <a:off x="2561146" y="5336460"/>
            <a:ext cx="2759792" cy="369332"/>
          </a:xfrm>
          <a:prstGeom prst="rect">
            <a:avLst/>
          </a:prstGeom>
          <a:noFill/>
        </p:spPr>
        <p:txBody>
          <a:bodyPr wrap="square" rtlCol="0">
            <a:spAutoFit/>
          </a:bodyPr>
          <a:lstStyle/>
          <a:p>
            <a:pPr algn="ctr"/>
            <a:r>
              <a:rPr lang="en-IN" dirty="0" smtClean="0"/>
              <a:t>Cropped image</a:t>
            </a:r>
            <a:endParaRPr lang="en-US" dirty="0"/>
          </a:p>
        </p:txBody>
      </p:sp>
      <p:sp>
        <p:nvSpPr>
          <p:cNvPr id="7" name="TextBox 6">
            <a:extLst>
              <a:ext uri="{FF2B5EF4-FFF2-40B4-BE49-F238E27FC236}">
                <a16:creationId xmlns:a16="http://schemas.microsoft.com/office/drawing/2014/main" id="{9C5688E4-EFAC-43DD-A26A-D49904C621B9}"/>
              </a:ext>
            </a:extLst>
          </p:cNvPr>
          <p:cNvSpPr txBox="1"/>
          <p:nvPr/>
        </p:nvSpPr>
        <p:spPr>
          <a:xfrm>
            <a:off x="7038120" y="5351201"/>
            <a:ext cx="2759792" cy="369332"/>
          </a:xfrm>
          <a:prstGeom prst="rect">
            <a:avLst/>
          </a:prstGeom>
          <a:noFill/>
        </p:spPr>
        <p:txBody>
          <a:bodyPr wrap="square" rtlCol="0">
            <a:spAutoFit/>
          </a:bodyPr>
          <a:lstStyle/>
          <a:p>
            <a:pPr algn="ctr"/>
            <a:r>
              <a:rPr lang="en-IN" dirty="0" smtClean="0"/>
              <a:t>Binarization</a:t>
            </a:r>
            <a:endParaRPr lang="en-US" dirty="0"/>
          </a:p>
        </p:txBody>
      </p:sp>
      <p:pic>
        <p:nvPicPr>
          <p:cNvPr id="8" name="Picture 2" descr="Streaming OCR with Google's Vision API and OpenCV ..."/>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56183"/>
          <a:stretch/>
        </p:blipFill>
        <p:spPr bwMode="auto">
          <a:xfrm>
            <a:off x="10437836" y="1400186"/>
            <a:ext cx="943725" cy="1435865"/>
          </a:xfrm>
          <a:prstGeom prst="rect">
            <a:avLst/>
          </a:prstGeom>
          <a:noFill/>
          <a:extLst>
            <a:ext uri="{909E8E84-426E-40DD-AFC4-6F175D3DCCD1}">
              <a14:hiddenFill xmlns:a14="http://schemas.microsoft.com/office/drawing/2010/main">
                <a:solidFill>
                  <a:srgbClr val="FFFFFF"/>
                </a:solidFill>
              </a14:hiddenFill>
            </a:ext>
          </a:extLst>
        </p:spPr>
      </p:pic>
      <p:sp>
        <p:nvSpPr>
          <p:cNvPr id="14" name="Right Arrow 13"/>
          <p:cNvSpPr/>
          <p:nvPr/>
        </p:nvSpPr>
        <p:spPr>
          <a:xfrm>
            <a:off x="5945630" y="3660012"/>
            <a:ext cx="555654" cy="176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07051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418</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Warning System for Drivers</vt:lpstr>
      <vt:lpstr>Introduction</vt:lpstr>
      <vt:lpstr>Problem Statement</vt:lpstr>
      <vt:lpstr>Key Features</vt:lpstr>
      <vt:lpstr>Solution Steps</vt:lpstr>
      <vt:lpstr>PowerPoint Presentation</vt:lpstr>
      <vt:lpstr>1. Train a Convolutional Neural Network to classify   traffic signs using the Mapillary dataset.</vt:lpstr>
      <vt:lpstr>2. Detect the traffic signs from the live video feed  and classify it using the CNN.</vt:lpstr>
      <vt:lpstr>3. Obtain the image of the detected traffic sign  and apply gray scaling and binarization.</vt:lpstr>
      <vt:lpstr>4. Apply Optical Character Recognition to get  the speed limit from the detected image.</vt:lpstr>
      <vt:lpstr>5. Check the speed of the car with the speed limit  value detected from the traffic sign</vt:lpstr>
      <vt:lpstr>6. Eye position and blink rate of the driver is monitored in real time to detect the drowsiness of the driver. </vt:lpstr>
      <vt:lpstr>7. Warning is given to the driver in the form  of a buzzer of a seven segment display.</vt:lpstr>
      <vt:lpstr>Value Proposition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Warning System for Drivers</dc:title>
  <dc:creator>Vykunth</dc:creator>
  <cp:lastModifiedBy>Rahul RK</cp:lastModifiedBy>
  <cp:revision>13</cp:revision>
  <dcterms:created xsi:type="dcterms:W3CDTF">2020-01-06T13:29:21Z</dcterms:created>
  <dcterms:modified xsi:type="dcterms:W3CDTF">2020-01-06T09:26:33Z</dcterms:modified>
</cp:coreProperties>
</file>