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3"/>
  </p:notesMasterIdLst>
  <p:sldIdLst>
    <p:sldId id="463" r:id="rId5"/>
    <p:sldId id="492" r:id="rId6"/>
    <p:sldId id="466" r:id="rId7"/>
    <p:sldId id="468" r:id="rId8"/>
    <p:sldId id="469" r:id="rId9"/>
    <p:sldId id="467"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468"/>
            <p14:sldId id="469"/>
            <p14:sldId id="467"/>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p:restoredTop sz="92069"/>
  </p:normalViewPr>
  <p:slideViewPr>
    <p:cSldViewPr snapToGrid="0" snapToObjects="1">
      <p:cViewPr varScale="1">
        <p:scale>
          <a:sx n="100" d="100"/>
          <a:sy n="100" d="100"/>
        </p:scale>
        <p:origin x="184" y="158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4/26/21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https://miro.medium.com/max/724/1*eUQUG0eHvFCM7FrUflHemQ.png"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https://miro.medium.com/max/724/1*LESP-gCIM4H-WZbX_3LwKw.gif" TargetMode="External"/><Relationship Id="rId4" Type="http://schemas.openxmlformats.org/officeDocument/2006/relationships/image" Target="../media/image21.gif"/></Relationships>
</file>

<file path=ppt/slides/_rels/slide28.xml.rels><?xml version="1.0" encoding="UTF-8" standalone="yes"?>
<Relationships xmlns="http://schemas.openxmlformats.org/package/2006/relationships"><Relationship Id="rId3" Type="http://schemas.openxmlformats.org/officeDocument/2006/relationships/image" Target="https://miro.medium.com/max/724/1*LESP-gCIM4H-WZbX_3LwKw.gif" TargetMode="External"/><Relationship Id="rId2" Type="http://schemas.openxmlformats.org/officeDocument/2006/relationships/image" Target="../media/image21.gi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334925" y="1067940"/>
            <a:ext cx="8684142" cy="1986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Fundamentos Matemáticos:</a:t>
            </a:r>
          </a:p>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Redes Neuronales – Deep </a:t>
            </a:r>
            <a:r>
              <a:rPr lang="es-ES" altLang="es-CR" sz="4050" b="1" dirty="0" err="1">
                <a:solidFill>
                  <a:schemeClr val="tx2"/>
                </a:solidFill>
                <a:latin typeface="Arial Hebrew Scholar" pitchFamily="2" charset="-79"/>
                <a:cs typeface="Arial Hebrew Scholar" pitchFamily="2" charset="-79"/>
              </a:rPr>
              <a:t>Learning</a:t>
            </a:r>
            <a:endParaRPr lang="es-ES" altLang="es-CR" sz="4050" b="1" dirty="0">
              <a:solidFill>
                <a:schemeClr val="tx2"/>
              </a:solidFill>
              <a:latin typeface="Arial Hebrew Scholar" pitchFamily="2" charset="-79"/>
              <a:cs typeface="Arial Hebrew Scholar" pitchFamily="2" charset="-79"/>
            </a:endParaRP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8357190"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ejemplo anterior </a:t>
            </a:r>
            <a:r>
              <a:rPr lang="es-CR" sz="1600" dirty="0" err="1">
                <a:solidFill>
                  <a:srgbClr val="595959"/>
                </a:solidFill>
                <a:latin typeface="Andale Mono" panose="020B0509000000000004" pitchFamily="49" charset="0"/>
                <a:ea typeface="ＭＳ Ｐゴシック" panose="020B0600070205080204" pitchFamily="34" charset="-128"/>
              </a:rPr>
              <a:t>naive_add</a:t>
            </a:r>
            <a:r>
              <a:rPr lang="es-CR" sz="1600" dirty="0">
                <a:solidFill>
                  <a:srgbClr val="595959"/>
                </a:solidFill>
                <a:latin typeface="Myriad Pro" panose="020B0503030403020204" pitchFamily="34" charset="0"/>
                <a:ea typeface="ＭＳ Ｐゴシック" panose="020B0600070205080204" pitchFamily="34" charset="-128"/>
              </a:rPr>
              <a:t> solo recibe tensores 2D con dimensiones iguales, pero ¿qué pasa con la adición cuando las formas de los dos tensores son diferentes entre sí?</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esto pasara entonces el tensor más pequeño sería “</a:t>
            </a:r>
            <a:r>
              <a:rPr lang="es-CR" sz="1600" i="1" dirty="0" err="1">
                <a:solidFill>
                  <a:srgbClr val="595959"/>
                </a:solidFill>
                <a:latin typeface="Myriad Pro" panose="020B0503030403020204" pitchFamily="34" charset="0"/>
                <a:ea typeface="ＭＳ Ｐゴシック" panose="020B0600070205080204" pitchFamily="34" charset="-128"/>
              </a:rPr>
              <a:t>broadcasted</a:t>
            </a:r>
            <a:r>
              <a:rPr lang="es-CR" sz="1600" dirty="0">
                <a:solidFill>
                  <a:srgbClr val="595959"/>
                </a:solidFill>
                <a:latin typeface="Myriad Pro" panose="020B0503030403020204" pitchFamily="34" charset="0"/>
                <a:ea typeface="ＭＳ Ｐゴシック" panose="020B0600070205080204" pitchFamily="34" charset="-128"/>
              </a:rPr>
              <a:t>” para que coincida con la forma del tensor más grande, esto se logra en dos pasos: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 Ejes (llamados ejes de difusión) se agregan al tensor más pequeño para que coincida con el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más grande.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El tensor más pequeño se repite junto a estos nuevos ejes para que coincida con la forma del tensor más grande.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spTree>
    <p:extLst>
      <p:ext uri="{BB962C8B-B14F-4D97-AF65-F5344CB8AC3E}">
        <p14:creationId xmlns:p14="http://schemas.microsoft.com/office/powerpoint/2010/main" val="213330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946667"/>
            <a:ext cx="8357190" cy="3703638"/>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Veamos un ejemplo concreto. Considere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(10,). </a:t>
            </a:r>
            <a:r>
              <a:rPr lang="es-CR" sz="2000" dirty="0">
                <a:solidFill>
                  <a:srgbClr val="595959"/>
                </a:solidFill>
                <a:latin typeface="Myriad Pro" panose="020B0503030403020204" pitchFamily="34" charset="0"/>
                <a:ea typeface="ＭＳ Ｐゴシック" panose="020B0600070205080204" pitchFamily="34" charset="-128"/>
              </a:rPr>
              <a:t>Primero, agregamos un primer eje vacío a Y, su nueva forma sería </a:t>
            </a:r>
            <a:r>
              <a:rPr lang="es-CR" sz="2000" dirty="0">
                <a:solidFill>
                  <a:srgbClr val="595959"/>
                </a:solidFill>
                <a:latin typeface="Andale Mono" panose="020B0509000000000004" pitchFamily="49" charset="0"/>
                <a:ea typeface="ＭＳ Ｐゴシック" panose="020B0600070205080204" pitchFamily="34" charset="-128"/>
              </a:rPr>
              <a:t>(1, 10). </a:t>
            </a:r>
            <a:r>
              <a:rPr lang="es-CR" sz="2000" dirty="0">
                <a:solidFill>
                  <a:srgbClr val="595959"/>
                </a:solidFill>
                <a:latin typeface="Myriad Pro" panose="020B0503030403020204" pitchFamily="34" charset="0"/>
                <a:ea typeface="ＭＳ Ｐゴシック" panose="020B0600070205080204" pitchFamily="34" charset="-128"/>
              </a:rPr>
              <a:t>Luego, repetimos y 32 veces a lo largo de este nuevo eje, de modo que terminamos con un tensor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 donde </a:t>
            </a:r>
            <a:r>
              <a:rPr lang="es-CR" sz="2000" dirty="0">
                <a:solidFill>
                  <a:srgbClr val="595959"/>
                </a:solidFill>
                <a:latin typeface="Andale Mono" panose="020B0509000000000004" pitchFamily="49" charset="0"/>
                <a:ea typeface="ＭＳ Ｐゴシック" panose="020B0600070205080204" pitchFamily="34" charset="-128"/>
              </a:rPr>
              <a:t>Y1 [</a:t>
            </a:r>
            <a:r>
              <a:rPr lang="es-CR" sz="2000" dirty="0" err="1">
                <a:solidFill>
                  <a:srgbClr val="595959"/>
                </a:solidFill>
                <a:latin typeface="Andale Mono" panose="020B0509000000000004" pitchFamily="49" charset="0"/>
                <a:ea typeface="ＭＳ Ｐゴシック" panose="020B0600070205080204" pitchFamily="34" charset="-128"/>
              </a:rPr>
              <a:t>i,j</a:t>
            </a:r>
            <a:r>
              <a:rPr lang="es-CR" sz="2000" dirty="0">
                <a:solidFill>
                  <a:srgbClr val="595959"/>
                </a:solidFill>
                <a:latin typeface="Andale Mono" panose="020B0509000000000004" pitchFamily="49" charset="0"/>
                <a:ea typeface="ＭＳ Ｐゴシック" panose="020B0600070205080204" pitchFamily="34" charset="-128"/>
              </a:rPr>
              <a:t>] == Y </a:t>
            </a:r>
            <a:r>
              <a:rPr lang="es-CR" sz="2000" dirty="0">
                <a:solidFill>
                  <a:srgbClr val="595959"/>
                </a:solidFill>
                <a:latin typeface="Myriad Pro" panose="020B0503030403020204" pitchFamily="34" charset="0"/>
                <a:ea typeface="ＭＳ Ｐゴシック" panose="020B0600070205080204" pitchFamily="34" charset="-128"/>
              </a:rPr>
              <a:t>para i en el rango </a:t>
            </a:r>
            <a:r>
              <a:rPr lang="es-CR" sz="2000" dirty="0">
                <a:solidFill>
                  <a:srgbClr val="595959"/>
                </a:solidFill>
                <a:latin typeface="Andale Mono" panose="020B0509000000000004" pitchFamily="49" charset="0"/>
                <a:ea typeface="ＭＳ Ｐゴシック" panose="020B0600070205080204" pitchFamily="34" charset="-128"/>
              </a:rPr>
              <a:t>(0, 32). </a:t>
            </a:r>
            <a:r>
              <a:rPr lang="es-CR" sz="2000" dirty="0">
                <a:solidFill>
                  <a:srgbClr val="595959"/>
                </a:solidFill>
                <a:latin typeface="Myriad Pro" panose="020B0503030403020204" pitchFamily="34" charset="0"/>
                <a:ea typeface="ＭＳ Ｐゴシック" panose="020B0600070205080204" pitchFamily="34" charset="-128"/>
              </a:rPr>
              <a:t>En este punto, podemos sumar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porque tienen la misma forma.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p:spTree>
    <p:extLst>
      <p:ext uri="{BB962C8B-B14F-4D97-AF65-F5344CB8AC3E}">
        <p14:creationId xmlns:p14="http://schemas.microsoft.com/office/powerpoint/2010/main" val="33308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3678266" cy="2083612"/>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punto, o producto punto tensor, es la operación más útil y común en tensores. Los productos entrada por entrada se hacen con el operador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sp>
        <p:nvSpPr>
          <p:cNvPr id="5" name="CuadroTexto 4">
            <a:extLst>
              <a:ext uri="{FF2B5EF4-FFF2-40B4-BE49-F238E27FC236}">
                <a16:creationId xmlns:a16="http://schemas.microsoft.com/office/drawing/2014/main" id="{F61A7FE4-ABE9-9245-B00D-DA185F7EFACD}"/>
              </a:ext>
            </a:extLst>
          </p:cNvPr>
          <p:cNvSpPr txBox="1"/>
          <p:nvPr/>
        </p:nvSpPr>
        <p:spPr>
          <a:xfrm>
            <a:off x="329610" y="3357039"/>
            <a:ext cx="3678266" cy="193899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p>
        </p:txBody>
      </p:sp>
      <p:pic>
        <p:nvPicPr>
          <p:cNvPr id="8" name="Imagen 7">
            <a:extLst>
              <a:ext uri="{FF2B5EF4-FFF2-40B4-BE49-F238E27FC236}">
                <a16:creationId xmlns:a16="http://schemas.microsoft.com/office/drawing/2014/main" id="{D471E589-0C43-9941-9249-77030E2C5581}"/>
              </a:ext>
            </a:extLst>
          </p:cNvPr>
          <p:cNvPicPr/>
          <p:nvPr/>
        </p:nvPicPr>
        <p:blipFill>
          <a:blip r:embed="rId2"/>
          <a:stretch>
            <a:fillRect/>
          </a:stretch>
        </p:blipFill>
        <p:spPr>
          <a:xfrm>
            <a:off x="4198665" y="3402251"/>
            <a:ext cx="4897190" cy="604800"/>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9543D70E-1AD6-3F4D-B194-79ED70FA89AA}"/>
              </a:ext>
            </a:extLst>
          </p:cNvPr>
          <p:cNvPicPr/>
          <p:nvPr/>
        </p:nvPicPr>
        <p:blipFill>
          <a:blip r:embed="rId3"/>
          <a:stretch>
            <a:fillRect/>
          </a:stretch>
        </p:blipFill>
        <p:spPr>
          <a:xfrm>
            <a:off x="4198665" y="1175190"/>
            <a:ext cx="4945335" cy="1466850"/>
          </a:xfrm>
          <a:prstGeom prst="rect">
            <a:avLst/>
          </a:prstGeom>
        </p:spPr>
      </p:pic>
    </p:spTree>
    <p:extLst>
      <p:ext uri="{BB962C8B-B14F-4D97-AF65-F5344CB8AC3E}">
        <p14:creationId xmlns:p14="http://schemas.microsoft.com/office/powerpoint/2010/main" val="77784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4731488"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Note que, el producto punto entre dos vectores es un </a:t>
            </a:r>
            <a:r>
              <a:rPr lang="es-CR" sz="1600" i="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y que solo vectores con las </a:t>
            </a:r>
            <a:r>
              <a:rPr lang="es-CR" sz="1600" b="1" dirty="0">
                <a:solidFill>
                  <a:srgbClr val="595959"/>
                </a:solidFill>
                <a:latin typeface="Myriad Pro" panose="020B0503030403020204" pitchFamily="34" charset="0"/>
                <a:ea typeface="ＭＳ Ｐゴシック" panose="020B0600070205080204" pitchFamily="34" charset="-128"/>
              </a:rPr>
              <a:t>mismas dimensiones</a:t>
            </a:r>
            <a:r>
              <a:rPr lang="es-CR" sz="1600" dirty="0">
                <a:solidFill>
                  <a:srgbClr val="595959"/>
                </a:solidFill>
                <a:latin typeface="Myriad Pro" panose="020B0503030403020204" pitchFamily="34" charset="0"/>
                <a:ea typeface="ＭＳ Ｐゴシック" panose="020B0600070205080204" pitchFamily="34" charset="-128"/>
              </a:rPr>
              <a:t> son compatibles para realizar producto punto.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producto punto también se puede realizar en matrices.  El producto punto de una matriz X y una matriz Y, nos retornaría un vector cuyos coeficientes son el producto punto entre las filas de X y Y. Sin embargo, esto sucede siempre y cuando el número de filas de X coincida con el número de columnas de Y, esto nos dará como resultado una matriz de forma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err="1">
                <a:solidFill>
                  <a:srgbClr val="595959"/>
                </a:solidFill>
                <a:latin typeface="Andale Mono" panose="020B0509000000000004" pitchFamily="49" charset="0"/>
                <a:ea typeface="ＭＳ Ｐゴシック" panose="020B0600070205080204" pitchFamily="34" charset="-128"/>
              </a:rPr>
              <a:t>x.shape</a:t>
            </a:r>
            <a:r>
              <a:rPr lang="es-CR" sz="1600" dirty="0">
                <a:solidFill>
                  <a:srgbClr val="595959"/>
                </a:solidFill>
                <a:latin typeface="Andale Mono" panose="020B0509000000000004" pitchFamily="49" charset="0"/>
                <a:ea typeface="ＭＳ Ｐゴシック" panose="020B0600070205080204" pitchFamily="34" charset="-128"/>
              </a:rPr>
              <a:t>[0],</a:t>
            </a:r>
            <a:r>
              <a:rPr lang="es-CR" sz="1600" dirty="0" err="1">
                <a:solidFill>
                  <a:srgbClr val="595959"/>
                </a:solidFill>
                <a:latin typeface="Andale Mono" panose="020B0509000000000004" pitchFamily="49" charset="0"/>
                <a:ea typeface="ＭＳ Ｐゴシック" panose="020B0600070205080204" pitchFamily="34" charset="-128"/>
              </a:rPr>
              <a:t>y.shape</a:t>
            </a:r>
            <a:r>
              <a:rPr lang="es-CR" sz="1600" dirty="0">
                <a:solidFill>
                  <a:srgbClr val="595959"/>
                </a:solidFill>
                <a:latin typeface="Andale Mono" panose="020B0509000000000004" pitchFamily="49" charset="0"/>
                <a:ea typeface="ＭＳ Ｐゴシック" panose="020B0600070205080204" pitchFamily="34" charset="-128"/>
              </a:rPr>
              <a:t>[1])</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pic>
        <p:nvPicPr>
          <p:cNvPr id="10" name="Imagen 9" descr="Diagrama&#10;&#10;Descripción generada automáticamente">
            <a:extLst>
              <a:ext uri="{FF2B5EF4-FFF2-40B4-BE49-F238E27FC236}">
                <a16:creationId xmlns:a16="http://schemas.microsoft.com/office/drawing/2014/main" id="{248803E2-B54C-DE47-B2B6-E3293B1A1E44}"/>
              </a:ext>
            </a:extLst>
          </p:cNvPr>
          <p:cNvPicPr/>
          <p:nvPr/>
        </p:nvPicPr>
        <p:blipFill>
          <a:blip r:embed="rId2"/>
          <a:stretch>
            <a:fillRect/>
          </a:stretch>
        </p:blipFill>
        <p:spPr>
          <a:xfrm>
            <a:off x="4972493" y="774700"/>
            <a:ext cx="3955312" cy="3594100"/>
          </a:xfrm>
          <a:prstGeom prst="rect">
            <a:avLst/>
          </a:prstGeom>
        </p:spPr>
      </p:pic>
    </p:spTree>
    <p:extLst>
      <p:ext uri="{BB962C8B-B14F-4D97-AF65-F5344CB8AC3E}">
        <p14:creationId xmlns:p14="http://schemas.microsoft.com/office/powerpoint/2010/main" val="399261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01600"/>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operaciones de tensor tienen una interpretación geométrica, debido a que estas se pueden ver como coordenadas en un espacio geométrico. Por ejemplo, consideremos la suma. Comenzaremos con el siguiente vector:</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pic>
        <p:nvPicPr>
          <p:cNvPr id="5" name="Imagen 4">
            <a:extLst>
              <a:ext uri="{FF2B5EF4-FFF2-40B4-BE49-F238E27FC236}">
                <a16:creationId xmlns:a16="http://schemas.microsoft.com/office/drawing/2014/main" id="{52B3DBEC-E9D7-CC45-A7E8-15779425FF88}"/>
              </a:ext>
            </a:extLst>
          </p:cNvPr>
          <p:cNvPicPr/>
          <p:nvPr/>
        </p:nvPicPr>
        <p:blipFill>
          <a:blip r:embed="rId2"/>
          <a:stretch>
            <a:fillRect/>
          </a:stretch>
        </p:blipFill>
        <p:spPr>
          <a:xfrm>
            <a:off x="917599" y="3410393"/>
            <a:ext cx="5274945" cy="248920"/>
          </a:xfrm>
          <a:prstGeom prst="rect">
            <a:avLst/>
          </a:prstGeom>
        </p:spPr>
      </p:pic>
    </p:spTree>
    <p:extLst>
      <p:ext uri="{BB962C8B-B14F-4D97-AF65-F5344CB8AC3E}">
        <p14:creationId xmlns:p14="http://schemas.microsoft.com/office/powerpoint/2010/main" val="188626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 es un punto en un espacio bidimensional. Podemos imaginar un vector como una flecha uniendo el origen al punto.</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pic>
        <p:nvPicPr>
          <p:cNvPr id="6" name="Imagen 5" descr="Imagen en blanco y negro&#10;&#10;Descripción generada automáticamente con confianza baja">
            <a:extLst>
              <a:ext uri="{FF2B5EF4-FFF2-40B4-BE49-F238E27FC236}">
                <a16:creationId xmlns:a16="http://schemas.microsoft.com/office/drawing/2014/main" id="{906335EC-BD54-3B43-97D1-773FA9037645}"/>
              </a:ext>
            </a:extLst>
          </p:cNvPr>
          <p:cNvPicPr/>
          <p:nvPr/>
        </p:nvPicPr>
        <p:blipFill>
          <a:blip r:embed="rId2"/>
          <a:stretch>
            <a:fillRect/>
          </a:stretch>
        </p:blipFill>
        <p:spPr>
          <a:xfrm>
            <a:off x="1934527" y="2571750"/>
            <a:ext cx="5274945" cy="1782000"/>
          </a:xfrm>
          <a:prstGeom prst="rect">
            <a:avLst/>
          </a:prstGeom>
        </p:spPr>
      </p:pic>
    </p:spTree>
    <p:extLst>
      <p:ext uri="{BB962C8B-B14F-4D97-AF65-F5344CB8AC3E}">
        <p14:creationId xmlns:p14="http://schemas.microsoft.com/office/powerpoint/2010/main" val="418629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774019"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Ahora consideremos un nuevo punto B, el cual sumaremos a A. Esto geométricamente se hace encadenando las dos flechas de vectores, la nueva ubicación resultante será la representación vectorial de la suma de ambos vectores.</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a:p>
        </p:txBody>
      </p:sp>
      <p:pic>
        <p:nvPicPr>
          <p:cNvPr id="7" name="Imagen 6" descr="Diagrama&#10;&#10;Descripción generada automáticamente">
            <a:extLst>
              <a:ext uri="{FF2B5EF4-FFF2-40B4-BE49-F238E27FC236}">
                <a16:creationId xmlns:a16="http://schemas.microsoft.com/office/drawing/2014/main" id="{0032A4BB-37AD-0C48-AD8D-A3ED46C81423}"/>
              </a:ext>
            </a:extLst>
          </p:cNvPr>
          <p:cNvPicPr/>
          <p:nvPr/>
        </p:nvPicPr>
        <p:blipFill>
          <a:blip r:embed="rId2">
            <a:extLst>
              <a:ext uri="{28A0092B-C50C-407E-A947-70E740481C1C}">
                <a14:useLocalDpi xmlns:a14="http://schemas.microsoft.com/office/drawing/2010/main" val="0"/>
              </a:ext>
            </a:extLst>
          </a:blip>
          <a:stretch>
            <a:fillRect/>
          </a:stretch>
        </p:blipFill>
        <p:spPr>
          <a:xfrm>
            <a:off x="5794744" y="1638890"/>
            <a:ext cx="2743200" cy="2387600"/>
          </a:xfrm>
          <a:prstGeom prst="rect">
            <a:avLst/>
          </a:prstGeom>
        </p:spPr>
      </p:pic>
    </p:spTree>
    <p:extLst>
      <p:ext uri="{BB962C8B-B14F-4D97-AF65-F5344CB8AC3E}">
        <p14:creationId xmlns:p14="http://schemas.microsoft.com/office/powerpoint/2010/main" val="281550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Los pesos de una capa de una red neuronal contienen información aprendida por la red durante el entrenamiento. Inicialmente estas matrices de pesos son llenadas con pequeños valores aleatorios (inicialización aleatoria). Aunque los resultados no tengan mucho sentido, sí representan un punto de partida, ya que con base a esto iremos ajustando los pesos, basándonos en la retroalimentación. Este ajuste es lo que se conoce como </a:t>
            </a:r>
            <a:r>
              <a:rPr lang="es-CR" sz="2000" i="1" dirty="0">
                <a:solidFill>
                  <a:srgbClr val="595959"/>
                </a:solidFill>
                <a:latin typeface="Myriad Pro" panose="020B0503030403020204" pitchFamily="34" charset="0"/>
                <a:ea typeface="ＭＳ Ｐゴシック" panose="020B0600070205080204" pitchFamily="34" charset="-128"/>
              </a:rPr>
              <a:t>entrenamiento</a:t>
            </a:r>
            <a:r>
              <a:rPr lang="es-CR" sz="2000" dirty="0">
                <a:solidFill>
                  <a:srgbClr val="595959"/>
                </a:solidFill>
                <a:latin typeface="Myriad Pro" panose="020B0503030403020204" pitchFamily="34" charset="0"/>
                <a:ea typeface="ＭＳ Ｐゴシック" panose="020B0600070205080204" pitchFamily="34" charset="-128"/>
              </a:rPr>
              <a:t>, es decir, el </a:t>
            </a:r>
            <a:r>
              <a:rPr lang="es-CR" sz="2000" i="1" dirty="0">
                <a:solidFill>
                  <a:srgbClr val="595959"/>
                </a:solidFill>
                <a:latin typeface="Myriad Pro" panose="020B0503030403020204" pitchFamily="34" charset="0"/>
                <a:ea typeface="ＭＳ Ｐゴシック" panose="020B0600070205080204" pitchFamily="34" charset="-128"/>
              </a:rPr>
              <a:t>aprendizaje</a:t>
            </a:r>
            <a:r>
              <a:rPr lang="es-CR" sz="2000" dirty="0">
                <a:solidFill>
                  <a:srgbClr val="595959"/>
                </a:solidFill>
                <a:latin typeface="Myriad Pro" panose="020B0503030403020204" pitchFamily="34" charset="0"/>
                <a:ea typeface="ＭＳ Ｐゴシック" panose="020B0600070205080204" pitchFamily="34" charset="-128"/>
              </a:rPr>
              <a:t> del Machine Learning.</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spTree>
    <p:extLst>
      <p:ext uri="{BB962C8B-B14F-4D97-AF65-F5344CB8AC3E}">
        <p14:creationId xmlns:p14="http://schemas.microsoft.com/office/powerpoint/2010/main" val="55157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81400"/>
          </a:xfrm>
        </p:spPr>
        <p:txBody>
          <a:bodyPr/>
          <a:lstStyle/>
          <a:p>
            <a:r>
              <a:rPr lang="es-CR" sz="2000" dirty="0">
                <a:solidFill>
                  <a:srgbClr val="595959"/>
                </a:solidFill>
                <a:latin typeface="Myriad Pro" panose="020B0503030403020204" pitchFamily="34" charset="0"/>
                <a:ea typeface="ＭＳ Ｐゴシック" panose="020B0600070205080204" pitchFamily="34" charset="-128"/>
              </a:rPr>
              <a:t>Todo esto sucede dentro de un ciclo de entrenamiento (training loop), repetiremos estos pasos tanto como sea necesario:</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457200" indent="-457200">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Divida los datos en muestras de entrenamiento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prueba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Ejecute la red en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paso llamado pase directo) para obtener predicciones </a:t>
            </a:r>
            <a:r>
              <a:rPr lang="es-CR" sz="2000"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Calcule la pérdida de la red en el lote, una medida de error entre </a:t>
            </a:r>
            <a:r>
              <a:rPr lang="es-CR" sz="2000" dirty="0">
                <a:solidFill>
                  <a:srgbClr val="595959"/>
                </a:solidFill>
                <a:latin typeface="Andale Mono" panose="020B0509000000000004" pitchFamily="49" charset="0"/>
                <a:ea typeface="ＭＳ Ｐゴシック" panose="020B0600070205080204" pitchFamily="34" charset="-128"/>
              </a:rPr>
              <a:t>y_pred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Actualice todos los pesos de la red de manera que reduzca ligeramente el error en este lote.</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spTree>
    <p:extLst>
      <p:ext uri="{BB962C8B-B14F-4D97-AF65-F5344CB8AC3E}">
        <p14:creationId xmlns:p14="http://schemas.microsoft.com/office/powerpoint/2010/main" val="53913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81400"/>
          </a:xfrm>
        </p:spPr>
        <p:txBody>
          <a:bodyPr/>
          <a:lstStyle/>
          <a:p>
            <a:r>
              <a:rPr lang="es-CR" sz="2000" dirty="0">
                <a:solidFill>
                  <a:srgbClr val="595959"/>
                </a:solidFill>
                <a:latin typeface="Myriad Pro" panose="020B0503030403020204" pitchFamily="34" charset="0"/>
                <a:ea typeface="ＭＳ Ｐゴシック" panose="020B0600070205080204" pitchFamily="34" charset="-128"/>
              </a:rPr>
              <a:t>Eventualmente acabaremos teniendo una red con un error muy bajo. La red habrá “aprendido” a mapear sus entradas a los objetivos buscados. Aquí el verdadero reto consistirá en encontrar los pesos adecuados para la red. ¿Cómo saber si los pesos deben aumentan o disminuir?</a:t>
            </a:r>
          </a:p>
          <a:p>
            <a:r>
              <a:rPr lang="es-CR" sz="2000" dirty="0">
                <a:solidFill>
                  <a:srgbClr val="595959"/>
                </a:solidFill>
                <a:latin typeface="Myriad Pro" panose="020B0503030403020204" pitchFamily="34" charset="0"/>
                <a:ea typeface="ＭＳ Ｐゴシック" panose="020B0600070205080204" pitchFamily="34" charset="-128"/>
              </a:rPr>
              <a:t>Un buen método es aprovechar el hecho de que todas las operaciones utilizadas en la red son diferenciables (derivables) y calcular el </a:t>
            </a:r>
            <a:r>
              <a:rPr lang="es-CR" sz="2000" b="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de la pérdida con respecto a los coeficientes de la red. Luego se puede mover los coeficientes en la dirección opuesta al gradiente, disminuyendo así la pérdida.</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Tree>
    <p:extLst>
      <p:ext uri="{BB962C8B-B14F-4D97-AF65-F5344CB8AC3E}">
        <p14:creationId xmlns:p14="http://schemas.microsoft.com/office/powerpoint/2010/main" val="387398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Componentes Matemáticos de las Redes Neuronales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102910"/>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Los datos se almacenan en arreglos </a:t>
            </a:r>
            <a:r>
              <a:rPr lang="es-CR" sz="1600" dirty="0">
                <a:solidFill>
                  <a:srgbClr val="595959"/>
                </a:solidFill>
                <a:latin typeface="Andale Mono" panose="020B0509000000000004" pitchFamily="49" charset="0"/>
                <a:ea typeface="Cambria Math" panose="02040503050406030204" pitchFamily="18" charset="0"/>
              </a:rPr>
              <a:t>Numpy</a:t>
            </a:r>
            <a:r>
              <a:rPr lang="es-CR" sz="1600" dirty="0">
                <a:solidFill>
                  <a:srgbClr val="595959"/>
                </a:solidFill>
                <a:latin typeface="Myriad Pro" panose="020B0503030403020204" pitchFamily="34" charset="0"/>
                <a:ea typeface="ＭＳ Ｐゴシック" panose="020B0600070205080204" pitchFamily="34" charset="-128"/>
              </a:rPr>
              <a:t> multidimensionales, también conocidos como tensores. Pero, ¿qué es un tensor?</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Un tensor es un contenedor de datos, casi siempre numérica. Las matrices son tensores en 2D; los tensores son una generalización de las matrices a un número arbitrario de dimensiones (en tensores a estas se les llama ejes). Al número de ejes de un tensor también se le llama </a:t>
            </a:r>
            <a:r>
              <a:rPr lang="es-CR" sz="1600" b="1" dirty="0">
                <a:solidFill>
                  <a:srgbClr val="595959"/>
                </a:solidFill>
                <a:latin typeface="Myriad Pro" panose="020B0503030403020204" pitchFamily="34" charset="0"/>
                <a:ea typeface="ＭＳ Ｐゴシック" panose="020B0600070205080204" pitchFamily="34" charset="-128"/>
              </a:rPr>
              <a:t>rango.</a:t>
            </a: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1041990"/>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Considere una función continua y suave </a:t>
                </a:r>
                <a:r>
                  <a:rPr lang="es-CR" sz="2000" dirty="0">
                    <a:solidFill>
                      <a:srgbClr val="595959"/>
                    </a:solidFill>
                    <a:latin typeface="Andale Mono" panose="020B0509000000000004" pitchFamily="49" charset="0"/>
                    <a:ea typeface="ＭＳ Ｐゴシック" panose="020B0600070205080204" pitchFamily="34" charset="-128"/>
                  </a:rPr>
                  <a:t>f(x) = y</a:t>
                </a:r>
                <a:r>
                  <a:rPr lang="es-CR" sz="2000" dirty="0">
                    <a:solidFill>
                      <a:srgbClr val="595959"/>
                    </a:solidFill>
                    <a:latin typeface="Myriad Pro" panose="020B0503030403020204" pitchFamily="34" charset="0"/>
                    <a:ea typeface="ＭＳ Ｐゴシック" panose="020B0600070205080204" pitchFamily="34" charset="-128"/>
                  </a:rPr>
                  <a:t>; en </a:t>
                </a:r>
                <a14:m>
                  <m:oMath xmlns:m="http://schemas.openxmlformats.org/officeDocument/2006/math">
                    <m:r>
                      <a:rPr lang="es-CR" sz="2000" i="1" smtClean="0">
                        <a:solidFill>
                          <a:srgbClr val="595959"/>
                        </a:solidFill>
                        <a:latin typeface="Cambria Math" panose="02040503050406030204" pitchFamily="18" charset="0"/>
                        <a:ea typeface="Cambria Math" panose="02040503050406030204" pitchFamily="18" charset="0"/>
                      </a:rPr>
                      <m:t>ℝ</m:t>
                    </m:r>
                  </m:oMath>
                </a14:m>
                <a:r>
                  <a:rPr lang="es-CR" sz="2000" dirty="0">
                    <a:solidFill>
                      <a:srgbClr val="595959"/>
                    </a:solidFill>
                    <a:latin typeface="Myriad Pro" panose="020B0503030403020204" pitchFamily="34" charset="0"/>
                    <a:ea typeface="ＭＳ Ｐゴシック" panose="020B0600070205080204" pitchFamily="34" charset="-128"/>
                  </a:rPr>
                  <a:t>. Como la función es </a:t>
                </a:r>
                <a:r>
                  <a:rPr lang="es-CR" sz="2000" i="1" dirty="0">
                    <a:solidFill>
                      <a:srgbClr val="595959"/>
                    </a:solidFill>
                    <a:latin typeface="Myriad Pro" panose="020B0503030403020204" pitchFamily="34" charset="0"/>
                    <a:ea typeface="ＭＳ Ｐゴシック" panose="020B0600070205080204" pitchFamily="34" charset="-128"/>
                  </a:rPr>
                  <a:t>continua</a:t>
                </a:r>
                <a:r>
                  <a:rPr lang="es-CR" sz="2000" dirty="0">
                    <a:solidFill>
                      <a:srgbClr val="595959"/>
                    </a:solidFill>
                    <a:latin typeface="Myriad Pro" panose="020B0503030403020204" pitchFamily="34" charset="0"/>
                    <a:ea typeface="ＭＳ Ｐゴシック" panose="020B0600070205080204" pitchFamily="34" charset="-128"/>
                  </a:rPr>
                  <a:t>,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genera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8229600" cy="1041990"/>
              </a:xfrm>
              <a:blipFill>
                <a:blip r:embed="rId2"/>
                <a:stretch>
                  <a:fillRect l="-772" t="-3614" b="-6024"/>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pic>
        <p:nvPicPr>
          <p:cNvPr id="5" name="Imagen 4">
            <a:extLst>
              <a:ext uri="{FF2B5EF4-FFF2-40B4-BE49-F238E27FC236}">
                <a16:creationId xmlns:a16="http://schemas.microsoft.com/office/drawing/2014/main" id="{5FCF7734-B9C8-454F-BA8B-3B59283B51D7}"/>
              </a:ext>
            </a:extLst>
          </p:cNvPr>
          <p:cNvPicPr/>
          <p:nvPr/>
        </p:nvPicPr>
        <p:blipFill>
          <a:blip r:embed="rId3"/>
          <a:stretch>
            <a:fillRect/>
          </a:stretch>
        </p:blipFill>
        <p:spPr>
          <a:xfrm>
            <a:off x="548640" y="2317558"/>
            <a:ext cx="5274945" cy="274320"/>
          </a:xfrm>
          <a:prstGeom prst="rect">
            <a:avLst/>
          </a:prstGeom>
        </p:spPr>
      </p:pic>
      <p:sp>
        <p:nvSpPr>
          <p:cNvPr id="6" name="CuadroTexto 5">
            <a:extLst>
              <a:ext uri="{FF2B5EF4-FFF2-40B4-BE49-F238E27FC236}">
                <a16:creationId xmlns:a16="http://schemas.microsoft.com/office/drawing/2014/main" id="{4D8A1C54-093D-5F48-85F7-C3C5BE0DB9B5}"/>
              </a:ext>
            </a:extLst>
          </p:cNvPr>
          <p:cNvSpPr txBox="1"/>
          <p:nvPr/>
        </p:nvSpPr>
        <p:spPr>
          <a:xfrm>
            <a:off x="457200" y="2825457"/>
            <a:ext cx="7783830" cy="1200329"/>
          </a:xfrm>
          <a:prstGeom prst="rect">
            <a:avLst/>
          </a:prstGeom>
          <a:noFill/>
        </p:spPr>
        <p:txBody>
          <a:bodyPr wrap="square" rtlCol="0">
            <a:spAutoFit/>
          </a:bodyPr>
          <a:lstStyle/>
          <a:p>
            <a:r>
              <a:rPr lang="es-CR" dirty="0">
                <a:solidFill>
                  <a:srgbClr val="595959"/>
                </a:solidFill>
                <a:latin typeface="Myriad Pro" panose="020B0503030403020204" pitchFamily="34" charset="0"/>
              </a:rPr>
              <a:t>Como la función es </a:t>
            </a:r>
            <a:r>
              <a:rPr lang="es-CR" i="1" dirty="0">
                <a:solidFill>
                  <a:srgbClr val="595959"/>
                </a:solidFill>
                <a:latin typeface="Myriad Pro" panose="020B0503030403020204" pitchFamily="34" charset="0"/>
              </a:rPr>
              <a:t>suave</a:t>
            </a:r>
            <a:r>
              <a:rPr lang="es-CR" dirty="0">
                <a:solidFill>
                  <a:srgbClr val="595959"/>
                </a:solidFill>
                <a:latin typeface="Myriad Pro" panose="020B0503030403020204" pitchFamily="34" charset="0"/>
              </a:rPr>
              <a:t>, es decir, no tiene pendientes muy pronunciadas, cuando </a:t>
            </a:r>
            <a:r>
              <a:rPr lang="es-CR" dirty="0">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 es lo suficientemente pequeño, alrededor de un cierto punto </a:t>
            </a:r>
            <a:r>
              <a:rPr lang="es-CR" dirty="0">
                <a:solidFill>
                  <a:srgbClr val="595959"/>
                </a:solidFill>
                <a:latin typeface="Andale Mono" panose="020B0509000000000004" pitchFamily="49" charset="0"/>
              </a:rPr>
              <a:t>p</a:t>
            </a:r>
            <a:r>
              <a:rPr lang="es-CR" dirty="0">
                <a:solidFill>
                  <a:srgbClr val="595959"/>
                </a:solidFill>
                <a:latin typeface="Myriad Pro" panose="020B0503030403020204" pitchFamily="34" charset="0"/>
              </a:rPr>
              <a:t>, es posible aproximar </a:t>
            </a:r>
            <a:r>
              <a:rPr lang="es-CR" i="1" dirty="0">
                <a:solidFill>
                  <a:srgbClr val="595959"/>
                </a:solidFill>
                <a:latin typeface="Myriad Pro" panose="020B0503030403020204" pitchFamily="34" charset="0"/>
              </a:rPr>
              <a:t>f</a:t>
            </a:r>
            <a:r>
              <a:rPr lang="es-CR" dirty="0">
                <a:solidFill>
                  <a:srgbClr val="595959"/>
                </a:solidFill>
                <a:latin typeface="Myriad Pro" panose="020B0503030403020204" pitchFamily="34" charset="0"/>
              </a:rPr>
              <a:t> como una función lineal de pendiente </a:t>
            </a:r>
            <a:r>
              <a:rPr lang="es-CR" dirty="0">
                <a:solidFill>
                  <a:srgbClr val="595959"/>
                </a:solidFill>
                <a:latin typeface="Andale Mono" panose="020B0509000000000004" pitchFamily="49" charset="0"/>
              </a:rPr>
              <a:t>a</a:t>
            </a:r>
            <a:r>
              <a:rPr lang="es-CR" dirty="0">
                <a:solidFill>
                  <a:srgbClr val="595959"/>
                </a:solidFill>
                <a:latin typeface="Myriad Pro" panose="020B0503030403020204" pitchFamily="34" charset="0"/>
              </a:rPr>
              <a:t>, de modo que </a:t>
            </a:r>
            <a:r>
              <a:rPr lang="es-CR" dirty="0">
                <a:solidFill>
                  <a:srgbClr val="595959"/>
                </a:solidFill>
                <a:latin typeface="Andale Mono" panose="020B0509000000000004" pitchFamily="49" charset="0"/>
              </a:rPr>
              <a:t>epsilon_y</a:t>
            </a:r>
            <a:r>
              <a:rPr lang="es-CR" dirty="0">
                <a:solidFill>
                  <a:srgbClr val="595959"/>
                </a:solidFill>
                <a:latin typeface="Myriad Pro" panose="020B0503030403020204" pitchFamily="34" charset="0"/>
              </a:rPr>
              <a:t> se convierte en </a:t>
            </a:r>
            <a:r>
              <a:rPr lang="es-CR" dirty="0">
                <a:solidFill>
                  <a:srgbClr val="595959"/>
                </a:solidFill>
                <a:latin typeface="Andale Mono" panose="020B0509000000000004" pitchFamily="49" charset="0"/>
              </a:rPr>
              <a:t>a* epsilon_x</a:t>
            </a:r>
            <a:r>
              <a:rPr lang="es-CR" dirty="0">
                <a:solidFill>
                  <a:srgbClr val="595959"/>
                </a:solidFill>
                <a:latin typeface="Myriad Pro" panose="020B0503030403020204" pitchFamily="34" charset="0"/>
              </a:rPr>
              <a:t>:</a:t>
            </a:r>
            <a:endParaRPr lang="es-CR" dirty="0"/>
          </a:p>
        </p:txBody>
      </p:sp>
      <p:pic>
        <p:nvPicPr>
          <p:cNvPr id="7" name="Imagen 6">
            <a:extLst>
              <a:ext uri="{FF2B5EF4-FFF2-40B4-BE49-F238E27FC236}">
                <a16:creationId xmlns:a16="http://schemas.microsoft.com/office/drawing/2014/main" id="{ACC47A17-7F85-1246-8BBC-0B0996C96E0C}"/>
              </a:ext>
            </a:extLst>
          </p:cNvPr>
          <p:cNvPicPr/>
          <p:nvPr/>
        </p:nvPicPr>
        <p:blipFill>
          <a:blip r:embed="rId4"/>
          <a:stretch>
            <a:fillRect/>
          </a:stretch>
        </p:blipFill>
        <p:spPr>
          <a:xfrm>
            <a:off x="548640" y="4215252"/>
            <a:ext cx="5274945" cy="250190"/>
          </a:xfrm>
          <a:prstGeom prst="rect">
            <a:avLst/>
          </a:prstGeom>
        </p:spPr>
      </p:pic>
    </p:spTree>
    <p:extLst>
      <p:ext uri="{BB962C8B-B14F-4D97-AF65-F5344CB8AC3E}">
        <p14:creationId xmlns:p14="http://schemas.microsoft.com/office/powerpoint/2010/main" val="340001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61979"/>
            <a:ext cx="4400550" cy="3725273"/>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Está pendiente es la derivada de </a:t>
            </a:r>
            <a:r>
              <a:rPr lang="es-CR" sz="1600" i="1" dirty="0">
                <a:solidFill>
                  <a:srgbClr val="595959"/>
                </a:solidFill>
                <a:latin typeface="Myriad Pro" panose="020B0503030403020204" pitchFamily="34" charset="0"/>
                <a:ea typeface="ＭＳ Ｐゴシック" panose="020B0600070205080204" pitchFamily="34" charset="-128"/>
              </a:rPr>
              <a:t>f</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Si </a:t>
            </a:r>
            <a:r>
              <a:rPr lang="es-CR" sz="1600"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es </a:t>
            </a:r>
            <a:r>
              <a:rPr lang="es-CR" sz="1600" i="1" dirty="0">
                <a:solidFill>
                  <a:srgbClr val="595959"/>
                </a:solidFill>
                <a:latin typeface="Myriad Pro" panose="020B0503030403020204" pitchFamily="34" charset="0"/>
                <a:ea typeface="ＭＳ Ｐゴシック" panose="020B0600070205080204" pitchFamily="34" charset="-128"/>
              </a:rPr>
              <a:t>negativa</a:t>
            </a:r>
            <a:r>
              <a:rPr lang="es-CR" sz="1600" dirty="0">
                <a:solidFill>
                  <a:srgbClr val="595959"/>
                </a:solidFill>
                <a:latin typeface="Myriad Pro" panose="020B0503030403020204" pitchFamily="34" charset="0"/>
                <a:ea typeface="ＭＳ Ｐゴシック" panose="020B0600070205080204" pitchFamily="34" charset="-128"/>
              </a:rPr>
              <a:t>, esto quiere decir que un pequeño cambio en </a:t>
            </a:r>
            <a:r>
              <a:rPr lang="es-CR" sz="1600"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alrededor de </a:t>
            </a:r>
            <a:r>
              <a:rPr lang="es-CR" sz="1600"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resultaría en una </a:t>
            </a:r>
            <a:r>
              <a:rPr lang="es-CR" sz="1600" i="1" dirty="0">
                <a:solidFill>
                  <a:srgbClr val="595959"/>
                </a:solidFill>
                <a:latin typeface="Myriad Pro" panose="020B0503030403020204" pitchFamily="34" charset="0"/>
                <a:ea typeface="ＭＳ Ｐゴシック" panose="020B0600070205080204" pitchFamily="34" charset="-128"/>
              </a:rPr>
              <a:t>disminución</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Si por otra parte, </a:t>
            </a:r>
            <a:r>
              <a:rPr lang="es-CR" sz="1600"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fuera </a:t>
            </a:r>
            <a:r>
              <a:rPr lang="es-CR" sz="1600" i="1" dirty="0">
                <a:solidFill>
                  <a:srgbClr val="595959"/>
                </a:solidFill>
                <a:latin typeface="Myriad Pro" panose="020B0503030403020204" pitchFamily="34" charset="0"/>
                <a:ea typeface="ＭＳ Ｐゴシック" panose="020B0600070205080204" pitchFamily="34" charset="-128"/>
              </a:rPr>
              <a:t>positiva</a:t>
            </a:r>
            <a:r>
              <a:rPr lang="es-CR" sz="1600" dirty="0">
                <a:solidFill>
                  <a:srgbClr val="595959"/>
                </a:solidFill>
                <a:latin typeface="Myriad Pro" panose="020B0503030403020204" pitchFamily="34" charset="0"/>
                <a:ea typeface="ＭＳ Ｐゴシック" panose="020B0600070205080204" pitchFamily="34" charset="-128"/>
              </a:rPr>
              <a:t>, un pequeño cambio en </a:t>
            </a:r>
            <a:r>
              <a:rPr lang="es-CR" sz="1600"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resultaría en un </a:t>
            </a:r>
            <a:r>
              <a:rPr lang="es-CR" sz="1600" i="1" dirty="0">
                <a:solidFill>
                  <a:srgbClr val="595959"/>
                </a:solidFill>
                <a:latin typeface="Myriad Pro" panose="020B0503030403020204" pitchFamily="34" charset="0"/>
                <a:ea typeface="ＭＳ Ｐゴシック" panose="020B0600070205080204" pitchFamily="34" charset="-128"/>
              </a:rPr>
              <a:t>aumento</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Además, el valor absoluto de </a:t>
            </a:r>
            <a:r>
              <a:rPr lang="es-CR" sz="1600"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(la magnitud de la derivada) indicará qué tan rápido ocurrirá este aumento o disminución.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Cabe resaltar, que la aproximación es válida solo cuando </a:t>
            </a:r>
            <a:r>
              <a:rPr lang="es-CR" sz="1600"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está lo suficientemente cerca de </a:t>
            </a:r>
            <a:r>
              <a:rPr lang="es-CR" sz="1600"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pic>
        <p:nvPicPr>
          <p:cNvPr id="8" name="Imagen 7" descr="Diagrama&#10;&#10;Descripción generada automáticamente">
            <a:extLst>
              <a:ext uri="{FF2B5EF4-FFF2-40B4-BE49-F238E27FC236}">
                <a16:creationId xmlns:a16="http://schemas.microsoft.com/office/drawing/2014/main" id="{BBAEFAF2-0875-0744-891F-4FCA1B993A4E}"/>
              </a:ext>
            </a:extLst>
          </p:cNvPr>
          <p:cNvPicPr/>
          <p:nvPr/>
        </p:nvPicPr>
        <p:blipFill>
          <a:blip r:embed="rId2">
            <a:extLst>
              <a:ext uri="{28A0092B-C50C-407E-A947-70E740481C1C}">
                <a14:useLocalDpi xmlns:a14="http://schemas.microsoft.com/office/drawing/2010/main" val="0"/>
              </a:ext>
            </a:extLst>
          </a:blip>
          <a:stretch>
            <a:fillRect/>
          </a:stretch>
        </p:blipFill>
        <p:spPr>
          <a:xfrm>
            <a:off x="5101590" y="1568450"/>
            <a:ext cx="3756660" cy="2340610"/>
          </a:xfrm>
          <a:prstGeom prst="rect">
            <a:avLst/>
          </a:prstGeom>
        </p:spPr>
      </p:pic>
    </p:spTree>
    <p:extLst>
      <p:ext uri="{BB962C8B-B14F-4D97-AF65-F5344CB8AC3E}">
        <p14:creationId xmlns:p14="http://schemas.microsoft.com/office/powerpoint/2010/main" val="262377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18580"/>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Para cada función diferenciable </a:t>
            </a:r>
            <a:r>
              <a:rPr lang="es-CR" sz="2000"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(que se puede derivar), existe una función derivada </a:t>
            </a:r>
            <a:r>
              <a:rPr lang="es-CR" sz="2000" dirty="0">
                <a:solidFill>
                  <a:srgbClr val="595959"/>
                </a:solidFill>
                <a:latin typeface="Andale Mono" panose="020B0509000000000004" pitchFamily="49" charset="0"/>
                <a:ea typeface="ＭＳ Ｐゴシック" panose="020B0600070205080204" pitchFamily="34" charset="-128"/>
              </a:rPr>
              <a:t>f’(x) </a:t>
            </a:r>
            <a:r>
              <a:rPr lang="es-CR" sz="2000" dirty="0">
                <a:solidFill>
                  <a:srgbClr val="595959"/>
                </a:solidFill>
                <a:latin typeface="Myriad Pro" panose="020B0503030403020204" pitchFamily="34" charset="0"/>
                <a:ea typeface="ＭＳ Ｐゴシック" panose="020B0600070205080204" pitchFamily="34" charset="-128"/>
              </a:rPr>
              <a:t>que mapea valores de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a la pendiente de la aproximación lineal local de </a:t>
            </a:r>
            <a:r>
              <a:rPr lang="es-CR" sz="2000"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esos puntos.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Por ejemplo, la derivada de </a:t>
            </a:r>
            <a:r>
              <a:rPr lang="es-CR" sz="2000" dirty="0">
                <a:solidFill>
                  <a:srgbClr val="595959"/>
                </a:solidFill>
                <a:latin typeface="Andale Mono" panose="020B0509000000000004" pitchFamily="49" charset="0"/>
                <a:ea typeface="ＭＳ Ｐゴシック" panose="020B0600070205080204" pitchFamily="34" charset="-128"/>
              </a:rPr>
              <a:t>sen(x)</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dirty="0">
                <a:solidFill>
                  <a:srgbClr val="595959"/>
                </a:solidFill>
                <a:latin typeface="Andale Mono" panose="020B0509000000000004" pitchFamily="49" charset="0"/>
                <a:ea typeface="ＭＳ Ｐゴシック" panose="020B0600070205080204" pitchFamily="34" charset="-128"/>
              </a:rPr>
              <a:t>cos(x)</a:t>
            </a:r>
            <a:r>
              <a:rPr lang="es-CR" sz="2000" dirty="0">
                <a:solidFill>
                  <a:srgbClr val="595959"/>
                </a:solidFill>
                <a:latin typeface="Myriad Pro" panose="020B0503030403020204" pitchFamily="34" charset="0"/>
                <a:ea typeface="ＭＳ Ｐゴシック" panose="020B0600070205080204" pitchFamily="34" charset="-128"/>
              </a:rPr>
              <a:t>, la derivada de </a:t>
            </a:r>
            <a:r>
              <a:rPr lang="es-CR" sz="2000" dirty="0">
                <a:solidFill>
                  <a:srgbClr val="595959"/>
                </a:solidFill>
                <a:latin typeface="Andale Mono" panose="020B0509000000000004" pitchFamily="49" charset="0"/>
                <a:ea typeface="ＭＳ Ｐゴシック" panose="020B0600070205080204" pitchFamily="34" charset="-128"/>
              </a:rPr>
              <a:t>f(x) = a*x </a:t>
            </a:r>
            <a:r>
              <a:rPr lang="es-CR" sz="2000" dirty="0">
                <a:solidFill>
                  <a:srgbClr val="595959"/>
                </a:solidFill>
                <a:latin typeface="Myriad Pro" panose="020B0503030403020204" pitchFamily="34" charset="0"/>
                <a:ea typeface="ＭＳ Ｐゴシック" panose="020B0600070205080204" pitchFamily="34" charset="-128"/>
              </a:rPr>
              <a:t>es </a:t>
            </a:r>
            <a:r>
              <a:rPr lang="es-CR" sz="2000" dirty="0">
                <a:solidFill>
                  <a:srgbClr val="595959"/>
                </a:solidFill>
                <a:latin typeface="Andale Mono" panose="020B0509000000000004" pitchFamily="49" charset="0"/>
                <a:ea typeface="ＭＳ Ｐゴシック" panose="020B0600070205080204" pitchFamily="34" charset="-128"/>
              </a:rPr>
              <a:t>f‘(x) = a</a:t>
            </a:r>
            <a:r>
              <a:rPr lang="es-CR" sz="2000" dirty="0">
                <a:solidFill>
                  <a:srgbClr val="595959"/>
                </a:solidFill>
                <a:latin typeface="Myriad Pro" panose="020B0503030403020204" pitchFamily="34" charset="0"/>
                <a:ea typeface="ＭＳ Ｐゴシック" panose="020B0600070205080204" pitchFamily="34" charset="-128"/>
              </a:rPr>
              <a:t>, etc.</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En conclusión, la derivada describe como </a:t>
            </a:r>
            <a:r>
              <a:rPr lang="es-CR" sz="2000"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evoluciona al cambiar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Si deseáramos minimizar </a:t>
            </a:r>
            <a:r>
              <a:rPr lang="es-CR" sz="2000"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solo debemos mover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en la dirección opuesta a la derivada</a:t>
            </a: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spTree>
    <p:extLst>
      <p:ext uri="{BB962C8B-B14F-4D97-AF65-F5344CB8AC3E}">
        <p14:creationId xmlns:p14="http://schemas.microsoft.com/office/powerpoint/2010/main" val="340127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6"/>
            <a:ext cx="8229600" cy="2698544"/>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El </a:t>
            </a:r>
            <a:r>
              <a:rPr lang="es-CR" sz="2000" i="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es la derivada de una operación tensorial. Es la generalización del concepto de derivadas a funciones que toman tensores como entradas.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Considere un vector de entrada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una matriz </a:t>
            </a:r>
            <a:r>
              <a:rPr lang="es-CR" sz="2000"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un objetivo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y una función de pérdida </a:t>
            </a:r>
            <a:r>
              <a:rPr lang="es-CR" sz="2000" dirty="0">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Myriad Pro" panose="020B0503030403020204" pitchFamily="34" charset="0"/>
                <a:ea typeface="ＭＳ Ｐゴシック" panose="020B0600070205080204" pitchFamily="34" charset="-128"/>
              </a:rPr>
              <a:t>. Podemos utilizar </a:t>
            </a:r>
            <a:r>
              <a:rPr lang="es-CR" sz="2000"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para calcular un </a:t>
            </a:r>
            <a:r>
              <a:rPr lang="es-CR" sz="2000" dirty="0">
                <a:solidFill>
                  <a:srgbClr val="595959"/>
                </a:solidFill>
                <a:latin typeface="Andale Mono" panose="020B0509000000000004" pitchFamily="49" charset="0"/>
                <a:ea typeface="ＭＳ Ｐゴシック" panose="020B0600070205080204" pitchFamily="34" charset="-128"/>
              </a:rPr>
              <a:t>y_pred </a:t>
            </a:r>
            <a:r>
              <a:rPr lang="es-CR" sz="2000" dirty="0">
                <a:solidFill>
                  <a:srgbClr val="595959"/>
                </a:solidFill>
                <a:latin typeface="Myriad Pro" panose="020B0503030403020204" pitchFamily="34" charset="0"/>
                <a:ea typeface="ＭＳ Ｐゴシック" panose="020B0600070205080204" pitchFamily="34" charset="-128"/>
              </a:rPr>
              <a:t>y calcular la pérdida o la diferencia entre el candidato objetivo </a:t>
            </a:r>
            <a:r>
              <a:rPr lang="es-CR" sz="2000" dirty="0">
                <a:solidFill>
                  <a:srgbClr val="595959"/>
                </a:solidFill>
                <a:latin typeface="Andale Mono" panose="020B0509000000000004" pitchFamily="49" charset="0"/>
                <a:ea typeface="ＭＳ Ｐゴシック" panose="020B0600070205080204" pitchFamily="34" charset="-128"/>
              </a:rPr>
              <a:t>y_pred </a:t>
            </a:r>
            <a:r>
              <a:rPr lang="es-CR" sz="2000" dirty="0">
                <a:solidFill>
                  <a:srgbClr val="595959"/>
                </a:solidFill>
                <a:latin typeface="Myriad Pro" panose="020B0503030403020204" pitchFamily="34" charset="0"/>
                <a:ea typeface="ＭＳ Ｐゴシック" panose="020B0600070205080204" pitchFamily="34" charset="-128"/>
              </a:rPr>
              <a:t>y el objetivo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dirty="0"/>
          </a:p>
        </p:txBody>
      </p:sp>
      <p:pic>
        <p:nvPicPr>
          <p:cNvPr id="5" name="Imagen 4">
            <a:extLst>
              <a:ext uri="{FF2B5EF4-FFF2-40B4-BE49-F238E27FC236}">
                <a16:creationId xmlns:a16="http://schemas.microsoft.com/office/drawing/2014/main" id="{D879D685-48DA-CA4E-9FDA-3F66CD5E5705}"/>
              </a:ext>
            </a:extLst>
          </p:cNvPr>
          <p:cNvPicPr/>
          <p:nvPr/>
        </p:nvPicPr>
        <p:blipFill>
          <a:blip r:embed="rId2"/>
          <a:stretch>
            <a:fillRect/>
          </a:stretch>
        </p:blipFill>
        <p:spPr>
          <a:xfrm>
            <a:off x="537210" y="3953986"/>
            <a:ext cx="5274945" cy="448310"/>
          </a:xfrm>
          <a:prstGeom prst="rect">
            <a:avLst/>
          </a:prstGeom>
        </p:spPr>
      </p:pic>
    </p:spTree>
    <p:extLst>
      <p:ext uri="{BB962C8B-B14F-4D97-AF65-F5344CB8AC3E}">
        <p14:creationId xmlns:p14="http://schemas.microsoft.com/office/powerpoint/2010/main" val="63591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6"/>
            <a:ext cx="8229600" cy="3590084"/>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Digamos que el valor actual de </a:t>
            </a:r>
            <a:r>
              <a:rPr lang="es-CR" sz="2000"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Entonces la derivada de </a:t>
            </a:r>
            <a:r>
              <a:rPr lang="es-CR" sz="2000"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el punto </a:t>
            </a:r>
            <a:r>
              <a:rPr lang="es-CR" sz="2000"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es un tensor  </a:t>
            </a:r>
            <a:r>
              <a:rPr lang="es-CR" sz="2000" dirty="0">
                <a:solidFill>
                  <a:srgbClr val="595959"/>
                </a:solidFill>
                <a:latin typeface="Andale Mono" panose="020B0509000000000004" pitchFamily="49" charset="0"/>
                <a:ea typeface="ＭＳ Ｐゴシック" panose="020B0600070205080204" pitchFamily="34" charset="-128"/>
              </a:rPr>
              <a:t>gradient(f)(W0)</a:t>
            </a:r>
            <a:r>
              <a:rPr lang="es-CR" sz="2000" dirty="0">
                <a:solidFill>
                  <a:srgbClr val="595959"/>
                </a:solidFill>
                <a:latin typeface="Myriad Pro" panose="020B0503030403020204" pitchFamily="34" charset="0"/>
                <a:ea typeface="ＭＳ Ｐゴシック" panose="020B0600070205080204" pitchFamily="34" charset="-128"/>
              </a:rPr>
              <a:t>con la misma forma que </a:t>
            </a:r>
            <a:r>
              <a:rPr lang="es-CR" sz="2000"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donde cada gradiente de coeficiente </a:t>
            </a:r>
            <a:r>
              <a:rPr lang="es-CR" sz="2000" dirty="0">
                <a:solidFill>
                  <a:srgbClr val="595959"/>
                </a:solidFill>
                <a:latin typeface="Andale Mono" panose="020B0509000000000004" pitchFamily="49" charset="0"/>
                <a:ea typeface="ＭＳ Ｐゴシック" panose="020B0600070205080204" pitchFamily="34" charset="-128"/>
              </a:rPr>
              <a:t>(f)(W0)[i,j]</a:t>
            </a:r>
            <a:r>
              <a:rPr lang="es-CR" sz="2000" dirty="0">
                <a:solidFill>
                  <a:srgbClr val="595959"/>
                </a:solidFill>
                <a:latin typeface="Myriad Pro" panose="020B0503030403020204" pitchFamily="34" charset="0"/>
                <a:ea typeface="ＭＳ Ｐゴシック" panose="020B0600070205080204" pitchFamily="34" charset="-128"/>
              </a:rPr>
              <a:t>indica la dirección y magnitud del cambio en </a:t>
            </a:r>
            <a:r>
              <a:rPr lang="es-CR" sz="2000" dirty="0">
                <a:solidFill>
                  <a:srgbClr val="595959"/>
                </a:solidFill>
                <a:latin typeface="Andale Mono" panose="020B0509000000000004" pitchFamily="49" charset="0"/>
                <a:ea typeface="ＭＳ Ｐゴシック" panose="020B0600070205080204" pitchFamily="34" charset="-128"/>
              </a:rPr>
              <a:t>loss_value </a:t>
            </a:r>
            <a:r>
              <a:rPr lang="es-CR" sz="2000" dirty="0">
                <a:solidFill>
                  <a:srgbClr val="595959"/>
                </a:solidFill>
                <a:latin typeface="Myriad Pro" panose="020B0503030403020204" pitchFamily="34" charset="0"/>
                <a:ea typeface="ＭＳ Ｐゴシック" panose="020B0600070205080204" pitchFamily="34" charset="-128"/>
              </a:rPr>
              <a:t>que se observa al modificar </a:t>
            </a:r>
            <a:r>
              <a:rPr lang="es-CR" sz="2000" dirty="0">
                <a:solidFill>
                  <a:srgbClr val="595959"/>
                </a:solidFill>
                <a:latin typeface="Andale Mono" panose="020B0509000000000004" pitchFamily="49" charset="0"/>
                <a:ea typeface="ＭＳ Ｐゴシック" panose="020B0600070205080204" pitchFamily="34" charset="-128"/>
              </a:rPr>
              <a:t>W0[i,j]. </a:t>
            </a:r>
            <a:r>
              <a:rPr lang="es-CR" sz="2000" dirty="0">
                <a:solidFill>
                  <a:srgbClr val="595959"/>
                </a:solidFill>
                <a:latin typeface="Myriad Pro" panose="020B0503030403020204" pitchFamily="34" charset="0"/>
                <a:ea typeface="ＭＳ Ｐゴシック" panose="020B0600070205080204" pitchFamily="34" charset="-128"/>
              </a:rPr>
              <a:t>Ese gradiente tensorial </a:t>
            </a:r>
            <a:r>
              <a:rPr lang="es-CR" sz="2000" dirty="0">
                <a:solidFill>
                  <a:srgbClr val="595959"/>
                </a:solidFill>
                <a:latin typeface="Andale Mono" panose="020B0509000000000004" pitchFamily="49" charset="0"/>
                <a:ea typeface="ＭＳ Ｐゴシック" panose="020B0600070205080204" pitchFamily="34" charset="-128"/>
              </a:rPr>
              <a:t>(f)(W0)</a:t>
            </a:r>
            <a:r>
              <a:rPr lang="es-CR" sz="2000" dirty="0">
                <a:solidFill>
                  <a:srgbClr val="595959"/>
                </a:solidFill>
                <a:latin typeface="Myriad Pro" panose="020B0503030403020204" pitchFamily="34" charset="0"/>
                <a:ea typeface="ＭＳ Ｐゴシック" panose="020B0600070205080204" pitchFamily="34" charset="-128"/>
              </a:rPr>
              <a:t> es el gradiente de la función </a:t>
            </a:r>
            <a:r>
              <a:rPr lang="es-CR" sz="2000" dirty="0">
                <a:solidFill>
                  <a:srgbClr val="595959"/>
                </a:solidFill>
                <a:latin typeface="Andale Mono" panose="020B0509000000000004" pitchFamily="49" charset="0"/>
                <a:ea typeface="ＭＳ Ｐゴシック" panose="020B0600070205080204" pitchFamily="34" charset="-128"/>
              </a:rPr>
              <a:t>f(W) = loss_value </a:t>
            </a:r>
            <a:r>
              <a:rPr lang="es-CR" sz="2000" dirty="0">
                <a:solidFill>
                  <a:srgbClr val="595959"/>
                </a:solidFill>
                <a:latin typeface="Myriad Pro" panose="020B0503030403020204" pitchFamily="34" charset="0"/>
                <a:ea typeface="ＭＳ Ｐゴシック" panose="020B0600070205080204" pitchFamily="34" charset="-128"/>
              </a:rPr>
              <a:t>en </a:t>
            </a:r>
            <a:r>
              <a:rPr lang="es-CR" sz="2000"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Anteriormente vimos que la derivada de una función </a:t>
            </a:r>
            <a:r>
              <a:rPr lang="es-CR" sz="2000"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de un coeficiente simple se puede interpretar como la pendiente de la curva de </a:t>
            </a:r>
            <a:r>
              <a:rPr lang="es-CR" sz="2000"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Asimismo, </a:t>
            </a:r>
            <a:r>
              <a:rPr lang="es-CR" sz="2000" dirty="0">
                <a:solidFill>
                  <a:srgbClr val="595959"/>
                </a:solidFill>
                <a:latin typeface="Andale Mono" panose="020B0509000000000004" pitchFamily="49" charset="0"/>
                <a:ea typeface="ＭＳ Ｐゴシック" panose="020B0600070205080204" pitchFamily="34" charset="-128"/>
              </a:rPr>
              <a:t>gradient(f)(W0)</a:t>
            </a:r>
            <a:r>
              <a:rPr lang="es-CR" sz="2000" dirty="0">
                <a:solidFill>
                  <a:srgbClr val="595959"/>
                </a:solidFill>
                <a:latin typeface="Myriad Pro" panose="020B0503030403020204" pitchFamily="34" charset="0"/>
                <a:ea typeface="ＭＳ Ｐゴシック" panose="020B0600070205080204" pitchFamily="34" charset="-128"/>
              </a:rPr>
              <a:t>se puede interpretar como el tensor que describe la </a:t>
            </a:r>
            <a:r>
              <a:rPr lang="es-CR" sz="2000" i="1" dirty="0">
                <a:solidFill>
                  <a:srgbClr val="595959"/>
                </a:solidFill>
                <a:latin typeface="Myriad Pro" panose="020B0503030403020204" pitchFamily="34" charset="0"/>
                <a:ea typeface="ＭＳ Ｐゴシック" panose="020B0600070205080204" pitchFamily="34" charset="-128"/>
              </a:rPr>
              <a:t>curvatura</a:t>
            </a:r>
            <a:r>
              <a:rPr lang="es-CR" sz="2000" dirty="0">
                <a:solidFill>
                  <a:srgbClr val="595959"/>
                </a:solidFill>
                <a:latin typeface="Myriad Pro" panose="020B0503030403020204" pitchFamily="34" charset="0"/>
                <a:ea typeface="ＭＳ Ｐゴシック" panose="020B0600070205080204" pitchFamily="34" charset="-128"/>
              </a:rPr>
              <a:t> de </a:t>
            </a:r>
            <a:r>
              <a:rPr lang="es-CR" sz="2000"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alrededor de </a:t>
            </a:r>
            <a:r>
              <a:rPr lang="es-CR" sz="2000"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dirty="0"/>
          </a:p>
        </p:txBody>
      </p:sp>
    </p:spTree>
    <p:extLst>
      <p:ext uri="{BB962C8B-B14F-4D97-AF65-F5344CB8AC3E}">
        <p14:creationId xmlns:p14="http://schemas.microsoft.com/office/powerpoint/2010/main" val="176044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6"/>
            <a:ext cx="8229600" cy="3590084"/>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Por esta razón, de la misma manera que, para una función </a:t>
            </a:r>
            <a:r>
              <a:rPr lang="es-CR" sz="2000"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se puede reducir el valor de </a:t>
            </a:r>
            <a:r>
              <a:rPr lang="es-CR" sz="2000"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poco en la dirección opuesta a la derivada, con una función </a:t>
            </a:r>
            <a:r>
              <a:rPr lang="es-CR" sz="2000"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de  tensor, puede reducir </a:t>
            </a:r>
            <a:r>
              <a:rPr lang="es-CR" sz="2000"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en la dirección opuesta al gradiente.</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Por ejemplo, </a:t>
            </a:r>
            <a:r>
              <a:rPr lang="es-CR" sz="2000" dirty="0">
                <a:solidFill>
                  <a:srgbClr val="595959"/>
                </a:solidFill>
                <a:latin typeface="Andale Mono" panose="020B0509000000000004" pitchFamily="49" charset="0"/>
                <a:ea typeface="ＭＳ Ｐゴシック" panose="020B0600070205080204" pitchFamily="34" charset="-128"/>
              </a:rPr>
              <a:t>W1 = W0 - paso * gradient(f)(W0) </a:t>
            </a:r>
            <a:r>
              <a:rPr lang="es-CR" sz="2000" dirty="0">
                <a:solidFill>
                  <a:srgbClr val="595959"/>
                </a:solidFill>
                <a:latin typeface="Myriad Pro" panose="020B0503030403020204" pitchFamily="34" charset="0"/>
                <a:ea typeface="ＭＳ Ｐゴシック" panose="020B0600070205080204" pitchFamily="34" charset="-128"/>
              </a:rPr>
              <a:t>(donde paso es un factor de escala pequeño). Eso significa ir en contra de la curvatura, que intuitivamente debería ubicarte más abajo en la curva. Tenga en cuenta que el paso del factor de escala es necesario porque </a:t>
            </a:r>
            <a:r>
              <a:rPr lang="es-CR" sz="2000" dirty="0">
                <a:solidFill>
                  <a:srgbClr val="595959"/>
                </a:solidFill>
                <a:latin typeface="Andale Mono" panose="020B0509000000000004" pitchFamily="49" charset="0"/>
                <a:ea typeface="ＭＳ Ｐゴシック" panose="020B0600070205080204" pitchFamily="34" charset="-128"/>
              </a:rPr>
              <a:t>gradiente(f)(W0)</a:t>
            </a:r>
            <a:r>
              <a:rPr lang="es-CR" sz="2000" dirty="0">
                <a:solidFill>
                  <a:srgbClr val="595959"/>
                </a:solidFill>
                <a:latin typeface="Myriad Pro" panose="020B0503030403020204" pitchFamily="34" charset="0"/>
                <a:ea typeface="ＭＳ Ｐゴシック" panose="020B0600070205080204" pitchFamily="34" charset="-128"/>
              </a:rPr>
              <a:t> solo se aproxima a la curvatura cuando está cerca de </a:t>
            </a:r>
            <a:r>
              <a:rPr lang="es-CR" sz="2000"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por lo que no quiere alejarse demasiado de </a:t>
            </a:r>
            <a:r>
              <a:rPr lang="es-CR" sz="2000"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25</a:t>
            </a:fld>
            <a:endParaRPr lang="en-US" altLang="es-CR" dirty="0"/>
          </a:p>
        </p:txBody>
      </p:sp>
    </p:spTree>
    <p:extLst>
      <p:ext uri="{BB962C8B-B14F-4D97-AF65-F5344CB8AC3E}">
        <p14:creationId xmlns:p14="http://schemas.microsoft.com/office/powerpoint/2010/main" val="364143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47626"/>
                <a:ext cx="8229600" cy="3612944"/>
              </a:xfrm>
            </p:spPr>
            <p:txBody>
              <a:bodyPr/>
              <a:lstStyle/>
              <a:p>
                <a:pPr marL="0" indent="0">
                  <a:buNone/>
                </a:pPr>
                <a:r>
                  <a:rPr lang="es-CR" sz="1800" dirty="0">
                    <a:solidFill>
                      <a:srgbClr val="595959"/>
                    </a:solidFill>
                    <a:latin typeface="Myriad Pro" panose="020B0503030403020204" pitchFamily="34" charset="0"/>
                    <a:ea typeface="ＭＳ Ｐゴシック" panose="020B0600070205080204" pitchFamily="34" charset="-128"/>
                  </a:rPr>
                  <a:t>Supongamos que </a:t>
                </a:r>
                <a:r>
                  <a:rPr lang="es-CR" sz="1800"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está en un plano tridimensional, su gradiente  </a:t>
                </a:r>
                <a14:m>
                  <m:oMath xmlns:m="http://schemas.openxmlformats.org/officeDocument/2006/math">
                    <m:r>
                      <m:rPr>
                        <m:sty m:val="p"/>
                      </m:rPr>
                      <a:rPr lang="es-CR" sz="1800" i="1" smtClean="0">
                        <a:solidFill>
                          <a:srgbClr val="595959"/>
                        </a:solidFill>
                        <a:latin typeface="Cambria Math" panose="02040503050406030204" pitchFamily="18" charset="0"/>
                        <a:ea typeface="Cambria Math" panose="02040503050406030204" pitchFamily="18" charset="0"/>
                      </a:rPr>
                      <m:t>∇</m:t>
                    </m:r>
                  </m:oMath>
                </a14:m>
                <a:r>
                  <a:rPr lang="es-CR" sz="1800" dirty="0">
                    <a:solidFill>
                      <a:srgbClr val="595959"/>
                    </a:solidFill>
                    <a:latin typeface="Myriad Pro" panose="020B0503030403020204" pitchFamily="34" charset="0"/>
                    <a:ea typeface="ＭＳ Ｐゴシック" panose="020B0600070205080204" pitchFamily="34" charset="-128"/>
                  </a:rPr>
                  <a:t>f contiene toda la información de sus derivadas parciales en un vector.</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r>
                        <m:rPr>
                          <m:sty m:val="p"/>
                        </m:rPr>
                        <a:rPr lang="es-CR" sz="160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𝑓</m:t>
                      </m:r>
                      <m:r>
                        <a:rPr lang="es-ES" sz="1600" b="0" i="1" smtClean="0">
                          <a:solidFill>
                            <a:srgbClr val="595959"/>
                          </a:solidFill>
                          <a:latin typeface="Cambria Math" panose="02040503050406030204" pitchFamily="18" charset="0"/>
                          <a:ea typeface="Cambria Math" panose="02040503050406030204" pitchFamily="18" charset="0"/>
                        </a:rPr>
                        <m:t>=</m:t>
                      </m:r>
                      <m:d>
                        <m:dPr>
                          <m:begChr m:val="["/>
                          <m:endChr m:val="]"/>
                          <m:ctrlPr>
                            <a:rPr lang="es-ES" sz="1600" b="0"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600" b="0" i="1" smtClean="0">
                                  <a:solidFill>
                                    <a:srgbClr val="595959"/>
                                  </a:solidFill>
                                  <a:latin typeface="Cambria Math" panose="02040503050406030204" pitchFamily="18" charset="0"/>
                                  <a:ea typeface="Cambria Math" panose="02040503050406030204" pitchFamily="18" charset="0"/>
                                </a:rPr>
                              </m:ctrlPr>
                            </m:mPr>
                            <m:mr>
                              <m:e>
                                <m:f>
                                  <m:fPr>
                                    <m:ctrlPr>
                                      <a:rPr lang="es-ES" sz="1600" b="0" i="1" smtClean="0">
                                        <a:solidFill>
                                          <a:srgbClr val="595959"/>
                                        </a:solidFill>
                                        <a:latin typeface="Cambria Math" panose="02040503050406030204" pitchFamily="18" charset="0"/>
                                        <a:ea typeface="Cambria Math" panose="02040503050406030204" pitchFamily="18" charset="0"/>
                                      </a:rPr>
                                    </m:ctrlPr>
                                  </m:fPr>
                                  <m:num>
                                    <m:r>
                                      <m:rPr>
                                        <m:brk m:alnAt="7"/>
                                      </m:rP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𝑓</m:t>
                                    </m:r>
                                  </m:num>
                                  <m:den>
                                    <m:r>
                                      <m:rPr>
                                        <m:brk m:alnAt="7"/>
                                      </m:rP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𝑥</m:t>
                                    </m:r>
                                  </m:den>
                                </m:f>
                              </m:e>
                            </m:mr>
                            <m:mr>
                              <m:e>
                                <m:f>
                                  <m:fPr>
                                    <m:ctrlPr>
                                      <a:rPr lang="es-ES" sz="1600" b="0" i="1" smtClean="0">
                                        <a:solidFill>
                                          <a:srgbClr val="595959"/>
                                        </a:solidFill>
                                        <a:latin typeface="Cambria Math" panose="02040503050406030204" pitchFamily="18" charset="0"/>
                                        <a:ea typeface="Cambria Math" panose="02040503050406030204" pitchFamily="18" charset="0"/>
                                      </a:rPr>
                                    </m:ctrlPr>
                                  </m:fPr>
                                  <m:num>
                                    <m: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𝑓</m:t>
                                    </m:r>
                                  </m:num>
                                  <m:den>
                                    <m:eqArr>
                                      <m:eqArrPr>
                                        <m:ctrlPr>
                                          <a:rPr lang="es-ES" sz="1600" b="0" i="1" smtClean="0">
                                            <a:solidFill>
                                              <a:srgbClr val="595959"/>
                                            </a:solidFill>
                                            <a:latin typeface="Cambria Math" panose="02040503050406030204" pitchFamily="18" charset="0"/>
                                            <a:ea typeface="Cambria Math" panose="02040503050406030204" pitchFamily="18" charset="0"/>
                                          </a:rPr>
                                        </m:ctrlPr>
                                      </m:eqArrPr>
                                      <m:e>
                                        <m: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𝑦</m:t>
                                        </m:r>
                                      </m:e>
                                      <m:e>
                                        <m:f>
                                          <m:fPr>
                                            <m:ctrlPr>
                                              <a:rPr lang="es-ES" sz="1600" b="0" i="1" smtClean="0">
                                                <a:solidFill>
                                                  <a:srgbClr val="595959"/>
                                                </a:solidFill>
                                                <a:latin typeface="Cambria Math" panose="02040503050406030204" pitchFamily="18" charset="0"/>
                                                <a:ea typeface="Cambria Math" panose="02040503050406030204" pitchFamily="18" charset="0"/>
                                              </a:rPr>
                                            </m:ctrlPr>
                                          </m:fPr>
                                          <m:num>
                                            <m: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𝑓</m:t>
                                            </m:r>
                                          </m:num>
                                          <m:den>
                                            <m: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𝑧</m:t>
                                            </m:r>
                                          </m:den>
                                        </m:f>
                                      </m:e>
                                    </m:eqArr>
                                  </m:den>
                                </m:f>
                              </m:e>
                            </m:mr>
                          </m:m>
                        </m:e>
                      </m:d>
                    </m:oMath>
                  </m:oMathPara>
                </a14:m>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Es decir, </a:t>
                </a:r>
                <a:r>
                  <a:rPr lang="es-CR" sz="1800"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 una función vectorial. Ahora sea </a:t>
                </a:r>
                <a:r>
                  <a:rPr lang="es-CR" sz="1800" dirty="0">
                    <a:solidFill>
                      <a:srgbClr val="595959"/>
                    </a:solidFill>
                    <a:latin typeface="Cambria Math" panose="02040503050406030204" pitchFamily="18" charset="0"/>
                    <a:ea typeface="Cambria Math" panose="02040503050406030204" pitchFamily="18" charset="0"/>
                  </a:rPr>
                  <a:t>(x0, y0,z0) </a:t>
                </a:r>
                <a:r>
                  <a:rPr lang="es-CR" sz="1800" dirty="0">
                    <a:solidFill>
                      <a:srgbClr val="595959"/>
                    </a:solidFill>
                    <a:latin typeface="Myriad Pro" panose="020B0503030403020204" pitchFamily="34" charset="0"/>
                    <a:ea typeface="ＭＳ Ｐゴシック" panose="020B0600070205080204" pitchFamily="34" charset="-128"/>
                  </a:rPr>
                  <a:t>un punto en el espacio. ¿Qué nos dice  </a:t>
                </a:r>
                <a14:m>
                  <m:oMath xmlns:m="http://schemas.openxmlformats.org/officeDocument/2006/math">
                    <m:r>
                      <m:rPr>
                        <m:sty m:val="p"/>
                      </m:rPr>
                      <a:rPr lang="es-CR" sz="1800" i="1" smtClean="0">
                        <a:solidFill>
                          <a:srgbClr val="595959"/>
                        </a:solidFill>
                        <a:latin typeface="Cambria Math" panose="02040503050406030204" pitchFamily="18" charset="0"/>
                        <a:ea typeface="Cambria Math" panose="02040503050406030204" pitchFamily="18" charset="0"/>
                      </a:rPr>
                      <m:t>∇</m:t>
                    </m:r>
                    <m:r>
                      <a:rPr lang="es-ES" sz="1800" b="0" i="1" smtClean="0">
                        <a:solidFill>
                          <a:srgbClr val="595959"/>
                        </a:solidFill>
                        <a:latin typeface="Cambria Math" panose="02040503050406030204" pitchFamily="18" charset="0"/>
                        <a:ea typeface="Cambria Math" panose="02040503050406030204" pitchFamily="18" charset="0"/>
                      </a:rPr>
                      <m:t>𝑓</m:t>
                    </m:r>
                  </m:oMath>
                </a14:m>
                <a:r>
                  <a:rPr lang="es-CR" sz="1800" dirty="0">
                    <a:solidFill>
                      <a:srgbClr val="595959"/>
                    </a:solidFill>
                    <a:latin typeface="Cambria Math" panose="02040503050406030204" pitchFamily="18" charset="0"/>
                    <a:ea typeface="Cambria Math" panose="02040503050406030204" pitchFamily="18" charset="0"/>
                  </a:rPr>
                  <a:t>(x0,y0,z0)</a:t>
                </a:r>
                <a:r>
                  <a:rPr lang="es-CR" sz="1800" dirty="0">
                    <a:solidFill>
                      <a:srgbClr val="595959"/>
                    </a:solidFill>
                    <a:latin typeface="Myriad Pro" panose="020B0503030403020204" pitchFamily="34" charset="0"/>
                    <a:ea typeface="ＭＳ Ｐゴシック" panose="020B0600070205080204" pitchFamily="34" charset="-128"/>
                  </a:rPr>
                  <a:t>? El gradiente entonces apuntará en la dirección para incrementar </a:t>
                </a:r>
                <a:r>
                  <a:rPr lang="es-CR" sz="1800"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en dirección a la cima de la función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947626"/>
                <a:ext cx="8229600" cy="3612944"/>
              </a:xfrm>
              <a:blipFill>
                <a:blip r:embed="rId2"/>
                <a:stretch>
                  <a:fillRect l="-617" t="-699" r="-617" b="-4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26</a:t>
            </a:fld>
            <a:endParaRPr lang="en-US" altLang="es-CR" dirty="0"/>
          </a:p>
        </p:txBody>
      </p:sp>
    </p:spTree>
    <p:extLst>
      <p:ext uri="{BB962C8B-B14F-4D97-AF65-F5344CB8AC3E}">
        <p14:creationId xmlns:p14="http://schemas.microsoft.com/office/powerpoint/2010/main" val="1916761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27</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7" name="Imagen 19" descr="Gráfico, Gráfico de superficie&#10;&#10;Descripción generada automáticamente">
            <a:extLst>
              <a:ext uri="{FF2B5EF4-FFF2-40B4-BE49-F238E27FC236}">
                <a16:creationId xmlns:a16="http://schemas.microsoft.com/office/drawing/2014/main" id="{FCABE88A-CDBF-6C42-9606-DE498F63F54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0010" y="1337241"/>
            <a:ext cx="3970020" cy="329152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21" descr="Gráfico, Gráfico de superficie&#10;&#10;Descripción generada automáticamente">
            <a:extLst>
              <a:ext uri="{FF2B5EF4-FFF2-40B4-BE49-F238E27FC236}">
                <a16:creationId xmlns:a16="http://schemas.microsoft.com/office/drawing/2014/main" id="{0E85E4BC-783F-4240-B620-25176ADA1F5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050030" y="1415616"/>
            <a:ext cx="4572000" cy="3134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05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Ejemplo</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28</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3" name="Rectangle 2">
            <a:extLst>
              <a:ext uri="{FF2B5EF4-FFF2-40B4-BE49-F238E27FC236}">
                <a16:creationId xmlns:a16="http://schemas.microsoft.com/office/drawing/2014/main" id="{72CE1970-0AEC-F14A-BFBC-7A36385BCB53}"/>
              </a:ext>
            </a:extLst>
          </p:cNvPr>
          <p:cNvSpPr>
            <a:spLocks noChangeArrowheads="1"/>
          </p:cNvSpPr>
          <p:nvPr/>
        </p:nvSpPr>
        <p:spPr bwMode="auto">
          <a:xfrm>
            <a:off x="0" y="11393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5" name="Rectangle 4">
            <a:extLst>
              <a:ext uri="{FF2B5EF4-FFF2-40B4-BE49-F238E27FC236}">
                <a16:creationId xmlns:a16="http://schemas.microsoft.com/office/drawing/2014/main" id="{27707D14-5F2B-9144-BB18-9686E8358FFB}"/>
              </a:ext>
            </a:extLst>
          </p:cNvPr>
          <p:cNvSpPr>
            <a:spLocks noChangeArrowheads="1"/>
          </p:cNvSpPr>
          <p:nvPr/>
        </p:nvSpPr>
        <p:spPr bwMode="auto">
          <a:xfrm>
            <a:off x="4051300" y="1632495"/>
            <a:ext cx="793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pic>
        <p:nvPicPr>
          <p:cNvPr id="3075" name="Imagen 21" descr="Gráfico, Gráfico de superficie&#10;&#10;Descripción generada automáticamente">
            <a:extLst>
              <a:ext uri="{FF2B5EF4-FFF2-40B4-BE49-F238E27FC236}">
                <a16:creationId xmlns:a16="http://schemas.microsoft.com/office/drawing/2014/main" id="{DACC5CDA-0C94-5F4F-8D56-AEDD4C4F259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72000" y="1139324"/>
            <a:ext cx="4572000" cy="31347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62BB4E9-AC0B-C349-AA4F-CAD5B25F9C95}"/>
                  </a:ext>
                </a:extLst>
              </p:cNvPr>
              <p:cNvSpPr txBox="1"/>
              <p:nvPr/>
            </p:nvSpPr>
            <p:spPr>
              <a:xfrm>
                <a:off x="434340" y="1632495"/>
                <a:ext cx="4469130" cy="2231958"/>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Si </a:t>
                </a:r>
                <a:r>
                  <a:rPr lang="es-CR" dirty="0">
                    <a:solidFill>
                      <a:srgbClr val="595959"/>
                    </a:solidFill>
                    <a:latin typeface="Cambria Math" panose="02040503050406030204" pitchFamily="18" charset="0"/>
                    <a:ea typeface="Cambria Math" panose="02040503050406030204" pitchFamily="18" charset="0"/>
                  </a:rPr>
                  <a:t>f(</a:t>
                </a:r>
                <a:r>
                  <a:rPr lang="es-CR" dirty="0" err="1">
                    <a:solidFill>
                      <a:srgbClr val="595959"/>
                    </a:solidFill>
                    <a:latin typeface="Cambria Math" panose="02040503050406030204" pitchFamily="18" charset="0"/>
                    <a:ea typeface="Cambria Math" panose="02040503050406030204" pitchFamily="18" charset="0"/>
                  </a:rPr>
                  <a:t>x,y</a:t>
                </a:r>
                <a:r>
                  <a:rPr lang="es-CR" dirty="0">
                    <a:solidFill>
                      <a:srgbClr val="595959"/>
                    </a:solidFill>
                    <a:latin typeface="Cambria Math" panose="02040503050406030204" pitchFamily="18" charset="0"/>
                    <a:ea typeface="Cambria Math" panose="02040503050406030204" pitchFamily="18" charset="0"/>
                  </a:rPr>
                  <a:t>)</a:t>
                </a:r>
                <a:r>
                  <a:rPr lang="es-CR" dirty="0">
                    <a:solidFill>
                      <a:srgbClr val="595959"/>
                    </a:solidFill>
                    <a:latin typeface="Myriad Pro" panose="020B0503030403020204" pitchFamily="34" charset="0"/>
                  </a:rPr>
                  <a:t> = </a:t>
                </a:r>
                <a14:m>
                  <m:oMath xmlns:m="http://schemas.openxmlformats.org/officeDocument/2006/math">
                    <m:sSup>
                      <m:sSupPr>
                        <m:ctrlPr>
                          <a:rPr lang="es-CR" i="1" smtClean="0">
                            <a:solidFill>
                              <a:srgbClr val="595959"/>
                            </a:solidFill>
                            <a:latin typeface="Cambria Math" panose="02040503050406030204" pitchFamily="18" charset="0"/>
                          </a:rPr>
                        </m:ctrlPr>
                      </m:sSupPr>
                      <m:e>
                        <m:r>
                          <a:rPr lang="es-CR" i="1" smtClean="0">
                            <a:solidFill>
                              <a:srgbClr val="595959"/>
                            </a:solidFill>
                            <a:latin typeface="Cambria Math" panose="02040503050406030204" pitchFamily="18" charset="0"/>
                          </a:rPr>
                          <m:t>𝑥</m:t>
                        </m:r>
                      </m:e>
                      <m:sup>
                        <m:r>
                          <a:rPr lang="es-CR" i="1" smtClean="0">
                            <a:solidFill>
                              <a:srgbClr val="595959"/>
                            </a:solidFill>
                            <a:latin typeface="Cambria Math" panose="02040503050406030204" pitchFamily="18" charset="0"/>
                          </a:rPr>
                          <m:t>2</m:t>
                        </m:r>
                      </m:sup>
                    </m:sSup>
                    <m:r>
                      <a:rPr lang="es-ES" b="0" i="1" smtClean="0">
                        <a:solidFill>
                          <a:srgbClr val="595959"/>
                        </a:solidFill>
                        <a:latin typeface="Cambria Math" panose="02040503050406030204" pitchFamily="18" charset="0"/>
                      </a:rPr>
                      <m:t>−5</m:t>
                    </m:r>
                    <m:r>
                      <a:rPr lang="es-ES" b="0" i="1" smtClean="0">
                        <a:solidFill>
                          <a:srgbClr val="595959"/>
                        </a:solidFill>
                        <a:latin typeface="Cambria Math" panose="02040503050406030204" pitchFamily="18" charset="0"/>
                      </a:rPr>
                      <m:t>𝑥𝑦</m:t>
                    </m:r>
                    <m:r>
                      <a:rPr lang="es-ES" b="0" i="1" smtClean="0">
                        <a:solidFill>
                          <a:srgbClr val="595959"/>
                        </a:solidFill>
                        <a:latin typeface="Cambria Math" panose="02040503050406030204" pitchFamily="18" charset="0"/>
                      </a:rPr>
                      <m:t>+</m:t>
                    </m:r>
                    <m:r>
                      <a:rPr lang="es-ES" b="0" i="1" smtClean="0">
                        <a:solidFill>
                          <a:srgbClr val="595959"/>
                        </a:solidFill>
                        <a:latin typeface="Cambria Math" panose="02040503050406030204" pitchFamily="18" charset="0"/>
                      </a:rPr>
                      <m:t>𝑧</m:t>
                    </m:r>
                  </m:oMath>
                </a14:m>
                <a:r>
                  <a:rPr lang="es-CR" dirty="0">
                    <a:solidFill>
                      <a:srgbClr val="595959"/>
                    </a:solidFill>
                    <a:latin typeface="Myriad Pro" panose="020B0503030403020204" pitchFamily="34" charset="0"/>
                  </a:rPr>
                  <a:t>, entonces  </a:t>
                </a:r>
                <a14:m>
                  <m:oMath xmlns:m="http://schemas.openxmlformats.org/officeDocument/2006/math">
                    <m:r>
                      <m:rPr>
                        <m:sty m:val="p"/>
                      </m:rPr>
                      <a:rPr lang="es-CR" i="1" smtClean="0">
                        <a:solidFill>
                          <a:srgbClr val="595959"/>
                        </a:solidFill>
                        <a:latin typeface="Cambria Math" panose="02040503050406030204" pitchFamily="18" charset="0"/>
                        <a:ea typeface="Cambria Math" panose="02040503050406030204" pitchFamily="18" charset="0"/>
                      </a:rPr>
                      <m:t>∇</m:t>
                    </m:r>
                    <m:r>
                      <a:rPr lang="es-ES" b="0" i="1" smtClean="0">
                        <a:solidFill>
                          <a:srgbClr val="595959"/>
                        </a:solidFill>
                        <a:latin typeface="Cambria Math" panose="02040503050406030204" pitchFamily="18" charset="0"/>
                        <a:ea typeface="Cambria Math" panose="02040503050406030204" pitchFamily="18" charset="0"/>
                      </a:rPr>
                      <m:t>𝑓</m:t>
                    </m:r>
                  </m:oMath>
                </a14:m>
                <a:r>
                  <a:rPr lang="es-CR" dirty="0">
                    <a:solidFill>
                      <a:srgbClr val="595959"/>
                    </a:solidFill>
                    <a:latin typeface="Myriad Pro" panose="020B0503030403020204" pitchFamily="34" charset="0"/>
                  </a:rPr>
                  <a:t> vendría representado por:</a:t>
                </a:r>
              </a:p>
              <a:p>
                <a:endParaRPr lang="es-CR" dirty="0">
                  <a:solidFill>
                    <a:srgbClr val="595959"/>
                  </a:solidFill>
                  <a:latin typeface="Myriad Pro" panose="020B0503030403020204" pitchFamily="34" charset="0"/>
                </a:endParaRPr>
              </a:p>
              <a:p>
                <a:pPr/>
                <a14:m>
                  <m:oMathPara xmlns:m="http://schemas.openxmlformats.org/officeDocument/2006/math">
                    <m:oMathParaPr>
                      <m:jc m:val="centerGroup"/>
                    </m:oMathParaPr>
                    <m:oMath xmlns:m="http://schemas.openxmlformats.org/officeDocument/2006/math">
                      <m:r>
                        <m:rPr>
                          <m:sty m:val="p"/>
                        </m:rPr>
                        <a:rPr lang="es-CR" i="1" smtClean="0">
                          <a:solidFill>
                            <a:srgbClr val="595959"/>
                          </a:solidFill>
                          <a:latin typeface="Cambria Math" panose="02040503050406030204" pitchFamily="18" charset="0"/>
                          <a:ea typeface="Cambria Math" panose="02040503050406030204" pitchFamily="18" charset="0"/>
                        </a:rPr>
                        <m:t>∇</m:t>
                      </m:r>
                      <m:r>
                        <a:rPr lang="es-ES" b="0" i="1" smtClean="0">
                          <a:solidFill>
                            <a:srgbClr val="595959"/>
                          </a:solidFill>
                          <a:latin typeface="Cambria Math" panose="02040503050406030204" pitchFamily="18" charset="0"/>
                          <a:ea typeface="Cambria Math" panose="02040503050406030204" pitchFamily="18" charset="0"/>
                        </a:rPr>
                        <m:t>𝑓</m:t>
                      </m:r>
                      <m:r>
                        <a:rPr lang="es-ES" b="0" i="1" smtClean="0">
                          <a:solidFill>
                            <a:srgbClr val="595959"/>
                          </a:solidFill>
                          <a:latin typeface="Cambria Math" panose="02040503050406030204" pitchFamily="18" charset="0"/>
                          <a:ea typeface="Cambria Math" panose="02040503050406030204" pitchFamily="18" charset="0"/>
                        </a:rPr>
                        <m:t>= </m:t>
                      </m:r>
                      <m:d>
                        <m:dPr>
                          <m:begChr m:val="["/>
                          <m:endChr m:val="]"/>
                          <m:ctrlPr>
                            <a:rPr lang="es-ES" b="0"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solidFill>
                                    <a:srgbClr val="595959"/>
                                  </a:solidFill>
                                  <a:latin typeface="Cambria Math" panose="02040503050406030204" pitchFamily="18" charset="0"/>
                                  <a:ea typeface="Cambria Math" panose="02040503050406030204" pitchFamily="18" charset="0"/>
                                </a:rPr>
                              </m:ctrlPr>
                            </m:mPr>
                            <m:mr>
                              <m:e>
                                <m:r>
                                  <m:rPr>
                                    <m:brk m:alnAt="7"/>
                                  </m:rPr>
                                  <a:rPr lang="es-ES" b="0" i="1" smtClean="0">
                                    <a:solidFill>
                                      <a:srgbClr val="595959"/>
                                    </a:solidFill>
                                    <a:latin typeface="Cambria Math" panose="02040503050406030204" pitchFamily="18" charset="0"/>
                                    <a:ea typeface="Cambria Math" panose="02040503050406030204" pitchFamily="18" charset="0"/>
                                  </a:rPr>
                                  <m:t>2</m:t>
                                </m:r>
                                <m:r>
                                  <a:rPr lang="es-ES" b="0" i="1" smtClean="0">
                                    <a:solidFill>
                                      <a:srgbClr val="595959"/>
                                    </a:solidFill>
                                    <a:latin typeface="Cambria Math" panose="02040503050406030204" pitchFamily="18" charset="0"/>
                                    <a:ea typeface="Cambria Math" panose="02040503050406030204" pitchFamily="18" charset="0"/>
                                  </a:rPr>
                                  <m:t>𝑥</m:t>
                                </m:r>
                                <m:r>
                                  <a:rPr lang="es-ES" b="0" i="1" smtClean="0">
                                    <a:solidFill>
                                      <a:srgbClr val="595959"/>
                                    </a:solidFill>
                                    <a:latin typeface="Cambria Math" panose="02040503050406030204" pitchFamily="18" charset="0"/>
                                    <a:ea typeface="Cambria Math" panose="02040503050406030204" pitchFamily="18" charset="0"/>
                                  </a:rPr>
                                  <m:t>−5</m:t>
                                </m:r>
                              </m:e>
                            </m:mr>
                            <m:mr>
                              <m:e>
                                <m:r>
                                  <a:rPr lang="es-ES" b="0" i="1" smtClean="0">
                                    <a:solidFill>
                                      <a:srgbClr val="595959"/>
                                    </a:solidFill>
                                    <a:latin typeface="Cambria Math" panose="02040503050406030204" pitchFamily="18" charset="0"/>
                                    <a:ea typeface="Cambria Math" panose="02040503050406030204" pitchFamily="18" charset="0"/>
                                  </a:rPr>
                                  <m:t>−5</m:t>
                                </m:r>
                                <m:r>
                                  <a:rPr lang="es-ES" b="0" i="1" smtClean="0">
                                    <a:solidFill>
                                      <a:srgbClr val="595959"/>
                                    </a:solidFill>
                                    <a:latin typeface="Cambria Math" panose="02040503050406030204" pitchFamily="18" charset="0"/>
                                    <a:ea typeface="Cambria Math" panose="02040503050406030204" pitchFamily="18" charset="0"/>
                                  </a:rPr>
                                  <m:t>𝑥</m:t>
                                </m:r>
                              </m:e>
                            </m:mr>
                            <m:mr>
                              <m:e>
                                <m:r>
                                  <a:rPr lang="es-ES" b="0" i="1" smtClean="0">
                                    <a:solidFill>
                                      <a:srgbClr val="595959"/>
                                    </a:solidFill>
                                    <a:latin typeface="Cambria Math" panose="02040503050406030204" pitchFamily="18" charset="0"/>
                                    <a:ea typeface="Cambria Math" panose="02040503050406030204" pitchFamily="18" charset="0"/>
                                  </a:rPr>
                                  <m:t>1</m:t>
                                </m:r>
                              </m:e>
                            </m:mr>
                          </m:m>
                        </m:e>
                      </m:d>
                    </m:oMath>
                  </m:oMathPara>
                </a14:m>
                <a:endParaRPr lang="es-CR" dirty="0">
                  <a:solidFill>
                    <a:srgbClr val="595959"/>
                  </a:solidFill>
                  <a:latin typeface="Myriad Pro" panose="020B0503030403020204" pitchFamily="34" charset="0"/>
                </a:endParaRPr>
              </a:p>
              <a:p>
                <a:endParaRPr lang="es-CR" dirty="0"/>
              </a:p>
            </p:txBody>
          </p:sp>
        </mc:Choice>
        <mc:Fallback xmlns="">
          <p:sp>
            <p:nvSpPr>
              <p:cNvPr id="8" name="CuadroTexto 7">
                <a:extLst>
                  <a:ext uri="{FF2B5EF4-FFF2-40B4-BE49-F238E27FC236}">
                    <a16:creationId xmlns:a16="http://schemas.microsoft.com/office/drawing/2014/main" id="{062BB4E9-AC0B-C349-AA4F-CAD5B25F9C95}"/>
                  </a:ext>
                </a:extLst>
              </p:cNvPr>
              <p:cNvSpPr txBox="1">
                <a:spLocks noRot="1" noChangeAspect="1" noMove="1" noResize="1" noEditPoints="1" noAdjustHandles="1" noChangeArrowheads="1" noChangeShapeType="1" noTextEdit="1"/>
              </p:cNvSpPr>
              <p:nvPr/>
            </p:nvSpPr>
            <p:spPr>
              <a:xfrm>
                <a:off x="434340" y="1632495"/>
                <a:ext cx="4469130" cy="2231958"/>
              </a:xfrm>
              <a:prstGeom prst="rect">
                <a:avLst/>
              </a:prstGeom>
              <a:blipFill>
                <a:blip r:embed="rId4"/>
                <a:stretch>
                  <a:fillRect l="-1136"/>
                </a:stretch>
              </a:blipFill>
            </p:spPr>
            <p:txBody>
              <a:bodyPr/>
              <a:lstStyle/>
              <a:p>
                <a:r>
                  <a:rPr lang="es-CR">
                    <a:noFill/>
                  </a:rPr>
                  <a:t> </a:t>
                </a:r>
              </a:p>
            </p:txBody>
          </p:sp>
        </mc:Fallback>
      </mc:AlternateContent>
    </p:spTree>
    <p:extLst>
      <p:ext uri="{BB962C8B-B14F-4D97-AF65-F5344CB8AC3E}">
        <p14:creationId xmlns:p14="http://schemas.microsoft.com/office/powerpoint/2010/main" val="7802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Escalares (tensores 0D)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681273"/>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tensor que contenga solo un número es llamado </a:t>
            </a:r>
            <a:r>
              <a:rPr lang="es-CR" sz="1600" b="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 un número </a:t>
            </a:r>
            <a:r>
              <a:rPr lang="es-CR" sz="1600" dirty="0">
                <a:solidFill>
                  <a:srgbClr val="595959"/>
                </a:solidFill>
                <a:latin typeface="Andale Mono" panose="020B0509000000000004" pitchFamily="49" charset="0"/>
                <a:ea typeface="ＭＳ Ｐゴシック" panose="020B0600070205080204" pitchFamily="34" charset="-128"/>
              </a:rPr>
              <a:t>float32 </a:t>
            </a:r>
            <a:r>
              <a:rPr lang="es-CR" sz="1600" dirty="0">
                <a:solidFill>
                  <a:srgbClr val="595959"/>
                </a:solidFill>
                <a:latin typeface="Myriad Pro" panose="020B0503030403020204" pitchFamily="34" charset="0"/>
                <a:ea typeface="ＭＳ Ｐゴシック" panose="020B0600070205080204" pitchFamily="34" charset="-128"/>
              </a:rPr>
              <a:t>o </a:t>
            </a:r>
            <a:r>
              <a:rPr lang="es-CR" sz="1600" dirty="0">
                <a:solidFill>
                  <a:srgbClr val="595959"/>
                </a:solidFill>
                <a:latin typeface="Andale Mono" panose="020B0509000000000004" pitchFamily="49" charset="0"/>
                <a:ea typeface="ＭＳ Ｐゴシック" panose="020B0600070205080204" pitchFamily="34" charset="-128"/>
              </a:rPr>
              <a:t>float64</a:t>
            </a:r>
            <a:r>
              <a:rPr lang="es-CR" sz="1600" dirty="0">
                <a:solidFill>
                  <a:srgbClr val="595959"/>
                </a:solidFill>
                <a:latin typeface="Myriad Pro" panose="020B0503030403020204" pitchFamily="34" charset="0"/>
                <a:ea typeface="ＭＳ Ｐゴシック" panose="020B0600070205080204" pitchFamily="34" charset="-128"/>
              </a:rPr>
              <a:t> es un tensor escalar (o arreglo escalar). Podemos mostrar el número de ejes de un tensor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 mediante el atributo </a:t>
            </a:r>
            <a:r>
              <a:rPr lang="es-CR" sz="1600" dirty="0">
                <a:solidFill>
                  <a:srgbClr val="595959"/>
                </a:solidFill>
                <a:latin typeface="Andale Mono" panose="020B0509000000000004" pitchFamily="49" charset="0"/>
                <a:ea typeface="ＭＳ Ｐゴシック" panose="020B0600070205080204" pitchFamily="34" charset="-128"/>
              </a:rPr>
              <a:t>ndim; </a:t>
            </a:r>
            <a:r>
              <a:rPr lang="es-CR" sz="1600" dirty="0">
                <a:solidFill>
                  <a:srgbClr val="595959"/>
                </a:solidFill>
                <a:latin typeface="Myriad Pro" panose="020B0503030403020204" pitchFamily="34" charset="0"/>
                <a:ea typeface="ＭＳ Ｐゴシック" panose="020B0600070205080204" pitchFamily="34" charset="-128"/>
              </a:rPr>
              <a:t>un tensor escalar tiene 0 ejes.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hay un escalar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pic>
        <p:nvPicPr>
          <p:cNvPr id="12" name="Imagen 11" descr="Patrón de fondo&#10;&#10;Descripción generada automáticamente con confianza baja">
            <a:extLst>
              <a:ext uri="{FF2B5EF4-FFF2-40B4-BE49-F238E27FC236}">
                <a16:creationId xmlns:a16="http://schemas.microsoft.com/office/drawing/2014/main" id="{E7C17B5D-1C90-1742-9C70-026B894D8F70}"/>
              </a:ext>
            </a:extLst>
          </p:cNvPr>
          <p:cNvPicPr/>
          <p:nvPr/>
        </p:nvPicPr>
        <p:blipFill>
          <a:blip r:embed="rId2"/>
          <a:stretch>
            <a:fillRect/>
          </a:stretch>
        </p:blipFill>
        <p:spPr>
          <a:xfrm>
            <a:off x="457200" y="3017946"/>
            <a:ext cx="5274945" cy="925405"/>
          </a:xfrm>
          <a:prstGeom prst="rect">
            <a:avLst/>
          </a:prstGeom>
        </p:spPr>
      </p:pic>
    </p:spTree>
    <p:extLst>
      <p:ext uri="{BB962C8B-B14F-4D97-AF65-F5344CB8AC3E}">
        <p14:creationId xmlns:p14="http://schemas.microsoft.com/office/powerpoint/2010/main" val="18304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Vectores (tensores 1D)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arreglo de números se llama vector, o tensor 1D. Un tensor 1D tiene exactamente un eje.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hay un vector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7" name="Imagen 6" descr="Imagen que contiene Patrón de fondo&#10;&#10;Descripción generada automáticamente">
            <a:extLst>
              <a:ext uri="{FF2B5EF4-FFF2-40B4-BE49-F238E27FC236}">
                <a16:creationId xmlns:a16="http://schemas.microsoft.com/office/drawing/2014/main" id="{8ACEE9CE-0494-7842-9F7A-3754E5F8CAF2}"/>
              </a:ext>
            </a:extLst>
          </p:cNvPr>
          <p:cNvPicPr/>
          <p:nvPr/>
        </p:nvPicPr>
        <p:blipFill>
          <a:blip r:embed="rId2"/>
          <a:stretch>
            <a:fillRect/>
          </a:stretch>
        </p:blipFill>
        <p:spPr>
          <a:xfrm>
            <a:off x="457200" y="2453466"/>
            <a:ext cx="5274945" cy="795655"/>
          </a:xfrm>
          <a:prstGeom prst="rect">
            <a:avLst/>
          </a:prstGeom>
        </p:spPr>
      </p:pic>
      <p:sp>
        <p:nvSpPr>
          <p:cNvPr id="5" name="CuadroTexto 4">
            <a:extLst>
              <a:ext uri="{FF2B5EF4-FFF2-40B4-BE49-F238E27FC236}">
                <a16:creationId xmlns:a16="http://schemas.microsoft.com/office/drawing/2014/main" id="{ADDBEE84-0DF0-2348-97A2-961990661CC0}"/>
              </a:ext>
            </a:extLst>
          </p:cNvPr>
          <p:cNvSpPr txBox="1"/>
          <p:nvPr/>
        </p:nvSpPr>
        <p:spPr>
          <a:xfrm>
            <a:off x="457200" y="3530009"/>
            <a:ext cx="7910623" cy="135421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Este vector tiene cuatro entradas, por eso se llama vector de 4 dimensiones. No hay que confundir un vector 4D con un tensor 4D. Un vector 4D tiene solo un eje y cuatro dimensiones a lo largo de su eje, mientras que un tensor 4D tiene 4 ejes y cualquier número de dimensiones a lo largo de cada eje. </a:t>
            </a:r>
          </a:p>
          <a:p>
            <a:endParaRPr lang="es-CR" dirty="0"/>
          </a:p>
        </p:txBody>
      </p:sp>
    </p:spTree>
    <p:extLst>
      <p:ext uri="{BB962C8B-B14F-4D97-AF65-F5344CB8AC3E}">
        <p14:creationId xmlns:p14="http://schemas.microsoft.com/office/powerpoint/2010/main" val="145988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Matrices (tensores 2D)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arreglo de vectores es una matriz, o tensor 2D. Una matriz tiene dos ejes (filas y columnas). Podemos visualizarla como una cuadrícula de rectangular de números.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Esto es una matriz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pic>
        <p:nvPicPr>
          <p:cNvPr id="8" name="Imagen 7">
            <a:extLst>
              <a:ext uri="{FF2B5EF4-FFF2-40B4-BE49-F238E27FC236}">
                <a16:creationId xmlns:a16="http://schemas.microsoft.com/office/drawing/2014/main" id="{283667AA-464B-394A-ACE0-A72361D62D1B}"/>
              </a:ext>
            </a:extLst>
          </p:cNvPr>
          <p:cNvPicPr/>
          <p:nvPr/>
        </p:nvPicPr>
        <p:blipFill>
          <a:blip r:embed="rId2"/>
          <a:stretch>
            <a:fillRect/>
          </a:stretch>
        </p:blipFill>
        <p:spPr>
          <a:xfrm>
            <a:off x="457201" y="2657889"/>
            <a:ext cx="5178056" cy="479425"/>
          </a:xfrm>
          <a:prstGeom prst="rect">
            <a:avLst/>
          </a:prstGeom>
        </p:spPr>
      </p:pic>
      <p:sp>
        <p:nvSpPr>
          <p:cNvPr id="6" name="CuadroTexto 5">
            <a:extLst>
              <a:ext uri="{FF2B5EF4-FFF2-40B4-BE49-F238E27FC236}">
                <a16:creationId xmlns:a16="http://schemas.microsoft.com/office/drawing/2014/main" id="{1049434D-D9BD-5A46-BC18-8A8E0AF75D32}"/>
              </a:ext>
            </a:extLst>
          </p:cNvPr>
          <p:cNvSpPr txBox="1"/>
          <p:nvPr/>
        </p:nvSpPr>
        <p:spPr>
          <a:xfrm>
            <a:off x="457200" y="3338623"/>
            <a:ext cx="7389628" cy="83099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Las entradas del primer eje son las </a:t>
            </a:r>
            <a:r>
              <a:rPr lang="es-CR" sz="1600" b="1" dirty="0">
                <a:solidFill>
                  <a:srgbClr val="595959"/>
                </a:solidFill>
                <a:latin typeface="Myriad Pro" panose="020B0503030403020204" pitchFamily="34" charset="0"/>
              </a:rPr>
              <a:t>filas</a:t>
            </a:r>
            <a:r>
              <a:rPr lang="es-CR" sz="1600" dirty="0">
                <a:solidFill>
                  <a:srgbClr val="595959"/>
                </a:solidFill>
                <a:latin typeface="Myriad Pro" panose="020B0503030403020204" pitchFamily="34" charset="0"/>
              </a:rPr>
              <a:t>, y las entradas del segundo eje son las </a:t>
            </a:r>
            <a:r>
              <a:rPr lang="es-CR" sz="1600" b="1" dirty="0">
                <a:solidFill>
                  <a:srgbClr val="595959"/>
                </a:solidFill>
                <a:latin typeface="Myriad Pro" panose="020B0503030403020204" pitchFamily="34" charset="0"/>
              </a:rPr>
              <a:t>columnas</a:t>
            </a:r>
            <a:r>
              <a:rPr lang="es-CR" sz="1600" dirty="0">
                <a:solidFill>
                  <a:srgbClr val="595959"/>
                </a:solidFill>
                <a:latin typeface="Myriad Pro" panose="020B0503030403020204" pitchFamily="34" charset="0"/>
              </a:rPr>
              <a:t>. En este ejemplo, </a:t>
            </a:r>
            <a:r>
              <a:rPr lang="es-CR" sz="1600" dirty="0">
                <a:solidFill>
                  <a:srgbClr val="595959"/>
                </a:solidFill>
                <a:latin typeface="Andale Mono" panose="020B0509000000000004" pitchFamily="49" charset="0"/>
              </a:rPr>
              <a:t>[7, 80, 4, 38, 2] </a:t>
            </a:r>
            <a:r>
              <a:rPr lang="es-CR" sz="1600" dirty="0">
                <a:solidFill>
                  <a:srgbClr val="595959"/>
                </a:solidFill>
                <a:latin typeface="Myriad Pro" panose="020B0503030403020204" pitchFamily="34" charset="0"/>
              </a:rPr>
              <a:t>es la primera fila de x, y </a:t>
            </a:r>
            <a:r>
              <a:rPr lang="es-CR" sz="1600" dirty="0">
                <a:solidFill>
                  <a:srgbClr val="595959"/>
                </a:solidFill>
                <a:latin typeface="Andale Mono" panose="020B0509000000000004" pitchFamily="49" charset="0"/>
              </a:rPr>
              <a:t>[7, 4, 5]</a:t>
            </a:r>
            <a:r>
              <a:rPr lang="es-CR" sz="1600" dirty="0">
                <a:solidFill>
                  <a:srgbClr val="595959"/>
                </a:solidFill>
                <a:latin typeface="Myriad Pro" panose="020B0503030403020204" pitchFamily="34" charset="0"/>
              </a:rPr>
              <a:t> la primera columna.</a:t>
            </a:r>
            <a:endParaRPr lang="es-CR" sz="1600" dirty="0"/>
          </a:p>
        </p:txBody>
      </p:sp>
    </p:spTree>
    <p:extLst>
      <p:ext uri="{BB962C8B-B14F-4D97-AF65-F5344CB8AC3E}">
        <p14:creationId xmlns:p14="http://schemas.microsoft.com/office/powerpoint/2010/main" val="84704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Tensores 3D y tensores de más dimensiones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empaquetamos dichas matrices en una nueva matriz, obtenemos un tensor 3D, que se puede interpretar visualmente como un cubo de números. A continuación, un tensor 3D de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CuadroTexto 5">
            <a:extLst>
              <a:ext uri="{FF2B5EF4-FFF2-40B4-BE49-F238E27FC236}">
                <a16:creationId xmlns:a16="http://schemas.microsoft.com/office/drawing/2014/main" id="{1049434D-D9BD-5A46-BC18-8A8E0AF75D32}"/>
              </a:ext>
            </a:extLst>
          </p:cNvPr>
          <p:cNvSpPr txBox="1"/>
          <p:nvPr/>
        </p:nvSpPr>
        <p:spPr>
          <a:xfrm>
            <a:off x="457200" y="3338623"/>
            <a:ext cx="7389628" cy="83099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Empaquetando tensores 3D en una matriz, creamos tensores 4D, y así sucesivamente. En Deep Learning, generalmente manipularemos tensores desde 0D a 4D, aunque podríamos subir a 5D si se procesan datos de video.</a:t>
            </a:r>
            <a:endParaRPr lang="es-CR" sz="1600" dirty="0"/>
          </a:p>
        </p:txBody>
      </p:sp>
      <p:pic>
        <p:nvPicPr>
          <p:cNvPr id="10" name="Imagen 9" descr="Texto&#10;&#10;Descripción generada automáticamente">
            <a:extLst>
              <a:ext uri="{FF2B5EF4-FFF2-40B4-BE49-F238E27FC236}">
                <a16:creationId xmlns:a16="http://schemas.microsoft.com/office/drawing/2014/main" id="{A34AA4D3-54C5-D146-93B2-4A601CA06579}"/>
              </a:ext>
            </a:extLst>
          </p:cNvPr>
          <p:cNvPicPr/>
          <p:nvPr/>
        </p:nvPicPr>
        <p:blipFill>
          <a:blip r:embed="rId2"/>
          <a:stretch>
            <a:fillRect/>
          </a:stretch>
        </p:blipFill>
        <p:spPr>
          <a:xfrm>
            <a:off x="457200" y="2259015"/>
            <a:ext cx="5274945" cy="963930"/>
          </a:xfrm>
          <a:prstGeom prst="rect">
            <a:avLst/>
          </a:prstGeom>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Atributos Clave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tensor es definido por tres atributos clave: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Número de ejes (rango): </a:t>
            </a:r>
            <a:r>
              <a:rPr lang="es-CR" sz="1600" dirty="0">
                <a:solidFill>
                  <a:srgbClr val="595959"/>
                </a:solidFill>
                <a:latin typeface="Myriad Pro" panose="020B0503030403020204" pitchFamily="34" charset="0"/>
                <a:ea typeface="ＭＳ Ｐゴシック" panose="020B0600070205080204" pitchFamily="34" charset="-128"/>
              </a:rPr>
              <a:t>Por ejemplo, un tensor 3D tiene tres ejes, y una matriz tiene dos ejes.  Esto también se le conoce como la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en librerías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como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Forma:</a:t>
            </a:r>
            <a:r>
              <a:rPr lang="es-CR" sz="1600" dirty="0">
                <a:solidFill>
                  <a:srgbClr val="595959"/>
                </a:solidFill>
                <a:latin typeface="Myriad Pro" panose="020B0503030403020204" pitchFamily="34" charset="0"/>
                <a:ea typeface="ＭＳ Ｐゴシック" panose="020B0600070205080204" pitchFamily="34" charset="-128"/>
              </a:rPr>
              <a:t> Esto es una </a:t>
            </a:r>
            <a:r>
              <a:rPr lang="es-CR" sz="1600" dirty="0" err="1">
                <a:solidFill>
                  <a:srgbClr val="595959"/>
                </a:solidFill>
                <a:latin typeface="Myriad Pro" panose="020B0503030403020204" pitchFamily="34" charset="0"/>
                <a:ea typeface="ＭＳ Ｐゴシック" panose="020B0600070205080204" pitchFamily="34" charset="-128"/>
              </a:rPr>
              <a:t>tupla</a:t>
            </a:r>
            <a:r>
              <a:rPr lang="es-CR" sz="1600" dirty="0">
                <a:solidFill>
                  <a:srgbClr val="595959"/>
                </a:solidFill>
                <a:latin typeface="Myriad Pro" panose="020B0503030403020204" pitchFamily="34" charset="0"/>
                <a:ea typeface="ＭＳ Ｐゴシック" panose="020B0600070205080204" pitchFamily="34" charset="-128"/>
              </a:rPr>
              <a:t> de enteros que describe cuantas dimensiones tiene el tensor a lo largo de cada eje. Por ejemplo, la matriz anterior tenía forma </a:t>
            </a:r>
            <a:r>
              <a:rPr lang="es-CR" sz="1600" dirty="0">
                <a:solidFill>
                  <a:srgbClr val="595959"/>
                </a:solidFill>
                <a:latin typeface="Andale Mono" panose="020B0509000000000004" pitchFamily="49" charset="0"/>
                <a:ea typeface="ＭＳ Ｐゴシック" panose="020B0600070205080204" pitchFamily="34" charset="-128"/>
              </a:rPr>
              <a:t>(3,5)</a:t>
            </a:r>
            <a:r>
              <a:rPr lang="es-CR" sz="1600" dirty="0">
                <a:solidFill>
                  <a:srgbClr val="595959"/>
                </a:solidFill>
                <a:latin typeface="Myriad Pro" panose="020B0503030403020204" pitchFamily="34" charset="0"/>
                <a:ea typeface="ＭＳ Ｐゴシック" panose="020B0600070205080204" pitchFamily="34" charset="-128"/>
              </a:rPr>
              <a:t>, y el tensor 3D tenía forma </a:t>
            </a:r>
            <a:r>
              <a:rPr lang="es-CR" sz="1600" dirty="0">
                <a:solidFill>
                  <a:srgbClr val="595959"/>
                </a:solidFill>
                <a:latin typeface="Andale Mono" panose="020B0509000000000004" pitchFamily="49" charset="0"/>
                <a:ea typeface="ＭＳ Ｐゴシック" panose="020B0600070205080204" pitchFamily="34" charset="-128"/>
              </a:rPr>
              <a:t>(3,3,5). </a:t>
            </a:r>
            <a:r>
              <a:rPr lang="es-CR" sz="1600" dirty="0">
                <a:solidFill>
                  <a:srgbClr val="595959"/>
                </a:solidFill>
                <a:latin typeface="Myriad Pro" panose="020B0503030403020204" pitchFamily="34" charset="0"/>
                <a:ea typeface="ＭＳ Ｐゴシック" panose="020B0600070205080204" pitchFamily="34" charset="-128"/>
              </a:rPr>
              <a:t>Además, un vector tiene forma con un solo elemento, como </a:t>
            </a:r>
            <a:r>
              <a:rPr lang="es-CR" sz="1600" dirty="0">
                <a:solidFill>
                  <a:srgbClr val="595959"/>
                </a:solidFill>
                <a:latin typeface="Andale Mono" panose="020B0509000000000004" pitchFamily="49" charset="0"/>
                <a:ea typeface="ＭＳ Ｐゴシック" panose="020B0600070205080204" pitchFamily="34" charset="-128"/>
              </a:rPr>
              <a:t>(5,)</a:t>
            </a:r>
            <a:r>
              <a:rPr lang="es-CR" sz="1600" dirty="0">
                <a:solidFill>
                  <a:srgbClr val="595959"/>
                </a:solidFill>
                <a:latin typeface="Myriad Pro" panose="020B0503030403020204" pitchFamily="34" charset="0"/>
                <a:ea typeface="ＭＳ Ｐゴシック" panose="020B0600070205080204" pitchFamily="34" charset="-128"/>
              </a:rPr>
              <a:t> y un escalar tiene forma vacía,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Tipo de Dato </a:t>
            </a:r>
            <a:r>
              <a:rPr lang="es-CR" sz="1600" dirty="0">
                <a:solidFill>
                  <a:srgbClr val="595959"/>
                </a:solidFill>
                <a:latin typeface="Myriad Pro" panose="020B0503030403020204" pitchFamily="34" charset="0"/>
                <a:ea typeface="ＭＳ Ｐゴシック" panose="020B0600070205080204" pitchFamily="34" charset="-128"/>
              </a:rPr>
              <a:t>(</a:t>
            </a:r>
            <a:r>
              <a:rPr lang="es-CR" sz="1600" dirty="0" err="1">
                <a:solidFill>
                  <a:srgbClr val="595959"/>
                </a:solidFill>
                <a:latin typeface="Andale Mono" panose="020B0509000000000004" pitchFamily="49" charset="0"/>
                <a:ea typeface="ＭＳ Ｐゴシック" panose="020B0600070205080204" pitchFamily="34" charset="-128"/>
              </a:rPr>
              <a:t>dtype</a:t>
            </a:r>
            <a:r>
              <a:rPr lang="es-CR" sz="1600" dirty="0">
                <a:solidFill>
                  <a:srgbClr val="595959"/>
                </a:solidFill>
                <a:latin typeface="Myriad Pro" panose="020B0503030403020204" pitchFamily="34" charset="0"/>
                <a:ea typeface="ＭＳ Ｐゴシック" panose="020B0600070205080204" pitchFamily="34" charset="-128"/>
              </a:rPr>
              <a:t> en librerías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Este es el tipo de dato contenido en el tensor, un tipo de tensor puede ser </a:t>
            </a:r>
            <a:r>
              <a:rPr lang="es-CR" sz="1600" dirty="0">
                <a:solidFill>
                  <a:srgbClr val="595959"/>
                </a:solidFill>
                <a:latin typeface="Andale Mono" panose="020B0509000000000004" pitchFamily="49" charset="0"/>
                <a:ea typeface="ＭＳ Ｐゴシック" panose="020B0600070205080204" pitchFamily="34" charset="-128"/>
              </a:rPr>
              <a:t>float32</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Andale Mono" panose="020B0509000000000004" pitchFamily="49" charset="0"/>
                <a:ea typeface="ＭＳ Ｐゴシック" panose="020B0600070205080204" pitchFamily="34" charset="-128"/>
              </a:rPr>
              <a:t>uint8</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Andale Mono" panose="020B0509000000000004" pitchFamily="49" charset="0"/>
                <a:ea typeface="ＭＳ Ｐゴシック" panose="020B0600070205080204" pitchFamily="34" charset="-128"/>
              </a:rPr>
              <a:t>float64</a:t>
            </a:r>
            <a:r>
              <a:rPr lang="es-CR" sz="1600" dirty="0">
                <a:solidFill>
                  <a:srgbClr val="595959"/>
                </a:solidFill>
                <a:latin typeface="Myriad Pro" panose="020B0503030403020204" pitchFamily="34" charset="0"/>
                <a:ea typeface="ＭＳ Ｐゴシック" panose="020B0600070205080204" pitchFamily="34" charset="-128"/>
              </a:rPr>
              <a:t>, etc. En raras ocasiones podría ser tipo </a:t>
            </a:r>
            <a:r>
              <a:rPr lang="es-CR" sz="1600" dirty="0" err="1">
                <a:solidFill>
                  <a:srgbClr val="595959"/>
                </a:solidFill>
                <a:latin typeface="Andale Mono" panose="020B0509000000000004" pitchFamily="49" charset="0"/>
                <a:ea typeface="ＭＳ Ｐゴシック" panose="020B0600070205080204" pitchFamily="34" charset="-128"/>
              </a:rPr>
              <a:t>char</a:t>
            </a:r>
            <a:r>
              <a:rPr lang="es-CR" sz="1600" dirty="0">
                <a:solidFill>
                  <a:srgbClr val="595959"/>
                </a:solidFill>
                <a:latin typeface="Myriad Pro" panose="020B0503030403020204" pitchFamily="34" charset="0"/>
                <a:ea typeface="ＭＳ Ｐゴシック" panose="020B0600070205080204" pitchFamily="34" charset="-128"/>
              </a:rPr>
              <a:t>, aunque este tipo de tensores no existe en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Tree>
    <p:extLst>
      <p:ext uri="{BB962C8B-B14F-4D97-AF65-F5344CB8AC3E}">
        <p14:creationId xmlns:p14="http://schemas.microsoft.com/office/powerpoint/2010/main" val="31142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Operaciones de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transformaciones aprendidas por Redes Neuronales se pueden reducir a un puñado de operaciones de tensores aplicadas a tensores de datos numéricos. Por ejemplo, es posible agregar tensores, multiplicar tensores, etc.</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Tree>
    <p:extLst>
      <p:ext uri="{BB962C8B-B14F-4D97-AF65-F5344CB8AC3E}">
        <p14:creationId xmlns:p14="http://schemas.microsoft.com/office/powerpoint/2010/main" val="285660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Operaciones por entrada</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3678266" cy="2083612"/>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adición es una operación que se aplica independientemente entrada por entrada Si quisiéramos definir una función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de una operación basada en entradas, usaríamos un ciclo </a:t>
            </a:r>
            <a:r>
              <a:rPr lang="es-CR" sz="1600" dirty="0">
                <a:solidFill>
                  <a:srgbClr val="595959"/>
                </a:solidFill>
                <a:latin typeface="Andale Mono" panose="020B0509000000000004" pitchFamily="49" charset="0"/>
                <a:ea typeface="ＭＳ Ｐゴシック" panose="020B0600070205080204" pitchFamily="34" charset="-128"/>
              </a:rPr>
              <a:t>for</a:t>
            </a:r>
            <a:r>
              <a:rPr lang="es-CR" sz="1600" dirty="0">
                <a:solidFill>
                  <a:srgbClr val="595959"/>
                </a:solidFill>
                <a:latin typeface="Myriad Pro" panose="020B0503030403020204" pitchFamily="34" charset="0"/>
                <a:ea typeface="ＭＳ Ｐゴシック" panose="020B0600070205080204" pitchFamily="34" charset="-128"/>
              </a:rPr>
              <a:t>, como en esta implementación ingenua (</a:t>
            </a:r>
            <a:r>
              <a:rPr lang="es-CR" sz="1600" i="1" dirty="0">
                <a:solidFill>
                  <a:srgbClr val="595959"/>
                </a:solidFill>
                <a:latin typeface="Myriad Pro" panose="020B0503030403020204" pitchFamily="34" charset="0"/>
                <a:ea typeface="ＭＳ Ｐゴシック" panose="020B0600070205080204" pitchFamily="34" charset="-128"/>
              </a:rPr>
              <a:t>naive</a:t>
            </a:r>
            <a:r>
              <a:rPr lang="es-CR" sz="1600" dirty="0">
                <a:solidFill>
                  <a:srgbClr val="595959"/>
                </a:solidFill>
                <a:latin typeface="Myriad Pro" panose="020B0503030403020204" pitchFamily="34" charset="0"/>
                <a:ea typeface="ＭＳ Ｐゴシック" panose="020B0600070205080204" pitchFamily="34" charset="-128"/>
              </a:rPr>
              <a:t>) de una operación aditiva basada en elementos: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pic>
        <p:nvPicPr>
          <p:cNvPr id="6" name="Imagen 5" descr="Imagen que contiene Interfaz de usuario gráfica&#10;&#10;Descripción generada automáticamente">
            <a:extLst>
              <a:ext uri="{FF2B5EF4-FFF2-40B4-BE49-F238E27FC236}">
                <a16:creationId xmlns:a16="http://schemas.microsoft.com/office/drawing/2014/main" id="{42CD33DC-9ED2-014D-AF97-88A32960CC13}"/>
              </a:ext>
            </a:extLst>
          </p:cNvPr>
          <p:cNvPicPr/>
          <p:nvPr/>
        </p:nvPicPr>
        <p:blipFill>
          <a:blip r:embed="rId2"/>
          <a:stretch>
            <a:fillRect/>
          </a:stretch>
        </p:blipFill>
        <p:spPr>
          <a:xfrm>
            <a:off x="4007877" y="1323584"/>
            <a:ext cx="5136124" cy="1497330"/>
          </a:xfrm>
          <a:prstGeom prst="rect">
            <a:avLst/>
          </a:prstGeom>
        </p:spPr>
      </p:pic>
      <p:sp>
        <p:nvSpPr>
          <p:cNvPr id="5" name="CuadroTexto 4">
            <a:extLst>
              <a:ext uri="{FF2B5EF4-FFF2-40B4-BE49-F238E27FC236}">
                <a16:creationId xmlns:a16="http://schemas.microsoft.com/office/drawing/2014/main" id="{F61A7FE4-ABE9-9245-B00D-DA185F7EFACD}"/>
              </a:ext>
            </a:extLst>
          </p:cNvPr>
          <p:cNvSpPr txBox="1"/>
          <p:nvPr/>
        </p:nvSpPr>
        <p:spPr>
          <a:xfrm>
            <a:off x="329610" y="3357039"/>
            <a:ext cx="3678266" cy="193899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p>
        </p:txBody>
      </p:sp>
      <p:pic>
        <p:nvPicPr>
          <p:cNvPr id="14" name="Imagen 13" descr="Patrón de fondo&#10;&#10;Descripción generada automáticamente con confianza baja">
            <a:extLst>
              <a:ext uri="{FF2B5EF4-FFF2-40B4-BE49-F238E27FC236}">
                <a16:creationId xmlns:a16="http://schemas.microsoft.com/office/drawing/2014/main" id="{A24C5332-BBFE-D640-A810-CB2BEB486689}"/>
              </a:ext>
            </a:extLst>
          </p:cNvPr>
          <p:cNvPicPr/>
          <p:nvPr/>
        </p:nvPicPr>
        <p:blipFill>
          <a:blip r:embed="rId3"/>
          <a:stretch>
            <a:fillRect/>
          </a:stretch>
        </p:blipFill>
        <p:spPr>
          <a:xfrm>
            <a:off x="4007876" y="3357039"/>
            <a:ext cx="5136124" cy="996315"/>
          </a:xfrm>
          <a:prstGeom prst="rect">
            <a:avLst/>
          </a:prstGeom>
        </p:spPr>
      </p:pic>
    </p:spTree>
    <p:extLst>
      <p:ext uri="{BB962C8B-B14F-4D97-AF65-F5344CB8AC3E}">
        <p14:creationId xmlns:p14="http://schemas.microsoft.com/office/powerpoint/2010/main" val="138292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9075</TotalTime>
  <Words>2371</Words>
  <Application>Microsoft Macintosh PowerPoint</Application>
  <PresentationFormat>Presentación en pantalla (16:9)</PresentationFormat>
  <Paragraphs>341</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Andale Mono</vt:lpstr>
      <vt:lpstr>Arial</vt:lpstr>
      <vt:lpstr>Arial Hebrew Scholar</vt:lpstr>
      <vt:lpstr>Calibri</vt:lpstr>
      <vt:lpstr>Cambria Math</vt:lpstr>
      <vt:lpstr>Century Gothic</vt:lpstr>
      <vt:lpstr>Myriad Pro</vt:lpstr>
      <vt:lpstr>Office Theme</vt:lpstr>
      <vt:lpstr>Presentación de PowerPoint</vt:lpstr>
      <vt:lpstr>Componentes Matemáticos de las Redes Neuronales</vt:lpstr>
      <vt:lpstr>Escalares (tensores 0D)</vt:lpstr>
      <vt:lpstr>Vectores (tensores 1D)</vt:lpstr>
      <vt:lpstr>Matrices (tensores 2D)</vt:lpstr>
      <vt:lpstr>Tensores 3D y tensores de más dimensiones</vt:lpstr>
      <vt:lpstr>Atributos Clave</vt:lpstr>
      <vt:lpstr>Operaciones de tensores</vt:lpstr>
      <vt:lpstr>Operaciones por entrada</vt:lpstr>
      <vt:lpstr>“Broadcasting”</vt:lpstr>
      <vt:lpstr>“Broadcasting”</vt:lpstr>
      <vt:lpstr>Producto Punto Tensor</vt:lpstr>
      <vt:lpstr>Producto Punto Tensor</vt:lpstr>
      <vt:lpstr>Interpretación geométrica de operaciones entre tensores</vt:lpstr>
      <vt:lpstr>Interpretación geométrica de operaciones entre tensores</vt:lpstr>
      <vt:lpstr>Interpretación geométrica de operaciones entre tensores</vt:lpstr>
      <vt:lpstr>OPTIMIZACIÓN BASADA EN GRADIENTES</vt:lpstr>
      <vt:lpstr>OPTIMIZACIÓN BASADA EN GRADIENTES</vt:lpstr>
      <vt:lpstr>OPTIMIZACIÓN BASADA EN GRADIENTES</vt:lpstr>
      <vt:lpstr>¿Qué es una derivada?</vt:lpstr>
      <vt:lpstr>¿Qué es una derivada?</vt:lpstr>
      <vt:lpstr>¿Qué es una derivada?</vt:lpstr>
      <vt:lpstr>Derivada de una operación tensorial: El Gradiente</vt:lpstr>
      <vt:lpstr>Derivada de una operación tensorial: El Gradiente</vt:lpstr>
      <vt:lpstr>Derivada de una operación tensorial: El Gradiente</vt:lpstr>
      <vt:lpstr>Interpretando el gradiente en tres dimensiones</vt:lpstr>
      <vt:lpstr>Interpretando el gradiente en tres dimensiones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361</cp:revision>
  <dcterms:created xsi:type="dcterms:W3CDTF">2010-04-12T23:12:02Z</dcterms:created>
  <dcterms:modified xsi:type="dcterms:W3CDTF">2021-04-26T19:32:29Z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