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sldIdLst>
    <p:sldId id="463" r:id="rId5"/>
    <p:sldId id="492" r:id="rId6"/>
    <p:sldId id="466" r:id="rId7"/>
    <p:sldId id="508" r:id="rId8"/>
    <p:sldId id="509" r:id="rId9"/>
    <p:sldId id="510" r:id="rId10"/>
    <p:sldId id="521" r:id="rId11"/>
    <p:sldId id="467" r:id="rId12"/>
    <p:sldId id="470" r:id="rId13"/>
    <p:sldId id="511" r:id="rId14"/>
    <p:sldId id="512" r:id="rId15"/>
    <p:sldId id="513" r:id="rId16"/>
    <p:sldId id="514" r:id="rId17"/>
    <p:sldId id="497" r:id="rId18"/>
    <p:sldId id="515" r:id="rId19"/>
    <p:sldId id="499" r:id="rId20"/>
    <p:sldId id="500" r:id="rId21"/>
    <p:sldId id="516" r:id="rId22"/>
    <p:sldId id="502" r:id="rId23"/>
    <p:sldId id="517" r:id="rId24"/>
    <p:sldId id="518" r:id="rId25"/>
    <p:sldId id="519" r:id="rId26"/>
    <p:sldId id="520" r:id="rId27"/>
    <p:sldId id="485" r:id="rId28"/>
    <p:sldId id="484" r:id="rId2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508"/>
            <p14:sldId id="509"/>
            <p14:sldId id="510"/>
            <p14:sldId id="521"/>
            <p14:sldId id="467"/>
            <p14:sldId id="470"/>
            <p14:sldId id="511"/>
            <p14:sldId id="512"/>
            <p14:sldId id="513"/>
            <p14:sldId id="514"/>
            <p14:sldId id="497"/>
            <p14:sldId id="515"/>
            <p14:sldId id="499"/>
            <p14:sldId id="500"/>
            <p14:sldId id="516"/>
            <p14:sldId id="502"/>
            <p14:sldId id="517"/>
            <p14:sldId id="518"/>
            <p14:sldId id="519"/>
            <p14:sldId id="520"/>
            <p14:sldId id="485"/>
            <p14:sldId id="4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p:restoredTop sz="92109"/>
  </p:normalViewPr>
  <p:slideViewPr>
    <p:cSldViewPr snapToGrid="0" snapToObjects="1">
      <p:cViewPr varScale="1">
        <p:scale>
          <a:sx n="67" d="100"/>
          <a:sy n="67" d="100"/>
        </p:scale>
        <p:origin x="176" y="162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6/3/21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17</a:t>
            </a:fld>
            <a:endParaRPr lang="en-US"/>
          </a:p>
        </p:txBody>
      </p:sp>
    </p:spTree>
    <p:extLst>
      <p:ext uri="{BB962C8B-B14F-4D97-AF65-F5344CB8AC3E}">
        <p14:creationId xmlns:p14="http://schemas.microsoft.com/office/powerpoint/2010/main" val="351958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26image4893156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28image48765232"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38image48776208"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39image48940256"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file:////var/folders/2p/yndl9k2n4kd5csrt0b9hz2ww0000gn/T/com.microsoft.Word/WebArchiveCopyPasteTempFiles/page239image48943376"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45image48977808"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file:////var/folders/2p/yndl9k2n4kd5csrt0b9hz2ww0000gn/T/com.microsoft.Word/WebArchiveCopyPasteTempFiles/page245image48976352"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file:////var/folders/2p/yndl9k2n4kd5csrt0b9hz2ww0000gn/T/com.microsoft.Word/WebArchiveCopyPasteTempFiles/page245image4898196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46image48899840"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46image48891936"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file:////var/folders/2p/yndl9k2n4kd5csrt0b9hz2ww0000gn/T/com.microsoft.Word/WebArchiveCopyPasteTempFiles/page227image48984464" TargetMode="External"/><Relationship Id="rId5" Type="http://schemas.openxmlformats.org/officeDocument/2006/relationships/image" Target="../media/image8.png"/><Relationship Id="rId4" Type="http://schemas.openxmlformats.org/officeDocument/2006/relationships/image" Target="file:////var/folders/2p/yndl9k2n4kd5csrt0b9hz2ww0000gn/T/com.microsoft.Word/WebArchiveCopyPasteTempFiles/page226image489282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Red neuronal </a:t>
            </a:r>
            <a:r>
              <a:rPr lang="es-ES" altLang="es-CR" sz="4050" b="1" dirty="0" err="1">
                <a:solidFill>
                  <a:schemeClr val="tx2"/>
                </a:solidFill>
                <a:latin typeface="Arial Hebrew Scholar" pitchFamily="2" charset="-79"/>
                <a:cs typeface="Arial Hebrew Scholar" pitchFamily="2" charset="-79"/>
              </a:rPr>
              <a:t>convolucional</a:t>
            </a:r>
            <a:r>
              <a:rPr lang="es-ES" altLang="es-CR" sz="4050" b="1" dirty="0">
                <a:solidFill>
                  <a:schemeClr val="tx2"/>
                </a:solidFill>
                <a:latin typeface="Arial Hebrew Scholar" pitchFamily="2" charset="-79"/>
                <a:cs typeface="Arial Hebrew Scholar" pitchFamily="2" charset="-79"/>
              </a:rPr>
              <a:t> (CNN)</a:t>
            </a: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063626"/>
            <a:ext cx="8229600" cy="2251074"/>
          </a:xfrm>
        </p:spPr>
        <p:txBody>
          <a:bodyPr/>
          <a:lstStyle/>
          <a:p>
            <a:pPr marL="0" indent="0">
              <a:buNone/>
            </a:pPr>
            <a:r>
              <a:rPr lang="es-CR" sz="1800" dirty="0">
                <a:solidFill>
                  <a:srgbClr val="595959"/>
                </a:solidFill>
                <a:latin typeface="Myriad Pro" panose="020B0503030403020204" pitchFamily="34" charset="0"/>
              </a:rPr>
              <a:t>El kernel se desliza sobre la entrada y produce un </a:t>
            </a:r>
            <a:r>
              <a:rPr lang="es-CR" sz="1800" b="1" dirty="0">
                <a:solidFill>
                  <a:srgbClr val="595959"/>
                </a:solidFill>
                <a:latin typeface="Myriad Pro" panose="020B0503030403020204" pitchFamily="34" charset="0"/>
              </a:rPr>
              <a:t>mapa de características</a:t>
            </a:r>
            <a:r>
              <a:rPr lang="es-CR" sz="1800" dirty="0">
                <a:solidFill>
                  <a:srgbClr val="595959"/>
                </a:solidFill>
                <a:latin typeface="Myriad Pro" panose="020B0503030403020204" pitchFamily="34" charset="0"/>
              </a:rPr>
              <a:t> con una altura de 2 y un ancho de 2. Este mapa de características nos dice el </a:t>
            </a:r>
            <a:r>
              <a:rPr lang="es-CR" sz="1800" b="1" dirty="0">
                <a:solidFill>
                  <a:srgbClr val="595959"/>
                </a:solidFill>
                <a:latin typeface="Myriad Pro" panose="020B0503030403020204" pitchFamily="34" charset="0"/>
              </a:rPr>
              <a:t>grado</a:t>
            </a:r>
            <a:r>
              <a:rPr lang="es-CR" sz="1800" dirty="0">
                <a:solidFill>
                  <a:srgbClr val="595959"/>
                </a:solidFill>
                <a:latin typeface="Myriad Pro" panose="020B0503030403020204" pitchFamily="34" charset="0"/>
              </a:rPr>
              <a:t> en que las funciones </a:t>
            </a:r>
            <a:r>
              <a:rPr lang="es-CR" sz="1800" b="1" dirty="0">
                <a:solidFill>
                  <a:srgbClr val="595959"/>
                </a:solidFill>
                <a:latin typeface="Myriad Pro" panose="020B0503030403020204" pitchFamily="34" charset="0"/>
              </a:rPr>
              <a:t>f</a:t>
            </a:r>
            <a:r>
              <a:rPr lang="es-CR" sz="1800" dirty="0">
                <a:solidFill>
                  <a:srgbClr val="595959"/>
                </a:solidFill>
                <a:latin typeface="Myriad Pro" panose="020B0503030403020204" pitchFamily="34" charset="0"/>
              </a:rPr>
              <a:t> y </a:t>
            </a:r>
            <a:r>
              <a:rPr lang="es-CR" sz="1800" b="1" dirty="0">
                <a:solidFill>
                  <a:srgbClr val="595959"/>
                </a:solidFill>
                <a:latin typeface="Myriad Pro" panose="020B0503030403020204" pitchFamily="34" charset="0"/>
              </a:rPr>
              <a:t>g</a:t>
            </a:r>
            <a:r>
              <a:rPr lang="es-CR" sz="1800" dirty="0">
                <a:solidFill>
                  <a:srgbClr val="595959"/>
                </a:solidFill>
                <a:latin typeface="Myriad Pro" panose="020B0503030403020204" pitchFamily="34" charset="0"/>
              </a:rPr>
              <a:t> se </a:t>
            </a:r>
            <a:r>
              <a:rPr lang="es-CR" sz="1800" b="1" dirty="0">
                <a:solidFill>
                  <a:srgbClr val="595959"/>
                </a:solidFill>
                <a:latin typeface="Myriad Pro" panose="020B0503030403020204" pitchFamily="34" charset="0"/>
              </a:rPr>
              <a:t>superponen</a:t>
            </a:r>
            <a:r>
              <a:rPr lang="es-CR" sz="1800" dirty="0">
                <a:solidFill>
                  <a:srgbClr val="595959"/>
                </a:solidFill>
                <a:latin typeface="Myriad Pro" panose="020B0503030403020204" pitchFamily="34" charset="0"/>
              </a:rPr>
              <a:t> cuando uno pasa sobre el otro. Podemos pensar en esto como escanear la entrada en busca de un patrón determinado; en otras palabras, el mapa de características busca el mismo patrón en diferentes lugares de la entrada.</a:t>
            </a: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En este ejemplo, ¿Cuáles serían los términos faltantes?</a:t>
            </a: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a:solidFill>
                  <a:srgbClr val="595959"/>
                </a:solidFill>
                <a:latin typeface="Myriad Pro" panose="020B0503030403020204" pitchFamily="34" charset="0"/>
                <a:ea typeface="ＭＳ Ｐゴシック" panose="020B0600070205080204" pitchFamily="34" charset="-128"/>
              </a:rPr>
              <a:t>¿Qué es una convolución?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8" name="Imagen 28" descr="page226image48931568">
            <a:extLst>
              <a:ext uri="{FF2B5EF4-FFF2-40B4-BE49-F238E27FC236}">
                <a16:creationId xmlns:a16="http://schemas.microsoft.com/office/drawing/2014/main" id="{1399D11F-CBE1-0745-8ABC-1EA810BC463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33231" y="3314700"/>
            <a:ext cx="3677535" cy="111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01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063625"/>
            <a:ext cx="8229600" cy="2159260"/>
          </a:xfrm>
        </p:spPr>
        <p:txBody>
          <a:bodyPr/>
          <a:lstStyle/>
          <a:p>
            <a:pPr marL="0" indent="0">
              <a:buNone/>
            </a:pPr>
            <a:r>
              <a:rPr lang="es-CR" sz="1800" dirty="0">
                <a:solidFill>
                  <a:srgbClr val="595959"/>
                </a:solidFill>
                <a:latin typeface="Myriad Pro" panose="020B0503030403020204" pitchFamily="34" charset="0"/>
              </a:rPr>
              <a:t>Si queremos </a:t>
            </a:r>
            <a:r>
              <a:rPr lang="es-CR" sz="1800" b="1" dirty="0">
                <a:solidFill>
                  <a:srgbClr val="595959"/>
                </a:solidFill>
                <a:latin typeface="Myriad Pro" panose="020B0503030403020204" pitchFamily="34" charset="0"/>
              </a:rPr>
              <a:t>reducir</a:t>
            </a:r>
            <a:r>
              <a:rPr lang="es-CR" sz="1800" dirty="0">
                <a:solidFill>
                  <a:srgbClr val="595959"/>
                </a:solidFill>
                <a:latin typeface="Myriad Pro" panose="020B0503030403020204" pitchFamily="34" charset="0"/>
              </a:rPr>
              <a:t> el tamaño del mapa de características, podemos usar un kernel más grande o podemos aumentar el tamaño de la </a:t>
            </a:r>
            <a:r>
              <a:rPr lang="es-CR" sz="1800" b="1" dirty="0">
                <a:solidFill>
                  <a:srgbClr val="595959"/>
                </a:solidFill>
                <a:latin typeface="Myriad Pro" panose="020B0503030403020204" pitchFamily="34" charset="0"/>
              </a:rPr>
              <a:t>zancada</a:t>
            </a:r>
            <a:r>
              <a:rPr lang="es-CR" sz="1800" dirty="0">
                <a:solidFill>
                  <a:srgbClr val="595959"/>
                </a:solidFill>
                <a:latin typeface="Myriad Pro" panose="020B0503030403020204" pitchFamily="34" charset="0"/>
              </a:rPr>
              <a:t>; cada uno dará un resultado diferente. Cuando la zancada es 1, deslizamos nuestro núcleo como de costumbre, uno a la vez. Sin embargo, cuando aumentamos el paso a 2, el núcleo salta dos posiciones cada vez. En este caso la matriz anterior se verá como:</a:t>
            </a:r>
            <a:endParaRPr lang="es-CR" sz="18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a:solidFill>
                  <a:srgbClr val="595959"/>
                </a:solidFill>
                <a:latin typeface="Myriad Pro" panose="020B0503030403020204" pitchFamily="34" charset="0"/>
                <a:ea typeface="ＭＳ Ｐゴシック" panose="020B0600070205080204" pitchFamily="34" charset="-128"/>
              </a:rPr>
              <a:t>¿Qué es una convolución?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2" name="Rectangle 2">
            <a:extLst>
              <a:ext uri="{FF2B5EF4-FFF2-40B4-BE49-F238E27FC236}">
                <a16:creationId xmlns:a16="http://schemas.microsoft.com/office/drawing/2014/main" id="{FE2094D2-8B34-C046-9A58-0D714BF9E2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5121" name="Imagen 33" descr="page228image48765232">
            <a:extLst>
              <a:ext uri="{FF2B5EF4-FFF2-40B4-BE49-F238E27FC236}">
                <a16:creationId xmlns:a16="http://schemas.microsoft.com/office/drawing/2014/main" id="{6F7080E2-664B-2E47-BABA-28B95A1581A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68248" y="3222885"/>
            <a:ext cx="3580617" cy="117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04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532151" y="1063624"/>
                <a:ext cx="8229600" cy="3703635"/>
              </a:xfrm>
            </p:spPr>
            <p:txBody>
              <a:bodyPr/>
              <a:lstStyle/>
              <a:p>
                <a:pPr marL="0" indent="0" algn="just">
                  <a:buNone/>
                </a:pPr>
                <a:r>
                  <a:rPr lang="es-CR" sz="2000" dirty="0">
                    <a:solidFill>
                      <a:srgbClr val="595959"/>
                    </a:solidFill>
                    <a:latin typeface="Myriad Pro" panose="020B0503030403020204" pitchFamily="34" charset="0"/>
                  </a:rPr>
                  <a:t>Podemos repetir este proceso tantas veces como queramos, usando diferentes núcleos y produciendo múltiples mapas de características. Luego apilamos estas salidas juntas y formamos una </a:t>
                </a:r>
                <a:r>
                  <a:rPr lang="es-CR" sz="2000" i="1" dirty="0">
                    <a:solidFill>
                      <a:srgbClr val="595959"/>
                    </a:solidFill>
                    <a:latin typeface="Myriad Pro" panose="020B0503030403020204" pitchFamily="34" charset="0"/>
                  </a:rPr>
                  <a:t>matriz tridimensional </a:t>
                </a:r>
                <a:r>
                  <a:rPr lang="es-CR" sz="2000" dirty="0">
                    <a:solidFill>
                      <a:srgbClr val="595959"/>
                    </a:solidFill>
                    <a:latin typeface="Myriad Pro" panose="020B0503030403020204" pitchFamily="34" charset="0"/>
                  </a:rPr>
                  <a:t>de</a:t>
                </a:r>
                <a:r>
                  <a:rPr lang="es-CR" sz="2000" i="1" dirty="0">
                    <a:solidFill>
                      <a:srgbClr val="595959"/>
                    </a:solidFill>
                    <a:latin typeface="Myriad Pro" panose="020B0503030403020204" pitchFamily="34" charset="0"/>
                  </a:rPr>
                  <a:t> mapas de características</a:t>
                </a:r>
                <a:r>
                  <a:rPr lang="es-CR" sz="2000" dirty="0">
                    <a:solidFill>
                      <a:srgbClr val="595959"/>
                    </a:solidFill>
                    <a:latin typeface="Myriad Pro" panose="020B0503030403020204" pitchFamily="34" charset="0"/>
                  </a:rPr>
                  <a:t>, que llamamos </a:t>
                </a:r>
                <a:r>
                  <a:rPr lang="es-CR" sz="2000" b="1" dirty="0">
                    <a:solidFill>
                      <a:srgbClr val="595959"/>
                    </a:solidFill>
                    <a:latin typeface="Myriad Pro" panose="020B0503030403020204" pitchFamily="34" charset="0"/>
                  </a:rPr>
                  <a:t>capa</a:t>
                </a:r>
                <a:r>
                  <a:rPr lang="es-CR" sz="2000" dirty="0">
                    <a:solidFill>
                      <a:srgbClr val="595959"/>
                    </a:solidFill>
                    <a:latin typeface="Myriad Pro" panose="020B0503030403020204" pitchFamily="34" charset="0"/>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digamos que tenemos una imagen con un tamaño de 52 × 52 y un núcleo con un tamaño de 12 × 12 y un paso de 2. Aplicamos esto a nuestra entrada 15 veces y apilamos las salidas. Obtenemos un tensor tridimensional con un tamaño </a:t>
                </a:r>
                <a14:m>
                  <m:oMath xmlns:m="http://schemas.openxmlformats.org/officeDocument/2006/math">
                    <m:sSup>
                      <m:sSupPr>
                        <m:ctrlPr>
                          <a:rPr lang="es-CR" sz="2000" i="1" smtClean="0">
                            <a:solidFill>
                              <a:srgbClr val="595959"/>
                            </a:solidFill>
                            <a:latin typeface="Cambria Math" panose="02040503050406030204" pitchFamily="18" charset="0"/>
                            <a:ea typeface="ＭＳ Ｐゴシック" panose="020B0600070205080204" pitchFamily="34" charset="-128"/>
                          </a:rPr>
                        </m:ctrlPr>
                      </m:sSupPr>
                      <m:e>
                        <m:r>
                          <a:rPr lang="es-CR" sz="2000" i="1" smtClean="0">
                            <a:solidFill>
                              <a:srgbClr val="595959"/>
                            </a:solidFill>
                            <a:latin typeface="Cambria Math" panose="02040503050406030204" pitchFamily="18" charset="0"/>
                            <a:ea typeface="Cambria Math" panose="02040503050406030204" pitchFamily="18" charset="0"/>
                          </a:rPr>
                          <m:t>ℝ</m:t>
                        </m:r>
                      </m:e>
                      <m:sup>
                        <m:r>
                          <a:rPr lang="es-ES" sz="2000" b="0" i="1" smtClean="0">
                            <a:solidFill>
                              <a:srgbClr val="595959"/>
                            </a:solidFill>
                            <a:latin typeface="Cambria Math" panose="02040503050406030204" pitchFamily="18" charset="0"/>
                            <a:ea typeface="ＭＳ Ｐゴシック" panose="020B0600070205080204" pitchFamily="34" charset="-128"/>
                          </a:rPr>
                          <m:t>21</m:t>
                        </m:r>
                        <m:r>
                          <a:rPr lang="es-ES" sz="2000" b="0" i="1" smtClean="0">
                            <a:solidFill>
                              <a:srgbClr val="595959"/>
                            </a:solidFill>
                            <a:latin typeface="Cambria Math" panose="02040503050406030204" pitchFamily="18" charset="0"/>
                            <a:ea typeface="Cambria Math" panose="02040503050406030204" pitchFamily="18" charset="0"/>
                          </a:rPr>
                          <m:t>×21×15</m:t>
                        </m:r>
                      </m:sup>
                    </m:sSup>
                  </m:oMath>
                </a14:m>
                <a:endParaRPr lang="es-CR" sz="2000" dirty="0">
                  <a:solidFill>
                    <a:srgbClr val="595959"/>
                  </a:solidFill>
                  <a:latin typeface="Myriad Pro" panose="020B0503030403020204" pitchFamily="34" charset="0"/>
                  <a:ea typeface="ＭＳ Ｐゴシック" panose="020B0600070205080204" pitchFamily="34" charset="-128"/>
                </a:endParaRP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532151" y="1063624"/>
                <a:ext cx="8229600" cy="3703635"/>
              </a:xfrm>
              <a:blipFill>
                <a:blip r:embed="rId2"/>
                <a:stretch>
                  <a:fillRect l="-770" t="-683" r="-924"/>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a:solidFill>
                  <a:srgbClr val="595959"/>
                </a:solidFill>
                <a:latin typeface="Myriad Pro" panose="020B0503030403020204" pitchFamily="34" charset="0"/>
                <a:ea typeface="ＭＳ Ｐゴシック" panose="020B0600070205080204" pitchFamily="34" charset="-128"/>
              </a:rPr>
              <a:t>¿Qué es una convolución?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2" name="Rectangle 2">
            <a:extLst>
              <a:ext uri="{FF2B5EF4-FFF2-40B4-BE49-F238E27FC236}">
                <a16:creationId xmlns:a16="http://schemas.microsoft.com/office/drawing/2014/main" id="{FE2094D2-8B34-C046-9A58-0D714BF9E2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293548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179882" y="1063625"/>
            <a:ext cx="4392119" cy="3703638"/>
          </a:xfrm>
        </p:spPr>
        <p:txBody>
          <a:bodyPr/>
          <a:lstStyle/>
          <a:p>
            <a:pPr marL="0" indent="0" algn="just">
              <a:buNone/>
            </a:pPr>
            <a:r>
              <a:rPr lang="es-CR" sz="1700" dirty="0">
                <a:solidFill>
                  <a:srgbClr val="595959"/>
                </a:solidFill>
                <a:latin typeface="Myriad Pro" panose="020B0503030403020204" pitchFamily="34" charset="0"/>
              </a:rPr>
              <a:t>El kernel se puede visualizar como un </a:t>
            </a:r>
            <a:r>
              <a:rPr lang="es-CR" sz="1700" i="1" dirty="0">
                <a:solidFill>
                  <a:srgbClr val="595959"/>
                </a:solidFill>
                <a:latin typeface="Myriad Pro" panose="020B0503030403020204" pitchFamily="34" charset="0"/>
              </a:rPr>
              <a:t>parche</a:t>
            </a:r>
            <a:r>
              <a:rPr lang="es-CR" sz="1700" dirty="0">
                <a:solidFill>
                  <a:srgbClr val="595959"/>
                </a:solidFill>
                <a:latin typeface="Myriad Pro" panose="020B0503030403020204" pitchFamily="34" charset="0"/>
              </a:rPr>
              <a:t> o </a:t>
            </a:r>
            <a:r>
              <a:rPr lang="es-CR" sz="1700" i="1" dirty="0">
                <a:solidFill>
                  <a:srgbClr val="595959"/>
                </a:solidFill>
                <a:latin typeface="Myriad Pro" panose="020B0503030403020204" pitchFamily="34" charset="0"/>
              </a:rPr>
              <a:t>ventana</a:t>
            </a:r>
            <a:r>
              <a:rPr lang="es-CR" sz="1700" dirty="0">
                <a:solidFill>
                  <a:srgbClr val="595959"/>
                </a:solidFill>
                <a:latin typeface="Myriad Pro" panose="020B0503030403020204" pitchFamily="34" charset="0"/>
              </a:rPr>
              <a:t> rectangular que se desliza a través de toda la imagen de izquierda a derecha y de arriba a abajo. Transforma la imagen de entrada en un mapa de características, que es una representación de lo que el kernel ha aprendido de la imagen de entrada. Luego, el mapa de características se transforma en otro mapa de características en la capa siguiente y así sucesivamente. El número de mapas de características generados por </a:t>
            </a:r>
            <a:r>
              <a:rPr lang="es-CR" sz="1700" dirty="0">
                <a:solidFill>
                  <a:srgbClr val="595959"/>
                </a:solidFill>
                <a:latin typeface="Courier" pitchFamily="2" charset="0"/>
              </a:rPr>
              <a:t>Conv2D</a:t>
            </a:r>
            <a:r>
              <a:rPr lang="es-CR" sz="1700" dirty="0">
                <a:solidFill>
                  <a:srgbClr val="595959"/>
                </a:solidFill>
                <a:latin typeface="Myriad Pro" panose="020B0503030403020204" pitchFamily="34" charset="0"/>
              </a:rPr>
              <a:t> está controlado por el argumento de filtros (</a:t>
            </a:r>
            <a:r>
              <a:rPr lang="es-CR" sz="1700" i="1" dirty="0">
                <a:solidFill>
                  <a:srgbClr val="595959"/>
                </a:solidFill>
                <a:latin typeface="Myriad Pro" panose="020B0503030403020204" pitchFamily="34" charset="0"/>
              </a:rPr>
              <a:t>filters</a:t>
            </a:r>
            <a:r>
              <a:rPr lang="es-CR" sz="1700" dirty="0">
                <a:solidFill>
                  <a:srgbClr val="595959"/>
                </a:solidFill>
                <a:latin typeface="Myriad Pro" panose="020B0503030403020204" pitchFamily="34" charset="0"/>
              </a:rPr>
              <a:t>).</a:t>
            </a:r>
            <a:endParaRPr lang="es-CR" sz="17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a:solidFill>
                  <a:srgbClr val="595959"/>
                </a:solidFill>
                <a:latin typeface="Myriad Pro" panose="020B0503030403020204" pitchFamily="34" charset="0"/>
                <a:ea typeface="ＭＳ Ｐゴシック" panose="020B0600070205080204" pitchFamily="34" charset="-128"/>
              </a:rPr>
              <a:t>¿Qué es una convolución?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2" name="Rectangle 2">
            <a:extLst>
              <a:ext uri="{FF2B5EF4-FFF2-40B4-BE49-F238E27FC236}">
                <a16:creationId xmlns:a16="http://schemas.microsoft.com/office/drawing/2014/main" id="{FE2094D2-8B34-C046-9A58-0D714BF9E2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8" name="image15.png">
            <a:extLst>
              <a:ext uri="{FF2B5EF4-FFF2-40B4-BE49-F238E27FC236}">
                <a16:creationId xmlns:a16="http://schemas.microsoft.com/office/drawing/2014/main" id="{E644EBEA-6F60-2648-9746-DFBA7B75CDBD}"/>
              </a:ext>
            </a:extLst>
          </p:cNvPr>
          <p:cNvPicPr/>
          <p:nvPr/>
        </p:nvPicPr>
        <p:blipFill>
          <a:blip r:embed="rId2"/>
          <a:srcRect/>
          <a:stretch>
            <a:fillRect/>
          </a:stretch>
        </p:blipFill>
        <p:spPr>
          <a:xfrm>
            <a:off x="4739755" y="1063624"/>
            <a:ext cx="4114800" cy="3463405"/>
          </a:xfrm>
          <a:prstGeom prst="rect">
            <a:avLst/>
          </a:prstGeom>
          <a:ln/>
        </p:spPr>
      </p:pic>
    </p:spTree>
    <p:extLst>
      <p:ext uri="{BB962C8B-B14F-4D97-AF65-F5344CB8AC3E}">
        <p14:creationId xmlns:p14="http://schemas.microsoft.com/office/powerpoint/2010/main" val="253407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Pooling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57252"/>
            <a:ext cx="8357016" cy="2366044"/>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Otra operación de uso frecuente en las CNN se conoce como </a:t>
            </a:r>
            <a:r>
              <a:rPr lang="es-CR" sz="1800" b="1" dirty="0">
                <a:solidFill>
                  <a:srgbClr val="595959"/>
                </a:solidFill>
                <a:latin typeface="Myriad Pro" panose="020B0503030403020204" pitchFamily="34" charset="0"/>
                <a:ea typeface="ＭＳ Ｐゴシック" panose="020B0600070205080204" pitchFamily="34" charset="-128"/>
              </a:rPr>
              <a:t>pooling</a:t>
            </a:r>
            <a:r>
              <a:rPr lang="es-CR" sz="1800" dirty="0">
                <a:solidFill>
                  <a:srgbClr val="595959"/>
                </a:solidFill>
                <a:latin typeface="Myriad Pro" panose="020B0503030403020204" pitchFamily="34" charset="0"/>
                <a:ea typeface="ＭＳ Ｐゴシック" panose="020B0600070205080204" pitchFamily="34" charset="-128"/>
              </a:rPr>
              <a:t> (</a:t>
            </a:r>
            <a:r>
              <a:rPr lang="es-CR" sz="1800" b="1" dirty="0">
                <a:solidFill>
                  <a:srgbClr val="595959"/>
                </a:solidFill>
                <a:latin typeface="Myriad Pro" panose="020B0503030403020204" pitchFamily="34" charset="0"/>
                <a:ea typeface="ＭＳ Ｐゴシック" panose="020B0600070205080204" pitchFamily="34" charset="-128"/>
              </a:rPr>
              <a:t>agrupación</a:t>
            </a:r>
            <a:r>
              <a:rPr lang="es-CR" sz="1800" dirty="0">
                <a:solidFill>
                  <a:srgbClr val="595959"/>
                </a:solidFill>
                <a:latin typeface="Myriad Pro" panose="020B0503030403020204" pitchFamily="34" charset="0"/>
                <a:ea typeface="ＭＳ Ｐゴシック" panose="020B0600070205080204" pitchFamily="34" charset="-128"/>
              </a:rPr>
              <a:t>, </a:t>
            </a:r>
            <a:r>
              <a:rPr lang="es-CR" sz="1800" dirty="0" err="1">
                <a:solidFill>
                  <a:srgbClr val="595959"/>
                </a:solidFill>
                <a:latin typeface="Myriad Pro" panose="020B0503030403020204" pitchFamily="34" charset="0"/>
                <a:ea typeface="ＭＳ Ｐゴシック" panose="020B0600070205080204" pitchFamily="34" charset="-128"/>
              </a:rPr>
              <a:t>submuestreo</a:t>
            </a:r>
            <a:r>
              <a:rPr lang="es-CR" sz="1800" dirty="0">
                <a:solidFill>
                  <a:srgbClr val="595959"/>
                </a:solidFill>
                <a:latin typeface="Myriad Pro" panose="020B0503030403020204" pitchFamily="34" charset="0"/>
                <a:ea typeface="ＭＳ Ｐゴシック" panose="020B0600070205080204" pitchFamily="34" charset="-128"/>
              </a:rPr>
              <a:t>). Esto funciona de manera similar a la operación de convolución, excepto que reduce el tamaño del mapa de características deslizando una ventana a través del mapa de características y </a:t>
            </a:r>
            <a:r>
              <a:rPr lang="es-CR" sz="1800" b="1" dirty="0">
                <a:solidFill>
                  <a:srgbClr val="595959"/>
                </a:solidFill>
                <a:latin typeface="Myriad Pro" panose="020B0503030403020204" pitchFamily="34" charset="0"/>
                <a:ea typeface="ＭＳ Ｐゴシック" panose="020B0600070205080204" pitchFamily="34" charset="-128"/>
              </a:rPr>
              <a:t>promedia</a:t>
            </a:r>
            <a:r>
              <a:rPr lang="es-CR" sz="1800" dirty="0">
                <a:solidFill>
                  <a:srgbClr val="595959"/>
                </a:solidFill>
                <a:latin typeface="Myriad Pro" panose="020B0503030403020204" pitchFamily="34" charset="0"/>
                <a:ea typeface="ＭＳ Ｐゴシック" panose="020B0600070205080204" pitchFamily="34" charset="-128"/>
              </a:rPr>
              <a:t> todos los valores dentro de cada ventana en cada paso o genera el </a:t>
            </a:r>
            <a:r>
              <a:rPr lang="es-CR" sz="1800" b="1" dirty="0">
                <a:solidFill>
                  <a:srgbClr val="595959"/>
                </a:solidFill>
                <a:latin typeface="Myriad Pro" panose="020B0503030403020204" pitchFamily="34" charset="0"/>
                <a:ea typeface="ＭＳ Ｐゴシック" panose="020B0600070205080204" pitchFamily="34" charset="-128"/>
              </a:rPr>
              <a:t>valor</a:t>
            </a:r>
            <a:r>
              <a:rPr lang="es-CR" sz="1800" dirty="0">
                <a:solidFill>
                  <a:srgbClr val="595959"/>
                </a:solidFill>
                <a:latin typeface="Myriad Pro" panose="020B0503030403020204" pitchFamily="34" charset="0"/>
                <a:ea typeface="ＭＳ Ｐゴシック" panose="020B0600070205080204" pitchFamily="34" charset="-128"/>
              </a:rPr>
              <a:t> </a:t>
            </a:r>
            <a:r>
              <a:rPr lang="es-CR" sz="1800" b="1" dirty="0">
                <a:solidFill>
                  <a:srgbClr val="595959"/>
                </a:solidFill>
                <a:latin typeface="Myriad Pro" panose="020B0503030403020204" pitchFamily="34" charset="0"/>
                <a:ea typeface="ＭＳ Ｐゴシック" panose="020B0600070205080204" pitchFamily="34" charset="-128"/>
              </a:rPr>
              <a:t>máximo</a:t>
            </a:r>
            <a:r>
              <a:rPr lang="es-CR" sz="1800" dirty="0">
                <a:solidFill>
                  <a:srgbClr val="595959"/>
                </a:solidFill>
                <a:latin typeface="Myriad Pro" panose="020B0503030403020204" pitchFamily="34" charset="0"/>
                <a:ea typeface="ＭＳ Ｐゴシック" panose="020B0600070205080204" pitchFamily="34" charset="-128"/>
              </a:rPr>
              <a:t>. El pooling se diferencia de la convolución en que no tiene ningún parámetro, por lo tanto, no se puede aprender ni ajustar. Podemos calcular el tamaño del mapa de características después de la agrupación, de la siguiente manera:</a:t>
            </a:r>
          </a:p>
        </p:txBody>
      </p:sp>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7169" name="Imagen 34" descr="page238image48776208">
            <a:extLst>
              <a:ext uri="{FF2B5EF4-FFF2-40B4-BE49-F238E27FC236}">
                <a16:creationId xmlns:a16="http://schemas.microsoft.com/office/drawing/2014/main" id="{552AE968-B1D5-ED40-9D51-5D11B1994DD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07039" y="3429937"/>
            <a:ext cx="3929921" cy="44396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DF4649B-0AC4-0D45-9DD5-4F998AE0A789}"/>
              </a:ext>
            </a:extLst>
          </p:cNvPr>
          <p:cNvSpPr txBox="1"/>
          <p:nvPr/>
        </p:nvSpPr>
        <p:spPr>
          <a:xfrm>
            <a:off x="457199" y="3981251"/>
            <a:ext cx="8229600" cy="646331"/>
          </a:xfrm>
          <a:prstGeom prst="rect">
            <a:avLst/>
          </a:prstGeom>
          <a:noFill/>
        </p:spPr>
        <p:txBody>
          <a:bodyPr wrap="square" rtlCol="0">
            <a:spAutoFit/>
          </a:bodyPr>
          <a:lstStyle/>
          <a:p>
            <a:pPr algn="just"/>
            <a:r>
              <a:rPr lang="es-CR" dirty="0">
                <a:solidFill>
                  <a:srgbClr val="595959"/>
                </a:solidFill>
                <a:latin typeface="Myriad Pro" panose="020B0503030403020204" pitchFamily="34" charset="0"/>
              </a:rPr>
              <a:t>I es un tensor bidimensional en forma de </a:t>
            </a:r>
            <a:r>
              <a:rPr lang="es-CR" dirty="0">
                <a:solidFill>
                  <a:srgbClr val="595959"/>
                </a:solidFill>
                <a:latin typeface="Cambria Math" panose="02040503050406030204" pitchFamily="18" charset="0"/>
                <a:ea typeface="Cambria Math" panose="02040503050406030204" pitchFamily="18" charset="0"/>
              </a:rPr>
              <a:t>n</a:t>
            </a:r>
            <a:r>
              <a:rPr lang="es-CR" dirty="0">
                <a:solidFill>
                  <a:srgbClr val="595959"/>
                </a:solidFill>
                <a:latin typeface="Myriad Pro" panose="020B0503030403020204" pitchFamily="34" charset="0"/>
              </a:rPr>
              <a:t> × </a:t>
            </a:r>
            <a:r>
              <a:rPr lang="es-CR" dirty="0">
                <a:solidFill>
                  <a:srgbClr val="595959"/>
                </a:solidFill>
                <a:latin typeface="Cambria Math" panose="02040503050406030204" pitchFamily="18" charset="0"/>
                <a:ea typeface="Cambria Math" panose="02040503050406030204" pitchFamily="18" charset="0"/>
              </a:rPr>
              <a:t>n</a:t>
            </a:r>
            <a:r>
              <a:rPr lang="es-CR" dirty="0">
                <a:solidFill>
                  <a:srgbClr val="595959"/>
                </a:solidFill>
                <a:latin typeface="Myriad Pro" panose="020B0503030403020204" pitchFamily="34" charset="0"/>
              </a:rPr>
              <a:t>, la operación de pooling es un tensor bidimensional en forma de </a:t>
            </a:r>
            <a:r>
              <a:rPr lang="es-CR" dirty="0">
                <a:solidFill>
                  <a:srgbClr val="595959"/>
                </a:solidFill>
                <a:latin typeface="Cambria Math" panose="02040503050406030204" pitchFamily="18" charset="0"/>
                <a:ea typeface="Cambria Math" panose="02040503050406030204" pitchFamily="18" charset="0"/>
              </a:rPr>
              <a:t>r × r</a:t>
            </a:r>
            <a:r>
              <a:rPr lang="es-CR" dirty="0">
                <a:solidFill>
                  <a:srgbClr val="595959"/>
                </a:solidFill>
                <a:latin typeface="Myriad Pro" panose="020B0503030403020204" pitchFamily="34" charset="0"/>
              </a:rPr>
              <a:t>, y </a:t>
            </a:r>
            <a:r>
              <a:rPr lang="es-CR" dirty="0">
                <a:solidFill>
                  <a:srgbClr val="595959"/>
                </a:solidFill>
                <a:latin typeface="Cambria Math" panose="02040503050406030204" pitchFamily="18" charset="0"/>
                <a:ea typeface="Cambria Math" panose="02040503050406030204" pitchFamily="18" charset="0"/>
              </a:rPr>
              <a:t>s</a:t>
            </a:r>
            <a:r>
              <a:rPr lang="es-CR" dirty="0">
                <a:solidFill>
                  <a:srgbClr val="595959"/>
                </a:solidFill>
                <a:latin typeface="Myriad Pro" panose="020B0503030403020204" pitchFamily="34" charset="0"/>
              </a:rPr>
              <a:t> es la zancada/paso. </a:t>
            </a:r>
            <a:endParaRPr lang="es-CR" dirty="0"/>
          </a:p>
        </p:txBody>
      </p:sp>
    </p:spTree>
    <p:extLst>
      <p:ext uri="{BB962C8B-B14F-4D97-AF65-F5344CB8AC3E}">
        <p14:creationId xmlns:p14="http://schemas.microsoft.com/office/powerpoint/2010/main" val="317114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Pooling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57251"/>
            <a:ext cx="8229600" cy="857250"/>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A continuación, se muestra un ejemplo de agrupación máxima con un paso de 1 y un ejemplo de agrupación promedio con un paso de 2:</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2">
            <a:extLst>
              <a:ext uri="{FF2B5EF4-FFF2-40B4-BE49-F238E27FC236}">
                <a16:creationId xmlns:a16="http://schemas.microsoft.com/office/drawing/2014/main" id="{CF9E7E6F-ACFD-DE4B-A041-85DA33E4705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9217" name="Imagen 35" descr="Pooling por el máximo con paso de 1">
            <a:extLst>
              <a:ext uri="{FF2B5EF4-FFF2-40B4-BE49-F238E27FC236}">
                <a16:creationId xmlns:a16="http://schemas.microsoft.com/office/drawing/2014/main" id="{D35A93DB-2595-384C-92C4-048E8AC028F9}"/>
              </a:ext>
              <a:ext uri="{C183D7F6-B498-43B3-948B-1728B52AA6E4}">
                <adec:decorative xmlns:adec="http://schemas.microsoft.com/office/drawing/2017/decorative" val="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9508" y="2233428"/>
            <a:ext cx="2945970" cy="11167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038ECD59-21FA-654F-8920-B87617C402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9219" name="Imagen 36" descr="Pooling con el promedio con paso de 2&#10;">
            <a:extLst>
              <a:ext uri="{FF2B5EF4-FFF2-40B4-BE49-F238E27FC236}">
                <a16:creationId xmlns:a16="http://schemas.microsoft.com/office/drawing/2014/main" id="{7C29C5B4-3EC6-9B47-9B5B-18F0F591867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983827" y="2230714"/>
            <a:ext cx="2945970" cy="106831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E1A28D-478A-B349-AA13-C8E1335707F2}"/>
              </a:ext>
            </a:extLst>
          </p:cNvPr>
          <p:cNvSpPr txBox="1"/>
          <p:nvPr/>
        </p:nvSpPr>
        <p:spPr>
          <a:xfrm>
            <a:off x="1188172" y="3353581"/>
            <a:ext cx="2068642" cy="461665"/>
          </a:xfrm>
          <a:prstGeom prst="rect">
            <a:avLst/>
          </a:prstGeom>
          <a:noFill/>
        </p:spPr>
        <p:txBody>
          <a:bodyPr wrap="square" rtlCol="0">
            <a:spAutoFit/>
          </a:bodyPr>
          <a:lstStyle/>
          <a:p>
            <a:pPr algn="ctr"/>
            <a:r>
              <a:rPr lang="es-CR" sz="1200" dirty="0">
                <a:latin typeface="Cambria Math" panose="02040503050406030204" pitchFamily="18" charset="0"/>
                <a:ea typeface="Cambria Math" panose="02040503050406030204" pitchFamily="18" charset="0"/>
              </a:rPr>
              <a:t>Agrupación máxima con zancada de 1</a:t>
            </a:r>
          </a:p>
        </p:txBody>
      </p:sp>
      <p:sp>
        <p:nvSpPr>
          <p:cNvPr id="13" name="CuadroTexto 12">
            <a:extLst>
              <a:ext uri="{FF2B5EF4-FFF2-40B4-BE49-F238E27FC236}">
                <a16:creationId xmlns:a16="http://schemas.microsoft.com/office/drawing/2014/main" id="{53AD2FD5-049A-B840-B156-F831E8DB8512}"/>
              </a:ext>
            </a:extLst>
          </p:cNvPr>
          <p:cNvSpPr txBox="1"/>
          <p:nvPr/>
        </p:nvSpPr>
        <p:spPr>
          <a:xfrm>
            <a:off x="5422491" y="3353581"/>
            <a:ext cx="2068642" cy="461665"/>
          </a:xfrm>
          <a:prstGeom prst="rect">
            <a:avLst/>
          </a:prstGeom>
          <a:noFill/>
        </p:spPr>
        <p:txBody>
          <a:bodyPr wrap="square" rtlCol="0">
            <a:spAutoFit/>
          </a:bodyPr>
          <a:lstStyle/>
          <a:p>
            <a:pPr algn="ctr"/>
            <a:r>
              <a:rPr lang="es-CR" sz="1200" dirty="0">
                <a:latin typeface="Cambria Math" panose="02040503050406030204" pitchFamily="18" charset="0"/>
                <a:ea typeface="Cambria Math" panose="02040503050406030204" pitchFamily="18" charset="0"/>
              </a:rPr>
              <a:t>Agrupación promedio con zancada de 2</a:t>
            </a:r>
          </a:p>
        </p:txBody>
      </p:sp>
      <p:sp>
        <p:nvSpPr>
          <p:cNvPr id="10" name="CuadroTexto 9">
            <a:extLst>
              <a:ext uri="{FF2B5EF4-FFF2-40B4-BE49-F238E27FC236}">
                <a16:creationId xmlns:a16="http://schemas.microsoft.com/office/drawing/2014/main" id="{257B10DD-00B1-1A46-A4EC-10E1155FEB94}"/>
              </a:ext>
            </a:extLst>
          </p:cNvPr>
          <p:cNvSpPr txBox="1"/>
          <p:nvPr/>
        </p:nvSpPr>
        <p:spPr>
          <a:xfrm>
            <a:off x="457200" y="4082550"/>
            <a:ext cx="7877331" cy="646331"/>
          </a:xfrm>
          <a:prstGeom prst="rect">
            <a:avLst/>
          </a:prstGeom>
          <a:noFill/>
        </p:spPr>
        <p:txBody>
          <a:bodyPr wrap="square" rtlCol="0">
            <a:spAutoFit/>
          </a:bodyPr>
          <a:lstStyle/>
          <a:p>
            <a:r>
              <a:rPr lang="es-CR" dirty="0">
                <a:solidFill>
                  <a:srgbClr val="595959"/>
                </a:solidFill>
                <a:latin typeface="Myriad Pro" panose="020B0503030403020204" pitchFamily="34" charset="0"/>
              </a:rPr>
              <a:t>Como regla general, se ha descubierto que la operación de </a:t>
            </a:r>
            <a:r>
              <a:rPr lang="es-CR" b="1" dirty="0">
                <a:solidFill>
                  <a:srgbClr val="595959"/>
                </a:solidFill>
                <a:latin typeface="Myriad Pro" panose="020B0503030403020204" pitchFamily="34" charset="0"/>
              </a:rPr>
              <a:t>agrupación</a:t>
            </a:r>
            <a:r>
              <a:rPr lang="es-CR" dirty="0">
                <a:solidFill>
                  <a:srgbClr val="595959"/>
                </a:solidFill>
                <a:latin typeface="Myriad Pro" panose="020B0503030403020204" pitchFamily="34" charset="0"/>
              </a:rPr>
              <a:t> </a:t>
            </a:r>
            <a:r>
              <a:rPr lang="es-CR" b="1" dirty="0">
                <a:solidFill>
                  <a:srgbClr val="595959"/>
                </a:solidFill>
                <a:latin typeface="Myriad Pro" panose="020B0503030403020204" pitchFamily="34" charset="0"/>
              </a:rPr>
              <a:t>máxima</a:t>
            </a:r>
            <a:r>
              <a:rPr lang="es-CR" dirty="0">
                <a:solidFill>
                  <a:srgbClr val="595959"/>
                </a:solidFill>
                <a:latin typeface="Myriad Pro" panose="020B0503030403020204" pitchFamily="34" charset="0"/>
              </a:rPr>
              <a:t> funciona </a:t>
            </a:r>
            <a:r>
              <a:rPr lang="es-CR" b="1" dirty="0">
                <a:solidFill>
                  <a:srgbClr val="595959"/>
                </a:solidFill>
                <a:latin typeface="Myriad Pro" panose="020B0503030403020204" pitchFamily="34" charset="0"/>
              </a:rPr>
              <a:t>mejor</a:t>
            </a:r>
            <a:r>
              <a:rPr lang="es-CR" dirty="0">
                <a:solidFill>
                  <a:srgbClr val="595959"/>
                </a:solidFill>
                <a:latin typeface="Myriad Pro" panose="020B0503030403020204" pitchFamily="34" charset="0"/>
              </a:rPr>
              <a:t>.</a:t>
            </a:r>
            <a:endParaRPr lang="es-CR" dirty="0"/>
          </a:p>
        </p:txBody>
      </p:sp>
    </p:spTree>
    <p:extLst>
      <p:ext uri="{BB962C8B-B14F-4D97-AF65-F5344CB8AC3E}">
        <p14:creationId xmlns:p14="http://schemas.microsoft.com/office/powerpoint/2010/main" val="203601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Tamaño de convolución y pooling</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8486078" cy="3748204"/>
          </a:xfrm>
        </p:spPr>
        <p:txBody>
          <a:bodyPr/>
          <a:lstStyle/>
          <a:p>
            <a:pPr marL="0" indent="0" algn="just">
              <a:buNone/>
            </a:pPr>
            <a:r>
              <a:rPr lang="es-CR" sz="1900" dirty="0">
                <a:solidFill>
                  <a:srgbClr val="595959"/>
                </a:solidFill>
                <a:latin typeface="Myriad Pro" panose="020B0503030403020204" pitchFamily="34" charset="0"/>
                <a:ea typeface="ＭＳ Ｐゴシック" panose="020B0600070205080204" pitchFamily="34" charset="-128"/>
              </a:rPr>
              <a:t>Como ha visto, cuando aplicamos una convolución a una imagen, la salida era de un tamaño menor que la entrada. El tamaño de salida está determinado por el tamaño del kernel, el paso y si tenemos o no relleno. Estas son cosas muy importantes a tener en cuenta al diseñar las CNN. </a:t>
            </a:r>
          </a:p>
          <a:p>
            <a:pPr marL="0" indent="0" algn="just">
              <a:buNone/>
            </a:pPr>
            <a:r>
              <a:rPr lang="es-CR" sz="1900" dirty="0">
                <a:solidFill>
                  <a:srgbClr val="595959"/>
                </a:solidFill>
                <a:latin typeface="Myriad Pro" panose="020B0503030403020204" pitchFamily="34" charset="0"/>
                <a:ea typeface="ＭＳ Ｐゴシック" panose="020B0600070205080204" pitchFamily="34" charset="-128"/>
              </a:rPr>
              <a:t>En la práctica, generalmente usamos convoluciones más grandes con un paso más grande para generar un mapa de características de un tamaño más pequeño para reducir la restricción computacional y, por defecto, usar los núcleos 3 × 3 y 5 × 5 más. Esto se debe a que son </a:t>
            </a:r>
            <a:r>
              <a:rPr lang="es-CR" sz="1900" i="1" dirty="0">
                <a:solidFill>
                  <a:srgbClr val="595959"/>
                </a:solidFill>
                <a:latin typeface="Myriad Pro" panose="020B0503030403020204" pitchFamily="34" charset="0"/>
                <a:ea typeface="ＭＳ Ｐゴシック" panose="020B0600070205080204" pitchFamily="34" charset="-128"/>
              </a:rPr>
              <a:t>computacionalmente más factibles.</a:t>
            </a:r>
            <a:r>
              <a:rPr lang="es-CR" sz="1900" dirty="0">
                <a:solidFill>
                  <a:srgbClr val="595959"/>
                </a:solidFill>
                <a:latin typeface="Myriad Pro" panose="020B0503030403020204" pitchFamily="34" charset="0"/>
                <a:ea typeface="ＭＳ Ｐゴシック" panose="020B0600070205080204" pitchFamily="34" charset="-128"/>
              </a:rPr>
              <a:t> Generalmente, tener un kernel más grande nos permitirá ver un espacio más grande en la imagen y capturar más relaciones, pero tener múltiples </a:t>
            </a:r>
            <a:r>
              <a:rPr lang="es-CR" sz="1900" dirty="0" err="1">
                <a:solidFill>
                  <a:srgbClr val="595959"/>
                </a:solidFill>
                <a:latin typeface="Myriad Pro" panose="020B0503030403020204" pitchFamily="34" charset="0"/>
                <a:ea typeface="ＭＳ Ｐゴシック" panose="020B0600070205080204" pitchFamily="34" charset="-128"/>
              </a:rPr>
              <a:t>kernels</a:t>
            </a:r>
            <a:r>
              <a:rPr lang="es-CR" sz="1900" dirty="0">
                <a:solidFill>
                  <a:srgbClr val="595959"/>
                </a:solidFill>
                <a:latin typeface="Myriad Pro" panose="020B0503030403020204" pitchFamily="34" charset="0"/>
                <a:ea typeface="ＭＳ Ｐゴシック" panose="020B0600070205080204" pitchFamily="34" charset="-128"/>
              </a:rPr>
              <a:t> de 3 × 3 ha demostrado tener un rendimiento similar mientras que es menos intensivo en computación, lo que preferimos.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dirty="0"/>
          </a:p>
        </p:txBody>
      </p:sp>
    </p:spTree>
    <p:extLst>
      <p:ext uri="{BB962C8B-B14F-4D97-AF65-F5344CB8AC3E}">
        <p14:creationId xmlns:p14="http://schemas.microsoft.com/office/powerpoint/2010/main" val="291012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Trabajar con la arquitectura ConvNet</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613494" cy="3643196"/>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Ahora que conocemos todos los diferentes componentes que componen una ConvNet, podemos unirlo todo y ver cómo construir una CNN profunda. En general, lo que aprende la arquitectura se puede demostrar con el siguiente flujo:</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i="1" dirty="0">
                    <a:solidFill>
                      <a:srgbClr val="595959"/>
                    </a:solidFill>
                    <a:latin typeface="Myriad Pro" panose="020B0503030403020204" pitchFamily="34" charset="0"/>
                    <a:ea typeface="ＭＳ Ｐゴシック" panose="020B0600070205080204" pitchFamily="34" charset="-128"/>
                  </a:rPr>
                  <a:t>Imagen de entrada</a:t>
                </a:r>
                <a14:m>
                  <m:oMath xmlns:m="http://schemas.openxmlformats.org/officeDocument/2006/math">
                    <m:r>
                      <a:rPr lang="es-CR" sz="1800" i="1"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degradados+bordes</a:t>
                </a:r>
                <a14:m>
                  <m:oMath xmlns:m="http://schemas.openxmlformats.org/officeDocument/2006/math">
                    <m:r>
                      <a:rPr lang="es-CR" sz="1800" i="1"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texturas</a:t>
                </a:r>
                <a14:m>
                  <m:oMath xmlns:m="http://schemas.openxmlformats.org/officeDocument/2006/math">
                    <m:r>
                      <a:rPr lang="es-CR" sz="1800" i="1" dirty="0"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patrones</a:t>
                </a:r>
                <a14:m>
                  <m:oMath xmlns:m="http://schemas.openxmlformats.org/officeDocument/2006/math">
                    <m:r>
                      <a:rPr lang="es-CR" sz="1800" i="1" dirty="0"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características básicas del objeto</a:t>
                </a:r>
                <a14:m>
                  <m:oMath xmlns:m="http://schemas.openxmlformats.org/officeDocument/2006/math">
                    <m:r>
                      <a:rPr lang="es-CR" sz="1800" i="1"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objeto</a:t>
                </a:r>
                <a14:m>
                  <m:oMath xmlns:m="http://schemas.openxmlformats.org/officeDocument/2006/math">
                    <m:r>
                      <a:rPr lang="es-CR" sz="1800" i="1" dirty="0" smtClean="0">
                        <a:solidFill>
                          <a:srgbClr val="595959"/>
                        </a:solidFill>
                        <a:latin typeface="Cambria Math" panose="02040503050406030204" pitchFamily="18" charset="0"/>
                        <a:ea typeface="Cambria Math" panose="02040503050406030204" pitchFamily="18" charset="0"/>
                      </a:rPr>
                      <m:t>→</m:t>
                    </m:r>
                  </m:oMath>
                </a14:m>
                <a:r>
                  <a:rPr lang="es-CR" sz="1800" i="1" dirty="0">
                    <a:solidFill>
                      <a:srgbClr val="595959"/>
                    </a:solidFill>
                    <a:latin typeface="Myriad Pro" panose="020B0503030403020204" pitchFamily="34" charset="0"/>
                    <a:ea typeface="ＭＳ Ｐゴシック" panose="020B0600070205080204" pitchFamily="34" charset="-128"/>
                  </a:rPr>
                  <a:t>salida</a:t>
                </a:r>
              </a:p>
              <a:p>
                <a:pPr marL="0" indent="0" algn="just">
                  <a:buNone/>
                </a:pPr>
                <a:endParaRPr lang="es-CR" sz="1800" i="1"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Las características aumentan en complejidad en las </a:t>
                </a:r>
                <a:r>
                  <a:rPr lang="es-CR" sz="1800" b="1" dirty="0">
                    <a:solidFill>
                      <a:srgbClr val="595959"/>
                    </a:solidFill>
                    <a:latin typeface="Myriad Pro" panose="020B0503030403020204" pitchFamily="34" charset="0"/>
                    <a:ea typeface="ＭＳ Ｐゴシック" panose="020B0600070205080204" pitchFamily="34" charset="-128"/>
                  </a:rPr>
                  <a:t>últimas</a:t>
                </a:r>
                <a:r>
                  <a:rPr lang="es-CR" sz="1800" dirty="0">
                    <a:solidFill>
                      <a:srgbClr val="595959"/>
                    </a:solidFill>
                    <a:latin typeface="Myriad Pro" panose="020B0503030403020204" pitchFamily="34" charset="0"/>
                    <a:ea typeface="ＭＳ Ｐゴシック" panose="020B0600070205080204" pitchFamily="34" charset="-128"/>
                  </a:rPr>
                  <a:t> capas. Es decir, las </a:t>
                </a:r>
                <a:r>
                  <a:rPr lang="es-CR" sz="1800" b="1" dirty="0">
                    <a:solidFill>
                      <a:srgbClr val="595959"/>
                    </a:solidFill>
                    <a:latin typeface="Myriad Pro" panose="020B0503030403020204" pitchFamily="34" charset="0"/>
                    <a:ea typeface="ＭＳ Ｐゴシック" panose="020B0600070205080204" pitchFamily="34" charset="-128"/>
                  </a:rPr>
                  <a:t>primeras capas</a:t>
                </a:r>
                <a:r>
                  <a:rPr lang="es-CR" sz="1800" dirty="0">
                    <a:solidFill>
                      <a:srgbClr val="595959"/>
                    </a:solidFill>
                    <a:latin typeface="Myriad Pro" panose="020B0503030403020204" pitchFamily="34" charset="0"/>
                    <a:ea typeface="ＭＳ Ｐゴシック" panose="020B0600070205080204" pitchFamily="34" charset="-128"/>
                  </a:rPr>
                  <a:t> (las más cercanas a la capa de entrada) aprenden características muy </a:t>
                </a:r>
                <a:r>
                  <a:rPr lang="es-CR" sz="1800" b="1" dirty="0">
                    <a:solidFill>
                      <a:srgbClr val="595959"/>
                    </a:solidFill>
                    <a:latin typeface="Myriad Pro" panose="020B0503030403020204" pitchFamily="34" charset="0"/>
                    <a:ea typeface="ＭＳ Ｐゴシック" panose="020B0600070205080204" pitchFamily="34" charset="-128"/>
                  </a:rPr>
                  <a:t>básicas</a:t>
                </a:r>
                <a:r>
                  <a:rPr lang="es-CR" sz="1800" dirty="0">
                    <a:solidFill>
                      <a:srgbClr val="595959"/>
                    </a:solidFill>
                    <a:latin typeface="Myriad Pro" panose="020B0503030403020204" pitchFamily="34" charset="0"/>
                    <a:ea typeface="ＭＳ Ｐゴシック" panose="020B0600070205080204" pitchFamily="34" charset="-128"/>
                  </a:rPr>
                  <a:t>, como bordes y líneas, texturas o cómo se diferencian ciertos colores. Las </a:t>
                </a:r>
                <a:r>
                  <a:rPr lang="es-CR" sz="1800" b="1" dirty="0">
                    <a:solidFill>
                      <a:srgbClr val="595959"/>
                    </a:solidFill>
                    <a:latin typeface="Myriad Pro" panose="020B0503030403020204" pitchFamily="34" charset="0"/>
                    <a:ea typeface="ＭＳ Ｐゴシック" panose="020B0600070205080204" pitchFamily="34" charset="-128"/>
                  </a:rPr>
                  <a:t>últimas capas </a:t>
                </a:r>
                <a:r>
                  <a:rPr lang="es-CR" sz="1800" dirty="0">
                    <a:solidFill>
                      <a:srgbClr val="595959"/>
                    </a:solidFill>
                    <a:latin typeface="Myriad Pro" panose="020B0503030403020204" pitchFamily="34" charset="0"/>
                    <a:ea typeface="ＭＳ Ｐゴシック" panose="020B0600070205080204" pitchFamily="34" charset="-128"/>
                  </a:rPr>
                  <a:t>toman el mapa de características de la capa anterior como entrada y aprenden patrones más </a:t>
                </a:r>
                <a:r>
                  <a:rPr lang="es-CR" sz="1800" b="1" dirty="0">
                    <a:solidFill>
                      <a:srgbClr val="595959"/>
                    </a:solidFill>
                    <a:latin typeface="Myriad Pro" panose="020B0503030403020204" pitchFamily="34" charset="0"/>
                    <a:ea typeface="ＭＳ Ｐゴシック" panose="020B0600070205080204" pitchFamily="34" charset="-128"/>
                  </a:rPr>
                  <a:t>complejos</a:t>
                </a:r>
                <a:r>
                  <a:rPr lang="es-CR" sz="1800" dirty="0">
                    <a:solidFill>
                      <a:srgbClr val="595959"/>
                    </a:solidFill>
                    <a:latin typeface="Myriad Pro" panose="020B0503030403020204" pitchFamily="34" charset="0"/>
                    <a:ea typeface="ＭＳ Ｐゴシック" panose="020B0600070205080204" pitchFamily="34" charset="-128"/>
                  </a:rPr>
                  <a:t> de él. </a:t>
                </a: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613494" cy="3643196"/>
              </a:xfrm>
              <a:blipFill>
                <a:blip r:embed="rId3"/>
                <a:stretch>
                  <a:fillRect l="-441" t="-694" r="-441" b="-2431"/>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228776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Trabajar con la arquitectura ConvNet</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1" y="1124067"/>
            <a:ext cx="8742555" cy="1447683"/>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Por ejemplo, si creamos un modelo de </a:t>
            </a:r>
            <a:r>
              <a:rPr lang="es-CR" sz="1800" i="1" dirty="0">
                <a:solidFill>
                  <a:srgbClr val="595959"/>
                </a:solidFill>
                <a:latin typeface="Myriad Pro" panose="020B0503030403020204" pitchFamily="34" charset="0"/>
                <a:ea typeface="ＭＳ Ｐゴシック" panose="020B0600070205080204" pitchFamily="34" charset="-128"/>
              </a:rPr>
              <a:t>reconocimiento facial</a:t>
            </a:r>
            <a:r>
              <a:rPr lang="es-CR" sz="1800" dirty="0">
                <a:solidFill>
                  <a:srgbClr val="595959"/>
                </a:solidFill>
                <a:latin typeface="Myriad Pro" panose="020B0503030403020204" pitchFamily="34" charset="0"/>
                <a:ea typeface="ＭＳ Ｐゴシック" panose="020B0600070205080204" pitchFamily="34" charset="-128"/>
              </a:rPr>
              <a:t>, la primera capa aprendería las </a:t>
            </a:r>
            <a:r>
              <a:rPr lang="es-CR" sz="1800" i="1" dirty="0">
                <a:solidFill>
                  <a:srgbClr val="595959"/>
                </a:solidFill>
                <a:latin typeface="Myriad Pro" panose="020B0503030403020204" pitchFamily="34" charset="0"/>
                <a:ea typeface="ＭＳ Ｐゴシック" panose="020B0600070205080204" pitchFamily="34" charset="-128"/>
              </a:rPr>
              <a:t>líneas, curvas y degradados más simples posibles</a:t>
            </a:r>
            <a:r>
              <a:rPr lang="es-CR" sz="1800" dirty="0">
                <a:solidFill>
                  <a:srgbClr val="595959"/>
                </a:solidFill>
                <a:latin typeface="Myriad Pro" panose="020B0503030403020204" pitchFamily="34" charset="0"/>
                <a:ea typeface="ＭＳ Ｐゴシック" panose="020B0600070205080204" pitchFamily="34" charset="-128"/>
              </a:rPr>
              <a:t>. La siguiente capa tomaría los mapas de características de la capa anterior y los usaría para aprender características más complejas, como el cabello y las cejas. La capa posterior aprendería características aún más complejas, como ojos, narices, oídos, etc.</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pic>
        <p:nvPicPr>
          <p:cNvPr id="5" name="Imagen 4">
            <a:extLst>
              <a:ext uri="{FF2B5EF4-FFF2-40B4-BE49-F238E27FC236}">
                <a16:creationId xmlns:a16="http://schemas.microsoft.com/office/drawing/2014/main" id="{B4019FBE-DA88-164F-8A89-1BCD46E7448B}"/>
              </a:ext>
            </a:extLst>
          </p:cNvPr>
          <p:cNvPicPr/>
          <p:nvPr/>
        </p:nvPicPr>
        <p:blipFill>
          <a:blip r:embed="rId2"/>
          <a:stretch>
            <a:fillRect/>
          </a:stretch>
        </p:blipFill>
        <p:spPr>
          <a:xfrm>
            <a:off x="1391134" y="2757329"/>
            <a:ext cx="5732145" cy="1824355"/>
          </a:xfrm>
          <a:prstGeom prst="rect">
            <a:avLst/>
          </a:prstGeom>
        </p:spPr>
      </p:pic>
    </p:spTree>
    <p:extLst>
      <p:ext uri="{BB962C8B-B14F-4D97-AF65-F5344CB8AC3E}">
        <p14:creationId xmlns:p14="http://schemas.microsoft.com/office/powerpoint/2010/main" val="326653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No necesitamos un algoritmo nuevo para nuestro entrenamiento y optimización, podemos seguir usando la </a:t>
            </a:r>
            <a:r>
              <a:rPr lang="es-CR" sz="2400" b="1" dirty="0">
                <a:solidFill>
                  <a:srgbClr val="595959"/>
                </a:solidFill>
                <a:latin typeface="Myriad Pro" panose="020B0503030403020204" pitchFamily="34" charset="0"/>
                <a:ea typeface="ＭＳ Ｐゴシック" panose="020B0600070205080204" pitchFamily="34" charset="-128"/>
              </a:rPr>
              <a:t>retropropagación</a:t>
            </a:r>
            <a:r>
              <a:rPr lang="es-CR" sz="2400" dirty="0">
                <a:solidFill>
                  <a:srgbClr val="595959"/>
                </a:solidFill>
                <a:latin typeface="Myriad Pro" panose="020B0503030403020204" pitchFamily="34" charset="0"/>
                <a:ea typeface="ＭＳ Ｐゴシック" panose="020B0600070205080204" pitchFamily="34" charset="-128"/>
              </a:rPr>
              <a:t> y el descenso del </a:t>
            </a:r>
            <a:r>
              <a:rPr lang="es-CR" sz="2400" b="1" dirty="0">
                <a:solidFill>
                  <a:srgbClr val="595959"/>
                </a:solidFill>
                <a:latin typeface="Myriad Pro" panose="020B0503030403020204" pitchFamily="34" charset="0"/>
                <a:ea typeface="ＭＳ Ｐゴシック" panose="020B0600070205080204" pitchFamily="34" charset="-128"/>
              </a:rPr>
              <a:t>gradiente</a:t>
            </a:r>
            <a:r>
              <a:rPr lang="es-CR" sz="2400" dirty="0">
                <a:solidFill>
                  <a:srgbClr val="595959"/>
                </a:solidFill>
                <a:latin typeface="Myriad Pro" panose="020B0503030403020204" pitchFamily="34" charset="0"/>
                <a:ea typeface="ＭＳ Ｐゴシック" panose="020B0600070205080204" pitchFamily="34" charset="-128"/>
              </a:rPr>
              <a:t> para calcular el error, diferenciarlo de las capas anteriores y actualizar los pesos para acercarnos lo más posible a los óptimos globales. ¿Pero cómo funciona la retropropagación en las CNN?</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400" b="1" dirty="0">
                <a:latin typeface="CourierStd"/>
              </a:rPr>
              <a:t> </a:t>
            </a:r>
            <a:endParaRPr lang="es-CR" sz="24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Tree>
    <p:extLst>
      <p:ext uri="{BB962C8B-B14F-4D97-AF65-F5344CB8AC3E}">
        <p14:creationId xmlns:p14="http://schemas.microsoft.com/office/powerpoint/2010/main" val="158133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¿Qué son las CNN?</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8229600" cy="3420837"/>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Las CNN son un tipo de red neuronal artificial; están vagamente inspirados en el concepto de que la corteza visual humana procesa imágenes y permite que nuestro cerebro reconozca objetos en el mundo e interactúe con ellos, lo que nos permite hacer una serie de cosas, como conducir, practicar deportes, leer, ver películas. , y así.</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Se ha descubierto que en nuestro cerebro tienen lugar cálculos que se asemejan un poco a las </a:t>
            </a:r>
            <a:r>
              <a:rPr lang="es-CR" sz="1600" b="1" dirty="0">
                <a:solidFill>
                  <a:srgbClr val="595959"/>
                </a:solidFill>
                <a:latin typeface="Myriad Pro" panose="020B0503030403020204" pitchFamily="34" charset="0"/>
                <a:ea typeface="ＭＳ Ｐゴシック" panose="020B0600070205080204" pitchFamily="34" charset="-128"/>
              </a:rPr>
              <a:t>convoluciones</a:t>
            </a:r>
            <a:r>
              <a:rPr lang="es-CR" sz="1600" dirty="0">
                <a:solidFill>
                  <a:srgbClr val="595959"/>
                </a:solidFill>
                <a:latin typeface="Myriad Pro" panose="020B0503030403020204" pitchFamily="34" charset="0"/>
                <a:ea typeface="ＭＳ Ｐゴシック" panose="020B0600070205080204" pitchFamily="34" charset="-128"/>
              </a:rPr>
              <a:t>. Además, nuestros cerebros poseen células simples y complejas. Las celdas simples recogen características básicas, como bordes y curvas, mientras que las celdas complejas muestran invariancia espacial, mientras que también responden a las mismas señales que las celdas simples.</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8"/>
            <a:ext cx="8486078" cy="369332"/>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Retomando el ejemplo anterior</a:t>
            </a:r>
            <a:endParaRPr lang="es-CR" sz="18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sp>
        <p:nvSpPr>
          <p:cNvPr id="5" name="Rectangle 2">
            <a:extLst>
              <a:ext uri="{FF2B5EF4-FFF2-40B4-BE49-F238E27FC236}">
                <a16:creationId xmlns:a16="http://schemas.microsoft.com/office/drawing/2014/main" id="{69909494-1EFC-824B-BA45-5B0AEBFA95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41" name="Imagen 40" descr="page245image48977808">
            <a:extLst>
              <a:ext uri="{FF2B5EF4-FFF2-40B4-BE49-F238E27FC236}">
                <a16:creationId xmlns:a16="http://schemas.microsoft.com/office/drawing/2014/main" id="{7E053699-B02D-F348-ADD3-81C0B605B50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52334" y="1771463"/>
            <a:ext cx="3039332" cy="7990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1CE12DB-08E5-134B-99DE-2E408814793D}"/>
              </a:ext>
            </a:extLst>
          </p:cNvPr>
          <p:cNvSpPr txBox="1"/>
          <p:nvPr/>
        </p:nvSpPr>
        <p:spPr>
          <a:xfrm>
            <a:off x="200722" y="2848526"/>
            <a:ext cx="8486078" cy="369332"/>
          </a:xfrm>
          <a:prstGeom prst="rect">
            <a:avLst/>
          </a:prstGeom>
          <a:noFill/>
        </p:spPr>
        <p:txBody>
          <a:bodyPr wrap="square" rtlCol="0">
            <a:spAutoFit/>
          </a:bodyPr>
          <a:lstStyle/>
          <a:p>
            <a:pPr marL="0" indent="0" algn="just">
              <a:buNone/>
            </a:pPr>
            <a:r>
              <a:rPr lang="es-CR" dirty="0">
                <a:solidFill>
                  <a:srgbClr val="595959"/>
                </a:solidFill>
                <a:latin typeface="Myriad Pro" panose="020B0503030403020204" pitchFamily="34" charset="0"/>
              </a:rPr>
              <a:t>En las CNN encontramos el gradiente del error con respecto al kernel.</a:t>
            </a:r>
          </a:p>
        </p:txBody>
      </p:sp>
      <p:sp>
        <p:nvSpPr>
          <p:cNvPr id="7" name="Rectangle 4">
            <a:extLst>
              <a:ext uri="{FF2B5EF4-FFF2-40B4-BE49-F238E27FC236}">
                <a16:creationId xmlns:a16="http://schemas.microsoft.com/office/drawing/2014/main" id="{106534C9-56DB-E240-81A0-7D6160E9BF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43" name="Imagen 41" descr="page245image48976352">
            <a:extLst>
              <a:ext uri="{FF2B5EF4-FFF2-40B4-BE49-F238E27FC236}">
                <a16:creationId xmlns:a16="http://schemas.microsoft.com/office/drawing/2014/main" id="{0214D09E-8B41-604F-A659-A7F54B7BBE3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2490761" y="3495921"/>
            <a:ext cx="4162477" cy="9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10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1715601"/>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Si observamos estas ecuaciones con atención, que representan la salida del cálculo </a:t>
                </a:r>
                <a:r>
                  <a:rPr lang="es-CR" sz="2000" dirty="0" err="1">
                    <a:solidFill>
                      <a:srgbClr val="595959"/>
                    </a:solidFill>
                    <a:latin typeface="Myriad Pro" panose="020B0503030403020204" pitchFamily="34" charset="0"/>
                    <a:ea typeface="ＭＳ Ｐゴシック" panose="020B0600070205080204" pitchFamily="34" charset="-128"/>
                  </a:rPr>
                  <a:t>feedforward</a:t>
                </a:r>
                <a:r>
                  <a:rPr lang="es-CR" sz="2000" dirty="0">
                    <a:solidFill>
                      <a:srgbClr val="595959"/>
                    </a:solidFill>
                    <a:latin typeface="Myriad Pro" panose="020B0503030403020204" pitchFamily="34" charset="0"/>
                    <a:ea typeface="ＭＳ Ｐゴシック" panose="020B0600070205080204" pitchFamily="34" charset="-128"/>
                  </a:rPr>
                  <a:t>, podemos ver que al tomar la derivada parcial con respecto a cada elemento del núcleo, obtenemos el elemento de entrada respectivo, </a:t>
                </a:r>
                <a14:m>
                  <m:oMath xmlns:m="http://schemas.openxmlformats.org/officeDocument/2006/math">
                    <m:sSub>
                      <m:sSubPr>
                        <m:ctrlPr>
                          <a:rPr lang="es-CR" sz="2000" i="1" smtClean="0">
                            <a:solidFill>
                              <a:srgbClr val="595959"/>
                            </a:solidFill>
                            <a:latin typeface="Cambria Math" panose="02040503050406030204" pitchFamily="18" charset="0"/>
                            <a:ea typeface="ＭＳ Ｐゴシック" panose="020B0600070205080204" pitchFamily="34" charset="-128"/>
                          </a:rPr>
                        </m:ctrlPr>
                      </m:sSubPr>
                      <m:e>
                        <m:r>
                          <a:rPr lang="es-ES" sz="2000" b="0" i="1" smtClean="0">
                            <a:solidFill>
                              <a:srgbClr val="595959"/>
                            </a:solidFill>
                            <a:latin typeface="Cambria Math" panose="02040503050406030204" pitchFamily="18" charset="0"/>
                            <a:ea typeface="ＭＳ Ｐゴシック" panose="020B0600070205080204" pitchFamily="34" charset="-128"/>
                          </a:rPr>
                          <m:t>𝐼</m:t>
                        </m:r>
                      </m:e>
                      <m:sub>
                        <m:r>
                          <a:rPr lang="es-ES" sz="2000" b="0" i="1" smtClean="0">
                            <a:solidFill>
                              <a:srgbClr val="595959"/>
                            </a:solidFill>
                            <a:latin typeface="Cambria Math" panose="02040503050406030204" pitchFamily="18" charset="0"/>
                            <a:ea typeface="ＭＳ Ｐゴシック" panose="020B0600070205080204" pitchFamily="34" charset="-128"/>
                          </a:rPr>
                          <m:t>𝑖</m:t>
                        </m:r>
                        <m:r>
                          <a:rPr lang="es-ES" sz="2000" b="0" i="1" smtClean="0">
                            <a:solidFill>
                              <a:srgbClr val="595959"/>
                            </a:solidFill>
                            <a:latin typeface="Cambria Math" panose="02040503050406030204" pitchFamily="18" charset="0"/>
                            <a:ea typeface="ＭＳ Ｐゴシック" panose="020B0600070205080204" pitchFamily="34" charset="-128"/>
                          </a:rPr>
                          <m:t>,</m:t>
                        </m:r>
                        <m:r>
                          <a:rPr lang="es-ES" sz="2000" b="0" i="1" smtClean="0">
                            <a:solidFill>
                              <a:srgbClr val="595959"/>
                            </a:solidFill>
                            <a:latin typeface="Cambria Math" panose="02040503050406030204" pitchFamily="18" charset="0"/>
                            <a:ea typeface="ＭＳ Ｐゴシック" panose="020B0600070205080204" pitchFamily="34" charset="-128"/>
                          </a:rPr>
                          <m:t>𝑗</m:t>
                        </m:r>
                      </m:sub>
                    </m:sSub>
                  </m:oMath>
                </a14:m>
                <a:r>
                  <a:rPr lang="es-CR" sz="2000" dirty="0">
                    <a:solidFill>
                      <a:srgbClr val="595959"/>
                    </a:solidFill>
                    <a:latin typeface="Myriad Pro" panose="020B0503030403020204" pitchFamily="34" charset="0"/>
                    <a:ea typeface="ＭＳ Ｐゴシック" panose="020B0600070205080204" pitchFamily="34" charset="-128"/>
                  </a:rPr>
                  <a:t>, del que depende. Si sustituimos este valor nuevamente en las derivadas, podemos simplificarlas para obtener lo siguiente:</a:t>
                </a:r>
                <a:endParaRPr lang="es-CR" sz="20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1715601"/>
              </a:xfrm>
              <a:blipFill>
                <a:blip r:embed="rId2"/>
                <a:stretch>
                  <a:fillRect l="-747" t="-2206" r="-747" b="-220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sp>
        <p:nvSpPr>
          <p:cNvPr id="5" name="Rectangle 2">
            <a:extLst>
              <a:ext uri="{FF2B5EF4-FFF2-40B4-BE49-F238E27FC236}">
                <a16:creationId xmlns:a16="http://schemas.microsoft.com/office/drawing/2014/main" id="{69909494-1EFC-824B-BA45-5B0AEBFA95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4">
            <a:extLst>
              <a:ext uri="{FF2B5EF4-FFF2-40B4-BE49-F238E27FC236}">
                <a16:creationId xmlns:a16="http://schemas.microsoft.com/office/drawing/2014/main" id="{106534C9-56DB-E240-81A0-7D6160E9BF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2289" name="Imagen 42" descr="page245image48981968">
            <a:extLst>
              <a:ext uri="{FF2B5EF4-FFF2-40B4-BE49-F238E27FC236}">
                <a16:creationId xmlns:a16="http://schemas.microsoft.com/office/drawing/2014/main" id="{6F74C328-BCB9-884C-A00C-AA354853FAA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398204" y="3019552"/>
            <a:ext cx="4091113" cy="117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651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75359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64973" y="1348975"/>
            <a:ext cx="8414053" cy="753589"/>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Podemos simplificar esto aún más reescribiéndolo como una operación de convolución. Esto se ve como sigue:</a:t>
            </a:r>
            <a:endParaRPr lang="es-CR" sz="20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
        <p:nvSpPr>
          <p:cNvPr id="5" name="Rectangle 2">
            <a:extLst>
              <a:ext uri="{FF2B5EF4-FFF2-40B4-BE49-F238E27FC236}">
                <a16:creationId xmlns:a16="http://schemas.microsoft.com/office/drawing/2014/main" id="{69909494-1EFC-824B-BA45-5B0AEBFA95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4">
            <a:extLst>
              <a:ext uri="{FF2B5EF4-FFF2-40B4-BE49-F238E27FC236}">
                <a16:creationId xmlns:a16="http://schemas.microsoft.com/office/drawing/2014/main" id="{106534C9-56DB-E240-81A0-7D6160E9BF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2">
            <a:extLst>
              <a:ext uri="{FF2B5EF4-FFF2-40B4-BE49-F238E27FC236}">
                <a16:creationId xmlns:a16="http://schemas.microsoft.com/office/drawing/2014/main" id="{F69EB630-C4B5-5844-A969-28BC9D7ED6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4337" name="Imagen 43" descr="page246image48899840">
            <a:extLst>
              <a:ext uri="{FF2B5EF4-FFF2-40B4-BE49-F238E27FC236}">
                <a16:creationId xmlns:a16="http://schemas.microsoft.com/office/drawing/2014/main" id="{A69D5C5E-489B-B448-B20B-F4C83840C79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85289" y="2848931"/>
            <a:ext cx="4573419" cy="8191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431F027F-8162-E341-82B6-8228397199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193478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75359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a:p>
        </p:txBody>
      </p:sp>
      <p:sp>
        <p:nvSpPr>
          <p:cNvPr id="5" name="Rectangle 2">
            <a:extLst>
              <a:ext uri="{FF2B5EF4-FFF2-40B4-BE49-F238E27FC236}">
                <a16:creationId xmlns:a16="http://schemas.microsoft.com/office/drawing/2014/main" id="{69909494-1EFC-824B-BA45-5B0AEBFA95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4">
            <a:extLst>
              <a:ext uri="{FF2B5EF4-FFF2-40B4-BE49-F238E27FC236}">
                <a16:creationId xmlns:a16="http://schemas.microsoft.com/office/drawing/2014/main" id="{106534C9-56DB-E240-81A0-7D6160E9BF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2">
            <a:extLst>
              <a:ext uri="{FF2B5EF4-FFF2-40B4-BE49-F238E27FC236}">
                <a16:creationId xmlns:a16="http://schemas.microsoft.com/office/drawing/2014/main" id="{F69EB630-C4B5-5844-A969-28BC9D7ED6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9" name="CuadroTexto 8">
            <a:extLst>
              <a:ext uri="{FF2B5EF4-FFF2-40B4-BE49-F238E27FC236}">
                <a16:creationId xmlns:a16="http://schemas.microsoft.com/office/drawing/2014/main" id="{13408FD4-D934-A745-AD47-B49D42A0A768}"/>
              </a:ext>
            </a:extLst>
          </p:cNvPr>
          <p:cNvSpPr txBox="1"/>
          <p:nvPr/>
        </p:nvSpPr>
        <p:spPr>
          <a:xfrm>
            <a:off x="400987" y="1145190"/>
            <a:ext cx="8342026" cy="1323439"/>
          </a:xfrm>
          <a:prstGeom prst="rect">
            <a:avLst/>
          </a:prstGeom>
          <a:noFill/>
        </p:spPr>
        <p:txBody>
          <a:bodyPr wrap="square" rtlCol="0">
            <a:spAutoFit/>
          </a:bodyPr>
          <a:lstStyle/>
          <a:p>
            <a:r>
              <a:rPr lang="es-CR" sz="2000" dirty="0">
                <a:solidFill>
                  <a:srgbClr val="595959"/>
                </a:solidFill>
                <a:latin typeface="Myriad Pro" panose="020B0503030403020204" pitchFamily="34" charset="0"/>
              </a:rPr>
              <a:t>Pero, ¿y si quisiéramos encontrar la derivada con respecto a la </a:t>
            </a:r>
            <a:r>
              <a:rPr lang="es-CR" sz="2000" b="1" dirty="0">
                <a:solidFill>
                  <a:srgbClr val="595959"/>
                </a:solidFill>
                <a:latin typeface="Myriad Pro" panose="020B0503030403020204" pitchFamily="34" charset="0"/>
              </a:rPr>
              <a:t>entrada</a:t>
            </a:r>
            <a:r>
              <a:rPr lang="es-CR" sz="2000" dirty="0">
                <a:solidFill>
                  <a:srgbClr val="595959"/>
                </a:solidFill>
                <a:latin typeface="Myriad Pro" panose="020B0503030403020204" pitchFamily="34" charset="0"/>
              </a:rPr>
              <a:t>? Bueno, nuestra matriz </a:t>
            </a:r>
            <a:r>
              <a:rPr lang="es-CR" sz="2000" dirty="0" err="1">
                <a:solidFill>
                  <a:srgbClr val="595959"/>
                </a:solidFill>
                <a:latin typeface="Myriad Pro" panose="020B0503030403020204" pitchFamily="34" charset="0"/>
              </a:rPr>
              <a:t>jacobiana</a:t>
            </a:r>
            <a:r>
              <a:rPr lang="es-CR" sz="2000" dirty="0">
                <a:solidFill>
                  <a:srgbClr val="595959"/>
                </a:solidFill>
                <a:latin typeface="Myriad Pro" panose="020B0503030403020204" pitchFamily="34" charset="0"/>
              </a:rPr>
              <a:t> ciertamente se vería un poco diferente. Tendríamos una matriz de 3 × 3 ya que hay nueve elementos en la matriz de entrada:</a:t>
            </a:r>
            <a:endParaRPr lang="es-CR" sz="2000" dirty="0"/>
          </a:p>
        </p:txBody>
      </p:sp>
      <p:sp>
        <p:nvSpPr>
          <p:cNvPr id="11" name="Rectangle 4">
            <a:extLst>
              <a:ext uri="{FF2B5EF4-FFF2-40B4-BE49-F238E27FC236}">
                <a16:creationId xmlns:a16="http://schemas.microsoft.com/office/drawing/2014/main" id="{431F027F-8162-E341-82B6-8228397199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4339" name="Imagen 44" descr="page246image48891936">
            <a:extLst>
              <a:ext uri="{FF2B5EF4-FFF2-40B4-BE49-F238E27FC236}">
                <a16:creationId xmlns:a16="http://schemas.microsoft.com/office/drawing/2014/main" id="{84244A8F-0048-4B41-AEE4-20B796348B1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656800" y="2819377"/>
            <a:ext cx="3830400" cy="9072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0D6CF614-5A17-A049-B8F1-60C735AC5CA0}"/>
              </a:ext>
            </a:extLst>
          </p:cNvPr>
          <p:cNvSpPr txBox="1"/>
          <p:nvPr/>
        </p:nvSpPr>
        <p:spPr>
          <a:xfrm>
            <a:off x="584616" y="3849138"/>
            <a:ext cx="8102184" cy="923330"/>
          </a:xfrm>
          <a:prstGeom prst="rect">
            <a:avLst/>
          </a:prstGeom>
          <a:noFill/>
        </p:spPr>
        <p:txBody>
          <a:bodyPr wrap="square" rtlCol="0">
            <a:spAutoFit/>
          </a:bodyPr>
          <a:lstStyle/>
          <a:p>
            <a:r>
              <a:rPr lang="es-CR" dirty="0">
                <a:solidFill>
                  <a:srgbClr val="595959"/>
                </a:solidFill>
                <a:latin typeface="Myriad Pro" panose="020B0503030403020204" pitchFamily="34" charset="0"/>
              </a:rPr>
              <a:t>Esta es una vista muy simplificada de cómo funciona la propagación hacia atrás en las CNN; lo hemos dejado simple porque el resto funciona exactamente como lo hizo en las FNN.</a:t>
            </a:r>
            <a:endParaRPr lang="es-CR" dirty="0"/>
          </a:p>
        </p:txBody>
      </p:sp>
    </p:spTree>
    <p:extLst>
      <p:ext uri="{BB962C8B-B14F-4D97-AF65-F5344CB8AC3E}">
        <p14:creationId xmlns:p14="http://schemas.microsoft.com/office/powerpoint/2010/main" val="17672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Resumen del modelo</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3743325" cy="3344273"/>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El modelo CNN anterior requiere un número menor de parámetros en 80,226 en comparación con 269,322 cuando se utilizan capas MLP. La capa </a:t>
            </a:r>
            <a:r>
              <a:rPr lang="es-CR" sz="1600" dirty="0">
                <a:solidFill>
                  <a:srgbClr val="595959"/>
                </a:solidFill>
                <a:latin typeface="Courier" pitchFamily="2" charset="0"/>
                <a:ea typeface="ＭＳ Ｐゴシック" panose="020B0600070205080204" pitchFamily="34" charset="-128"/>
              </a:rPr>
              <a:t>conv2d_1</a:t>
            </a:r>
            <a:r>
              <a:rPr lang="es-CR" sz="1600" dirty="0">
                <a:solidFill>
                  <a:srgbClr val="595959"/>
                </a:solidFill>
                <a:latin typeface="Myriad Pro" panose="020B0503030403020204" pitchFamily="34" charset="0"/>
                <a:ea typeface="ＭＳ Ｐゴシック" panose="020B0600070205080204" pitchFamily="34" charset="-128"/>
              </a:rPr>
              <a:t> tiene 640 parámetros porque cada kernel tiene 3 × 3 = 9 parámetros, y cada uno de los 64 mapas de características tiene un kernel y un parámetro de sesgo. El número de los parámetros para otras capas de convolución se pueden calcular de manera similar.</a:t>
            </a: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a:p>
        </p:txBody>
      </p:sp>
      <p:pic>
        <p:nvPicPr>
          <p:cNvPr id="5" name="Imagen 4">
            <a:extLst>
              <a:ext uri="{FF2B5EF4-FFF2-40B4-BE49-F238E27FC236}">
                <a16:creationId xmlns:a16="http://schemas.microsoft.com/office/drawing/2014/main" id="{8E2A1EBC-C838-8A4E-A0DA-3570361B488B}"/>
              </a:ext>
            </a:extLst>
          </p:cNvPr>
          <p:cNvPicPr>
            <a:picLocks noChangeAspect="1"/>
          </p:cNvPicPr>
          <p:nvPr/>
        </p:nvPicPr>
        <p:blipFill>
          <a:blip r:embed="rId2"/>
          <a:stretch>
            <a:fillRect/>
          </a:stretch>
        </p:blipFill>
        <p:spPr>
          <a:xfrm>
            <a:off x="4267200" y="1205670"/>
            <a:ext cx="4572000" cy="2732160"/>
          </a:xfrm>
          <a:prstGeom prst="rect">
            <a:avLst/>
          </a:prstGeom>
        </p:spPr>
      </p:pic>
    </p:spTree>
    <p:extLst>
      <p:ext uri="{BB962C8B-B14F-4D97-AF65-F5344CB8AC3E}">
        <p14:creationId xmlns:p14="http://schemas.microsoft.com/office/powerpoint/2010/main" val="340127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2800" b="1" dirty="0">
                <a:solidFill>
                  <a:srgbClr val="7F7F7F"/>
                </a:solidFill>
                <a:latin typeface="Century Gothic" panose="020B0502020202020204" pitchFamily="34" charset="0"/>
                <a:ea typeface="ＭＳ Ｐゴシック" panose="020B0600070205080204" pitchFamily="34" charset="-128"/>
              </a:rPr>
              <a:t>Evaluación del desempeño</a:t>
            </a:r>
            <a:endParaRPr lang="es-CR" sz="28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61979"/>
            <a:ext cx="8229600" cy="1609771"/>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La siguiente tabla muestra una precisión de prueba máxima del 99,4%, que se puede lograr para una red de 3 capas con 64 mapas de características por capa utilizando el optimizador Adam con </a:t>
            </a:r>
            <a:r>
              <a:rPr lang="es-CR" sz="1600" dirty="0">
                <a:solidFill>
                  <a:srgbClr val="595959"/>
                </a:solidFill>
                <a:latin typeface="Courier" pitchFamily="2" charset="0"/>
                <a:ea typeface="ＭＳ Ｐゴシック" panose="020B0600070205080204" pitchFamily="34" charset="-128"/>
              </a:rPr>
              <a:t>dropout</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Courier" pitchFamily="2" charset="0"/>
                <a:ea typeface="ＭＳ Ｐゴシック" panose="020B0600070205080204" pitchFamily="34" charset="-128"/>
              </a:rPr>
              <a:t>= 0,2</a:t>
            </a:r>
            <a:r>
              <a:rPr lang="es-CR" sz="1600" dirty="0">
                <a:solidFill>
                  <a:srgbClr val="595959"/>
                </a:solidFill>
                <a:latin typeface="Myriad Pro" panose="020B0503030403020204" pitchFamily="34" charset="0"/>
                <a:ea typeface="ＭＳ Ｐゴシック" panose="020B0600070205080204" pitchFamily="34" charset="-128"/>
              </a:rPr>
              <a:t>. Las CNN son más eficientes en cuanto a parámetros y tienen una mayor precisión que las MLP. Asimismo, las CNN también son adecuadas para aprender representaciones a partir de datos secuenciales, imágenes y videos.</a:t>
            </a: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a:p>
        </p:txBody>
      </p:sp>
      <p:graphicFrame>
        <p:nvGraphicFramePr>
          <p:cNvPr id="6" name="Tabla 6">
            <a:extLst>
              <a:ext uri="{FF2B5EF4-FFF2-40B4-BE49-F238E27FC236}">
                <a16:creationId xmlns:a16="http://schemas.microsoft.com/office/drawing/2014/main" id="{C2DE8BA4-2A87-A941-BD56-A8A4BBF04E7B}"/>
              </a:ext>
            </a:extLst>
          </p:cNvPr>
          <p:cNvGraphicFramePr>
            <a:graphicFrameLocks noGrp="1"/>
          </p:cNvGraphicFramePr>
          <p:nvPr>
            <p:extLst>
              <p:ext uri="{D42A27DB-BD31-4B8C-83A1-F6EECF244321}">
                <p14:modId xmlns:p14="http://schemas.microsoft.com/office/powerpoint/2010/main" val="1874039498"/>
              </p:ext>
            </p:extLst>
          </p:nvPr>
        </p:nvGraphicFramePr>
        <p:xfrm>
          <a:off x="457200" y="2571750"/>
          <a:ext cx="8229600" cy="1930204"/>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615417256"/>
                    </a:ext>
                  </a:extLst>
                </a:gridCol>
                <a:gridCol w="1645920">
                  <a:extLst>
                    <a:ext uri="{9D8B030D-6E8A-4147-A177-3AD203B41FA5}">
                      <a16:colId xmlns:a16="http://schemas.microsoft.com/office/drawing/2014/main" val="13056388"/>
                    </a:ext>
                  </a:extLst>
                </a:gridCol>
                <a:gridCol w="1645920">
                  <a:extLst>
                    <a:ext uri="{9D8B030D-6E8A-4147-A177-3AD203B41FA5}">
                      <a16:colId xmlns:a16="http://schemas.microsoft.com/office/drawing/2014/main" val="996686530"/>
                    </a:ext>
                  </a:extLst>
                </a:gridCol>
                <a:gridCol w="1645920">
                  <a:extLst>
                    <a:ext uri="{9D8B030D-6E8A-4147-A177-3AD203B41FA5}">
                      <a16:colId xmlns:a16="http://schemas.microsoft.com/office/drawing/2014/main" val="1979951099"/>
                    </a:ext>
                  </a:extLst>
                </a:gridCol>
                <a:gridCol w="1645920">
                  <a:extLst>
                    <a:ext uri="{9D8B030D-6E8A-4147-A177-3AD203B41FA5}">
                      <a16:colId xmlns:a16="http://schemas.microsoft.com/office/drawing/2014/main" val="2628132836"/>
                    </a:ext>
                  </a:extLst>
                </a:gridCol>
              </a:tblGrid>
              <a:tr h="576184">
                <a:tc>
                  <a:txBody>
                    <a:bodyPr/>
                    <a:lstStyle/>
                    <a:p>
                      <a:r>
                        <a:rPr lang="es-CR" sz="1600" b="1" dirty="0">
                          <a:solidFill>
                            <a:schemeClr val="tx1"/>
                          </a:solidFill>
                          <a:latin typeface="Palatino Linotype" panose="02040502050505030304" pitchFamily="18" charset="0"/>
                          <a:ea typeface="Cambria Math" panose="02040503050406030204" pitchFamily="18" charset="0"/>
                        </a:rPr>
                        <a:t>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b="1" dirty="0">
                          <a:solidFill>
                            <a:schemeClr val="tx1"/>
                          </a:solidFill>
                          <a:latin typeface="Palatino Linotype" panose="02040502050505030304" pitchFamily="18" charset="0"/>
                          <a:ea typeface="Cambria Math" panose="02040503050406030204" pitchFamily="18" charset="0"/>
                        </a:rPr>
                        <a:t>Optimizador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b="1" dirty="0">
                          <a:solidFill>
                            <a:schemeClr val="tx1"/>
                          </a:solidFill>
                          <a:latin typeface="Palatino Linotype" panose="02040502050505030304" pitchFamily="18" charset="0"/>
                          <a:ea typeface="Cambria Math" panose="02040503050406030204" pitchFamily="18" charset="0"/>
                        </a:rPr>
                        <a:t>Regularizador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b="1" dirty="0">
                          <a:solidFill>
                            <a:schemeClr val="tx1"/>
                          </a:solidFill>
                          <a:latin typeface="Palatino Linotype" panose="02040502050505030304" pitchFamily="18" charset="0"/>
                          <a:ea typeface="Cambria Math" panose="02040503050406030204" pitchFamily="18" charset="0"/>
                        </a:rPr>
                        <a:t>Precisión de Entrenamiento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b="1" dirty="0">
                          <a:solidFill>
                            <a:schemeClr val="tx1"/>
                          </a:solidFill>
                          <a:latin typeface="Palatino Linotype" panose="02040502050505030304" pitchFamily="18" charset="0"/>
                          <a:ea typeface="Cambria Math" panose="02040503050406030204" pitchFamily="18" charset="0"/>
                        </a:rPr>
                        <a:t>Precisión  de la prueba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8153330"/>
                  </a:ext>
                </a:extLst>
              </a:tr>
              <a:tr h="337771">
                <a:tc>
                  <a:txBody>
                    <a:bodyPr/>
                    <a:lstStyle/>
                    <a:p>
                      <a:r>
                        <a:rPr lang="es-CR" sz="1600" dirty="0">
                          <a:latin typeface="Palatino Linotype" panose="02040502050505030304" pitchFamily="18" charset="0"/>
                        </a:rPr>
                        <a:t>64-64-64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Dropout(0.2)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97.76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3822312"/>
                  </a:ext>
                </a:extLst>
              </a:tr>
              <a:tr h="3377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64-64-64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RMSprop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Dropout(0.2)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323870"/>
                  </a:ext>
                </a:extLst>
              </a:tr>
              <a:tr h="3377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64-64-64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Dropout(0.2)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569200"/>
                  </a:ext>
                </a:extLst>
              </a:tr>
              <a:tr h="3377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64-64-64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R" sz="1600" dirty="0">
                          <a:latin typeface="Palatino Linotype" panose="02040502050505030304" pitchFamily="18" charset="0"/>
                        </a:rPr>
                        <a:t>Dropout(0.2)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s-CR" sz="1600" dirty="0">
                          <a:latin typeface="Palatino Linotype" panose="02040502050505030304" pitchFamily="18" charset="0"/>
                        </a:rPr>
                        <a:t>99.30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559399"/>
                  </a:ext>
                </a:extLst>
              </a:tr>
            </a:tbl>
          </a:graphicData>
        </a:graphic>
      </p:graphicFrame>
    </p:spTree>
    <p:extLst>
      <p:ext uri="{BB962C8B-B14F-4D97-AF65-F5344CB8AC3E}">
        <p14:creationId xmlns:p14="http://schemas.microsoft.com/office/powerpoint/2010/main" val="26237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Tipos de Datos en </a:t>
            </a:r>
            <a:r>
              <a:rPr lang="es-CR" sz="2400" dirty="0" err="1">
                <a:solidFill>
                  <a:srgbClr val="595959"/>
                </a:solidFill>
                <a:latin typeface="Myriad Pro" panose="020B0503030403020204" pitchFamily="34" charset="0"/>
                <a:ea typeface="ＭＳ Ｐゴシック" panose="020B0600070205080204" pitchFamily="34" charset="-128"/>
              </a:rPr>
              <a:t>ConvNets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224894"/>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Las CNN funcionan excepcionalmente bien en </a:t>
            </a:r>
            <a:r>
              <a:rPr lang="es-CR" sz="2000" b="1" dirty="0">
                <a:solidFill>
                  <a:srgbClr val="595959"/>
                </a:solidFill>
                <a:latin typeface="Myriad Pro" panose="020B0503030403020204" pitchFamily="34" charset="0"/>
                <a:ea typeface="ＭＳ Ｐゴシック" panose="020B0600070205080204" pitchFamily="34" charset="-128"/>
              </a:rPr>
              <a:t>tareas visuales</a:t>
            </a:r>
            <a:r>
              <a:rPr lang="es-CR" sz="2000" dirty="0">
                <a:solidFill>
                  <a:srgbClr val="595959"/>
                </a:solidFill>
                <a:latin typeface="Myriad Pro" panose="020B0503030403020204" pitchFamily="34" charset="0"/>
                <a:ea typeface="ＭＳ Ｐゴシック" panose="020B0600070205080204" pitchFamily="34" charset="-128"/>
              </a:rPr>
              <a:t>, como la clasificación de objetos y el reconocimiento de objetos en imágenes y videos y el reconocimiento de patrones en música, clips de sonido, etc. Trabajan eficazmente en estas áreas porque son capaces de explotar la estructura de los datos para aprender sobre ellos. Esto significa que no podemos alterar las propiedades de los datos. Por ejemplo, las imágenes tienen una estructura fija y si modificáramos esto, la imagen dejaría de tener sentido</a:t>
            </a:r>
            <a:r>
              <a:rPr lang="es-CR" sz="1600" dirty="0">
                <a:solidFill>
                  <a:srgbClr val="595959"/>
                </a:solidFill>
                <a:latin typeface="Myriad Pro" panose="020B0503030403020204" pitchFamily="34" charset="0"/>
                <a:ea typeface="ＭＳ Ｐゴシック" panose="020B0600070205080204" pitchFamily="34" charset="-128"/>
              </a:rPr>
              <a:t>.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Tipos de Datos en </a:t>
            </a:r>
            <a:r>
              <a:rPr lang="es-CR" sz="2400" dirty="0" err="1">
                <a:solidFill>
                  <a:srgbClr val="595959"/>
                </a:solidFill>
                <a:latin typeface="Myriad Pro" panose="020B0503030403020204" pitchFamily="34" charset="0"/>
                <a:ea typeface="ＭＳ Ｐゴシック" panose="020B0600070205080204" pitchFamily="34" charset="-128"/>
              </a:rPr>
              <a:t>ConvNets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2545134"/>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En las computadoras, las imágenes están en escala de grises (blanco y negro) o en colores (RGB), y los videos (RGB-D) están formados por píxeles. Un </a:t>
            </a:r>
            <a:r>
              <a:rPr lang="es-CR" sz="1800" b="1" dirty="0">
                <a:solidFill>
                  <a:srgbClr val="595959"/>
                </a:solidFill>
                <a:latin typeface="Myriad Pro" panose="020B0503030403020204" pitchFamily="34" charset="0"/>
                <a:ea typeface="ＭＳ Ｐゴシック" panose="020B0600070205080204" pitchFamily="34" charset="-128"/>
              </a:rPr>
              <a:t>píxel</a:t>
            </a:r>
            <a:r>
              <a:rPr lang="es-CR" sz="1800" dirty="0">
                <a:solidFill>
                  <a:srgbClr val="595959"/>
                </a:solidFill>
                <a:latin typeface="Myriad Pro" panose="020B0503030403020204" pitchFamily="34" charset="0"/>
                <a:ea typeface="ＭＳ Ｐゴシック" panose="020B0600070205080204" pitchFamily="34" charset="-128"/>
              </a:rPr>
              <a:t> es la unidad más pequeña de una imagen digitalizada que se puede mostrar en una computadora y contiene valores en forma de [0, 255]. El valor de píxel representa su intensidad.</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Si el valor de píxel es 0, entonces es negro, si es 128, entonces es gris, y si es 255, entonces es blanco. </a:t>
            </a: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5" name="Imagen 4">
            <a:extLst>
              <a:ext uri="{FF2B5EF4-FFF2-40B4-BE49-F238E27FC236}">
                <a16:creationId xmlns:a16="http://schemas.microsoft.com/office/drawing/2014/main" id="{3708414B-7AE2-EF43-BE4F-5A4CF9A7F737}"/>
              </a:ext>
            </a:extLst>
          </p:cNvPr>
          <p:cNvPicPr/>
          <p:nvPr/>
        </p:nvPicPr>
        <p:blipFill>
          <a:blip r:embed="rId2"/>
          <a:stretch>
            <a:fillRect/>
          </a:stretch>
        </p:blipFill>
        <p:spPr>
          <a:xfrm>
            <a:off x="1705927" y="3952108"/>
            <a:ext cx="5732145" cy="608330"/>
          </a:xfrm>
          <a:prstGeom prst="rect">
            <a:avLst/>
          </a:prstGeom>
        </p:spPr>
      </p:pic>
    </p:spTree>
    <p:extLst>
      <p:ext uri="{BB962C8B-B14F-4D97-AF65-F5344CB8AC3E}">
        <p14:creationId xmlns:p14="http://schemas.microsoft.com/office/powerpoint/2010/main" val="357075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Tipos de Datos en </a:t>
            </a:r>
            <a:r>
              <a:rPr lang="es-CR" sz="2400" dirty="0" err="1">
                <a:solidFill>
                  <a:srgbClr val="595959"/>
                </a:solidFill>
                <a:latin typeface="Myriad Pro" panose="020B0503030403020204" pitchFamily="34" charset="0"/>
                <a:ea typeface="ＭＳ Ｐゴシック" panose="020B0600070205080204" pitchFamily="34" charset="-128"/>
              </a:rPr>
              <a:t>ConvNets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4415425" cy="3434481"/>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Las imágenes en color, por otro lado, se componen de tres valores diferentes: </a:t>
            </a:r>
            <a:r>
              <a:rPr lang="es-CR" sz="1800" i="1" dirty="0">
                <a:solidFill>
                  <a:srgbClr val="595959"/>
                </a:solidFill>
                <a:latin typeface="Myriad Pro" panose="020B0503030403020204" pitchFamily="34" charset="0"/>
                <a:ea typeface="ＭＳ Ｐゴシック" panose="020B0600070205080204" pitchFamily="34" charset="-128"/>
              </a:rPr>
              <a:t>rojo, azul y verde</a:t>
            </a:r>
            <a:r>
              <a:rPr lang="es-CR" sz="1800" dirty="0">
                <a:solidFill>
                  <a:srgbClr val="595959"/>
                </a:solidFill>
                <a:latin typeface="Myriad Pro" panose="020B0503030403020204" pitchFamily="34" charset="0"/>
                <a:ea typeface="ＭＳ Ｐゴシック" panose="020B0600070205080204" pitchFamily="34" charset="-128"/>
              </a:rPr>
              <a:t>, ya que cualquier color se puede mostrar usando una combinación de estos tres colores.</a:t>
            </a: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 En lugar de mirarlo como un cubo o con diferentes intensidades de color, podemos verlo como si tuviera tres canales separados: rojo, azul y verde. Luego, cada píxel requiere 3 bytes de almacenamiento.</a:t>
            </a: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pic>
        <p:nvPicPr>
          <p:cNvPr id="6" name="Imagen 5">
            <a:extLst>
              <a:ext uri="{FF2B5EF4-FFF2-40B4-BE49-F238E27FC236}">
                <a16:creationId xmlns:a16="http://schemas.microsoft.com/office/drawing/2014/main" id="{13C3841F-CFDA-CF49-AC18-52B8C8B1BAD6}"/>
              </a:ext>
            </a:extLst>
          </p:cNvPr>
          <p:cNvPicPr/>
          <p:nvPr/>
        </p:nvPicPr>
        <p:blipFill>
          <a:blip r:embed="rId2"/>
          <a:stretch>
            <a:fillRect/>
          </a:stretch>
        </p:blipFill>
        <p:spPr>
          <a:xfrm>
            <a:off x="5609764" y="1474786"/>
            <a:ext cx="3077036" cy="2407348"/>
          </a:xfrm>
          <a:prstGeom prst="rect">
            <a:avLst/>
          </a:prstGeom>
        </p:spPr>
      </p:pic>
    </p:spTree>
    <p:extLst>
      <p:ext uri="{BB962C8B-B14F-4D97-AF65-F5344CB8AC3E}">
        <p14:creationId xmlns:p14="http://schemas.microsoft.com/office/powerpoint/2010/main" val="251917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Tipos de Datos en </a:t>
            </a:r>
            <a:r>
              <a:rPr lang="es-CR" sz="2400" dirty="0" err="1">
                <a:solidFill>
                  <a:srgbClr val="595959"/>
                </a:solidFill>
                <a:latin typeface="Myriad Pro" panose="020B0503030403020204" pitchFamily="34" charset="0"/>
                <a:ea typeface="ＭＳ Ｐゴシック" panose="020B0600070205080204" pitchFamily="34" charset="-128"/>
              </a:rPr>
              <a:t>ConvNets</a:t>
            </a:r>
            <a:endParaRPr lang="es-CR" sz="24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8229600" cy="3434481"/>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Supongamos que tenemos una imagen en escala de grises con un tamaño de 512 × 512 × 1 (alto × ancho × canal).</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Podemos almacenarlo en un tensor bidimensional (matriz), </a:t>
                </a:r>
                <a14:m>
                  <m:oMath xmlns:m="http://schemas.openxmlformats.org/officeDocument/2006/math">
                    <m:sSup>
                      <m:sSupPr>
                        <m:ctrlPr>
                          <a:rPr lang="es-CR" sz="1600" i="1" smtClean="0">
                            <a:solidFill>
                              <a:srgbClr val="595959"/>
                            </a:solidFill>
                            <a:latin typeface="Cambria Math" panose="02040503050406030204" pitchFamily="18" charset="0"/>
                            <a:ea typeface="ＭＳ Ｐゴシック" panose="020B0600070205080204" pitchFamily="34" charset="-128"/>
                          </a:rPr>
                        </m:ctrlPr>
                      </m:sSupPr>
                      <m:e>
                        <m:r>
                          <a:rPr lang="es-CR" sz="1600" i="1" smtClean="0">
                            <a:solidFill>
                              <a:srgbClr val="595959"/>
                            </a:solidFill>
                            <a:latin typeface="Cambria Math" panose="02040503050406030204" pitchFamily="18" charset="0"/>
                            <a:ea typeface="Cambria Math" panose="02040503050406030204" pitchFamily="18" charset="0"/>
                          </a:rPr>
                          <m:t>ℝ</m:t>
                        </m:r>
                      </m:e>
                      <m:sup>
                        <m:r>
                          <a:rPr lang="es-ES" sz="1600" b="0" i="1" smtClean="0">
                            <a:solidFill>
                              <a:srgbClr val="595959"/>
                            </a:solidFill>
                            <a:latin typeface="Cambria Math" panose="02040503050406030204" pitchFamily="18" charset="0"/>
                            <a:ea typeface="ＭＳ Ｐゴシック" panose="020B0600070205080204" pitchFamily="34" charset="-128"/>
                          </a:rPr>
                          <m:t>𝑎𝑙𝑡𝑜</m:t>
                        </m:r>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𝑎𝑛𝑐h𝑜</m:t>
                        </m:r>
                        <m:r>
                          <a:rPr lang="es-ES" sz="1600" b="0" i="1" smtClean="0">
                            <a:solidFill>
                              <a:srgbClr val="595959"/>
                            </a:solidFill>
                            <a:latin typeface="Cambria Math" panose="02040503050406030204" pitchFamily="18" charset="0"/>
                            <a:ea typeface="Cambria Math" panose="02040503050406030204" pitchFamily="18" charset="0"/>
                          </a:rPr>
                          <m:t>×1</m:t>
                        </m:r>
                      </m:sup>
                    </m:sSup>
                  </m:oMath>
                </a14:m>
                <a:r>
                  <a:rPr lang="es-CR" sz="1600" dirty="0">
                    <a:solidFill>
                      <a:srgbClr val="595959"/>
                    </a:solidFill>
                    <a:latin typeface="Myriad Pro" panose="020B0503030403020204" pitchFamily="34" charset="0"/>
                    <a:ea typeface="ＭＳ Ｐゴシック" panose="020B0600070205080204" pitchFamily="34" charset="-128"/>
                  </a:rPr>
                  <a:t> donde cada valor de i y j es un píxel con cierta intensidad. Para almacenar esta imagen en nuestro disco, necesitamos 512 × 512 = 262,144 bytes.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Ahora, supongamos que tenemos una imagen en color con un tamaño de 512 × 512 × 3 (alto × ancho × canal). Podemos almacenarlo en un tensor tridimensional, donde cada valor de i, j y k es un píxel de color con cierta intensidad. Para almacenar esta imagen en nuestro disco, necesitaríamos 512 × 512 × 3 = 786,432 bytes, lo que nos dice que almacenar una imagen en color requiere mucho más espacio y, por lo tanto, más tiempo para procesar.</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200148"/>
                <a:ext cx="8229600" cy="3434481"/>
              </a:xfrm>
              <a:blipFill>
                <a:blip r:embed="rId2"/>
                <a:stretch>
                  <a:fillRect l="-463" t="-738" r="-463" b="-3321"/>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Tree>
    <p:extLst>
      <p:ext uri="{BB962C8B-B14F-4D97-AF65-F5344CB8AC3E}">
        <p14:creationId xmlns:p14="http://schemas.microsoft.com/office/powerpoint/2010/main" val="108851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MNIST con CNN</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5"/>
            <a:ext cx="8229600" cy="2386829"/>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Vamos a resolver el mismo problema de clasificación de dígitos MNIST, pero ahora usando una CNN.</a:t>
            </a:r>
          </a:p>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La siguiente figura muestra el modelo CNN que usaremos para la clasificación de dígitos MNIST. Se necesitarán algunos cambios en el modelo anterior para implementar el modelo CNN. En lugar de tener un vector de entrada, el tensor de entrada ahora tiene nuevas dimensiones </a:t>
            </a:r>
            <a:r>
              <a:rPr lang="es-CR" sz="1600" dirty="0">
                <a:solidFill>
                  <a:srgbClr val="595959"/>
                </a:solidFill>
                <a:latin typeface="Courier" pitchFamily="2" charset="0"/>
                <a:ea typeface="ＭＳ Ｐゴシック" panose="020B0600070205080204" pitchFamily="34" charset="-128"/>
              </a:rPr>
              <a:t>(</a:t>
            </a:r>
            <a:r>
              <a:rPr lang="es-CR" sz="1600" dirty="0" err="1">
                <a:solidFill>
                  <a:srgbClr val="595959"/>
                </a:solidFill>
                <a:latin typeface="Courier" pitchFamily="2" charset="0"/>
                <a:ea typeface="ＭＳ Ｐゴシック" panose="020B0600070205080204" pitchFamily="34" charset="-128"/>
              </a:rPr>
              <a:t>height</a:t>
            </a:r>
            <a:r>
              <a:rPr lang="es-CR" sz="1600" dirty="0">
                <a:solidFill>
                  <a:srgbClr val="595959"/>
                </a:solidFill>
                <a:latin typeface="Courier" pitchFamily="2" charset="0"/>
                <a:ea typeface="ＭＳ Ｐゴシック" panose="020B0600070205080204" pitchFamily="34" charset="-128"/>
              </a:rPr>
              <a:t>, </a:t>
            </a:r>
            <a:r>
              <a:rPr lang="es-CR" sz="1600" dirty="0" err="1">
                <a:solidFill>
                  <a:srgbClr val="595959"/>
                </a:solidFill>
                <a:latin typeface="Courier" pitchFamily="2" charset="0"/>
                <a:ea typeface="ＭＳ Ｐゴシック" panose="020B0600070205080204" pitchFamily="34" charset="-128"/>
              </a:rPr>
              <a:t>width</a:t>
            </a:r>
            <a:r>
              <a:rPr lang="es-CR" sz="1600" dirty="0">
                <a:solidFill>
                  <a:srgbClr val="595959"/>
                </a:solidFill>
                <a:latin typeface="Courier" pitchFamily="2" charset="0"/>
                <a:ea typeface="ＭＳ Ｐゴシック" panose="020B0600070205080204" pitchFamily="34" charset="-128"/>
              </a:rPr>
              <a:t>, </a:t>
            </a:r>
            <a:r>
              <a:rPr lang="es-CR" sz="1600" dirty="0" err="1">
                <a:solidFill>
                  <a:srgbClr val="595959"/>
                </a:solidFill>
                <a:latin typeface="Courier" pitchFamily="2" charset="0"/>
                <a:ea typeface="ＭＳ Ｐゴシック" panose="020B0600070205080204" pitchFamily="34" charset="-128"/>
              </a:rPr>
              <a:t>channels</a:t>
            </a:r>
            <a:r>
              <a:rPr lang="es-CR" sz="1600" dirty="0">
                <a:solidFill>
                  <a:srgbClr val="595959"/>
                </a:solidFill>
                <a:latin typeface="Courier" pitchFamily="2" charset="0"/>
                <a:ea typeface="ＭＳ Ｐゴシック" panose="020B0600070205080204" pitchFamily="34" charset="-128"/>
              </a:rPr>
              <a:t>) </a:t>
            </a:r>
            <a:r>
              <a:rPr lang="es-CR" sz="1600" dirty="0">
                <a:solidFill>
                  <a:srgbClr val="595959"/>
                </a:solidFill>
                <a:latin typeface="Myriad Pro" panose="020B0503030403020204" pitchFamily="34" charset="0"/>
                <a:ea typeface="ＭＳ Ｐゴシック" panose="020B0600070205080204" pitchFamily="34" charset="-128"/>
              </a:rPr>
              <a:t>o (</a:t>
            </a:r>
            <a:r>
              <a:rPr lang="es-CR" sz="1600" dirty="0" err="1">
                <a:solidFill>
                  <a:srgbClr val="595959"/>
                </a:solidFill>
                <a:latin typeface="Courier" pitchFamily="2" charset="0"/>
                <a:ea typeface="ＭＳ Ｐゴシック" panose="020B0600070205080204" pitchFamily="34" charset="-128"/>
              </a:rPr>
              <a:t>image_size</a:t>
            </a:r>
            <a:r>
              <a:rPr lang="es-CR" sz="1600" dirty="0">
                <a:solidFill>
                  <a:srgbClr val="595959"/>
                </a:solidFill>
                <a:latin typeface="Courier" pitchFamily="2" charset="0"/>
                <a:ea typeface="ＭＳ Ｐゴシック" panose="020B0600070205080204" pitchFamily="34" charset="-128"/>
              </a:rPr>
              <a:t>, </a:t>
            </a:r>
            <a:r>
              <a:rPr lang="es-CR" sz="1600" dirty="0" err="1">
                <a:solidFill>
                  <a:srgbClr val="595959"/>
                </a:solidFill>
                <a:latin typeface="Courier" pitchFamily="2" charset="0"/>
                <a:ea typeface="ＭＳ Ｐゴシック" panose="020B0600070205080204" pitchFamily="34" charset="-128"/>
              </a:rPr>
              <a:t>image_size</a:t>
            </a:r>
            <a:r>
              <a:rPr lang="es-CR" sz="1600" dirty="0">
                <a:solidFill>
                  <a:srgbClr val="595959"/>
                </a:solidFill>
                <a:latin typeface="Courier" pitchFamily="2" charset="0"/>
                <a:ea typeface="ＭＳ Ｐゴシック" panose="020B0600070205080204" pitchFamily="34" charset="-128"/>
              </a:rPr>
              <a:t>, 1) = (28, 28, 1) </a:t>
            </a:r>
            <a:r>
              <a:rPr lang="es-CR" sz="1600" dirty="0">
                <a:solidFill>
                  <a:srgbClr val="595959"/>
                </a:solidFill>
                <a:latin typeface="Myriad Pro" panose="020B0503030403020204" pitchFamily="34" charset="0"/>
                <a:ea typeface="ＭＳ Ｐゴシック" panose="020B0600070205080204" pitchFamily="34" charset="-128"/>
              </a:rPr>
              <a:t>para las imágenes MNIST en escala de grises. Será necesario cambiar el tamaño del training y las imágenes del testing para cumplir con este requisito de forma de entrada.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pic>
        <p:nvPicPr>
          <p:cNvPr id="5" name="Imagen 4">
            <a:extLst>
              <a:ext uri="{FF2B5EF4-FFF2-40B4-BE49-F238E27FC236}">
                <a16:creationId xmlns:a16="http://schemas.microsoft.com/office/drawing/2014/main" id="{4F170869-70A5-2A42-8244-544A1C72E7A2}"/>
              </a:ext>
            </a:extLst>
          </p:cNvPr>
          <p:cNvPicPr/>
          <p:nvPr/>
        </p:nvPicPr>
        <p:blipFill>
          <a:blip r:embed="rId2"/>
          <a:stretch>
            <a:fillRect/>
          </a:stretch>
        </p:blipFill>
        <p:spPr>
          <a:xfrm>
            <a:off x="1917265" y="3437324"/>
            <a:ext cx="5309469" cy="1180285"/>
          </a:xfrm>
          <a:prstGeom prst="rect">
            <a:avLst/>
          </a:prstGeom>
        </p:spPr>
      </p:pic>
    </p:spTree>
    <p:extLst>
      <p:ext uri="{BB962C8B-B14F-4D97-AF65-F5344CB8AC3E}">
        <p14:creationId xmlns:p14="http://schemas.microsoft.com/office/powerpoint/2010/main" val="342690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Convolución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599" cy="3703638"/>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Las capas en las CNN están conectadas a través de una operación lineal conocida como </a:t>
            </a:r>
            <a:r>
              <a:rPr lang="es-CR" sz="1800" b="1" dirty="0">
                <a:solidFill>
                  <a:srgbClr val="595959"/>
                </a:solidFill>
                <a:latin typeface="Myriad Pro" panose="020B0503030403020204" pitchFamily="34" charset="0"/>
                <a:ea typeface="ＭＳ Ｐゴシック" panose="020B0600070205080204" pitchFamily="34" charset="-128"/>
              </a:rPr>
              <a:t>convolución</a:t>
            </a:r>
            <a:r>
              <a:rPr lang="es-CR" sz="1800" dirty="0">
                <a:solidFill>
                  <a:srgbClr val="595959"/>
                </a:solidFill>
                <a:latin typeface="Myriad Pro" panose="020B0503030403020204" pitchFamily="34" charset="0"/>
                <a:ea typeface="ＭＳ Ｐゴシック" panose="020B0600070205080204" pitchFamily="34" charset="-128"/>
              </a:rPr>
              <a:t>, que es de donde proviene su nombre y lo que la convierte en una arquitectura tan poderosa para las imágenes. </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i="1" dirty="0">
                <a:solidFill>
                  <a:srgbClr val="595959"/>
                </a:solidFill>
                <a:latin typeface="Myriad Pro" panose="020B0503030403020204" pitchFamily="34" charset="0"/>
                <a:ea typeface="ＭＳ Ｐゴシック" panose="020B0600070205080204" pitchFamily="34" charset="-128"/>
              </a:rPr>
              <a:t>Una dimensión</a:t>
            </a:r>
            <a:r>
              <a:rPr lang="es-CR" sz="1800" dirty="0">
                <a:solidFill>
                  <a:srgbClr val="595959"/>
                </a:solidFill>
                <a:latin typeface="Myriad Pro" panose="020B0503030403020204" pitchFamily="34" charset="0"/>
                <a:ea typeface="ＭＳ Ｐゴシック" panose="020B0600070205080204" pitchFamily="34" charset="-128"/>
              </a:rPr>
              <a:t>: Se usan para datos de series de tiempo, como los asociados a los precios de las acciones o datos de audio</a:t>
            </a:r>
          </a:p>
          <a:p>
            <a:r>
              <a:rPr lang="es-CR" sz="1800" i="1" dirty="0">
                <a:solidFill>
                  <a:srgbClr val="595959"/>
                </a:solidFill>
                <a:latin typeface="Myriad Pro" panose="020B0503030403020204" pitchFamily="34" charset="0"/>
                <a:ea typeface="ＭＳ Ｐゴシック" panose="020B0600070205080204" pitchFamily="34" charset="-128"/>
              </a:rPr>
              <a:t>Dos dimensiones</a:t>
            </a:r>
            <a:r>
              <a:rPr lang="es-CR" sz="1800" dirty="0">
                <a:solidFill>
                  <a:srgbClr val="595959"/>
                </a:solidFill>
                <a:latin typeface="Myriad Pro" panose="020B0503030403020204" pitchFamily="34" charset="0"/>
                <a:ea typeface="ＭＳ Ｐゴシック" panose="020B0600070205080204" pitchFamily="34" charset="-128"/>
              </a:rPr>
              <a:t>: Más utilizado para imágenes a color y en escala de grises.</a:t>
            </a:r>
          </a:p>
          <a:p>
            <a:r>
              <a:rPr lang="es-CR" sz="1800" i="1" dirty="0">
                <a:solidFill>
                  <a:srgbClr val="595959"/>
                </a:solidFill>
                <a:latin typeface="Myriad Pro" panose="020B0503030403020204" pitchFamily="34" charset="0"/>
                <a:ea typeface="ＭＳ Ｐゴシック" panose="020B0600070205080204" pitchFamily="34" charset="-128"/>
              </a:rPr>
              <a:t>Tres dimensiones</a:t>
            </a:r>
            <a:r>
              <a:rPr lang="es-CR" sz="1800" dirty="0">
                <a:solidFill>
                  <a:srgbClr val="595959"/>
                </a:solidFill>
                <a:latin typeface="Myriad Pro" panose="020B0503030403020204" pitchFamily="34" charset="0"/>
                <a:ea typeface="ＭＳ Ｐゴシック" panose="020B0600070205080204" pitchFamily="34" charset="-128"/>
              </a:rPr>
              <a:t>: Es frecuentemente utilizado en tareas que requieren buscar relaciones en 3D. Es particularmente utilizado en detección de acciones o movimientos en videos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45244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6"/>
                <a:ext cx="8057213" cy="2442590"/>
              </a:xfrm>
            </p:spPr>
            <p:txBody>
              <a:bodyPr/>
              <a:lstStyle/>
              <a:p>
                <a:pPr marL="0" indent="0" algn="just">
                  <a:buNone/>
                </a:pPr>
                <a:r>
                  <a:rPr lang="es-CR" sz="1600" dirty="0">
                    <a:solidFill>
                      <a:srgbClr val="595959"/>
                    </a:solidFill>
                    <a:latin typeface="Myriad Pro" panose="020B0503030403020204" pitchFamily="34" charset="0"/>
                  </a:rPr>
                  <a:t>Si en el modelo </a:t>
                </a:r>
                <a:r>
                  <a:rPr lang="es-CR" sz="1600" b="1" dirty="0">
                    <a:solidFill>
                      <a:srgbClr val="595959"/>
                    </a:solidFill>
                    <a:latin typeface="Myriad Pro" panose="020B0503030403020204" pitchFamily="34" charset="0"/>
                  </a:rPr>
                  <a:t>MLP</a:t>
                </a:r>
                <a:r>
                  <a:rPr lang="es-CR" sz="1600" dirty="0">
                    <a:solidFill>
                      <a:srgbClr val="595959"/>
                    </a:solidFill>
                    <a:latin typeface="Myriad Pro" panose="020B0503030403020204" pitchFamily="34" charset="0"/>
                  </a:rPr>
                  <a:t>, el número de </a:t>
                </a:r>
                <a:r>
                  <a:rPr lang="es-CR" sz="1600" b="1" dirty="0">
                    <a:solidFill>
                      <a:srgbClr val="595959"/>
                    </a:solidFill>
                    <a:latin typeface="Myriad Pro" panose="020B0503030403020204" pitchFamily="34" charset="0"/>
                  </a:rPr>
                  <a:t>unidades</a:t>
                </a:r>
                <a:r>
                  <a:rPr lang="es-CR" sz="1600" dirty="0">
                    <a:solidFill>
                      <a:srgbClr val="595959"/>
                    </a:solidFill>
                    <a:latin typeface="Myriad Pro" panose="020B0503030403020204" pitchFamily="34" charset="0"/>
                  </a:rPr>
                  <a:t> caracteriza las capas densas (Dense Layers), el </a:t>
                </a:r>
                <a:r>
                  <a:rPr lang="es-CR" sz="1600" b="1" dirty="0">
                    <a:solidFill>
                      <a:srgbClr val="595959"/>
                    </a:solidFill>
                    <a:latin typeface="Myriad Pro" panose="020B0503030403020204" pitchFamily="34" charset="0"/>
                  </a:rPr>
                  <a:t>kernel</a:t>
                </a:r>
                <a:r>
                  <a:rPr lang="es-CR" sz="1600" dirty="0">
                    <a:solidFill>
                      <a:srgbClr val="595959"/>
                    </a:solidFill>
                    <a:latin typeface="Myriad Pro" panose="020B0503030403020204" pitchFamily="34" charset="0"/>
                  </a:rPr>
                  <a:t> (núcleo) caracteriza las operaciones de la </a:t>
                </a:r>
                <a:r>
                  <a:rPr lang="es-CR" sz="1600" b="1" dirty="0">
                    <a:solidFill>
                      <a:srgbClr val="595959"/>
                    </a:solidFill>
                    <a:latin typeface="Myriad Pro" panose="020B0503030403020204" pitchFamily="34" charset="0"/>
                  </a:rPr>
                  <a:t>CNN</a:t>
                </a:r>
                <a:r>
                  <a:rPr lang="es-CR" sz="1600" dirty="0">
                    <a:solidFill>
                      <a:srgbClr val="595959"/>
                    </a:solidFill>
                    <a:latin typeface="Myriad Pro" panose="020B0503030403020204" pitchFamily="34" charset="0"/>
                  </a:rPr>
                  <a:t>. </a:t>
                </a:r>
              </a:p>
              <a:p>
                <a:pPr marL="0" indent="0">
                  <a:buNone/>
                </a:pPr>
                <a:r>
                  <a:rPr lang="es-CR" sz="1600" dirty="0">
                    <a:solidFill>
                      <a:srgbClr val="595959"/>
                    </a:solidFill>
                    <a:latin typeface="Myriad Pro" panose="020B0503030403020204" pitchFamily="34" charset="0"/>
                  </a:rPr>
                  <a:t>En las CNN, generalmente usamos convoluciones discretas, que se escriben de la siguiente manera: </a:t>
                </a:r>
                <a:endParaRPr lang="es-ES" sz="1600" i="1" dirty="0">
                  <a:solidFill>
                    <a:srgbClr val="595959"/>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s-ES" sz="1600" i="1">
                              <a:solidFill>
                                <a:srgbClr val="595959"/>
                              </a:solidFill>
                              <a:latin typeface="Cambria Math" panose="02040503050406030204" pitchFamily="18" charset="0"/>
                            </a:rPr>
                          </m:ctrlPr>
                        </m:dPr>
                        <m:e>
                          <m:r>
                            <a:rPr lang="es-ES" sz="1600" i="1">
                              <a:solidFill>
                                <a:srgbClr val="595959"/>
                              </a:solidFill>
                              <a:latin typeface="Cambria Math" panose="02040503050406030204" pitchFamily="18" charset="0"/>
                            </a:rPr>
                            <m:t>𝑓</m:t>
                          </m:r>
                          <m:r>
                            <a:rPr lang="es-ES" sz="1600" i="1">
                              <a:solidFill>
                                <a:srgbClr val="595959"/>
                              </a:solidFill>
                              <a:latin typeface="Cambria Math" panose="02040503050406030204" pitchFamily="18" charset="0"/>
                            </a:rPr>
                            <m:t> ∗</m:t>
                          </m:r>
                          <m:r>
                            <a:rPr lang="es-ES" sz="1600" i="1">
                              <a:solidFill>
                                <a:srgbClr val="595959"/>
                              </a:solidFill>
                              <a:latin typeface="Cambria Math" panose="02040503050406030204" pitchFamily="18" charset="0"/>
                              <a:ea typeface="Cambria Math" panose="02040503050406030204" pitchFamily="18" charset="0"/>
                            </a:rPr>
                            <m:t>𝑔</m:t>
                          </m:r>
                        </m:e>
                      </m:d>
                      <m:d>
                        <m:dPr>
                          <m:ctrlPr>
                            <a:rPr lang="es-ES" sz="1600" i="1">
                              <a:solidFill>
                                <a:srgbClr val="595959"/>
                              </a:solidFill>
                              <a:latin typeface="Cambria Math" panose="02040503050406030204" pitchFamily="18" charset="0"/>
                              <a:ea typeface="Cambria Math" panose="02040503050406030204" pitchFamily="18" charset="0"/>
                            </a:rPr>
                          </m:ctrlPr>
                        </m:dPr>
                        <m:e>
                          <m:r>
                            <a:rPr lang="es-ES" sz="1600" i="1">
                              <a:solidFill>
                                <a:srgbClr val="595959"/>
                              </a:solidFill>
                              <a:latin typeface="Cambria Math" panose="02040503050406030204" pitchFamily="18" charset="0"/>
                              <a:ea typeface="Cambria Math" panose="02040503050406030204" pitchFamily="18" charset="0"/>
                            </a:rPr>
                            <m:t>𝑥</m:t>
                          </m:r>
                        </m:e>
                      </m:d>
                      <m:r>
                        <a:rPr lang="es-ES" sz="1600" i="1">
                          <a:solidFill>
                            <a:srgbClr val="595959"/>
                          </a:solidFill>
                          <a:latin typeface="Cambria Math" panose="02040503050406030204" pitchFamily="18" charset="0"/>
                          <a:ea typeface="Cambria Math" panose="02040503050406030204" pitchFamily="18" charset="0"/>
                        </a:rPr>
                        <m:t>= </m:t>
                      </m:r>
                      <m:nary>
                        <m:naryPr>
                          <m:chr m:val="∑"/>
                          <m:supHide m:val="on"/>
                          <m:ctrlPr>
                            <a:rPr lang="es-ES" sz="1600" i="1">
                              <a:solidFill>
                                <a:srgbClr val="595959"/>
                              </a:solidFill>
                              <a:latin typeface="Cambria Math" panose="02040503050406030204" pitchFamily="18" charset="0"/>
                              <a:ea typeface="Cambria Math" panose="02040503050406030204" pitchFamily="18" charset="0"/>
                            </a:rPr>
                          </m:ctrlPr>
                        </m:naryPr>
                        <m:sub>
                          <m:r>
                            <m:rPr>
                              <m:brk m:alnAt="7"/>
                            </m:rPr>
                            <a:rPr lang="es-ES" sz="1600" i="1">
                              <a:solidFill>
                                <a:srgbClr val="595959"/>
                              </a:solidFill>
                              <a:latin typeface="Cambria Math" panose="02040503050406030204" pitchFamily="18" charset="0"/>
                              <a:ea typeface="Cambria Math" panose="02040503050406030204" pitchFamily="18" charset="0"/>
                            </a:rPr>
                            <m:t>𝑡</m:t>
                          </m:r>
                        </m:sub>
                        <m:sup/>
                        <m:e>
                          <m:r>
                            <a:rPr lang="es-ES" sz="1600" i="1">
                              <a:solidFill>
                                <a:srgbClr val="595959"/>
                              </a:solidFill>
                              <a:latin typeface="Cambria Math" panose="02040503050406030204" pitchFamily="18" charset="0"/>
                              <a:ea typeface="Cambria Math" panose="02040503050406030204" pitchFamily="18" charset="0"/>
                            </a:rPr>
                            <m:t>𝑓</m:t>
                          </m:r>
                          <m:d>
                            <m:dPr>
                              <m:ctrlPr>
                                <a:rPr lang="es-ES" sz="1600" i="1">
                                  <a:solidFill>
                                    <a:srgbClr val="595959"/>
                                  </a:solidFill>
                                  <a:latin typeface="Cambria Math" panose="02040503050406030204" pitchFamily="18" charset="0"/>
                                  <a:ea typeface="Cambria Math" panose="02040503050406030204" pitchFamily="18" charset="0"/>
                                </a:rPr>
                              </m:ctrlPr>
                            </m:dPr>
                            <m:e>
                              <m:r>
                                <a:rPr lang="es-ES" sz="1600" i="1">
                                  <a:solidFill>
                                    <a:srgbClr val="595959"/>
                                  </a:solidFill>
                                  <a:latin typeface="Cambria Math" panose="02040503050406030204" pitchFamily="18" charset="0"/>
                                  <a:ea typeface="Cambria Math" panose="02040503050406030204" pitchFamily="18" charset="0"/>
                                </a:rPr>
                                <m:t>𝑡</m:t>
                              </m:r>
                            </m:e>
                          </m:d>
                          <m:r>
                            <a:rPr lang="es-ES" sz="1600" i="1">
                              <a:solidFill>
                                <a:srgbClr val="595959"/>
                              </a:solidFill>
                              <a:latin typeface="Cambria Math" panose="02040503050406030204" pitchFamily="18" charset="0"/>
                              <a:ea typeface="Cambria Math" panose="02040503050406030204" pitchFamily="18" charset="0"/>
                            </a:rPr>
                            <m:t>𝑔</m:t>
                          </m:r>
                          <m:r>
                            <a:rPr lang="es-ES" sz="1600" i="1">
                              <a:solidFill>
                                <a:srgbClr val="595959"/>
                              </a:solidFill>
                              <a:latin typeface="Cambria Math" panose="02040503050406030204" pitchFamily="18" charset="0"/>
                              <a:ea typeface="Cambria Math" panose="02040503050406030204" pitchFamily="18" charset="0"/>
                            </a:rPr>
                            <m:t>(</m:t>
                          </m:r>
                          <m:r>
                            <a:rPr lang="es-ES" sz="1600" i="1">
                              <a:solidFill>
                                <a:srgbClr val="595959"/>
                              </a:solidFill>
                              <a:latin typeface="Cambria Math" panose="02040503050406030204" pitchFamily="18" charset="0"/>
                              <a:ea typeface="Cambria Math" panose="02040503050406030204" pitchFamily="18" charset="0"/>
                            </a:rPr>
                            <m:t>𝑡</m:t>
                          </m:r>
                          <m:r>
                            <a:rPr lang="es-ES" sz="1600" i="1">
                              <a:solidFill>
                                <a:srgbClr val="595959"/>
                              </a:solidFill>
                              <a:latin typeface="Cambria Math" panose="02040503050406030204" pitchFamily="18" charset="0"/>
                              <a:ea typeface="Cambria Math" panose="02040503050406030204" pitchFamily="18" charset="0"/>
                            </a:rPr>
                            <m:t>−</m:t>
                          </m:r>
                          <m:r>
                            <a:rPr lang="es-ES" sz="1600" i="1">
                              <a:solidFill>
                                <a:srgbClr val="595959"/>
                              </a:solidFill>
                              <a:latin typeface="Cambria Math" panose="02040503050406030204" pitchFamily="18" charset="0"/>
                              <a:ea typeface="Cambria Math" panose="02040503050406030204" pitchFamily="18" charset="0"/>
                            </a:rPr>
                            <m:t>𝑥</m:t>
                          </m:r>
                          <m:r>
                            <a:rPr lang="es-ES" sz="1600" i="1">
                              <a:solidFill>
                                <a:srgbClr val="595959"/>
                              </a:solidFill>
                              <a:latin typeface="Cambria Math" panose="02040503050406030204" pitchFamily="18" charset="0"/>
                              <a:ea typeface="Cambria Math" panose="02040503050406030204" pitchFamily="18" charset="0"/>
                            </a:rPr>
                            <m:t>)</m:t>
                          </m:r>
                        </m:e>
                      </m:nary>
                    </m:oMath>
                  </m:oMathPara>
                </a14:m>
                <a:endParaRPr lang="es-CR" sz="1600" dirty="0">
                  <a:solidFill>
                    <a:srgbClr val="595959"/>
                  </a:solidFill>
                  <a:latin typeface="Myriad Pro" panose="020B0503030403020204" pitchFamily="34" charset="0"/>
                </a:endParaRPr>
              </a:p>
              <a:p>
                <a:pPr marL="0" indent="0">
                  <a:buNone/>
                </a:pPr>
                <a:r>
                  <a:rPr lang="es-CR" sz="1600" dirty="0">
                    <a:solidFill>
                      <a:srgbClr val="595959"/>
                    </a:solidFill>
                    <a:latin typeface="Myriad Pro" panose="020B0503030403020204" pitchFamily="34" charset="0"/>
                  </a:rPr>
                  <a:t>Supongamos que tenemos una matriz bidimensional con una altura de 3 y un ancho de 3, y un kernel bidimensional con una altura de 2 y un ancho de 2. Entonces, la convolución y su salida se verán de la siguiente manera:</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63626"/>
                <a:ext cx="8057213" cy="2442590"/>
              </a:xfrm>
              <a:blipFill>
                <a:blip r:embed="rId2"/>
                <a:stretch>
                  <a:fillRect l="-472" t="-518" r="-315" b="-20207"/>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¿Qué es una convolución?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13" name="Rectangle 10">
            <a:extLst>
              <a:ext uri="{FF2B5EF4-FFF2-40B4-BE49-F238E27FC236}">
                <a16:creationId xmlns:a16="http://schemas.microsoft.com/office/drawing/2014/main" id="{138AEA95-C123-4243-B85E-597132F951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33" name="Imagen 29" descr="page226image48928240">
            <a:extLst>
              <a:ext uri="{FF2B5EF4-FFF2-40B4-BE49-F238E27FC236}">
                <a16:creationId xmlns:a16="http://schemas.microsoft.com/office/drawing/2014/main" id="{AF506141-E685-8A4D-A192-CD38572D26F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67061" y="3675167"/>
            <a:ext cx="3273105" cy="6162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a:extLst>
              <a:ext uri="{FF2B5EF4-FFF2-40B4-BE49-F238E27FC236}">
                <a16:creationId xmlns:a16="http://schemas.microsoft.com/office/drawing/2014/main" id="{A40CC619-9276-7A4F-BDF6-1F9932EB3F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35" name="Imagen 30" descr="page227image48984464">
            <a:extLst>
              <a:ext uri="{FF2B5EF4-FFF2-40B4-BE49-F238E27FC236}">
                <a16:creationId xmlns:a16="http://schemas.microsoft.com/office/drawing/2014/main" id="{51259D8A-A4F3-DE47-87A1-06616DF59C7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882840" y="3675167"/>
            <a:ext cx="3035300" cy="80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260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9988</TotalTime>
  <Words>2343</Words>
  <Application>Microsoft Macintosh PowerPoint</Application>
  <PresentationFormat>Presentación en pantalla (16:9)</PresentationFormat>
  <Paragraphs>157</Paragraphs>
  <Slides>25</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Arial</vt:lpstr>
      <vt:lpstr>Arial Hebrew Scholar</vt:lpstr>
      <vt:lpstr>Calibri</vt:lpstr>
      <vt:lpstr>Cambria Math</vt:lpstr>
      <vt:lpstr>Century Gothic</vt:lpstr>
      <vt:lpstr>Courier</vt:lpstr>
      <vt:lpstr>CourierStd</vt:lpstr>
      <vt:lpstr>Myriad Pro</vt:lpstr>
      <vt:lpstr>Palatino Linotype</vt:lpstr>
      <vt:lpstr>Office Theme</vt:lpstr>
      <vt:lpstr>Presentación de PowerPoint</vt:lpstr>
      <vt:lpstr>¿Qué son las CNN?</vt:lpstr>
      <vt:lpstr>Tipos de Datos en ConvNets</vt:lpstr>
      <vt:lpstr>Tipos de Datos en ConvNets</vt:lpstr>
      <vt:lpstr>Tipos de Datos en ConvNets</vt:lpstr>
      <vt:lpstr>Tipos de Datos en ConvNets</vt:lpstr>
      <vt:lpstr>MNIST con CNN</vt:lpstr>
      <vt:lpstr>Convolución </vt:lpstr>
      <vt:lpstr>¿Qué es una convolución?</vt:lpstr>
      <vt:lpstr>¿Qué es una convolución?</vt:lpstr>
      <vt:lpstr>¿Qué es una convolución?</vt:lpstr>
      <vt:lpstr>¿Qué es una convolución?</vt:lpstr>
      <vt:lpstr>¿Qué es una convolución?</vt:lpstr>
      <vt:lpstr>Pooling </vt:lpstr>
      <vt:lpstr>Pooling </vt:lpstr>
      <vt:lpstr>Tamaño de convolución y pooling</vt:lpstr>
      <vt:lpstr>Trabajar con la arquitectura ConvNet</vt:lpstr>
      <vt:lpstr>Trabajar con la arquitectura ConvNet</vt:lpstr>
      <vt:lpstr>Entrenamiento y optimización</vt:lpstr>
      <vt:lpstr>Entrenamiento y optimización</vt:lpstr>
      <vt:lpstr>Entrenamiento y optimización</vt:lpstr>
      <vt:lpstr>Entrenamiento y optimización</vt:lpstr>
      <vt:lpstr>Entrenamiento y optimización</vt:lpstr>
      <vt:lpstr>Resumen del modelo</vt:lpstr>
      <vt:lpstr>Evaluación del desempeño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425</cp:revision>
  <dcterms:created xsi:type="dcterms:W3CDTF">2010-04-12T23:12:02Z</dcterms:created>
  <dcterms:modified xsi:type="dcterms:W3CDTF">2021-06-03T14:08:01Z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