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7"/>
  </p:notesMasterIdLst>
  <p:sldIdLst>
    <p:sldId id="463" r:id="rId5"/>
    <p:sldId id="492" r:id="rId6"/>
    <p:sldId id="466" r:id="rId7"/>
    <p:sldId id="468" r:id="rId8"/>
    <p:sldId id="469" r:id="rId9"/>
    <p:sldId id="467" r:id="rId10"/>
    <p:sldId id="470" r:id="rId11"/>
    <p:sldId id="471" r:id="rId12"/>
    <p:sldId id="496" r:id="rId13"/>
    <p:sldId id="497" r:id="rId14"/>
    <p:sldId id="498" r:id="rId15"/>
    <p:sldId id="499" r:id="rId16"/>
    <p:sldId id="500" r:id="rId17"/>
    <p:sldId id="501" r:id="rId18"/>
    <p:sldId id="502" r:id="rId19"/>
    <p:sldId id="503" r:id="rId20"/>
    <p:sldId id="504" r:id="rId21"/>
    <p:sldId id="505" r:id="rId22"/>
    <p:sldId id="507" r:id="rId23"/>
    <p:sldId id="506" r:id="rId24"/>
    <p:sldId id="473" r:id="rId25"/>
    <p:sldId id="474" r:id="rId26"/>
    <p:sldId id="475" r:id="rId27"/>
    <p:sldId id="476" r:id="rId28"/>
    <p:sldId id="477" r:id="rId29"/>
    <p:sldId id="478" r:id="rId30"/>
    <p:sldId id="479" r:id="rId31"/>
    <p:sldId id="480" r:id="rId32"/>
    <p:sldId id="481" r:id="rId33"/>
    <p:sldId id="482" r:id="rId34"/>
    <p:sldId id="483" r:id="rId35"/>
    <p:sldId id="484" r:id="rId36"/>
    <p:sldId id="485" r:id="rId37"/>
    <p:sldId id="493" r:id="rId38"/>
    <p:sldId id="486" r:id="rId39"/>
    <p:sldId id="487" r:id="rId40"/>
    <p:sldId id="488" r:id="rId41"/>
    <p:sldId id="494" r:id="rId42"/>
    <p:sldId id="495" r:id="rId43"/>
    <p:sldId id="489" r:id="rId44"/>
    <p:sldId id="490" r:id="rId45"/>
    <p:sldId id="491" r:id="rId4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470"/>
            <p14:sldId id="471"/>
            <p14:sldId id="496"/>
            <p14:sldId id="497"/>
            <p14:sldId id="498"/>
            <p14:sldId id="499"/>
            <p14:sldId id="500"/>
            <p14:sldId id="501"/>
            <p14:sldId id="502"/>
            <p14:sldId id="503"/>
            <p14:sldId id="504"/>
            <p14:sldId id="505"/>
            <p14:sldId id="507"/>
            <p14:sldId id="506"/>
            <p14:sldId id="473"/>
            <p14:sldId id="474"/>
            <p14:sldId id="475"/>
            <p14:sldId id="476"/>
            <p14:sldId id="477"/>
            <p14:sldId id="478"/>
            <p14:sldId id="479"/>
            <p14:sldId id="480"/>
            <p14:sldId id="481"/>
            <p14:sldId id="482"/>
            <p14:sldId id="483"/>
            <p14:sldId id="484"/>
            <p14:sldId id="485"/>
            <p14:sldId id="493"/>
            <p14:sldId id="486"/>
            <p14:sldId id="487"/>
            <p14:sldId id="488"/>
            <p14:sldId id="494"/>
            <p14:sldId id="495"/>
            <p14:sldId id="489"/>
            <p14:sldId id="490"/>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47"/>
    <p:restoredTop sz="92109"/>
  </p:normalViewPr>
  <p:slideViewPr>
    <p:cSldViewPr snapToGrid="0" snapToObjects="1">
      <p:cViewPr varScale="1">
        <p:scale>
          <a:sx n="85" d="100"/>
          <a:sy n="85" d="100"/>
        </p:scale>
        <p:origin x="192" y="133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5/24/21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42</a:t>
            </a:fld>
            <a:endParaRPr lang="en-US"/>
          </a:p>
        </p:txBody>
      </p:sp>
    </p:spTree>
    <p:extLst>
      <p:ext uri="{BB962C8B-B14F-4D97-AF65-F5344CB8AC3E}">
        <p14:creationId xmlns:p14="http://schemas.microsoft.com/office/powerpoint/2010/main" val="30891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https://miro.medium.com/max/724/1*eUQUG0eHvFCM7FrUflHemQ.png"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https://miro.medium.com/max/724/1*LESP-gCIM4H-WZbX_3LwKw.gif" TargetMode="External"/><Relationship Id="rId4" Type="http://schemas.openxmlformats.org/officeDocument/2006/relationships/image" Target="../media/image25.gif"/></Relationships>
</file>

<file path=ppt/slides/_rels/slide4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https://miro.medium.com/max/724/1*LESP-gCIM4H-WZbX_3LwKw.gi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Deep </a:t>
            </a:r>
            <a:r>
              <a:rPr lang="es-ES" altLang="es-CR" sz="4050" b="1" dirty="0" err="1">
                <a:solidFill>
                  <a:schemeClr val="tx2"/>
                </a:solidFill>
                <a:latin typeface="Arial Hebrew Scholar" pitchFamily="2" charset="-79"/>
                <a:cs typeface="Arial Hebrew Scholar" pitchFamily="2" charset="-79"/>
              </a:rPr>
              <a:t>Learning</a:t>
            </a:r>
            <a:r>
              <a:rPr lang="es-ES" altLang="es-CR" sz="4050" b="1" dirty="0">
                <a:solidFill>
                  <a:schemeClr val="tx2"/>
                </a:solidFill>
                <a:latin typeface="Arial Hebrew Scholar" pitchFamily="2" charset="-79"/>
                <a:cs typeface="Arial Hebrew Scholar" pitchFamily="2" charset="-79"/>
              </a:rPr>
              <a:t> con Keras</a:t>
            </a: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4148254"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1800" dirty="0">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o ReLU es una función no-lineal simple. Es muy parecido a un </a:t>
            </a:r>
            <a:r>
              <a:rPr lang="es-CR" sz="1800" b="1" dirty="0">
                <a:solidFill>
                  <a:srgbClr val="595959"/>
                </a:solidFill>
                <a:latin typeface="Myriad Pro" panose="020B0503030403020204" pitchFamily="34" charset="0"/>
                <a:ea typeface="ＭＳ Ｐゴシック" panose="020B0600070205080204" pitchFamily="34" charset="-128"/>
              </a:rPr>
              <a:t>filtro</a:t>
            </a:r>
            <a:r>
              <a:rPr lang="es-CR" sz="1800" dirty="0">
                <a:solidFill>
                  <a:srgbClr val="595959"/>
                </a:solidFill>
                <a:latin typeface="Myriad Pro" panose="020B0503030403020204" pitchFamily="34" charset="0"/>
                <a:ea typeface="ＭＳ Ｐゴシック" panose="020B0600070205080204" pitchFamily="34" charset="-128"/>
              </a:rPr>
              <a:t> que permite que las entradas positivas pasen sin cambios mientras sujeta todo lo demás a cero. Matemáticamente, </a:t>
            </a:r>
            <a:r>
              <a:rPr lang="es-CR" sz="1800" dirty="0">
                <a:solidFill>
                  <a:srgbClr val="595959"/>
                </a:solidFill>
                <a:latin typeface="Courier" pitchFamily="2" charset="0"/>
                <a:ea typeface="ＭＳ Ｐゴシック" panose="020B0600070205080204" pitchFamily="34" charset="-128"/>
              </a:rPr>
              <a:t>relu</a:t>
            </a:r>
            <a:r>
              <a:rPr lang="es-CR" sz="1800" dirty="0">
                <a:solidFill>
                  <a:srgbClr val="595959"/>
                </a:solidFill>
                <a:latin typeface="Myriad Pro" panose="020B0503030403020204" pitchFamily="34" charset="0"/>
                <a:ea typeface="ＭＳ Ｐゴシック" panose="020B0600070205080204" pitchFamily="34" charset="-128"/>
              </a:rPr>
              <a:t> se expresa en la siguiente ecuación y se representa en la siguiente figura: </a:t>
            </a:r>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lgn="ctr">
              <a:buNone/>
            </a:pPr>
            <a:r>
              <a:rPr lang="es-CR" sz="1800" b="1" dirty="0">
                <a:solidFill>
                  <a:srgbClr val="595959"/>
                </a:solidFill>
                <a:latin typeface="Palatino Linotype" panose="02040502050505030304" pitchFamily="18" charset="0"/>
                <a:ea typeface="ＭＳ Ｐゴシック" panose="020B0600070205080204" pitchFamily="34" charset="-128"/>
              </a:rPr>
              <a:t>ReLU = max(0,x)</a:t>
            </a:r>
            <a:endParaRPr lang="es-CR" sz="1800" b="1" dirty="0">
              <a:solidFill>
                <a:schemeClr val="tx1">
                  <a:lumMod val="65000"/>
                  <a:lumOff val="35000"/>
                </a:schemeClr>
              </a:solidFill>
              <a:latin typeface="Palatino Linotype" panose="02040502050505030304" pitchFamily="18"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pic>
        <p:nvPicPr>
          <p:cNvPr id="6" name="Imagen 5">
            <a:extLst>
              <a:ext uri="{FF2B5EF4-FFF2-40B4-BE49-F238E27FC236}">
                <a16:creationId xmlns:a16="http://schemas.microsoft.com/office/drawing/2014/main" id="{C619F568-A40F-2B4F-AB13-9F485C0BBB37}"/>
              </a:ext>
            </a:extLst>
          </p:cNvPr>
          <p:cNvPicPr>
            <a:picLocks noChangeAspect="1"/>
          </p:cNvPicPr>
          <p:nvPr/>
        </p:nvPicPr>
        <p:blipFill>
          <a:blip r:embed="rId2"/>
          <a:stretch>
            <a:fillRect/>
          </a:stretch>
        </p:blipFill>
        <p:spPr>
          <a:xfrm>
            <a:off x="4572000" y="1169484"/>
            <a:ext cx="4223431" cy="2314800"/>
          </a:xfrm>
          <a:prstGeom prst="rect">
            <a:avLst/>
          </a:prstGeom>
        </p:spPr>
      </p:pic>
    </p:spTree>
    <p:extLst>
      <p:ext uri="{BB962C8B-B14F-4D97-AF65-F5344CB8AC3E}">
        <p14:creationId xmlns:p14="http://schemas.microsoft.com/office/powerpoint/2010/main" val="317114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mc:AlternateContent xmlns:mc="http://schemas.openxmlformats.org/markup-compatibility/2006">
        <mc:Choice xmlns:a14="http://schemas.microsoft.com/office/drawing/2010/main" Requires="a14">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2071348294"/>
                  </p:ext>
                </p:extLst>
              </p:nvPr>
            </p:nvGraphicFramePr>
            <p:xfrm>
              <a:off x="209862" y="139462"/>
              <a:ext cx="5756223" cy="4845275"/>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𝑟𝑒𝑙𝑢</m:t>
                              </m:r>
                            </m:oMath>
                          </a14:m>
                          <a:r>
                            <a:rPr lang="es-CR" b="0" dirty="0">
                              <a:solidFill>
                                <a:schemeClr val="tx1"/>
                              </a:solidFill>
                              <a:latin typeface="Palatino Linotype" panose="02040502050505030304" pitchFamily="18" charset="0"/>
                            </a:rPr>
                            <a:t>(x) = max(0,x)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es-ES" b="0" i="1" smtClean="0">
                                  <a:solidFill>
                                    <a:schemeClr val="tx1"/>
                                  </a:solidFill>
                                  <a:latin typeface="Cambria Math" panose="02040503050406030204" pitchFamily="18" charset="0"/>
                                </a:rPr>
                                <m:t>𝑠𝑜𝑓𝑡𝑝𝑙𝑢𝑠</m:t>
                              </m:r>
                            </m:oMath>
                          </a14:m>
                          <a:r>
                            <a:rPr lang="es-CR" dirty="0">
                              <a:solidFill>
                                <a:schemeClr val="tx1"/>
                              </a:solidFill>
                              <a:latin typeface="Palatino Linotype" panose="02040502050505030304" pitchFamily="18" charset="0"/>
                            </a:rPr>
                            <a:t>(x) = log(1 + </a:t>
                          </a:r>
                          <a14:m>
                            <m:oMath xmlns:m="http://schemas.openxmlformats.org/officeDocument/2006/math">
                              <m:sSup>
                                <m:sSupPr>
                                  <m:ctrlPr>
                                    <a:rPr lang="es-CR"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𝑒</m:t>
                                  </m:r>
                                </m:e>
                                <m:sup>
                                  <m:r>
                                    <a:rPr lang="es-ES" b="0" i="1" smtClean="0">
                                      <a:solidFill>
                                        <a:schemeClr val="tx1"/>
                                      </a:solidFill>
                                      <a:latin typeface="Cambria Math" panose="02040503050406030204" pitchFamily="18" charset="0"/>
                                    </a:rPr>
                                    <m:t>𝑥</m:t>
                                  </m:r>
                                </m:sup>
                              </m:sSup>
                            </m:oMath>
                          </a14:m>
                          <a:r>
                            <a:rPr lang="es-CR" dirty="0">
                              <a:solidFill>
                                <a:schemeClr val="tx1"/>
                              </a:solidFill>
                              <a:latin typeface="Palatino Linotype" panose="0204050205050503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e</m:t>
                                </m:r>
                                <m:r>
                                  <a:rPr lang="es-ES" b="0" i="1" smtClean="0">
                                    <a:latin typeface="Cambria Math" panose="02040503050406030204" pitchFamily="18" charset="0"/>
                                    <a:ea typeface="Cambria Math" panose="02040503050406030204" pitchFamily="18" charset="0"/>
                                  </a:rPr>
                                  <m:t>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 </m:t>
                                </m:r>
                                <m:d>
                                  <m:dPr>
                                    <m:begChr m:val="{"/>
                                    <m:endChr m:val=""/>
                                    <m:ctrlPr>
                                      <a:rPr lang="es-ES" b="0" i="1" smtClean="0">
                                        <a:latin typeface="Cambria Math" panose="02040503050406030204" pitchFamily="18" charset="0"/>
                                        <a:ea typeface="Cambria Math" panose="02040503050406030204" pitchFamily="18" charset="0"/>
                                      </a:rPr>
                                    </m:ctrlPr>
                                  </m:dPr>
                                  <m:e>
                                    <m:eqArr>
                                      <m:eqArrPr>
                                        <m:ctrlPr>
                                          <a:rPr lang="es-ES" b="0" i="1" smtClean="0">
                                            <a:latin typeface="Cambria Math" panose="02040503050406030204" pitchFamily="18" charset="0"/>
                                            <a:ea typeface="Cambria Math" panose="02040503050406030204" pitchFamily="18" charset="0"/>
                                          </a:rPr>
                                        </m:ctrlPr>
                                      </m:eqArrPr>
                                      <m:e>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≥0</m:t>
                                        </m:r>
                                      </m:e>
                                      <m:e>
                                        <m:r>
                                          <a:rPr lang="es-ES" b="0" i="1" smtClean="0">
                                            <a:latin typeface="Cambria Math" panose="02040503050406030204" pitchFamily="18" charset="0"/>
                                            <a:ea typeface="Cambria Math" panose="02040503050406030204" pitchFamily="18" charset="0"/>
                                          </a:rPr>
                                          <m:t>𝑎</m:t>
                                        </m:r>
                                        <m:d>
                                          <m:dPr>
                                            <m:ctrlPr>
                                              <a:rPr lang="es-ES" b="0" i="1" smtClean="0">
                                                <a:latin typeface="Cambria Math" panose="02040503050406030204" pitchFamily="18" charset="0"/>
                                                <a:ea typeface="Cambria Math" panose="02040503050406030204" pitchFamily="18" charset="0"/>
                                              </a:rPr>
                                            </m:ctrlPr>
                                          </m:dPr>
                                          <m:e>
                                            <m:sSup>
                                              <m:sSupPr>
                                                <m:ctrlPr>
                                                  <a:rPr lang="es-ES" b="0"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𝑒</m:t>
                                                </m:r>
                                              </m:e>
                                              <m:sup>
                                                <m:r>
                                                  <a:rPr lang="es-ES" b="0" i="1" smtClean="0">
                                                    <a:latin typeface="Cambria Math" panose="02040503050406030204" pitchFamily="18" charset="0"/>
                                                    <a:ea typeface="Cambria Math" panose="02040503050406030204" pitchFamily="18" charset="0"/>
                                                  </a:rPr>
                                                  <m:t>𝑥</m:t>
                                                </m:r>
                                              </m:sup>
                                            </m:sSup>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𝑠𝑖𝑛𝑜</m:t>
                                        </m:r>
                                      </m:e>
                                    </m:eqArr>
                                  </m:e>
                                </m:d>
                              </m:oMath>
                            </m:oMathPara>
                          </a14:m>
                          <a:endParaRPr lang="es-ES" b="0" dirty="0">
                            <a:ea typeface="Cambria Math" panose="02040503050406030204" pitchFamily="18" charset="0"/>
                          </a:endParaRPr>
                        </a:p>
                        <a:p>
                          <a:pPr algn="just"/>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ea typeface="Cambria Math" panose="02040503050406030204" pitchFamily="18" charset="0"/>
                                </a:rPr>
                                <m:t>≥0 </m:t>
                              </m:r>
                            </m:oMath>
                          </a14:m>
                          <a:r>
                            <a:rPr lang="es-CR" sz="1400" dirty="0">
                              <a:latin typeface="Palatino Linotype" panose="02040502050505030304" pitchFamily="18" charset="0"/>
                            </a:rPr>
                            <a:t>es</a:t>
                          </a:r>
                          <a:r>
                            <a:rPr lang="es-CR" sz="1400" dirty="0"/>
                            <a:t> </a:t>
                          </a:r>
                          <a:r>
                            <a:rPr lang="es-CR" sz="1400" dirty="0">
                              <a:latin typeface="Palatino Linotype" panose="02040502050505030304" pitchFamily="18" charset="0"/>
                            </a:rPr>
                            <a:t>un</a:t>
                          </a:r>
                          <a:r>
                            <a:rPr lang="es-CR" sz="1400" dirty="0"/>
                            <a:t> </a:t>
                          </a:r>
                          <a:r>
                            <a:rPr lang="es-CR" sz="1400" dirty="0">
                              <a:latin typeface="Palatino Linotype" panose="02040502050505030304" pitchFamily="18" charset="0"/>
                            </a:rPr>
                            <a:t>hiperparámetro</a:t>
                          </a:r>
                          <a:r>
                            <a:rPr lang="es-CR" sz="1400" dirty="0"/>
                            <a:t> </a:t>
                          </a:r>
                          <a:r>
                            <a:rPr lang="es-CR" sz="1400" dirty="0">
                              <a:latin typeface="Palatino Linotype" panose="02040502050505030304" pitchFamily="18" charset="0"/>
                            </a:rPr>
                            <a:t>ajustable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m:rPr>
                                    <m:sty m:val="p"/>
                                  </m:rPr>
                                  <a:rPr lang="es-CR" b="0" i="1" smtClean="0">
                                    <a:latin typeface="Cambria Math" panose="02040503050406030204" pitchFamily="18" charset="0"/>
                                    <a:ea typeface="Cambria Math" panose="02040503050406030204" pitchFamily="18" charset="0"/>
                                  </a:rPr>
                                  <m:t>s</m:t>
                                </m:r>
                                <m:r>
                                  <a:rPr lang="es-ES" b="0" i="1" smtClean="0">
                                    <a:latin typeface="Cambria Math" panose="02040503050406030204" pitchFamily="18" charset="0"/>
                                    <a:ea typeface="Cambria Math" panose="02040503050406030204" pitchFamily="18" charset="0"/>
                                  </a:rPr>
                                  <m:t>𝑒𝑙𝑢</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𝑥</m:t>
                                    </m:r>
                                  </m:e>
                                </m:d>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 × </m:t>
                                </m:r>
                                <m:r>
                                  <a:rPr lang="es-ES" b="0" i="1" smtClean="0">
                                    <a:latin typeface="Cambria Math" panose="02040503050406030204" pitchFamily="18" charset="0"/>
                                    <a:ea typeface="Cambria Math" panose="02040503050406030204" pitchFamily="18" charset="0"/>
                                  </a:rPr>
                                  <m:t>𝑒𝑙𝑢</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oMath>
                            </m:oMathPara>
                          </a14:m>
                          <a:endParaRPr lang="es-CR" dirty="0"/>
                        </a:p>
                        <a:p>
                          <a:pPr algn="l"/>
                          <a:r>
                            <a:rPr lang="es-CR" sz="1400" dirty="0">
                              <a:latin typeface="Palatino Linotype" panose="02040502050505030304" pitchFamily="18" charset="0"/>
                            </a:rPr>
                            <a:t>Donde</a:t>
                          </a:r>
                          <a:r>
                            <a:rPr lang="es-CR" sz="1400" dirty="0"/>
                            <a:t> </a:t>
                          </a:r>
                          <a14:m>
                            <m:oMath xmlns:m="http://schemas.openxmlformats.org/officeDocument/2006/math">
                              <m:r>
                                <a:rPr lang="es-ES" sz="1400" b="0" i="1" smtClean="0">
                                  <a:latin typeface="Cambria Math" panose="02040503050406030204" pitchFamily="18" charset="0"/>
                                </a:rPr>
                                <m:t>𝑘</m:t>
                              </m:r>
                              <m:r>
                                <a:rPr lang="es-ES" sz="1400" b="0" i="1" smtClean="0">
                                  <a:latin typeface="Cambria Math" panose="02040503050406030204" pitchFamily="18" charset="0"/>
                                </a:rPr>
                                <m:t>=1.0507009873554804934193349852946</m:t>
                              </m:r>
                            </m:oMath>
                          </a14:m>
                          <a:r>
                            <a:rPr lang="es-CR" sz="1400" dirty="0"/>
                            <a:t> y</a:t>
                          </a:r>
                          <a:r>
                            <a:rPr lang="es-CR" sz="1400" baseline="0" dirty="0"/>
                            <a:t> </a:t>
                          </a:r>
                          <a14:m>
                            <m:oMath xmlns:m="http://schemas.openxmlformats.org/officeDocument/2006/math">
                              <m:r>
                                <a:rPr lang="es-ES" sz="1400" b="0" i="1" smtClean="0">
                                  <a:latin typeface="Cambria Math" panose="02040503050406030204" pitchFamily="18" charset="0"/>
                                </a:rPr>
                                <m:t>𝑎</m:t>
                              </m:r>
                              <m:r>
                                <a:rPr lang="es-ES" sz="1400" b="0" i="1" smtClean="0">
                                  <a:latin typeface="Cambria Math" panose="02040503050406030204" pitchFamily="18" charset="0"/>
                                </a:rPr>
                                <m:t>=1.6732632423543772848170429916717</m:t>
                              </m:r>
                            </m:oMath>
                          </a14:m>
                          <a:endParaRPr lang="es-CR"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𝑠𝑖𝑔𝑚𝑜𝑖𝑑</m:t>
                                </m:r>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r>
                                  <a:rPr lang="es-ES" b="0" i="1" smtClean="0">
                                    <a:latin typeface="Cambria Math" panose="02040503050406030204" pitchFamily="18" charset="0"/>
                                  </a:rPr>
                                  <m:t>= </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6951927"/>
                      </a:ext>
                    </a:extLst>
                  </a:tr>
                  <a:tr h="869803">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tanh</m:t>
                                    </m:r>
                                  </m:fName>
                                  <m:e>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e>
                                </m:func>
                                <m:r>
                                  <a:rPr lang="es-ES" b="0" i="1" smtClean="0">
                                    <a:latin typeface="Cambria Math" panose="02040503050406030204" pitchFamily="18" charset="0"/>
                                  </a:rPr>
                                  <m:t>= </m:t>
                                </m:r>
                                <m:f>
                                  <m:fPr>
                                    <m:ctrlPr>
                                      <a:rPr lang="es-ES" b="0" i="1" smtClean="0">
                                        <a:latin typeface="Cambria Math" panose="02040503050406030204" pitchFamily="18" charset="0"/>
                                      </a:rPr>
                                    </m:ctrlPr>
                                  </m:fPr>
                                  <m:num>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𝑥</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m:t>
                                        </m:r>
                                        <m:r>
                                          <a:rPr lang="es-ES" b="0" i="1" smtClean="0">
                                            <a:latin typeface="Cambria Math" panose="02040503050406030204" pitchFamily="18" charset="0"/>
                                          </a:rPr>
                                          <m:t>𝑥</m:t>
                                        </m:r>
                                      </m:sup>
                                    </m:sSup>
                                  </m:den>
                                </m:f>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3168333"/>
                      </a:ext>
                    </a:extLst>
                  </a:tr>
                </a:tbl>
              </a:graphicData>
            </a:graphic>
          </p:graphicFrame>
        </mc:Choice>
        <mc:Fallback>
          <p:graphicFrame>
            <p:nvGraphicFramePr>
              <p:cNvPr id="5" name="Tabla 7">
                <a:extLst>
                  <a:ext uri="{FF2B5EF4-FFF2-40B4-BE49-F238E27FC236}">
                    <a16:creationId xmlns:a16="http://schemas.microsoft.com/office/drawing/2014/main" id="{50702B50-B83A-C14A-BC81-8FF5BDED3151}"/>
                  </a:ext>
                </a:extLst>
              </p:cNvPr>
              <p:cNvGraphicFramePr>
                <a:graphicFrameLocks noGrp="1"/>
              </p:cNvGraphicFramePr>
              <p:nvPr>
                <p:extLst>
                  <p:ext uri="{D42A27DB-BD31-4B8C-83A1-F6EECF244321}">
                    <p14:modId xmlns:p14="http://schemas.microsoft.com/office/powerpoint/2010/main" val="2071348294"/>
                  </p:ext>
                </p:extLst>
              </p:nvPr>
            </p:nvGraphicFramePr>
            <p:xfrm>
              <a:off x="209862" y="139462"/>
              <a:ext cx="5756223" cy="4845275"/>
            </p:xfrm>
            <a:graphic>
              <a:graphicData uri="http://schemas.openxmlformats.org/drawingml/2006/table">
                <a:tbl>
                  <a:tblPr firstRow="1" bandRow="1">
                    <a:tableStyleId>{5C22544A-7EE6-4342-B048-85BDC9FD1C3A}</a:tableStyleId>
                  </a:tblPr>
                  <a:tblGrid>
                    <a:gridCol w="1289154">
                      <a:extLst>
                        <a:ext uri="{9D8B030D-6E8A-4147-A177-3AD203B41FA5}">
                          <a16:colId xmlns:a16="http://schemas.microsoft.com/office/drawing/2014/main" val="2155901694"/>
                        </a:ext>
                      </a:extLst>
                    </a:gridCol>
                    <a:gridCol w="4467069">
                      <a:extLst>
                        <a:ext uri="{9D8B030D-6E8A-4147-A177-3AD203B41FA5}">
                          <a16:colId xmlns:a16="http://schemas.microsoft.com/office/drawing/2014/main" val="1466714420"/>
                        </a:ext>
                      </a:extLst>
                    </a:gridCol>
                  </a:tblGrid>
                  <a:tr h="739661">
                    <a:tc>
                      <a:txBody>
                        <a:bodyPr/>
                        <a:lstStyle/>
                        <a:p>
                          <a:r>
                            <a:rPr lang="es-CR" dirty="0"/>
                            <a:t>r</a:t>
                          </a:r>
                          <a:r>
                            <a:rPr lang="es-CR" b="0" dirty="0">
                              <a:solidFill>
                                <a:schemeClr val="tx1"/>
                              </a:solidFill>
                              <a:latin typeface="Courier" pitchFamily="2" charset="0"/>
                            </a:rPr>
                            <a:t>relu</a:t>
                          </a:r>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0345" r="-284" b="-562069"/>
                          </a:stretch>
                        </a:blipFill>
                      </a:tcPr>
                    </a:tc>
                    <a:extLst>
                      <a:ext uri="{0D108BD9-81ED-4DB2-BD59-A6C34878D82A}">
                        <a16:rowId xmlns:a16="http://schemas.microsoft.com/office/drawing/2014/main" val="1734219094"/>
                      </a:ext>
                    </a:extLst>
                  </a:tr>
                  <a:tr h="554496">
                    <a:tc>
                      <a:txBody>
                        <a:bodyPr/>
                        <a:lstStyle/>
                        <a:p>
                          <a:r>
                            <a:rPr lang="es-CR" dirty="0">
                              <a:latin typeface="Courier" pitchFamily="2" charset="0"/>
                            </a:rPr>
                            <a:t>softplus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45455" r="-284" b="-640909"/>
                          </a:stretch>
                        </a:blipFill>
                      </a:tcPr>
                    </a:tc>
                    <a:extLst>
                      <a:ext uri="{0D108BD9-81ED-4DB2-BD59-A6C34878D82A}">
                        <a16:rowId xmlns:a16="http://schemas.microsoft.com/office/drawing/2014/main" val="2156341437"/>
                      </a:ext>
                    </a:extLst>
                  </a:tr>
                  <a:tr h="1003695">
                    <a:tc>
                      <a:txBody>
                        <a:bodyPr/>
                        <a:lstStyle/>
                        <a:p>
                          <a:r>
                            <a:rPr lang="es-CR" dirty="0">
                              <a:latin typeface="Courier" pitchFamily="2" charset="0"/>
                            </a:rPr>
                            <a:t>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135000" r="-284" b="-252500"/>
                          </a:stretch>
                        </a:blipFill>
                      </a:tcPr>
                    </a:tc>
                    <a:extLst>
                      <a:ext uri="{0D108BD9-81ED-4DB2-BD59-A6C34878D82A}">
                        <a16:rowId xmlns:a16="http://schemas.microsoft.com/office/drawing/2014/main" val="3063827469"/>
                      </a:ext>
                    </a:extLst>
                  </a:tr>
                  <a:tr h="933248">
                    <a:tc>
                      <a:txBody>
                        <a:bodyPr/>
                        <a:lstStyle/>
                        <a:p>
                          <a:r>
                            <a:rPr lang="es-CR" dirty="0">
                              <a:latin typeface="Courier" pitchFamily="2" charset="0"/>
                            </a:rPr>
                            <a:t>selu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257534" r="-284" b="-176712"/>
                          </a:stretch>
                        </a:blipFill>
                      </a:tcPr>
                    </a:tc>
                    <a:extLst>
                      <a:ext uri="{0D108BD9-81ED-4DB2-BD59-A6C34878D82A}">
                        <a16:rowId xmlns:a16="http://schemas.microsoft.com/office/drawing/2014/main" val="3383443671"/>
                      </a:ext>
                    </a:extLst>
                  </a:tr>
                  <a:tr h="744372">
                    <a:tc>
                      <a:txBody>
                        <a:bodyPr/>
                        <a:lstStyle/>
                        <a:p>
                          <a:r>
                            <a:rPr lang="es-CR" dirty="0">
                              <a:latin typeface="Courier" pitchFamily="2" charset="0"/>
                            </a:rPr>
                            <a:t>sigmoid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442373" r="-284" b="-118644"/>
                          </a:stretch>
                        </a:blipFill>
                      </a:tcPr>
                    </a:tc>
                    <a:extLst>
                      <a:ext uri="{0D108BD9-81ED-4DB2-BD59-A6C34878D82A}">
                        <a16:rowId xmlns:a16="http://schemas.microsoft.com/office/drawing/2014/main" val="4166951927"/>
                      </a:ext>
                    </a:extLst>
                  </a:tr>
                  <a:tr h="869803">
                    <a:tc>
                      <a:txBody>
                        <a:bodyPr/>
                        <a:lstStyle/>
                        <a:p>
                          <a:r>
                            <a:rPr lang="es-CR" dirty="0">
                              <a:latin typeface="Courier" pitchFamily="2" charset="0"/>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261" t="-463768" r="-284" b="-1449"/>
                          </a:stretch>
                        </a:blipFill>
                      </a:tcPr>
                    </a:tc>
                    <a:extLst>
                      <a:ext uri="{0D108BD9-81ED-4DB2-BD59-A6C34878D82A}">
                        <a16:rowId xmlns:a16="http://schemas.microsoft.com/office/drawing/2014/main" val="3403168333"/>
                      </a:ext>
                    </a:extLst>
                  </a:tr>
                </a:tbl>
              </a:graphicData>
            </a:graphic>
          </p:graphicFrame>
        </mc:Fallback>
      </mc:AlternateContent>
      <p:sp>
        <p:nvSpPr>
          <p:cNvPr id="11" name="CuadroTexto 10">
            <a:extLst>
              <a:ext uri="{FF2B5EF4-FFF2-40B4-BE49-F238E27FC236}">
                <a16:creationId xmlns:a16="http://schemas.microsoft.com/office/drawing/2014/main" id="{C3D0E70C-B832-6141-9B6A-53CF1BD8E23B}"/>
              </a:ext>
            </a:extLst>
          </p:cNvPr>
          <p:cNvSpPr txBox="1"/>
          <p:nvPr/>
        </p:nvSpPr>
        <p:spPr>
          <a:xfrm>
            <a:off x="6086007" y="139462"/>
            <a:ext cx="3057993" cy="4524315"/>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Hay otras funciones no lineales que se pueden utilizar, como </a:t>
            </a:r>
            <a:r>
              <a:rPr lang="es-CR" dirty="0">
                <a:solidFill>
                  <a:srgbClr val="595959"/>
                </a:solidFill>
                <a:latin typeface="Courier" pitchFamily="2" charset="0"/>
              </a:rPr>
              <a:t>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selu</a:t>
            </a:r>
            <a:r>
              <a:rPr lang="es-CR" dirty="0">
                <a:solidFill>
                  <a:srgbClr val="595959"/>
                </a:solidFill>
                <a:latin typeface="Myriad Pro" panose="020B0503030403020204" pitchFamily="34" charset="0"/>
              </a:rPr>
              <a:t>, </a:t>
            </a:r>
            <a:r>
              <a:rPr lang="es-CR" dirty="0">
                <a:solidFill>
                  <a:srgbClr val="595959"/>
                </a:solidFill>
                <a:latin typeface="Courier" pitchFamily="2" charset="0"/>
              </a:rPr>
              <a:t>softplus</a:t>
            </a:r>
            <a:r>
              <a:rPr lang="es-CR" dirty="0">
                <a:solidFill>
                  <a:srgbClr val="595959"/>
                </a:solidFill>
                <a:latin typeface="Myriad Pro" panose="020B0503030403020204" pitchFamily="34" charset="0"/>
              </a:rPr>
              <a:t>, </a:t>
            </a:r>
            <a:r>
              <a:rPr lang="es-CR" dirty="0">
                <a:solidFill>
                  <a:srgbClr val="595959"/>
                </a:solidFill>
                <a:latin typeface="Courier" pitchFamily="2" charset="0"/>
              </a:rPr>
              <a:t>sigmoid</a:t>
            </a:r>
            <a:r>
              <a:rPr lang="es-CR" dirty="0">
                <a:solidFill>
                  <a:srgbClr val="595959"/>
                </a:solidFill>
                <a:latin typeface="Myriad Pro" panose="020B0503030403020204" pitchFamily="34" charset="0"/>
              </a:rPr>
              <a:t> y </a:t>
            </a:r>
            <a:r>
              <a:rPr lang="es-CR" dirty="0">
                <a:solidFill>
                  <a:srgbClr val="595959"/>
                </a:solidFill>
                <a:latin typeface="Courier" pitchFamily="2" charset="0"/>
              </a:rPr>
              <a:t>tanh</a:t>
            </a:r>
            <a:r>
              <a:rPr lang="es-CR" dirty="0">
                <a:solidFill>
                  <a:srgbClr val="595959"/>
                </a:solidFill>
                <a:latin typeface="Myriad Pro" panose="020B0503030403020204" pitchFamily="34" charset="0"/>
              </a:rPr>
              <a:t>. Sin embargo, </a:t>
            </a:r>
            <a:r>
              <a:rPr lang="es-CR" dirty="0">
                <a:solidFill>
                  <a:srgbClr val="595959"/>
                </a:solidFill>
                <a:latin typeface="Courier" pitchFamily="2" charset="0"/>
              </a:rPr>
              <a:t>relu</a:t>
            </a:r>
            <a:r>
              <a:rPr lang="es-CR" dirty="0">
                <a:solidFill>
                  <a:srgbClr val="595959"/>
                </a:solidFill>
                <a:latin typeface="Myriad Pro" panose="020B0503030403020204" pitchFamily="34" charset="0"/>
              </a:rPr>
              <a:t> es la función más utilizada y es computacionalmente eficiente debido a su simplicidad. Las funciones sigmoidea y tanh se utilizan como funciones de activación en la capa de salida y se describirán más adelante.</a:t>
            </a:r>
          </a:p>
          <a:p>
            <a:endParaRPr lang="es-CR" dirty="0"/>
          </a:p>
        </p:txBody>
      </p:sp>
    </p:spTree>
    <p:extLst>
      <p:ext uri="{BB962C8B-B14F-4D97-AF65-F5344CB8AC3E}">
        <p14:creationId xmlns:p14="http://schemas.microsoft.com/office/powerpoint/2010/main" val="123228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Regularización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857251"/>
            <a:ext cx="8486078" cy="3748204"/>
          </a:xfrm>
        </p:spPr>
        <p:txBody>
          <a:bodyPr/>
          <a:lstStyle/>
          <a:p>
            <a:pPr marL="0" indent="0" algn="just">
              <a:buNone/>
            </a:pPr>
            <a:endParaRPr lang="es-CR" sz="1800" dirty="0">
              <a:solidFill>
                <a:srgbClr val="595959"/>
              </a:solidFill>
              <a:latin typeface="Courier" pitchFamily="2" charset="0"/>
              <a:ea typeface="ＭＳ Ｐゴシック" panose="020B0600070205080204" pitchFamily="34" charset="-128"/>
            </a:endParaRPr>
          </a:p>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Una red neuronal tiene la tendencia a memorizar sus datos de entrenamiento, especialmente si contiene capacidad más que suficiente. En tales casos, la red falla catastróficamente cuando se somete a los datos de prueba. Este es el caso clásico de la red que no logra generalizar. Para evitar esta tendencia, el modelo utiliza una capa o función de regularización. Una capa de regularización común es la </a:t>
            </a:r>
            <a:r>
              <a:rPr lang="es-CR" sz="2400" dirty="0">
                <a:solidFill>
                  <a:srgbClr val="595959"/>
                </a:solidFill>
                <a:latin typeface="Courier" pitchFamily="2" charset="0"/>
                <a:ea typeface="ＭＳ Ｐゴシック" panose="020B0600070205080204" pitchFamily="34" charset="-128"/>
              </a:rPr>
              <a:t>Dropout</a:t>
            </a:r>
            <a:r>
              <a:rPr lang="es-CR" sz="2400" dirty="0">
                <a:solidFill>
                  <a:srgbClr val="595959"/>
                </a:solidFill>
                <a:latin typeface="Myriad Pro" panose="020B0503030403020204" pitchFamily="34" charset="0"/>
                <a:ea typeface="ＭＳ Ｐゴシック" panose="020B0600070205080204" pitchFamily="34" charset="-128"/>
              </a:rPr>
              <a:t> (deserción).</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Tree>
    <p:extLst>
      <p:ext uri="{BB962C8B-B14F-4D97-AF65-F5344CB8AC3E}">
        <p14:creationId xmlns:p14="http://schemas.microsoft.com/office/powerpoint/2010/main" val="291012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capa de salida tiene 10 unidades seguidas de una capa de activación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Las 10 unidades corresponden a las 10 posibles etiquetas, clases o categorías. La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se puede expresar matemáticamente, como se muestra en la siguiente ecuación:</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lgn="just">
                  <a:buNone/>
                </a:pPr>
                <a14:m>
                  <m:oMathPara xmlns:m="http://schemas.openxmlformats.org/officeDocument/2006/math">
                    <m:oMathParaPr>
                      <m:jc m:val="centerGroup"/>
                    </m:oMathParaPr>
                    <m:oMath xmlns:m="http://schemas.openxmlformats.org/officeDocument/2006/math">
                      <m:r>
                        <a:rPr lang="es-ES" sz="2400" b="0" i="1" smtClean="0">
                          <a:solidFill>
                            <a:srgbClr val="595959"/>
                          </a:solidFill>
                          <a:latin typeface="Cambria Math" panose="02040503050406030204" pitchFamily="18" charset="0"/>
                          <a:ea typeface="ＭＳ Ｐゴシック" panose="020B0600070205080204" pitchFamily="34" charset="-128"/>
                        </a:rPr>
                        <m:t>𝑆𝑜𝑓𝑡𝑚𝑎𝑥</m:t>
                      </m:r>
                      <m:d>
                        <m:dPr>
                          <m:ctrlPr>
                            <a:rPr lang="es-ES" sz="2400" b="0" i="1" smtClean="0">
                              <a:solidFill>
                                <a:srgbClr val="595959"/>
                              </a:solidFill>
                              <a:latin typeface="Cambria Math" panose="02040503050406030204" pitchFamily="18" charset="0"/>
                              <a:ea typeface="ＭＳ Ｐゴシック" panose="020B0600070205080204" pitchFamily="34" charset="-128"/>
                            </a:rPr>
                          </m:ctrlPr>
                        </m:dPr>
                        <m:e>
                          <m:sSub>
                            <m:sSubPr>
                              <m:ctrlPr>
                                <a:rPr lang="es-ES" sz="2400" b="0" i="1" smtClean="0">
                                  <a:solidFill>
                                    <a:srgbClr val="595959"/>
                                  </a:solidFill>
                                  <a:latin typeface="Cambria Math" panose="02040503050406030204" pitchFamily="18" charset="0"/>
                                  <a:ea typeface="ＭＳ Ｐゴシック" panose="020B0600070205080204" pitchFamily="34" charset="-128"/>
                                </a:rPr>
                              </m:ctrlPr>
                            </m:sSubPr>
                            <m:e>
                              <m:r>
                                <a:rPr lang="es-ES" sz="2400" b="0" i="1" smtClean="0">
                                  <a:solidFill>
                                    <a:srgbClr val="595959"/>
                                  </a:solidFill>
                                  <a:latin typeface="Cambria Math" panose="02040503050406030204" pitchFamily="18" charset="0"/>
                                  <a:ea typeface="ＭＳ Ｐゴシック" panose="020B0600070205080204" pitchFamily="34" charset="-128"/>
                                </a:rPr>
                                <m:t>𝑥</m:t>
                              </m:r>
                            </m:e>
                            <m:sub>
                              <m:r>
                                <a:rPr lang="es-ES" sz="2400" b="0" i="1" smtClean="0">
                                  <a:solidFill>
                                    <a:srgbClr val="595959"/>
                                  </a:solidFill>
                                  <a:latin typeface="Cambria Math" panose="02040503050406030204" pitchFamily="18" charset="0"/>
                                  <a:ea typeface="ＭＳ Ｐゴシック" panose="020B0600070205080204" pitchFamily="34" charset="-128"/>
                                </a:rPr>
                                <m:t>𝑖</m:t>
                              </m:r>
                            </m:sub>
                          </m:sSub>
                        </m:e>
                      </m:d>
                      <m:r>
                        <a:rPr lang="es-ES" sz="2400" b="0" i="1" smtClean="0">
                          <a:solidFill>
                            <a:srgbClr val="595959"/>
                          </a:solidFill>
                          <a:latin typeface="Cambria Math" panose="02040503050406030204" pitchFamily="18" charset="0"/>
                          <a:ea typeface="ＭＳ Ｐゴシック" panose="020B0600070205080204" pitchFamily="34" charset="-128"/>
                        </a:rPr>
                        <m:t>=</m:t>
                      </m:r>
                      <m:f>
                        <m:fPr>
                          <m:ctrlPr>
                            <a:rPr lang="es-CR" i="1" smtClean="0">
                              <a:solidFill>
                                <a:schemeClr val="tx1">
                                  <a:lumMod val="65000"/>
                                  <a:lumOff val="35000"/>
                                </a:schemeClr>
                              </a:solidFill>
                            </a:rPr>
                          </m:ctrlPr>
                        </m:fPr>
                        <m:num>
                          <m:sSup>
                            <m:sSupPr>
                              <m:ctrlPr>
                                <a:rPr lang="es-CR" i="1">
                                  <a:solidFill>
                                    <a:schemeClr val="tx1">
                                      <a:lumMod val="65000"/>
                                      <a:lumOff val="35000"/>
                                    </a:schemeClr>
                                  </a:solidFill>
                                </a:rPr>
                              </m:ctrlPr>
                            </m:sSupPr>
                            <m:e>
                              <m:r>
                                <a:rPr lang="es-ES" i="1">
                                  <a:solidFill>
                                    <a:schemeClr val="tx1">
                                      <a:lumMod val="65000"/>
                                      <a:lumOff val="35000"/>
                                    </a:schemeClr>
                                  </a:solidFill>
                                </a:rPr>
                                <m:t>𝑒</m:t>
                              </m:r>
                            </m:e>
                            <m:sup>
                              <m:sSub>
                                <m:sSubPr>
                                  <m:ctrlPr>
                                    <a:rPr lang="es-CR" i="1">
                                      <a:solidFill>
                                        <a:schemeClr val="tx1">
                                          <a:lumMod val="65000"/>
                                          <a:lumOff val="35000"/>
                                        </a:schemeClr>
                                      </a:solidFill>
                                    </a:rPr>
                                  </m:ctrlPr>
                                </m:sSubPr>
                                <m:e>
                                  <m:r>
                                    <a:rPr lang="es-ES" i="1">
                                      <a:solidFill>
                                        <a:schemeClr val="tx1">
                                          <a:lumMod val="65000"/>
                                          <a:lumOff val="35000"/>
                                        </a:schemeClr>
                                      </a:solidFill>
                                    </a:rPr>
                                    <m:t>𝑥</m:t>
                                  </m:r>
                                </m:e>
                                <m:sub>
                                  <m:r>
                                    <a:rPr lang="es-ES" i="1">
                                      <a:solidFill>
                                        <a:schemeClr val="tx1">
                                          <a:lumMod val="65000"/>
                                          <a:lumOff val="35000"/>
                                        </a:schemeClr>
                                      </a:solidFill>
                                    </a:rPr>
                                    <m:t>𝑖</m:t>
                                  </m:r>
                                </m:sub>
                              </m:sSub>
                            </m:sup>
                          </m:sSup>
                        </m:num>
                        <m:den>
                          <m:nary>
                            <m:naryPr>
                              <m:chr m:val="∑"/>
                              <m:limLoc m:val="undOvr"/>
                              <m:ctrlPr>
                                <a:rPr lang="es-CR" i="1">
                                  <a:solidFill>
                                    <a:schemeClr val="tx1">
                                      <a:lumMod val="65000"/>
                                      <a:lumOff val="35000"/>
                                    </a:schemeClr>
                                  </a:solidFill>
                                </a:rPr>
                              </m:ctrlPr>
                            </m:naryPr>
                            <m:sub>
                              <m:r>
                                <a:rPr lang="es-CR" i="1">
                                  <a:solidFill>
                                    <a:schemeClr val="tx1">
                                      <a:lumMod val="65000"/>
                                      <a:lumOff val="35000"/>
                                    </a:schemeClr>
                                  </a:solidFill>
                                </a:rPr>
                                <m:t>𝑗</m:t>
                              </m:r>
                              <m:r>
                                <a:rPr lang="en-US" i="1">
                                  <a:solidFill>
                                    <a:schemeClr val="tx1">
                                      <a:lumMod val="65000"/>
                                      <a:lumOff val="35000"/>
                                    </a:schemeClr>
                                  </a:solidFill>
                                </a:rPr>
                                <m:t>=0</m:t>
                              </m:r>
                            </m:sub>
                            <m:sup>
                              <m:r>
                                <a:rPr lang="es-CR" i="1">
                                  <a:solidFill>
                                    <a:schemeClr val="tx1">
                                      <a:lumMod val="65000"/>
                                      <a:lumOff val="35000"/>
                                    </a:schemeClr>
                                  </a:solidFill>
                                </a:rPr>
                                <m:t>𝑁</m:t>
                              </m:r>
                              <m:r>
                                <a:rPr lang="en-US" i="1">
                                  <a:solidFill>
                                    <a:schemeClr val="tx1">
                                      <a:lumMod val="65000"/>
                                      <a:lumOff val="35000"/>
                                    </a:schemeClr>
                                  </a:solidFill>
                                </a:rPr>
                                <m:t>−1</m:t>
                              </m:r>
                            </m:sup>
                            <m:e>
                              <m:sSup>
                                <m:sSupPr>
                                  <m:ctrlPr>
                                    <a:rPr lang="es-CR" i="1">
                                      <a:solidFill>
                                        <a:schemeClr val="tx1">
                                          <a:lumMod val="65000"/>
                                          <a:lumOff val="35000"/>
                                        </a:schemeClr>
                                      </a:solidFill>
                                    </a:rPr>
                                  </m:ctrlPr>
                                </m:sSupPr>
                                <m:e>
                                  <m:r>
                                    <a:rPr lang="es-ES" i="1">
                                      <a:solidFill>
                                        <a:schemeClr val="tx1">
                                          <a:lumMod val="65000"/>
                                          <a:lumOff val="35000"/>
                                        </a:schemeClr>
                                      </a:solidFill>
                                    </a:rPr>
                                    <m:t>𝑒</m:t>
                                  </m:r>
                                </m:e>
                                <m:sup>
                                  <m:sSub>
                                    <m:sSubPr>
                                      <m:ctrlPr>
                                        <a:rPr lang="es-CR" i="1">
                                          <a:solidFill>
                                            <a:schemeClr val="tx1">
                                              <a:lumMod val="65000"/>
                                              <a:lumOff val="35000"/>
                                            </a:schemeClr>
                                          </a:solidFill>
                                        </a:rPr>
                                      </m:ctrlPr>
                                    </m:sSubPr>
                                    <m:e>
                                      <m:r>
                                        <a:rPr lang="es-ES" i="1">
                                          <a:solidFill>
                                            <a:schemeClr val="tx1">
                                              <a:lumMod val="65000"/>
                                              <a:lumOff val="35000"/>
                                            </a:schemeClr>
                                          </a:solidFill>
                                        </a:rPr>
                                        <m:t>𝑥</m:t>
                                      </m:r>
                                    </m:e>
                                    <m:sub>
                                      <m:r>
                                        <a:rPr lang="es-ES" i="1">
                                          <a:solidFill>
                                            <a:schemeClr val="tx1">
                                              <a:lumMod val="65000"/>
                                              <a:lumOff val="35000"/>
                                            </a:schemeClr>
                                          </a:solidFill>
                                        </a:rPr>
                                        <m:t>𝑖</m:t>
                                      </m:r>
                                    </m:sub>
                                  </m:sSub>
                                </m:sup>
                              </m:sSup>
                            </m:e>
                          </m:nary>
                        </m:den>
                      </m:f>
                    </m:oMath>
                  </m:oMathPara>
                </a14:m>
                <a:endParaRPr lang="es-CR" sz="2400" dirty="0">
                  <a:solidFill>
                    <a:srgbClr val="595959"/>
                  </a:solidFill>
                  <a:latin typeface="Myriad Pro" panose="020B0503030403020204" pitchFamily="34" charset="0"/>
                  <a:ea typeface="ＭＳ Ｐゴシック" panose="020B0600070205080204" pitchFamily="34" charset="-128"/>
                </a:endParaRPr>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b="-29818"/>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spTree>
    <p:extLst>
      <p:ext uri="{BB962C8B-B14F-4D97-AF65-F5344CB8AC3E}">
        <p14:creationId xmlns:p14="http://schemas.microsoft.com/office/powerpoint/2010/main" val="228776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81387"/>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ecuación se aplica a todas las salidas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𝑁</m:t>
                    </m:r>
                    <m:r>
                      <a:rPr lang="es-CR" sz="2400" i="1" dirty="0" smtClean="0">
                        <a:solidFill>
                          <a:srgbClr val="595959"/>
                        </a:solidFill>
                        <a:latin typeface="Cambria Math" panose="02040503050406030204" pitchFamily="18" charset="0"/>
                        <a:ea typeface="ＭＳ Ｐゴシック" panose="020B0600070205080204" pitchFamily="34" charset="-128"/>
                      </a:rPr>
                      <m:t> = 10</m:t>
                    </m:r>
                  </m:oMath>
                </a14:m>
                <a:r>
                  <a:rPr lang="es-CR" sz="24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sSub>
                      <m:sSubPr>
                        <m:ctrlPr>
                          <a:rPr lang="es-CR" sz="2400" i="1" dirty="0" smtClean="0">
                            <a:solidFill>
                              <a:srgbClr val="595959"/>
                            </a:solidFill>
                            <a:latin typeface="Cambria Math" panose="02040503050406030204" pitchFamily="18" charset="0"/>
                            <a:ea typeface="ＭＳ Ｐゴシック" panose="020B0600070205080204" pitchFamily="34" charset="-128"/>
                          </a:rPr>
                        </m:ctrlPr>
                      </m:sSubPr>
                      <m:e>
                        <m:r>
                          <a:rPr lang="es-ES" sz="2400" b="0" i="1" dirty="0" smtClean="0">
                            <a:solidFill>
                              <a:srgbClr val="595959"/>
                            </a:solidFill>
                            <a:latin typeface="Cambria Math" panose="02040503050406030204" pitchFamily="18" charset="0"/>
                            <a:ea typeface="ＭＳ Ｐゴシック" panose="020B0600070205080204" pitchFamily="34" charset="-128"/>
                          </a:rPr>
                          <m:t>𝑥</m:t>
                        </m:r>
                      </m:e>
                      <m:sub>
                        <m:r>
                          <a:rPr lang="es-ES" sz="2400" b="0" i="1" dirty="0" smtClean="0">
                            <a:solidFill>
                              <a:srgbClr val="595959"/>
                            </a:solidFill>
                            <a:latin typeface="Cambria Math" panose="02040503050406030204" pitchFamily="18" charset="0"/>
                            <a:ea typeface="ＭＳ Ｐゴシック" panose="020B0600070205080204" pitchFamily="34" charset="-128"/>
                          </a:rPr>
                          <m:t>𝑖</m:t>
                        </m:r>
                      </m:sub>
                    </m:sSub>
                    <m:r>
                      <a:rPr lang="es-CR" sz="2400" i="1" dirty="0">
                        <a:solidFill>
                          <a:srgbClr val="595959"/>
                        </a:solidFill>
                        <a:latin typeface="Cambria Math" panose="02040503050406030204" pitchFamily="18" charset="0"/>
                        <a:ea typeface="ＭＳ Ｐゴシック" panose="020B0600070205080204" pitchFamily="34" charset="-128"/>
                      </a:rPr>
                      <m:t> </m:t>
                    </m:r>
                  </m:oMath>
                </a14:m>
                <a:r>
                  <a:rPr lang="es-CR" sz="2400" dirty="0">
                    <a:solidFill>
                      <a:srgbClr val="595959"/>
                    </a:solidFill>
                    <a:latin typeface="Myriad Pro" panose="020B0503030403020204" pitchFamily="34" charset="0"/>
                    <a:ea typeface="ＭＳ Ｐゴシック" panose="020B0600070205080204" pitchFamily="34" charset="-128"/>
                  </a:rPr>
                  <a:t>para </a:t>
                </a:r>
                <a14:m>
                  <m:oMath xmlns:m="http://schemas.openxmlformats.org/officeDocument/2006/math">
                    <m:r>
                      <a:rPr lang="es-CR" sz="2400" i="1" dirty="0" smtClean="0">
                        <a:solidFill>
                          <a:srgbClr val="595959"/>
                        </a:solidFill>
                        <a:latin typeface="Cambria Math" panose="02040503050406030204" pitchFamily="18" charset="0"/>
                        <a:ea typeface="ＭＳ Ｐゴシック" panose="020B0600070205080204" pitchFamily="34" charset="-128"/>
                      </a:rPr>
                      <m:t>𝑖</m:t>
                    </m:r>
                    <m:r>
                      <a:rPr lang="es-CR" sz="2400" i="1" dirty="0" smtClean="0">
                        <a:solidFill>
                          <a:srgbClr val="595959"/>
                        </a:solidFill>
                        <a:latin typeface="Cambria Math" panose="02040503050406030204" pitchFamily="18" charset="0"/>
                        <a:ea typeface="ＭＳ Ｐゴシック" panose="020B0600070205080204" pitchFamily="34" charset="-128"/>
                      </a:rPr>
                      <m:t> = 0, 1 … 9 </m:t>
                    </m:r>
                  </m:oMath>
                </a14:m>
                <a:r>
                  <a:rPr lang="es-CR" sz="2400" dirty="0">
                    <a:solidFill>
                      <a:srgbClr val="595959"/>
                    </a:solidFill>
                    <a:latin typeface="Myriad Pro" panose="020B0503030403020204" pitchFamily="34" charset="0"/>
                    <a:ea typeface="ＭＳ Ｐゴシック" panose="020B0600070205080204" pitchFamily="34" charset="-128"/>
                  </a:rPr>
                  <a:t>para la predicción final. La idea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es sorprendentemente simple. Aplasta las salidas en probabilidades normalizando la predicción. Aquí, cada salida predicha es una probabilidad de que el índice sea la etiqueta correcta de la imagen de entrada dada. La suma de todas las probabilidades para todas las salidas es 1,0.</a:t>
                </a:r>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200722" y="1124067"/>
                <a:ext cx="8486078" cy="3481387"/>
              </a:xfrm>
              <a:blipFill>
                <a:blip r:embed="rId2"/>
                <a:stretch>
                  <a:fillRect l="-1046" t="-1455" r="-1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spTree>
    <p:extLst>
      <p:ext uri="{BB962C8B-B14F-4D97-AF65-F5344CB8AC3E}">
        <p14:creationId xmlns:p14="http://schemas.microsoft.com/office/powerpoint/2010/main" val="22631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activación y pérdida de salida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cuando la capa </a:t>
            </a:r>
            <a:r>
              <a:rPr lang="es-CR" sz="2000" dirty="0">
                <a:solidFill>
                  <a:srgbClr val="595959"/>
                </a:solidFill>
                <a:latin typeface="Courier" pitchFamily="2" charset="0"/>
                <a:ea typeface="ＭＳ Ｐゴシック" panose="020B0600070205080204" pitchFamily="34" charset="-128"/>
              </a:rPr>
              <a:t>softmax</a:t>
            </a:r>
            <a:r>
              <a:rPr lang="es-CR" sz="2000" dirty="0">
                <a:solidFill>
                  <a:srgbClr val="595959"/>
                </a:solidFill>
                <a:latin typeface="Myriad Pro" panose="020B0503030403020204" pitchFamily="34" charset="0"/>
                <a:ea typeface="ＭＳ Ｐゴシック" panose="020B0600070205080204" pitchFamily="34" charset="-128"/>
              </a:rPr>
              <a:t> genera una predicción, será un tensor 1D de 10 </a:t>
            </a:r>
            <a:r>
              <a:rPr lang="es-CR" sz="2000" dirty="0" err="1">
                <a:solidFill>
                  <a:srgbClr val="595959"/>
                </a:solidFill>
                <a:latin typeface="Myriad Pro" panose="020B0503030403020204" pitchFamily="34" charset="0"/>
                <a:ea typeface="ＭＳ Ｐゴシック" panose="020B0600070205080204" pitchFamily="34" charset="-128"/>
              </a:rPr>
              <a:t>dim</a:t>
            </a:r>
            <a:r>
              <a:rPr lang="es-CR" sz="2000" dirty="0">
                <a:solidFill>
                  <a:srgbClr val="595959"/>
                </a:solidFill>
                <a:latin typeface="Myriad Pro" panose="020B0503030403020204" pitchFamily="34" charset="0"/>
                <a:ea typeface="ＭＳ Ｐゴシック" panose="020B0600070205080204" pitchFamily="34" charset="-128"/>
              </a:rPr>
              <a:t> que puede verse como el siguiente resultado:</a:t>
            </a:r>
          </a:p>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400" b="1" dirty="0">
                <a:latin typeface="CourierStd"/>
              </a:rPr>
              <a:t>[3.57351579e-11 7.08998016e-08 2.30154569e-07 6.35787558e-07</a:t>
            </a:r>
          </a:p>
          <a:p>
            <a:pPr marL="0" indent="0">
              <a:buNone/>
            </a:pPr>
            <a:r>
              <a:rPr lang="es-CR" sz="1400" b="1" dirty="0">
                <a:latin typeface="CourierStd"/>
              </a:rPr>
              <a:t>5.57471187e-11  4.15353840e-09 3.55973775e-16 9.99995947e-01</a:t>
            </a:r>
          </a:p>
          <a:p>
            <a:pPr marL="0" indent="0">
              <a:buNone/>
            </a:pPr>
            <a:r>
              <a:rPr lang="es-CR" sz="1400" b="1" dirty="0">
                <a:latin typeface="CourierStd"/>
              </a:rPr>
              <a:t>1.29531730e-09  3.06023480e-06]</a:t>
            </a:r>
            <a:endParaRPr lang="es-CR" sz="1400" dirty="0"/>
          </a:p>
          <a:p>
            <a:pPr marL="0" indent="0">
              <a:buNone/>
            </a:pPr>
            <a:r>
              <a:rPr lang="es-CR" sz="1400" b="1" dirty="0">
                <a:latin typeface="CourierStd"/>
              </a:rPr>
              <a:t> </a:t>
            </a:r>
            <a:endParaRPr lang="es-CR" sz="1400" dirty="0"/>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tensor de salida de la predicción sugiere que la imagen de entrada será 7 dado que su índice tiene la probabilidad más alta (</a:t>
            </a:r>
            <a:r>
              <a:rPr lang="es-CR" sz="2000" b="1" dirty="0">
                <a:latin typeface="CourierStd"/>
              </a:rPr>
              <a:t>9.99995947e-01</a:t>
            </a:r>
            <a:r>
              <a:rPr lang="es-CR" sz="2000" dirty="0">
                <a:solidFill>
                  <a:srgbClr val="595959"/>
                </a:solidFill>
                <a:latin typeface="Myriad Pro" panose="020B0503030403020204" pitchFamily="34" charset="0"/>
                <a:ea typeface="ＭＳ Ｐゴシック" panose="020B0600070205080204" pitchFamily="34" charset="-128"/>
              </a:rPr>
              <a:t>). El método </a:t>
            </a:r>
            <a:r>
              <a:rPr lang="es-CR" sz="2000" dirty="0" err="1">
                <a:solidFill>
                  <a:srgbClr val="595959"/>
                </a:solidFill>
                <a:latin typeface="Courier" pitchFamily="2" charset="0"/>
                <a:ea typeface="ＭＳ Ｐゴシック" panose="020B0600070205080204" pitchFamily="34" charset="-128"/>
              </a:rPr>
              <a:t>numpy.argmax</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se puede utilizar para determinar el índice del elemento con el valor más alto.</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spTree>
    <p:extLst>
      <p:ext uri="{BB962C8B-B14F-4D97-AF65-F5344CB8AC3E}">
        <p14:creationId xmlns:p14="http://schemas.microsoft.com/office/powerpoint/2010/main" val="158133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0722" y="1124067"/>
            <a:ext cx="8486078" cy="3447933"/>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Qué tan lejos está el tensor predicho del vector de verdad de un </a:t>
            </a:r>
            <a:r>
              <a:rPr lang="es-CR" sz="2000" dirty="0" err="1">
                <a:solidFill>
                  <a:srgbClr val="595959"/>
                </a:solidFill>
                <a:highlight>
                  <a:srgbClr val="FFFF00"/>
                </a:highlight>
                <a:latin typeface="Myriad Pro" panose="020B0503030403020204" pitchFamily="34" charset="0"/>
                <a:ea typeface="ＭＳ Ｐゴシック" panose="020B0600070205080204" pitchFamily="34" charset="-128"/>
              </a:rPr>
              <a:t>one-hot</a:t>
            </a:r>
            <a:r>
              <a:rPr lang="es-CR" sz="2000" dirty="0">
                <a:solidFill>
                  <a:srgbClr val="595959"/>
                </a:solidFill>
                <a:latin typeface="Myriad Pro" panose="020B0503030403020204" pitchFamily="34" charset="0"/>
                <a:ea typeface="ＭＳ Ｐゴシック" panose="020B0600070205080204" pitchFamily="34" charset="-128"/>
              </a:rPr>
              <a:t> terreno se llama </a:t>
            </a:r>
            <a:r>
              <a:rPr lang="es-CR" sz="2000" b="1" dirty="0">
                <a:solidFill>
                  <a:srgbClr val="595959"/>
                </a:solidFill>
                <a:latin typeface="Myriad Pro" panose="020B0503030403020204" pitchFamily="34" charset="0"/>
                <a:ea typeface="ＭＳ Ｐゴシック" panose="020B0600070205080204" pitchFamily="34" charset="-128"/>
              </a:rPr>
              <a:t>pérdida</a:t>
            </a:r>
            <a:r>
              <a:rPr lang="es-CR" sz="2000" dirty="0">
                <a:solidFill>
                  <a:srgbClr val="595959"/>
                </a:solidFill>
                <a:latin typeface="Myriad Pro" panose="020B0503030403020204" pitchFamily="34" charset="0"/>
                <a:ea typeface="ＭＳ Ｐゴシック" panose="020B0600070205080204" pitchFamily="34" charset="-128"/>
              </a:rPr>
              <a:t>. Un tipo de función de pérdida es </a:t>
            </a:r>
            <a:r>
              <a:rPr lang="es-CR" sz="2000" dirty="0" err="1">
                <a:solidFill>
                  <a:srgbClr val="595959"/>
                </a:solidFill>
                <a:latin typeface="Courier" pitchFamily="2" charset="0"/>
                <a:ea typeface="ＭＳ Ｐゴシック" panose="020B0600070205080204" pitchFamily="34" charset="-128"/>
              </a:rPr>
              <a:t>mean_squared_error</a:t>
            </a:r>
            <a:r>
              <a:rPr lang="es-CR" sz="2000" dirty="0">
                <a:solidFill>
                  <a:srgbClr val="595959"/>
                </a:solidFill>
                <a:latin typeface="Myriad Pro" panose="020B0503030403020204" pitchFamily="34" charset="0"/>
                <a:ea typeface="ＭＳ Ｐゴシック" panose="020B0600070205080204" pitchFamily="34" charset="-128"/>
              </a:rPr>
              <a:t> (</a:t>
            </a:r>
            <a:r>
              <a:rPr lang="es-CR" sz="2000" b="1" dirty="0">
                <a:solidFill>
                  <a:srgbClr val="595959"/>
                </a:solidFill>
                <a:latin typeface="Myriad Pro" panose="020B0503030403020204" pitchFamily="34" charset="0"/>
                <a:ea typeface="ＭＳ Ｐゴシック" panose="020B0600070205080204" pitchFamily="34" charset="-128"/>
              </a:rPr>
              <a:t>MSE</a:t>
            </a:r>
            <a:r>
              <a:rPr lang="es-CR" sz="2000" dirty="0">
                <a:solidFill>
                  <a:srgbClr val="595959"/>
                </a:solidFill>
                <a:latin typeface="Myriad Pro" panose="020B0503030403020204" pitchFamily="34" charset="0"/>
                <a:ea typeface="ＭＳ Ｐゴシック" panose="020B0600070205080204" pitchFamily="34" charset="-128"/>
              </a:rPr>
              <a:t>), o el promedio de los cuadrados de las diferencias entre el objetivo o la etiqueta y la predicción. En el ejemplo actual, estamos usando </a:t>
            </a:r>
            <a:r>
              <a:rPr lang="es-CR" sz="2000" dirty="0" err="1">
                <a:solidFill>
                  <a:srgbClr val="595959"/>
                </a:solidFill>
                <a:latin typeface="Courier" pitchFamily="2" charset="0"/>
                <a:ea typeface="ＭＳ Ｐゴシック" panose="020B0600070205080204" pitchFamily="34" charset="-128"/>
              </a:rPr>
              <a:t>categorical_crossentropy</a:t>
            </a:r>
            <a:r>
              <a:rPr lang="es-CR" sz="2000" dirty="0">
                <a:solidFill>
                  <a:srgbClr val="595959"/>
                </a:solidFill>
                <a:latin typeface="Myriad Pro" panose="020B0503030403020204" pitchFamily="34" charset="0"/>
                <a:ea typeface="ＭＳ Ｐゴシック" panose="020B0600070205080204" pitchFamily="34" charset="-128"/>
              </a:rPr>
              <a:t>. Es el negativo de la suma del producto del objetivo o etiqueta y el logaritmo de la predicción por categoría. Hay otras funciones de pérdida que están disponibles en Keras, como </a:t>
            </a:r>
            <a:r>
              <a:rPr lang="es-CR" sz="2000" dirty="0" err="1">
                <a:solidFill>
                  <a:srgbClr val="595959"/>
                </a:solidFill>
                <a:latin typeface="Courier" pitchFamily="2" charset="0"/>
                <a:ea typeface="ＭＳ Ｐゴシック" panose="020B0600070205080204" pitchFamily="34" charset="-128"/>
              </a:rPr>
              <a:t>mean_absolute_error</a:t>
            </a:r>
            <a:r>
              <a:rPr lang="es-CR" sz="2000" dirty="0">
                <a:solidFill>
                  <a:srgbClr val="595959"/>
                </a:solidFill>
                <a:latin typeface="Courier" pitchFamily="2"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err="1">
                <a:solidFill>
                  <a:srgbClr val="595959"/>
                </a:solidFill>
                <a:latin typeface="Courier" pitchFamily="2" charset="0"/>
                <a:ea typeface="ＭＳ Ｐゴシック" panose="020B0600070205080204" pitchFamily="34" charset="-128"/>
              </a:rPr>
              <a:t>binary_crossentropy</a:t>
            </a:r>
            <a:r>
              <a:rPr lang="es-CR" sz="2000" dirty="0">
                <a:solidFill>
                  <a:srgbClr val="595959"/>
                </a:solidFill>
                <a:latin typeface="Myriad Pro" panose="020B0503030403020204" pitchFamily="34" charset="0"/>
                <a:ea typeface="ＭＳ Ｐゴシック" panose="020B0600070205080204" pitchFamily="34" charset="-128"/>
              </a:rPr>
              <a:t>. La siguiente tabla resume las funciones de pérdida comunes.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spTree>
    <p:extLst>
      <p:ext uri="{BB962C8B-B14F-4D97-AF65-F5344CB8AC3E}">
        <p14:creationId xmlns:p14="http://schemas.microsoft.com/office/powerpoint/2010/main" val="166017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370840">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p>
                                      <m:sSupPr>
                                        <m:ctrlPr>
                                          <a:rPr lang="es-CR" i="1" smtClean="0">
                                            <a:latin typeface="Cambria Math" panose="02040503050406030204" pitchFamily="18" charset="0"/>
                                          </a:rPr>
                                        </m:ctrlPr>
                                      </m:sSupPr>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sup>
                                        <m:r>
                                          <a:rPr lang="es-ES" b="0" i="1" smtClean="0">
                                            <a:latin typeface="Cambria Math" panose="02040503050406030204" pitchFamily="18" charset="0"/>
                                          </a:rPr>
                                          <m:t>2</m:t>
                                        </m:r>
                                      </m:sup>
                                    </m:sSup>
                                    <m:r>
                                      <a:rPr lang="es-ES" b="0" i="1" smtClean="0">
                                        <a:latin typeface="Cambria Math" panose="02040503050406030204" pitchFamily="18" charset="0"/>
                                      </a:rPr>
                                      <m:t> </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0371725"/>
                      </a:ext>
                    </a:extLst>
                  </a:tr>
                  <a:tr h="370840">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f>
                                  <m:fPr>
                                    <m:ctrlPr>
                                      <a:rPr lang="es-CR"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den>
                                </m:f>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9582301"/>
                      </a:ext>
                    </a:extLst>
                  </a:tr>
                  <a:tr h="370840">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nary>
                                  <m:naryPr>
                                    <m:chr m:val="∑"/>
                                    <m:ctrlPr>
                                      <a:rPr lang="es-CR"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𝑐𝑎𝑡𝑒𝑔𝑜𝑟</m:t>
                                    </m:r>
                                    <m:r>
                                      <a:rPr lang="es-ES" b="0" i="1" smtClean="0">
                                        <a:latin typeface="Cambria Math" panose="02040503050406030204" pitchFamily="18" charset="0"/>
                                      </a:rPr>
                                      <m:t>í</m:t>
                                    </m:r>
                                    <m:r>
                                      <a:rPr lang="es-ES" b="0" i="1" smtClean="0">
                                        <a:latin typeface="Cambria Math" panose="02040503050406030204" pitchFamily="18" charset="0"/>
                                      </a:rPr>
                                      <m:t>𝑎𝑠</m:t>
                                    </m:r>
                                  </m:sup>
                                  <m:e>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𝑙𝑜𝑔</m:t>
                                        </m:r>
                                        <m:r>
                                          <a:rPr lang="es-ES" b="0" i="1" smtClean="0">
                                            <a:latin typeface="Cambria Math" panose="02040503050406030204" pitchFamily="18" charset="0"/>
                                          </a:rPr>
                                          <m:t>𝑦</m:t>
                                        </m:r>
                                      </m:e>
                                      <m:sub>
                                        <m:r>
                                          <a:rPr lang="es-ES" b="0" i="1" smtClean="0">
                                            <a:latin typeface="Cambria Math" panose="02040503050406030204" pitchFamily="18" charset="0"/>
                                          </a:rPr>
                                          <m:t>𝑖</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e>
                                </m:nary>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1142425"/>
                      </a:ext>
                    </a:extLst>
                  </a:tr>
                  <a:tr h="370840">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r>
                                  <a:rPr lang="es-ES" b="0" i="1" smtClean="0">
                                    <a:latin typeface="Cambria Math" panose="02040503050406030204" pitchFamily="18" charset="0"/>
                                  </a:rPr>
                                  <m:t>𝑙𝑜𝑔</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𝑝𝑟𝑒𝑑𝑖𝑐𝑐𝑖𝑜𝑛</m:t>
                                    </m:r>
                                  </m:sup>
                                </m:sSubSup>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𝑒𝑡𝑖𝑞𝑢𝑒𝑡𝑎</m:t>
                                        </m:r>
                                      </m:sup>
                                    </m:sSubSup>
                                  </m:e>
                                </m:d>
                                <m:r>
                                  <m:rPr>
                                    <m:sty m:val="p"/>
                                  </m:rPr>
                                  <a:rPr lang="es-ES" b="0" i="0" smtClean="0">
                                    <a:latin typeface="Cambria Math" panose="02040503050406030204" pitchFamily="18" charset="0"/>
                                  </a:rPr>
                                  <m:t>log</m:t>
                                </m:r>
                                <m:r>
                                  <a:rPr lang="es-ES" b="0" i="1" smtClean="0">
                                    <a:latin typeface="Cambria Math" panose="02040503050406030204" pitchFamily="18" charset="0"/>
                                  </a:rPr>
                                  <m:t>⁡(1−</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1</m:t>
                                    </m:r>
                                  </m:sub>
                                  <m:sup>
                                    <m:r>
                                      <a:rPr lang="es-ES" b="0" i="1" smtClean="0">
                                        <a:latin typeface="Cambria Math" panose="02040503050406030204" pitchFamily="18" charset="0"/>
                                      </a:rPr>
                                      <m:t>𝑝𝑟𝑒𝑑𝑖𝑐𝑐𝑖</m:t>
                                    </m:r>
                                    <m:r>
                                      <a:rPr lang="es-ES" b="0" i="1" smtClean="0">
                                        <a:latin typeface="Cambria Math" panose="02040503050406030204" pitchFamily="18" charset="0"/>
                                      </a:rPr>
                                      <m:t>ó</m:t>
                                    </m:r>
                                    <m:r>
                                      <a:rPr lang="es-ES" b="0" i="1" smtClean="0">
                                        <a:latin typeface="Cambria Math" panose="02040503050406030204" pitchFamily="18" charset="0"/>
                                      </a:rPr>
                                      <m:t>𝑛</m:t>
                                    </m:r>
                                  </m:sup>
                                </m:sSubSup>
                                <m:r>
                                  <a:rPr lang="es-ES" b="0" i="1" smtClean="0">
                                    <a:latin typeface="Cambria Math" panose="02040503050406030204" pitchFamily="18" charset="0"/>
                                  </a:rPr>
                                  <m:t>)</m:t>
                                </m:r>
                              </m:oMath>
                            </m:oMathPara>
                          </a14:m>
                          <a:endParaRPr lang="es-C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4391715"/>
                      </a:ext>
                    </a:extLst>
                  </a:tr>
                </a:tbl>
              </a:graphicData>
            </a:graphic>
          </p:graphicFrame>
        </mc:Choice>
        <mc:Fallback>
          <p:graphicFrame>
            <p:nvGraphicFramePr>
              <p:cNvPr id="5" name="Tabla 5">
                <a:extLst>
                  <a:ext uri="{FF2B5EF4-FFF2-40B4-BE49-F238E27FC236}">
                    <a16:creationId xmlns:a16="http://schemas.microsoft.com/office/drawing/2014/main" id="{844363D8-C5BB-0A4F-B443-6D141F9274E8}"/>
                  </a:ext>
                </a:extLst>
              </p:cNvPr>
              <p:cNvGraphicFramePr>
                <a:graphicFrameLocks noGrp="1"/>
              </p:cNvGraphicFramePr>
              <p:nvPr>
                <p:ph idx="1"/>
                <p:extLst>
                  <p:ext uri="{D42A27DB-BD31-4B8C-83A1-F6EECF244321}">
                    <p14:modId xmlns:p14="http://schemas.microsoft.com/office/powerpoint/2010/main" val="1410745878"/>
                  </p:ext>
                </p:extLst>
              </p:nvPr>
            </p:nvGraphicFramePr>
            <p:xfrm>
              <a:off x="200722" y="1066034"/>
              <a:ext cx="8742556" cy="3427032"/>
            </p:xfrm>
            <a:graphic>
              <a:graphicData uri="http://schemas.openxmlformats.org/drawingml/2006/table">
                <a:tbl>
                  <a:tblPr firstRow="1" bandRow="1">
                    <a:tableStyleId>{5C22544A-7EE6-4342-B048-85BDC9FD1C3A}</a:tableStyleId>
                  </a:tblPr>
                  <a:tblGrid>
                    <a:gridCol w="2347606">
                      <a:extLst>
                        <a:ext uri="{9D8B030D-6E8A-4147-A177-3AD203B41FA5}">
                          <a16:colId xmlns:a16="http://schemas.microsoft.com/office/drawing/2014/main" val="2188556224"/>
                        </a:ext>
                      </a:extLst>
                    </a:gridCol>
                    <a:gridCol w="6394950">
                      <a:extLst>
                        <a:ext uri="{9D8B030D-6E8A-4147-A177-3AD203B41FA5}">
                          <a16:colId xmlns:a16="http://schemas.microsoft.com/office/drawing/2014/main" val="1446301536"/>
                        </a:ext>
                      </a:extLst>
                    </a:gridCol>
                  </a:tblGrid>
                  <a:tr h="370840">
                    <a:tc>
                      <a:txBody>
                        <a:bodyPr/>
                        <a:lstStyle/>
                        <a:p>
                          <a:r>
                            <a:rPr lang="es-CR" dirty="0">
                              <a:solidFill>
                                <a:sysClr val="windowText" lastClr="000000"/>
                              </a:solidFill>
                              <a:latin typeface="Palatino Linotype" panose="02040502050505030304" pitchFamily="18" charset="0"/>
                            </a:rPr>
                            <a:t>Loss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R" dirty="0">
                              <a:solidFill>
                                <a:sysClr val="windowText" lastClr="000000"/>
                              </a:solidFill>
                              <a:latin typeface="Palatino Linotype" panose="02040502050505030304" pitchFamily="18" charset="0"/>
                            </a:rPr>
                            <a:t>Ecuación</a:t>
                          </a:r>
                          <a:r>
                            <a:rPr lang="es-CR" dirty="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9521"/>
                      </a:ext>
                    </a:extLst>
                  </a:tr>
                  <a:tr h="874649">
                    <a:tc>
                      <a:txBody>
                        <a:bodyPr/>
                        <a:lstStyle/>
                        <a:p>
                          <a:r>
                            <a:rPr lang="es-CR" dirty="0">
                              <a:latin typeface="Palatino Linotype" panose="02040502050505030304" pitchFamily="18" charset="0"/>
                            </a:rPr>
                            <a:t>mean_squared_error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92754" r="-198" b="-353623"/>
                          </a:stretch>
                        </a:blipFill>
                      </a:tcPr>
                    </a:tc>
                    <a:extLst>
                      <a:ext uri="{0D108BD9-81ED-4DB2-BD59-A6C34878D82A}">
                        <a16:rowId xmlns:a16="http://schemas.microsoft.com/office/drawing/2014/main" val="500371725"/>
                      </a:ext>
                    </a:extLst>
                  </a:tr>
                  <a:tr h="874649">
                    <a:tc>
                      <a:txBody>
                        <a:bodyPr/>
                        <a:lstStyle/>
                        <a:p>
                          <a:r>
                            <a:rPr lang="es-CR" dirty="0">
                              <a:latin typeface="Palatino Linotype" panose="02040502050505030304" pitchFamily="18" charset="0"/>
                            </a:rPr>
                            <a:t>mean_absolute_error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190000" r="-198" b="-248571"/>
                          </a:stretch>
                        </a:blipFill>
                      </a:tcPr>
                    </a:tc>
                    <a:extLst>
                      <a:ext uri="{0D108BD9-81ED-4DB2-BD59-A6C34878D82A}">
                        <a16:rowId xmlns:a16="http://schemas.microsoft.com/office/drawing/2014/main" val="1679582301"/>
                      </a:ext>
                    </a:extLst>
                  </a:tr>
                  <a:tr h="874649">
                    <a:tc>
                      <a:txBody>
                        <a:bodyPr/>
                        <a:lstStyle/>
                        <a:p>
                          <a:r>
                            <a:rPr lang="es-CR" dirty="0">
                              <a:latin typeface="Palatino Linotype" panose="02040502050505030304" pitchFamily="18" charset="0"/>
                            </a:rPr>
                            <a:t>categorical_crossentropy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294203" r="-198" b="-152174"/>
                          </a:stretch>
                        </a:blipFill>
                      </a:tcPr>
                    </a:tc>
                    <a:extLst>
                      <a:ext uri="{0D108BD9-81ED-4DB2-BD59-A6C34878D82A}">
                        <a16:rowId xmlns:a16="http://schemas.microsoft.com/office/drawing/2014/main" val="1051142425"/>
                      </a:ext>
                    </a:extLst>
                  </a:tr>
                  <a:tr h="432245">
                    <a:tc>
                      <a:txBody>
                        <a:bodyPr/>
                        <a:lstStyle/>
                        <a:p>
                          <a:r>
                            <a:rPr lang="es-CR" dirty="0">
                              <a:latin typeface="Palatino Linotype" panose="02040502050505030304" pitchFamily="18" charset="0"/>
                            </a:rPr>
                            <a:t>binary_crossentropy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C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832" t="-800000" r="-198" b="-208824"/>
                          </a:stretch>
                        </a:blipFill>
                      </a:tcPr>
                    </a:tc>
                    <a:extLst>
                      <a:ext uri="{0D108BD9-81ED-4DB2-BD59-A6C34878D82A}">
                        <a16:rowId xmlns:a16="http://schemas.microsoft.com/office/drawing/2014/main" val="4034391715"/>
                      </a:ext>
                    </a:extLst>
                  </a:tr>
                </a:tbl>
              </a:graphicData>
            </a:graphic>
          </p:graphicFrame>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16922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Función de pérdida</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400" dirty="0">
                <a:solidFill>
                  <a:srgbClr val="595959"/>
                </a:solidFill>
                <a:latin typeface="Myriad Pro" panose="020B0503030403020204" pitchFamily="34" charset="0"/>
                <a:ea typeface="ＭＳ Ｐゴシック" panose="020B0600070205080204" pitchFamily="34" charset="-128"/>
              </a:rPr>
              <a:t>La elección de la función de pérdida </a:t>
            </a:r>
            <a:r>
              <a:rPr lang="es-CR" sz="2400" b="1" dirty="0">
                <a:solidFill>
                  <a:srgbClr val="595959"/>
                </a:solidFill>
                <a:latin typeface="Myriad Pro" panose="020B0503030403020204" pitchFamily="34" charset="0"/>
                <a:ea typeface="ＭＳ Ｐゴシック" panose="020B0600070205080204" pitchFamily="34" charset="-128"/>
              </a:rPr>
              <a:t>no</a:t>
            </a:r>
            <a:r>
              <a:rPr lang="es-CR" sz="2400" dirty="0">
                <a:solidFill>
                  <a:srgbClr val="595959"/>
                </a:solidFill>
                <a:latin typeface="Myriad Pro" panose="020B0503030403020204" pitchFamily="34" charset="0"/>
                <a:ea typeface="ＭＳ Ｐゴシック" panose="020B0600070205080204" pitchFamily="34" charset="-128"/>
              </a:rPr>
              <a:t> </a:t>
            </a:r>
            <a:r>
              <a:rPr lang="es-CR" sz="2400" b="1" dirty="0">
                <a:solidFill>
                  <a:srgbClr val="595959"/>
                </a:solidFill>
                <a:latin typeface="Myriad Pro" panose="020B0503030403020204" pitchFamily="34" charset="0"/>
                <a:ea typeface="ＭＳ Ｐゴシック" panose="020B0600070205080204" pitchFamily="34" charset="-128"/>
              </a:rPr>
              <a:t>es arbitraria</a:t>
            </a:r>
            <a:r>
              <a:rPr lang="es-CR" sz="2400" dirty="0">
                <a:solidFill>
                  <a:srgbClr val="595959"/>
                </a:solidFill>
                <a:latin typeface="Myriad Pro" panose="020B0503030403020204" pitchFamily="34" charset="0"/>
                <a:ea typeface="ＭＳ Ｐゴシック" panose="020B0600070205080204" pitchFamily="34" charset="-128"/>
              </a:rPr>
              <a:t> sino que debe ser un criterio que el modelo está aprendiendo. Para la clasificación por categoría, </a:t>
            </a:r>
            <a:r>
              <a:rPr lang="es-CR" sz="2400" dirty="0">
                <a:solidFill>
                  <a:srgbClr val="595959"/>
                </a:solidFill>
                <a:latin typeface="Courier" pitchFamily="2" charset="0"/>
                <a:ea typeface="ＭＳ Ｐゴシック" panose="020B0600070205080204" pitchFamily="34" charset="-128"/>
              </a:rPr>
              <a:t>categorical_crossentropy </a:t>
            </a:r>
            <a:r>
              <a:rPr lang="es-CR" sz="2400" dirty="0">
                <a:solidFill>
                  <a:srgbClr val="595959"/>
                </a:solidFill>
                <a:latin typeface="Myriad Pro" panose="020B0503030403020204" pitchFamily="34" charset="0"/>
                <a:ea typeface="ＭＳ Ｐゴシック" panose="020B0600070205080204" pitchFamily="34" charset="-128"/>
              </a:rPr>
              <a:t>o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buena opción después de la capa de activación de </a:t>
            </a:r>
            <a:r>
              <a:rPr lang="es-CR" sz="2400" dirty="0">
                <a:solidFill>
                  <a:srgbClr val="595959"/>
                </a:solidFill>
                <a:latin typeface="Courier" pitchFamily="2" charset="0"/>
                <a:ea typeface="ＭＳ Ｐゴシック" panose="020B0600070205080204" pitchFamily="34" charset="-128"/>
              </a:rPr>
              <a:t>softmax</a:t>
            </a:r>
            <a:r>
              <a:rPr lang="es-CR" sz="2400" dirty="0">
                <a:solidFill>
                  <a:srgbClr val="595959"/>
                </a:solidFill>
                <a:latin typeface="Myriad Pro" panose="020B0503030403020204" pitchFamily="34" charset="0"/>
                <a:ea typeface="ＭＳ Ｐゴシック" panose="020B0600070205080204" pitchFamily="34" charset="-128"/>
              </a:rPr>
              <a:t>. La función de pérdida </a:t>
            </a:r>
            <a:r>
              <a:rPr lang="es-CR" sz="2400" dirty="0">
                <a:solidFill>
                  <a:srgbClr val="595959"/>
                </a:solidFill>
                <a:latin typeface="Courier" pitchFamily="2" charset="0"/>
                <a:ea typeface="ＭＳ Ｐゴシック" panose="020B0600070205080204" pitchFamily="34" charset="-128"/>
              </a:rPr>
              <a:t>binary_crossentropy </a:t>
            </a:r>
            <a:r>
              <a:rPr lang="es-CR" sz="2400" dirty="0">
                <a:solidFill>
                  <a:srgbClr val="595959"/>
                </a:solidFill>
                <a:latin typeface="Myriad Pro" panose="020B0503030403020204" pitchFamily="34" charset="0"/>
                <a:ea typeface="ＭＳ Ｐゴシック" panose="020B0600070205080204" pitchFamily="34" charset="-128"/>
              </a:rPr>
              <a:t>se usa normalmente después de la capa de activación </a:t>
            </a:r>
            <a:r>
              <a:rPr lang="es-CR" sz="2400" dirty="0">
                <a:solidFill>
                  <a:srgbClr val="595959"/>
                </a:solidFill>
                <a:latin typeface="Courier" pitchFamily="2" charset="0"/>
                <a:ea typeface="ＭＳ Ｐゴシック" panose="020B0600070205080204" pitchFamily="34" charset="-128"/>
              </a:rPr>
              <a:t>sigmoid</a:t>
            </a:r>
            <a:r>
              <a:rPr lang="es-CR" sz="2400" dirty="0">
                <a:solidFill>
                  <a:srgbClr val="595959"/>
                </a:solidFill>
                <a:latin typeface="Myriad Pro" panose="020B0503030403020204" pitchFamily="34" charset="0"/>
                <a:ea typeface="ＭＳ Ｐゴシック" panose="020B0600070205080204" pitchFamily="34" charset="-128"/>
              </a:rPr>
              <a:t>, mientras que </a:t>
            </a:r>
            <a:r>
              <a:rPr lang="es-CR" sz="2400" dirty="0">
                <a:solidFill>
                  <a:srgbClr val="595959"/>
                </a:solidFill>
                <a:latin typeface="Courier" pitchFamily="2" charset="0"/>
                <a:ea typeface="ＭＳ Ｐゴシック" panose="020B0600070205080204" pitchFamily="34" charset="-128"/>
              </a:rPr>
              <a:t>mean_squared_error </a:t>
            </a:r>
            <a:r>
              <a:rPr lang="es-CR" sz="2400" dirty="0">
                <a:solidFill>
                  <a:srgbClr val="595959"/>
                </a:solidFill>
                <a:latin typeface="Myriad Pro" panose="020B0503030403020204" pitchFamily="34" charset="0"/>
                <a:ea typeface="ＭＳ Ｐゴシック" panose="020B0600070205080204" pitchFamily="34" charset="-128"/>
              </a:rPr>
              <a:t>es una opción para la salida </a:t>
            </a:r>
            <a:r>
              <a:rPr lang="es-CR" sz="2400" dirty="0">
                <a:solidFill>
                  <a:srgbClr val="595959"/>
                </a:solidFill>
                <a:latin typeface="Courier" pitchFamily="2" charset="0"/>
                <a:ea typeface="ＭＳ Ｐゴシック" panose="020B0600070205080204" pitchFamily="34" charset="-128"/>
              </a:rPr>
              <a:t>tanh</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Tree>
    <p:extLst>
      <p:ext uri="{BB962C8B-B14F-4D97-AF65-F5344CB8AC3E}">
        <p14:creationId xmlns:p14="http://schemas.microsoft.com/office/powerpoint/2010/main" val="39588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 la optimización, el objetivo es </a:t>
            </a:r>
            <a:r>
              <a:rPr lang="es-CR" sz="2000" b="1" dirty="0">
                <a:solidFill>
                  <a:srgbClr val="595959"/>
                </a:solidFill>
                <a:latin typeface="Myriad Pro" panose="020B0503030403020204" pitchFamily="34" charset="0"/>
                <a:ea typeface="ＭＳ Ｐゴシック" panose="020B0600070205080204" pitchFamily="34" charset="-128"/>
              </a:rPr>
              <a:t>minimizar</a:t>
            </a:r>
            <a:r>
              <a:rPr lang="es-CR" sz="2000" dirty="0">
                <a:solidFill>
                  <a:srgbClr val="595959"/>
                </a:solidFill>
                <a:latin typeface="Myriad Pro" panose="020B0503030403020204" pitchFamily="34" charset="0"/>
                <a:ea typeface="ＭＳ Ｐゴシック" panose="020B0600070205080204" pitchFamily="34" charset="-128"/>
              </a:rPr>
              <a:t> la función de pérdida. La idea es que, si la pérdida se reduce a un nivel aceptable, el modelo ha aprendido indirectamente la función que asigna entradas a salidas. En Keras, hay varias opciones para optimizar. Los optimizadores más utilizados son el </a:t>
            </a:r>
            <a:r>
              <a:rPr lang="es-CR" sz="2000" b="1" dirty="0">
                <a:solidFill>
                  <a:srgbClr val="595959"/>
                </a:solidFill>
                <a:latin typeface="Myriad Pro" panose="020B0503030403020204" pitchFamily="34" charset="0"/>
                <a:ea typeface="ＭＳ Ｐゴシック" panose="020B0600070205080204" pitchFamily="34" charset="-128"/>
              </a:rPr>
              <a:t>descenso de gradiente estocástico (SGD)</a:t>
            </a:r>
            <a:r>
              <a:rPr lang="es-CR" sz="2000" dirty="0">
                <a:solidFill>
                  <a:srgbClr val="595959"/>
                </a:solidFill>
                <a:latin typeface="Myriad Pro" panose="020B0503030403020204" pitchFamily="34" charset="0"/>
                <a:ea typeface="ＭＳ Ｐゴシック" panose="020B0600070205080204" pitchFamily="34" charset="-128"/>
              </a:rPr>
              <a:t>, los </a:t>
            </a:r>
            <a:r>
              <a:rPr lang="es-CR" sz="2000" b="1" dirty="0">
                <a:solidFill>
                  <a:srgbClr val="595959"/>
                </a:solidFill>
                <a:latin typeface="Myriad Pro" panose="020B0503030403020204" pitchFamily="34" charset="0"/>
                <a:ea typeface="ＭＳ Ｐゴシック" panose="020B0600070205080204" pitchFamily="34" charset="-128"/>
              </a:rPr>
              <a:t>momentos adaptativos (Adam) </a:t>
            </a:r>
            <a:r>
              <a:rPr lang="es-CR" sz="2000" dirty="0">
                <a:solidFill>
                  <a:srgbClr val="595959"/>
                </a:solidFill>
                <a:latin typeface="Myriad Pro" panose="020B0503030403020204" pitchFamily="34" charset="0"/>
                <a:ea typeface="ＭＳ Ｐゴシック" panose="020B0600070205080204" pitchFamily="34" charset="-128"/>
              </a:rPr>
              <a:t>y la </a:t>
            </a:r>
            <a:r>
              <a:rPr lang="es-CR" sz="2000" b="1" dirty="0">
                <a:solidFill>
                  <a:srgbClr val="595959"/>
                </a:solidFill>
                <a:latin typeface="Myriad Pro" panose="020B0503030403020204" pitchFamily="34" charset="0"/>
                <a:ea typeface="ＭＳ Ｐゴシック" panose="020B0600070205080204" pitchFamily="34" charset="-128"/>
              </a:rPr>
              <a:t>propagación cuadrática media de raíz (</a:t>
            </a:r>
            <a:r>
              <a:rPr lang="es-CR" sz="2000" b="1" dirty="0" err="1">
                <a:solidFill>
                  <a:srgbClr val="595959"/>
                </a:solidFill>
                <a:latin typeface="Myriad Pro" panose="020B0503030403020204" pitchFamily="34" charset="0"/>
                <a:ea typeface="ＭＳ Ｐゴシック" panose="020B0600070205080204" pitchFamily="34" charset="-128"/>
              </a:rPr>
              <a:t>RMSprop</a:t>
            </a:r>
            <a:r>
              <a:rPr lang="es-CR" sz="2000" b="1" dirty="0">
                <a:solidFill>
                  <a:srgbClr val="595959"/>
                </a:solidFill>
                <a:latin typeface="Myriad Pro" panose="020B0503030403020204" pitchFamily="34"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Cada optimizador presenta parámetros ajustables como la tasa de aprendizaje, el impulso y el decaimiento. Adam y </a:t>
            </a:r>
            <a:r>
              <a:rPr lang="es-CR" sz="2000" dirty="0" err="1">
                <a:solidFill>
                  <a:srgbClr val="595959"/>
                </a:solidFill>
                <a:latin typeface="Myriad Pro" panose="020B0503030403020204" pitchFamily="34" charset="0"/>
                <a:ea typeface="ＭＳ Ｐゴシック" panose="020B0600070205080204" pitchFamily="34" charset="-128"/>
              </a:rPr>
              <a:t>RMSprop</a:t>
            </a:r>
            <a:r>
              <a:rPr lang="es-CR" sz="2000" dirty="0">
                <a:solidFill>
                  <a:srgbClr val="595959"/>
                </a:solidFill>
                <a:latin typeface="Myriad Pro" panose="020B0503030403020204" pitchFamily="34" charset="0"/>
                <a:ea typeface="ＭＳ Ｐゴシック" panose="020B0600070205080204" pitchFamily="34" charset="-128"/>
              </a:rPr>
              <a:t> son variaciones de SGD con tasas de aprendizaje adaptativo. En la red de clasificadores propuesta, se utiliza Adam ya que tiene la mayor precisión de prueba.</a:t>
            </a:r>
          </a:p>
        </p:txBody>
      </p:sp>
    </p:spTree>
    <p:extLst>
      <p:ext uri="{BB962C8B-B14F-4D97-AF65-F5344CB8AC3E}">
        <p14:creationId xmlns:p14="http://schemas.microsoft.com/office/powerpoint/2010/main" val="267381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¿Por qué </a:t>
            </a:r>
            <a:r>
              <a:rPr lang="es-ES_tradnl" sz="2400" b="1" dirty="0" err="1">
                <a:solidFill>
                  <a:srgbClr val="7F7F7F"/>
                </a:solidFill>
                <a:latin typeface="Century Gothic" panose="020B0502020202020204" pitchFamily="34" charset="0"/>
                <a:ea typeface="ＭＳ Ｐゴシック" panose="020B0600070205080204" pitchFamily="34" charset="-128"/>
              </a:rPr>
              <a:t>Keras</a:t>
            </a:r>
            <a:r>
              <a:rPr lang="es-ES_tradnl" sz="2400" b="1" dirty="0">
                <a:solidFill>
                  <a:srgbClr val="7F7F7F"/>
                </a:solidFill>
                <a:latin typeface="Century Gothic" panose="020B0502020202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8229600" cy="3420837"/>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Keras está diseñado para acelerar el desarrollo, la capacitación y la validación de modelos de Deep Learning</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TensorFlow de Google, una popular biblioteca de Deep Learning de código abierto, utiliza Keras como una API de alto nivel para su biblioteca. Comúnmente se llama </a:t>
            </a:r>
            <a:r>
              <a:rPr lang="es-CR" sz="1600" dirty="0">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En la industria de la tecnología, Google, </a:t>
            </a:r>
            <a:r>
              <a:rPr lang="es-CR" sz="1600" dirty="0" err="1">
                <a:solidFill>
                  <a:srgbClr val="595959"/>
                </a:solidFill>
                <a:latin typeface="Myriad Pro" panose="020B0503030403020204" pitchFamily="34" charset="0"/>
                <a:ea typeface="ＭＳ Ｐゴシック" panose="020B0600070205080204" pitchFamily="34" charset="-128"/>
              </a:rPr>
              <a:t>Netflix</a:t>
            </a:r>
            <a:r>
              <a:rPr lang="es-CR" sz="1600" dirty="0">
                <a:solidFill>
                  <a:srgbClr val="595959"/>
                </a:solidFill>
                <a:latin typeface="Myriad Pro" panose="020B0503030403020204" pitchFamily="34" charset="0"/>
                <a:ea typeface="ＭＳ Ｐゴシック" panose="020B0600070205080204" pitchFamily="34" charset="-128"/>
              </a:rPr>
              <a:t>, Uber y NVIDIA utilizan Keras.</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Al usar Keras, aumentaremos la productividad al ahorrar tiempo en la implementación del código, que en su lugar se puede dedicar a tareas más críticas, como formular mejores algoritmos de aprendizaje profundo.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sp>
        <p:nvSpPr>
          <p:cNvPr id="6" name="Marcador de contenido 5">
            <a:extLst>
              <a:ext uri="{FF2B5EF4-FFF2-40B4-BE49-F238E27FC236}">
                <a16:creationId xmlns:a16="http://schemas.microsoft.com/office/drawing/2014/main" id="{D9596168-69A3-B943-9A6C-BA8A1F6BC4B3}"/>
              </a:ext>
            </a:extLst>
          </p:cNvPr>
          <p:cNvSpPr>
            <a:spLocks noGrp="1"/>
          </p:cNvSpPr>
          <p:nvPr>
            <p:ph idx="1"/>
          </p:nvPr>
        </p:nvSpPr>
        <p:spPr>
          <a:xfrm>
            <a:off x="200722" y="1124068"/>
            <a:ext cx="8742555" cy="3634856"/>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SGD se considera el optimizador más fundamental. Es una versión más simple del descenso de gradientes en cálculo. En el descenso de gradiente (GD), al trazar la curva de una función cuesta abajo se encuentra el valor mínimo, muy parecido a caminar cuesta abajo en un valle hasta llegar al fondo como ya se ha visto </a:t>
            </a:r>
            <a:r>
              <a:rPr lang="es-CR" sz="2000">
                <a:solidFill>
                  <a:srgbClr val="595959"/>
                </a:solidFill>
                <a:latin typeface="Myriad Pro" panose="020B0503030403020204" pitchFamily="34" charset="0"/>
                <a:ea typeface="ＭＳ Ｐゴシック" panose="020B0600070205080204" pitchFamily="34" charset="-128"/>
              </a:rPr>
              <a:t>en clase.</a:t>
            </a:r>
            <a:endParaRPr lang="es-CR" sz="20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2598740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8357190"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ejemplo anterior </a:t>
            </a:r>
            <a:r>
              <a:rPr lang="es-CR" sz="1600" dirty="0" err="1">
                <a:solidFill>
                  <a:srgbClr val="595959"/>
                </a:solidFill>
                <a:latin typeface="Andale Mono" panose="020B0509000000000004" pitchFamily="49" charset="0"/>
                <a:ea typeface="ＭＳ Ｐゴシック" panose="020B0600070205080204" pitchFamily="34" charset="-128"/>
              </a:rPr>
              <a:t>naive_add</a:t>
            </a:r>
            <a:r>
              <a:rPr lang="es-CR" sz="1600" dirty="0">
                <a:solidFill>
                  <a:srgbClr val="595959"/>
                </a:solidFill>
                <a:latin typeface="Myriad Pro" panose="020B0503030403020204" pitchFamily="34" charset="0"/>
                <a:ea typeface="ＭＳ Ｐゴシック" panose="020B0600070205080204" pitchFamily="34" charset="-128"/>
              </a:rPr>
              <a:t> solo recibe tensores 2D con dimensiones iguales, pero ¿qué pasa con la adición cuando las formas de los dos tensores son diferentes entre sí?</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esto pasara entonces el tensor más pequeño sería “</a:t>
            </a:r>
            <a:r>
              <a:rPr lang="es-CR" sz="1600" i="1" dirty="0" err="1">
                <a:solidFill>
                  <a:srgbClr val="595959"/>
                </a:solidFill>
                <a:latin typeface="Myriad Pro" panose="020B0503030403020204" pitchFamily="34" charset="0"/>
                <a:ea typeface="ＭＳ Ｐゴシック" panose="020B0600070205080204" pitchFamily="34" charset="-128"/>
              </a:rPr>
              <a:t>broadcasted</a:t>
            </a:r>
            <a:r>
              <a:rPr lang="es-CR" sz="1600" dirty="0">
                <a:solidFill>
                  <a:srgbClr val="595959"/>
                </a:solidFill>
                <a:latin typeface="Myriad Pro" panose="020B0503030403020204" pitchFamily="34" charset="0"/>
                <a:ea typeface="ＭＳ Ｐゴシック" panose="020B0600070205080204" pitchFamily="34" charset="-128"/>
              </a:rPr>
              <a:t>” para que coincida con la forma del tensor más grande, esto se logra en dos pasos: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Ejes (llamados ejes de difusión) se agregan al tensor más pequeño para que coincida con el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más grande.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El tensor más pequeño se repite junto a estos nuevos ejes para que coincida con la forma del tensor más grande.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spTree>
    <p:extLst>
      <p:ext uri="{BB962C8B-B14F-4D97-AF65-F5344CB8AC3E}">
        <p14:creationId xmlns:p14="http://schemas.microsoft.com/office/powerpoint/2010/main" val="2133301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946667"/>
            <a:ext cx="8357190" cy="3703638"/>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Veamos un ejemplo concreto. Considere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(10,). </a:t>
            </a:r>
            <a:r>
              <a:rPr lang="es-CR" sz="2000" dirty="0">
                <a:solidFill>
                  <a:srgbClr val="595959"/>
                </a:solidFill>
                <a:latin typeface="Myriad Pro" panose="020B0503030403020204" pitchFamily="34" charset="0"/>
                <a:ea typeface="ＭＳ Ｐゴシック" panose="020B0600070205080204" pitchFamily="34" charset="-128"/>
              </a:rPr>
              <a:t>Primero, agregamos un primer eje vacío a Y, su nueva forma sería </a:t>
            </a:r>
            <a:r>
              <a:rPr lang="es-CR" sz="2000" dirty="0">
                <a:solidFill>
                  <a:srgbClr val="595959"/>
                </a:solidFill>
                <a:latin typeface="Andale Mono" panose="020B0509000000000004" pitchFamily="49" charset="0"/>
                <a:ea typeface="ＭＳ Ｐゴシック" panose="020B0600070205080204" pitchFamily="34" charset="-128"/>
              </a:rPr>
              <a:t>(1, 10). </a:t>
            </a:r>
            <a:r>
              <a:rPr lang="es-CR" sz="2000" dirty="0">
                <a:solidFill>
                  <a:srgbClr val="595959"/>
                </a:solidFill>
                <a:latin typeface="Myriad Pro" panose="020B0503030403020204" pitchFamily="34" charset="0"/>
                <a:ea typeface="ＭＳ Ｐゴシック" panose="020B0600070205080204" pitchFamily="34" charset="-128"/>
              </a:rPr>
              <a:t>Luego, repetimos y 32 veces a lo largo de este nuevo eje, de modo que terminamos con un tensor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 donde </a:t>
            </a:r>
            <a:r>
              <a:rPr lang="es-CR" sz="2000" dirty="0">
                <a:solidFill>
                  <a:srgbClr val="595959"/>
                </a:solidFill>
                <a:latin typeface="Andale Mono" panose="020B0509000000000004" pitchFamily="49" charset="0"/>
                <a:ea typeface="ＭＳ Ｐゴシック" panose="020B0600070205080204" pitchFamily="34" charset="-128"/>
              </a:rPr>
              <a:t>Y1 [</a:t>
            </a:r>
            <a:r>
              <a:rPr lang="es-CR" sz="2000" dirty="0" err="1">
                <a:solidFill>
                  <a:srgbClr val="595959"/>
                </a:solidFill>
                <a:latin typeface="Andale Mono" panose="020B0509000000000004" pitchFamily="49" charset="0"/>
                <a:ea typeface="ＭＳ Ｐゴシック" panose="020B0600070205080204" pitchFamily="34" charset="-128"/>
              </a:rPr>
              <a:t>i,j</a:t>
            </a:r>
            <a:r>
              <a:rPr lang="es-CR" sz="2000" dirty="0">
                <a:solidFill>
                  <a:srgbClr val="595959"/>
                </a:solidFill>
                <a:latin typeface="Andale Mono" panose="020B0509000000000004" pitchFamily="49" charset="0"/>
                <a:ea typeface="ＭＳ Ｐゴシック" panose="020B0600070205080204" pitchFamily="34" charset="-128"/>
              </a:rPr>
              <a:t>] == Y </a:t>
            </a:r>
            <a:r>
              <a:rPr lang="es-CR" sz="2000" dirty="0">
                <a:solidFill>
                  <a:srgbClr val="595959"/>
                </a:solidFill>
                <a:latin typeface="Myriad Pro" panose="020B0503030403020204" pitchFamily="34" charset="0"/>
                <a:ea typeface="ＭＳ Ｐゴシック" panose="020B0600070205080204" pitchFamily="34" charset="-128"/>
              </a:rPr>
              <a:t>para i en el rango </a:t>
            </a:r>
            <a:r>
              <a:rPr lang="es-CR" sz="2000" dirty="0">
                <a:solidFill>
                  <a:srgbClr val="595959"/>
                </a:solidFill>
                <a:latin typeface="Andale Mono" panose="020B0509000000000004" pitchFamily="49" charset="0"/>
                <a:ea typeface="ＭＳ Ｐゴシック" panose="020B0600070205080204" pitchFamily="34" charset="-128"/>
              </a:rPr>
              <a:t>(0, 32). </a:t>
            </a:r>
            <a:r>
              <a:rPr lang="es-CR" sz="2000" dirty="0">
                <a:solidFill>
                  <a:srgbClr val="595959"/>
                </a:solidFill>
                <a:latin typeface="Myriad Pro" panose="020B0503030403020204" pitchFamily="34" charset="0"/>
                <a:ea typeface="ＭＳ Ｐゴシック" panose="020B0600070205080204" pitchFamily="34" charset="-128"/>
              </a:rPr>
              <a:t>En este punto, podemos sumar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porque tienen la misma forma.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Tree>
    <p:extLst>
      <p:ext uri="{BB962C8B-B14F-4D97-AF65-F5344CB8AC3E}">
        <p14:creationId xmlns:p14="http://schemas.microsoft.com/office/powerpoint/2010/main" val="33308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punto, o producto punto tensor, es la operación más útil y común en tensores. Los productos entrada por entrada se hacen con el operador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a:p>
        </p:txBody>
      </p:sp>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8" name="Imagen 7">
            <a:extLst>
              <a:ext uri="{FF2B5EF4-FFF2-40B4-BE49-F238E27FC236}">
                <a16:creationId xmlns:a16="http://schemas.microsoft.com/office/drawing/2014/main" id="{D471E589-0C43-9941-9249-77030E2C5581}"/>
              </a:ext>
            </a:extLst>
          </p:cNvPr>
          <p:cNvPicPr/>
          <p:nvPr/>
        </p:nvPicPr>
        <p:blipFill>
          <a:blip r:embed="rId2"/>
          <a:stretch>
            <a:fillRect/>
          </a:stretch>
        </p:blipFill>
        <p:spPr>
          <a:xfrm>
            <a:off x="4198665" y="3402251"/>
            <a:ext cx="4897190" cy="604800"/>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9543D70E-1AD6-3F4D-B194-79ED70FA89AA}"/>
              </a:ext>
            </a:extLst>
          </p:cNvPr>
          <p:cNvPicPr/>
          <p:nvPr/>
        </p:nvPicPr>
        <p:blipFill>
          <a:blip r:embed="rId3"/>
          <a:stretch>
            <a:fillRect/>
          </a:stretch>
        </p:blipFill>
        <p:spPr>
          <a:xfrm>
            <a:off x="4198665" y="1175190"/>
            <a:ext cx="4945335" cy="1466850"/>
          </a:xfrm>
          <a:prstGeom prst="rect">
            <a:avLst/>
          </a:prstGeom>
        </p:spPr>
      </p:pic>
    </p:spTree>
    <p:extLst>
      <p:ext uri="{BB962C8B-B14F-4D97-AF65-F5344CB8AC3E}">
        <p14:creationId xmlns:p14="http://schemas.microsoft.com/office/powerpoint/2010/main" val="777843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4731488"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Note que, el producto punto entre dos vectores es un </a:t>
            </a:r>
            <a:r>
              <a:rPr lang="es-CR" sz="1600" i="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y que solo vectores con las </a:t>
            </a:r>
            <a:r>
              <a:rPr lang="es-CR" sz="1600" b="1" dirty="0">
                <a:solidFill>
                  <a:srgbClr val="595959"/>
                </a:solidFill>
                <a:latin typeface="Myriad Pro" panose="020B0503030403020204" pitchFamily="34" charset="0"/>
                <a:ea typeface="ＭＳ Ｐゴシック" panose="020B0600070205080204" pitchFamily="34" charset="-128"/>
              </a:rPr>
              <a:t>mismas dimensiones</a:t>
            </a:r>
            <a:r>
              <a:rPr lang="es-CR" sz="1600" dirty="0">
                <a:solidFill>
                  <a:srgbClr val="595959"/>
                </a:solidFill>
                <a:latin typeface="Myriad Pro" panose="020B0503030403020204" pitchFamily="34" charset="0"/>
                <a:ea typeface="ＭＳ Ｐゴシック" panose="020B0600070205080204" pitchFamily="34" charset="-128"/>
              </a:rPr>
              <a:t> son compatibles para realizar producto punto.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producto punto también se puede realizar en matrices.  El producto punto de una matriz X y una matriz Y, nos retornaría un vector cuyos coeficientes son el producto punto entre las filas de X y Y. Sin embargo, esto sucede siempre y cuando el número de filas de X coincida con el número de columnas de Y, esto nos dará como resultado una matriz de forma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err="1">
                <a:solidFill>
                  <a:srgbClr val="595959"/>
                </a:solidFill>
                <a:latin typeface="Andale Mono" panose="020B0509000000000004" pitchFamily="49" charset="0"/>
                <a:ea typeface="ＭＳ Ｐゴシック" panose="020B0600070205080204" pitchFamily="34" charset="-128"/>
              </a:rPr>
              <a:t>x.shape</a:t>
            </a:r>
            <a:r>
              <a:rPr lang="es-CR" sz="1600" dirty="0">
                <a:solidFill>
                  <a:srgbClr val="595959"/>
                </a:solidFill>
                <a:latin typeface="Andale Mono" panose="020B0509000000000004" pitchFamily="49" charset="0"/>
                <a:ea typeface="ＭＳ Ｐゴシック" panose="020B0600070205080204" pitchFamily="34" charset="-128"/>
              </a:rPr>
              <a:t>[0],</a:t>
            </a:r>
            <a:r>
              <a:rPr lang="es-CR" sz="1600" dirty="0" err="1">
                <a:solidFill>
                  <a:srgbClr val="595959"/>
                </a:solidFill>
                <a:latin typeface="Andale Mono" panose="020B0509000000000004" pitchFamily="49" charset="0"/>
                <a:ea typeface="ＭＳ Ｐゴシック" panose="020B0600070205080204" pitchFamily="34" charset="-128"/>
              </a:rPr>
              <a:t>y.shape</a:t>
            </a:r>
            <a:r>
              <a:rPr lang="es-CR" sz="1600" dirty="0">
                <a:solidFill>
                  <a:srgbClr val="595959"/>
                </a:solidFill>
                <a:latin typeface="Andale Mono" panose="020B0509000000000004" pitchFamily="49" charset="0"/>
                <a:ea typeface="ＭＳ Ｐゴシック" panose="020B0600070205080204" pitchFamily="34" charset="-128"/>
              </a:rPr>
              <a:t>[1])</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a:p>
        </p:txBody>
      </p:sp>
      <p:pic>
        <p:nvPicPr>
          <p:cNvPr id="10" name="Imagen 9" descr="Diagrama&#10;&#10;Descripción generada automáticamente">
            <a:extLst>
              <a:ext uri="{FF2B5EF4-FFF2-40B4-BE49-F238E27FC236}">
                <a16:creationId xmlns:a16="http://schemas.microsoft.com/office/drawing/2014/main" id="{248803E2-B54C-DE47-B2B6-E3293B1A1E44}"/>
              </a:ext>
            </a:extLst>
          </p:cNvPr>
          <p:cNvPicPr/>
          <p:nvPr/>
        </p:nvPicPr>
        <p:blipFill>
          <a:blip r:embed="rId2"/>
          <a:stretch>
            <a:fillRect/>
          </a:stretch>
        </p:blipFill>
        <p:spPr>
          <a:xfrm>
            <a:off x="4972493" y="774700"/>
            <a:ext cx="3955312" cy="3594100"/>
          </a:xfrm>
          <a:prstGeom prst="rect">
            <a:avLst/>
          </a:prstGeom>
        </p:spPr>
      </p:pic>
    </p:spTree>
    <p:extLst>
      <p:ext uri="{BB962C8B-B14F-4D97-AF65-F5344CB8AC3E}">
        <p14:creationId xmlns:p14="http://schemas.microsoft.com/office/powerpoint/2010/main" val="399261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01600"/>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operaciones de tensor tienen una interpretación geométrica, debido a que estas se pueden ver como coordenadas en un espacio geométrico. Por ejemplo, consideremos la suma. Comenzaremos con el siguiente vector:</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a:p>
        </p:txBody>
      </p:sp>
      <p:pic>
        <p:nvPicPr>
          <p:cNvPr id="5" name="Imagen 4">
            <a:extLst>
              <a:ext uri="{FF2B5EF4-FFF2-40B4-BE49-F238E27FC236}">
                <a16:creationId xmlns:a16="http://schemas.microsoft.com/office/drawing/2014/main" id="{52B3DBEC-E9D7-CC45-A7E8-15779425FF88}"/>
              </a:ext>
            </a:extLst>
          </p:cNvPr>
          <p:cNvPicPr/>
          <p:nvPr/>
        </p:nvPicPr>
        <p:blipFill>
          <a:blip r:embed="rId2"/>
          <a:stretch>
            <a:fillRect/>
          </a:stretch>
        </p:blipFill>
        <p:spPr>
          <a:xfrm>
            <a:off x="917599" y="3410393"/>
            <a:ext cx="5274945" cy="248920"/>
          </a:xfrm>
          <a:prstGeom prst="rect">
            <a:avLst/>
          </a:prstGeom>
        </p:spPr>
      </p:pic>
    </p:spTree>
    <p:extLst>
      <p:ext uri="{BB962C8B-B14F-4D97-AF65-F5344CB8AC3E}">
        <p14:creationId xmlns:p14="http://schemas.microsoft.com/office/powerpoint/2010/main" val="1886269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 es un punto en un espacio bidimensional. Podemos imaginar un vector como una flecha uniendo el origen al punto.</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26</a:t>
            </a:fld>
            <a:endParaRPr lang="en-US" altLang="es-CR"/>
          </a:p>
        </p:txBody>
      </p:sp>
      <p:pic>
        <p:nvPicPr>
          <p:cNvPr id="6" name="Imagen 5" descr="Imagen en blanco y negro&#10;&#10;Descripción generada automáticamente con confianza baja">
            <a:extLst>
              <a:ext uri="{FF2B5EF4-FFF2-40B4-BE49-F238E27FC236}">
                <a16:creationId xmlns:a16="http://schemas.microsoft.com/office/drawing/2014/main" id="{906335EC-BD54-3B43-97D1-773FA9037645}"/>
              </a:ext>
            </a:extLst>
          </p:cNvPr>
          <p:cNvPicPr/>
          <p:nvPr/>
        </p:nvPicPr>
        <p:blipFill>
          <a:blip r:embed="rId2"/>
          <a:stretch>
            <a:fillRect/>
          </a:stretch>
        </p:blipFill>
        <p:spPr>
          <a:xfrm>
            <a:off x="1934527" y="2571750"/>
            <a:ext cx="5274945" cy="1782000"/>
          </a:xfrm>
          <a:prstGeom prst="rect">
            <a:avLst/>
          </a:prstGeom>
        </p:spPr>
      </p:pic>
    </p:spTree>
    <p:extLst>
      <p:ext uri="{BB962C8B-B14F-4D97-AF65-F5344CB8AC3E}">
        <p14:creationId xmlns:p14="http://schemas.microsoft.com/office/powerpoint/2010/main" val="418629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774019"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Ahora consideremos un nuevo punto B, el cual sumaremos a A. Esto geométricamente se hace encadenando las dos flechas de vectores, la nueva ubicación resultante será la representación vectorial de la suma de ambos vectores.</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27</a:t>
            </a:fld>
            <a:endParaRPr lang="en-US" altLang="es-CR"/>
          </a:p>
        </p:txBody>
      </p:sp>
      <p:pic>
        <p:nvPicPr>
          <p:cNvPr id="7" name="Imagen 6" descr="Diagrama&#10;&#10;Descripción generada automáticamente">
            <a:extLst>
              <a:ext uri="{FF2B5EF4-FFF2-40B4-BE49-F238E27FC236}">
                <a16:creationId xmlns:a16="http://schemas.microsoft.com/office/drawing/2014/main" id="{0032A4BB-37AD-0C48-AD8D-A3ED46C81423}"/>
              </a:ext>
            </a:extLst>
          </p:cNvPr>
          <p:cNvPicPr/>
          <p:nvPr/>
        </p:nvPicPr>
        <p:blipFill>
          <a:blip r:embed="rId2">
            <a:extLst>
              <a:ext uri="{28A0092B-C50C-407E-A947-70E740481C1C}">
                <a14:useLocalDpi xmlns:a14="http://schemas.microsoft.com/office/drawing/2010/main" val="0"/>
              </a:ext>
            </a:extLst>
          </a:blip>
          <a:stretch>
            <a:fillRect/>
          </a:stretch>
        </p:blipFill>
        <p:spPr>
          <a:xfrm>
            <a:off x="5794744" y="1638890"/>
            <a:ext cx="2743200" cy="2387600"/>
          </a:xfrm>
          <a:prstGeom prst="rect">
            <a:avLst/>
          </a:prstGeom>
        </p:spPr>
      </p:pic>
    </p:spTree>
    <p:extLst>
      <p:ext uri="{BB962C8B-B14F-4D97-AF65-F5344CB8AC3E}">
        <p14:creationId xmlns:p14="http://schemas.microsoft.com/office/powerpoint/2010/main" val="281550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8229600"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Los pesos de una capa de una red neuronal contienen información aprendida por la red durante el entrenamiento. Inicialmente estas matrices de pesos son llenadas con pequeños valores aleatorios (inicialización aleatoria). Aunque los resultados no tengan mucho sentido, sí representan un punto de partida, ya que con base a estos iremos ajustando los pesos, basándonos en la retroalimentación. Este ajuste es lo que se conoce como </a:t>
            </a:r>
            <a:r>
              <a:rPr lang="es-CR" sz="2000" i="1" dirty="0">
                <a:solidFill>
                  <a:srgbClr val="595959"/>
                </a:solidFill>
                <a:latin typeface="Myriad Pro" panose="020B0503030403020204" pitchFamily="34" charset="0"/>
                <a:ea typeface="ＭＳ Ｐゴシック" panose="020B0600070205080204" pitchFamily="34" charset="-128"/>
              </a:rPr>
              <a:t>entrenamiento</a:t>
            </a:r>
            <a:r>
              <a:rPr lang="es-CR" sz="2000" dirty="0">
                <a:solidFill>
                  <a:srgbClr val="595959"/>
                </a:solidFill>
                <a:latin typeface="Myriad Pro" panose="020B0503030403020204" pitchFamily="34" charset="0"/>
                <a:ea typeface="ＭＳ Ｐゴシック" panose="020B0600070205080204" pitchFamily="34" charset="-128"/>
              </a:rPr>
              <a:t>, es decir, el </a:t>
            </a:r>
            <a:r>
              <a:rPr lang="es-CR" sz="2000" i="1" dirty="0">
                <a:solidFill>
                  <a:srgbClr val="595959"/>
                </a:solidFill>
                <a:latin typeface="Myriad Pro" panose="020B0503030403020204" pitchFamily="34" charset="0"/>
                <a:ea typeface="ＭＳ Ｐゴシック" panose="020B0600070205080204" pitchFamily="34" charset="-128"/>
              </a:rPr>
              <a:t>aprendizaje</a:t>
            </a:r>
            <a:r>
              <a:rPr lang="es-CR" sz="2000" dirty="0">
                <a:solidFill>
                  <a:srgbClr val="595959"/>
                </a:solidFill>
                <a:latin typeface="Myriad Pro" panose="020B0503030403020204" pitchFamily="34" charset="0"/>
                <a:ea typeface="ＭＳ Ｐゴシック" panose="020B0600070205080204" pitchFamily="34" charset="-128"/>
              </a:rPr>
              <a:t> del </a:t>
            </a:r>
            <a:r>
              <a:rPr lang="es-CR" sz="2000" b="1" i="1" dirty="0">
                <a:solidFill>
                  <a:srgbClr val="595959"/>
                </a:solidFill>
                <a:latin typeface="Myriad Pro" panose="020B0503030403020204" pitchFamily="34" charset="0"/>
                <a:ea typeface="ＭＳ Ｐゴシック" panose="020B0600070205080204" pitchFamily="34" charset="-128"/>
              </a:rPr>
              <a:t>Machine Learning</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28</a:t>
            </a:fld>
            <a:endParaRPr lang="en-US" altLang="es-CR"/>
          </a:p>
        </p:txBody>
      </p:sp>
    </p:spTree>
    <p:extLst>
      <p:ext uri="{BB962C8B-B14F-4D97-AF65-F5344CB8AC3E}">
        <p14:creationId xmlns:p14="http://schemas.microsoft.com/office/powerpoint/2010/main" val="55157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59544"/>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Todo esto sucede dentro de un ciclo de entrenamiento (training loop), repetiremos estos pasos tanto como sea necesario:</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Divida los datos en muestras de entrenamiento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prueba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Ejecute la red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paso llamado pase directo) para obtener predicciones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Calcule la pérdida de la red en el lote, una medida de error entre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Actualice todos los pesos de la red de manera que reduzca ligeramente el error en este lote.</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29</a:t>
            </a:fld>
            <a:endParaRPr lang="en-US" altLang="es-CR"/>
          </a:p>
        </p:txBody>
      </p:sp>
      <p:sp>
        <p:nvSpPr>
          <p:cNvPr id="5" name="CuadroTexto 4">
            <a:extLst>
              <a:ext uri="{FF2B5EF4-FFF2-40B4-BE49-F238E27FC236}">
                <a16:creationId xmlns:a16="http://schemas.microsoft.com/office/drawing/2014/main" id="{0235E5B6-DAC9-6D4A-92FC-013F30A6CA6F}"/>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53913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err="1">
                <a:solidFill>
                  <a:srgbClr val="595959"/>
                </a:solidFill>
                <a:latin typeface="Myriad Pro" panose="020B0503030403020204" pitchFamily="34" charset="0"/>
                <a:ea typeface="ＭＳ Ｐゴシック" panose="020B0600070205080204" pitchFamily="34" charset="-128"/>
              </a:rPr>
              <a:t>Multilayer</a:t>
            </a:r>
            <a:r>
              <a:rPr lang="es-CR" sz="2400" dirty="0">
                <a:solidFill>
                  <a:srgbClr val="595959"/>
                </a:solidFill>
                <a:latin typeface="Myriad Pro" panose="020B0503030403020204" pitchFamily="34" charset="0"/>
                <a:ea typeface="ＭＳ Ｐゴシック" panose="020B0600070205080204" pitchFamily="34" charset="-128"/>
              </a:rPr>
              <a:t> </a:t>
            </a:r>
            <a:r>
              <a:rPr lang="es-CR" sz="2400" dirty="0" err="1">
                <a:solidFill>
                  <a:srgbClr val="595959"/>
                </a:solidFill>
                <a:latin typeface="Myriad Pro" panose="020B0503030403020204" pitchFamily="34" charset="0"/>
                <a:ea typeface="ＭＳ Ｐゴシック" panose="020B0600070205080204" pitchFamily="34" charset="-128"/>
              </a:rPr>
              <a:t>Perceptron</a:t>
            </a:r>
            <a:r>
              <a:rPr lang="es-CR" sz="2400" dirty="0">
                <a:solidFill>
                  <a:srgbClr val="595959"/>
                </a:solidFill>
                <a:latin typeface="Myriad Pro" panose="020B0503030403020204" pitchFamily="34" charset="0"/>
                <a:ea typeface="ＭＳ Ｐゴシック" panose="020B0600070205080204" pitchFamily="34" charset="-128"/>
              </a:rPr>
              <a:t> (MLP)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22489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red MLP (</a:t>
            </a:r>
            <a:r>
              <a:rPr lang="es-CR" sz="1600" dirty="0" err="1">
                <a:solidFill>
                  <a:srgbClr val="595959"/>
                </a:solidFill>
                <a:latin typeface="Myriad Pro" panose="020B0503030403020204" pitchFamily="34" charset="0"/>
                <a:ea typeface="ＭＳ Ｐゴシック" panose="020B0600070205080204" pitchFamily="34" charset="-128"/>
              </a:rPr>
              <a:t>Multilayer</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err="1">
                <a:solidFill>
                  <a:srgbClr val="595959"/>
                </a:solidFill>
                <a:latin typeface="Myriad Pro" panose="020B0503030403020204" pitchFamily="34" charset="0"/>
                <a:ea typeface="ＭＳ Ｐゴシック" panose="020B0600070205080204" pitchFamily="34" charset="-128"/>
              </a:rPr>
              <a:t>Perceptron</a:t>
            </a:r>
            <a:r>
              <a:rPr lang="es-CR" sz="1600" dirty="0">
                <a:solidFill>
                  <a:srgbClr val="595959"/>
                </a:solidFill>
                <a:latin typeface="Myriad Pro" panose="020B0503030403020204" pitchFamily="34" charset="0"/>
                <a:ea typeface="ＭＳ Ｐゴシック" panose="020B0600070205080204" pitchFamily="34" charset="-128"/>
              </a:rPr>
              <a:t>) se usará para construir un clasificador simple usando </a:t>
            </a:r>
            <a:r>
              <a:rPr lang="es-CR" sz="1600" dirty="0">
                <a:solidFill>
                  <a:srgbClr val="595959"/>
                </a:solidFill>
                <a:latin typeface="Courier" pitchFamily="2" charset="0"/>
                <a:ea typeface="ＭＳ Ｐゴシック" panose="020B0600070205080204" pitchFamily="34" charset="-128"/>
              </a:rPr>
              <a:t>tf.keras</a:t>
            </a:r>
            <a:r>
              <a:rPr lang="es-CR" sz="1600" dirty="0">
                <a:solidFill>
                  <a:srgbClr val="595959"/>
                </a:solidFill>
                <a:latin typeface="Myriad Pro" panose="020B0503030403020204" pitchFamily="34" charset="0"/>
                <a:ea typeface="ＭＳ Ｐゴシック" panose="020B0600070205080204" pitchFamily="34" charset="-128"/>
              </a:rPr>
              <a:t>.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Supongamos que el objetivo es crear una red neuronal para identificar números a partir de dígitos escritos a mano. Este es un trabajo clásico de las redes clasificadoras que se puede entrenar mediante regresión logística.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clasificador MLP, es esencial que comprendamos el conjunto de datos </a:t>
            </a:r>
            <a:r>
              <a:rPr lang="es-CR" sz="1600" b="1" dirty="0">
                <a:solidFill>
                  <a:srgbClr val="595959"/>
                </a:solidFill>
                <a:latin typeface="Myriad Pro" panose="020B0503030403020204" pitchFamily="34" charset="0"/>
                <a:ea typeface="ＭＳ Ｐゴシック" panose="020B0600070205080204" pitchFamily="34" charset="-128"/>
              </a:rPr>
              <a:t>MNIST</a:t>
            </a:r>
            <a:r>
              <a:rPr lang="es-CR" sz="1600" dirty="0">
                <a:solidFill>
                  <a:srgbClr val="595959"/>
                </a:solidFill>
                <a:latin typeface="Myriad Pro" panose="020B0503030403020204" pitchFamily="34" charset="0"/>
                <a:ea typeface="ＭＳ Ｐゴシック" panose="020B0600070205080204" pitchFamily="34" charset="-128"/>
              </a:rPr>
              <a:t>. MNIST se utiliza para explicar y validar muchas teorías de Deep Learning porque las 70.000 muestras que contiene son pequeñas, pero suficientemente ricas en información.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Eventualmente acabaremos teniendo una red con un error muy bajo. La red habrá “aprendido” a mapear sus entradas a los objetivos buscados. Aquí el verdadero reto consistirá en encontrar los pesos adecuados para la red. ¿Cómo saber si los pesos deben aumentan o disminuir?</a:t>
            </a:r>
          </a:p>
          <a:p>
            <a:pPr algn="just"/>
            <a:r>
              <a:rPr lang="es-CR" sz="2000" dirty="0">
                <a:solidFill>
                  <a:srgbClr val="595959"/>
                </a:solidFill>
                <a:latin typeface="Myriad Pro" panose="020B0503030403020204" pitchFamily="34" charset="0"/>
                <a:ea typeface="ＭＳ Ｐゴシック" panose="020B0600070205080204" pitchFamily="34" charset="-128"/>
              </a:rPr>
              <a:t>Un buen método es aprovechar el hecho de que todas las operaciones utilizadas en la red son diferenciables (derivables) y calcular el </a:t>
            </a:r>
            <a:r>
              <a:rPr lang="es-CR" sz="2000" b="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de la pérdida con respecto a los coeficientes de la red. Luego se puede mover los coeficientes en la dirección opuesta al gradiente, disminuyendo así la pérdida.</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30</a:t>
            </a:fld>
            <a:endParaRPr lang="en-US" altLang="es-CR"/>
          </a:p>
        </p:txBody>
      </p:sp>
    </p:spTree>
    <p:extLst>
      <p:ext uri="{BB962C8B-B14F-4D97-AF65-F5344CB8AC3E}">
        <p14:creationId xmlns:p14="http://schemas.microsoft.com/office/powerpoint/2010/main" val="3873985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104199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una función continua y suave (derivable) </a:t>
                </a:r>
                <a:r>
                  <a:rPr lang="es-CR" sz="2000" b="1" i="1" dirty="0">
                    <a:solidFill>
                      <a:srgbClr val="595959"/>
                    </a:solidFill>
                    <a:latin typeface="Andale Mono" panose="020B0509000000000004" pitchFamily="49" charset="0"/>
                    <a:ea typeface="ＭＳ Ｐゴシック" panose="020B0600070205080204" pitchFamily="34" charset="-128"/>
                  </a:rPr>
                  <a:t>f(x) = y</a:t>
                </a:r>
                <a:r>
                  <a:rPr lang="es-CR" sz="2000" dirty="0">
                    <a:solidFill>
                      <a:srgbClr val="595959"/>
                    </a:solidFill>
                    <a:latin typeface="Myriad Pro" panose="020B0503030403020204" pitchFamily="34" charset="0"/>
                    <a:ea typeface="ＭＳ Ｐゴシック" panose="020B0600070205080204" pitchFamily="34" charset="-128"/>
                  </a:rPr>
                  <a:t>; en </a:t>
                </a:r>
                <a14:m>
                  <m:oMath xmlns:m="http://schemas.openxmlformats.org/officeDocument/2006/math">
                    <m:r>
                      <a:rPr lang="es-CR" sz="2000" i="1" smtClean="0">
                        <a:solidFill>
                          <a:srgbClr val="595959"/>
                        </a:solidFill>
                        <a:latin typeface="Cambria Math" panose="02040503050406030204" pitchFamily="18" charset="0"/>
                        <a:ea typeface="Cambria Math" panose="02040503050406030204" pitchFamily="18" charset="0"/>
                      </a:rPr>
                      <m:t>ℝ</m:t>
                    </m:r>
                  </m:oMath>
                </a14:m>
                <a:r>
                  <a:rPr lang="es-CR" sz="2000" dirty="0">
                    <a:solidFill>
                      <a:srgbClr val="595959"/>
                    </a:solidFill>
                    <a:latin typeface="Myriad Pro" panose="020B0503030403020204" pitchFamily="34" charset="0"/>
                    <a:ea typeface="ＭＳ Ｐゴシック" panose="020B0600070205080204" pitchFamily="34" charset="-128"/>
                  </a:rPr>
                  <a:t>. Como la función es </a:t>
                </a:r>
                <a:r>
                  <a:rPr lang="es-CR" sz="2000" i="1" dirty="0">
                    <a:solidFill>
                      <a:srgbClr val="595959"/>
                    </a:solidFill>
                    <a:latin typeface="Myriad Pro" panose="020B0503030403020204" pitchFamily="34" charset="0"/>
                    <a:ea typeface="ＭＳ Ｐゴシック" panose="020B0600070205080204" pitchFamily="34" charset="-128"/>
                  </a:rPr>
                  <a:t>continua</a:t>
                </a:r>
                <a:r>
                  <a:rPr lang="es-CR" sz="2000" dirty="0">
                    <a:solidFill>
                      <a:srgbClr val="595959"/>
                    </a:solidFill>
                    <a:latin typeface="Myriad Pro" panose="020B0503030403020204" pitchFamily="34" charset="0"/>
                    <a:ea typeface="ＭＳ Ｐゴシック" panose="020B0600070205080204" pitchFamily="34" charset="-128"/>
                  </a:rPr>
                  <a:t>,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genera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8229600" cy="1041990"/>
              </a:xfrm>
              <a:blipFill>
                <a:blip r:embed="rId2"/>
                <a:stretch>
                  <a:fillRect l="-772" t="-3614" r="-772" b="-6024"/>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31</a:t>
            </a:fld>
            <a:endParaRPr lang="en-US" altLang="es-CR"/>
          </a:p>
        </p:txBody>
      </p:sp>
      <p:pic>
        <p:nvPicPr>
          <p:cNvPr id="5" name="Imagen 4">
            <a:extLst>
              <a:ext uri="{FF2B5EF4-FFF2-40B4-BE49-F238E27FC236}">
                <a16:creationId xmlns:a16="http://schemas.microsoft.com/office/drawing/2014/main" id="{5FCF7734-B9C8-454F-BA8B-3B59283B51D7}"/>
              </a:ext>
            </a:extLst>
          </p:cNvPr>
          <p:cNvPicPr/>
          <p:nvPr/>
        </p:nvPicPr>
        <p:blipFill>
          <a:blip r:embed="rId3"/>
          <a:stretch>
            <a:fillRect/>
          </a:stretch>
        </p:blipFill>
        <p:spPr>
          <a:xfrm>
            <a:off x="548640" y="2179442"/>
            <a:ext cx="6004560" cy="448127"/>
          </a:xfrm>
          <a:prstGeom prst="rect">
            <a:avLst/>
          </a:prstGeom>
        </p:spPr>
      </p:pic>
      <p:sp>
        <p:nvSpPr>
          <p:cNvPr id="6" name="CuadroTexto 5">
            <a:extLst>
              <a:ext uri="{FF2B5EF4-FFF2-40B4-BE49-F238E27FC236}">
                <a16:creationId xmlns:a16="http://schemas.microsoft.com/office/drawing/2014/main" id="{4D8A1C54-093D-5F48-85F7-C3C5BE0DB9B5}"/>
              </a:ext>
            </a:extLst>
          </p:cNvPr>
          <p:cNvSpPr txBox="1"/>
          <p:nvPr/>
        </p:nvSpPr>
        <p:spPr>
          <a:xfrm>
            <a:off x="457200" y="2825457"/>
            <a:ext cx="8132164" cy="1191907"/>
          </a:xfrm>
          <a:prstGeom prst="rect">
            <a:avLst/>
          </a:prstGeom>
          <a:noFill/>
        </p:spPr>
        <p:txBody>
          <a:bodyPr wrap="square" rtlCol="0">
            <a:spAutoFit/>
          </a:bodyPr>
          <a:lstStyle/>
          <a:p>
            <a:pPr algn="just"/>
            <a:r>
              <a:rPr lang="es-CR" dirty="0">
                <a:solidFill>
                  <a:srgbClr val="595959"/>
                </a:solidFill>
                <a:latin typeface="Myriad Pro" panose="020B0503030403020204" pitchFamily="34" charset="0"/>
              </a:rPr>
              <a:t>Como la función es </a:t>
            </a:r>
            <a:r>
              <a:rPr lang="es-CR" i="1" dirty="0">
                <a:solidFill>
                  <a:srgbClr val="595959"/>
                </a:solidFill>
                <a:latin typeface="Myriad Pro" panose="020B0503030403020204" pitchFamily="34" charset="0"/>
              </a:rPr>
              <a:t>suave</a:t>
            </a:r>
            <a:r>
              <a:rPr lang="es-CR" dirty="0">
                <a:solidFill>
                  <a:srgbClr val="595959"/>
                </a:solidFill>
                <a:latin typeface="Myriad Pro" panose="020B0503030403020204" pitchFamily="34" charset="0"/>
              </a:rPr>
              <a:t>, es decir, no tiene pendientes muy pronunciadas, cuando </a:t>
            </a:r>
            <a:r>
              <a:rPr lang="es-CR" b="1" i="1" dirty="0">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 es lo suficientemente pequeño, alrededor de un cierto punto </a:t>
            </a:r>
            <a:r>
              <a:rPr lang="es-CR" b="1" i="1" dirty="0">
                <a:solidFill>
                  <a:srgbClr val="595959"/>
                </a:solidFill>
                <a:latin typeface="Andale Mono" panose="020B0509000000000004" pitchFamily="49" charset="0"/>
              </a:rPr>
              <a:t>p</a:t>
            </a:r>
            <a:r>
              <a:rPr lang="es-CR" dirty="0">
                <a:solidFill>
                  <a:srgbClr val="595959"/>
                </a:solidFill>
                <a:latin typeface="Myriad Pro" panose="020B0503030403020204" pitchFamily="34" charset="0"/>
              </a:rPr>
              <a:t>, es posible aproximar </a:t>
            </a:r>
            <a:r>
              <a:rPr lang="es-CR" b="1" i="1" dirty="0">
                <a:solidFill>
                  <a:srgbClr val="595959"/>
                </a:solidFill>
                <a:latin typeface="Myriad Pro" panose="020B0503030403020204" pitchFamily="34" charset="0"/>
              </a:rPr>
              <a:t>f</a:t>
            </a:r>
            <a:r>
              <a:rPr lang="es-CR" dirty="0">
                <a:solidFill>
                  <a:srgbClr val="595959"/>
                </a:solidFill>
                <a:latin typeface="Myriad Pro" panose="020B0503030403020204" pitchFamily="34" charset="0"/>
              </a:rPr>
              <a:t> como una función lineal de pendiente </a:t>
            </a:r>
            <a:r>
              <a:rPr lang="es-CR" b="1" i="1" dirty="0">
                <a:solidFill>
                  <a:srgbClr val="595959"/>
                </a:solidFill>
                <a:latin typeface="Andale Mono" panose="020B0509000000000004" pitchFamily="49" charset="0"/>
              </a:rPr>
              <a:t>a</a:t>
            </a:r>
            <a:r>
              <a:rPr lang="es-CR" dirty="0">
                <a:solidFill>
                  <a:srgbClr val="595959"/>
                </a:solidFill>
                <a:latin typeface="Myriad Pro" panose="020B0503030403020204" pitchFamily="34" charset="0"/>
              </a:rPr>
              <a:t>, de modo que </a:t>
            </a:r>
            <a:r>
              <a:rPr lang="es-CR" b="1" i="1" dirty="0">
                <a:solidFill>
                  <a:srgbClr val="595959"/>
                </a:solidFill>
                <a:latin typeface="Andale Mono" panose="020B0509000000000004" pitchFamily="49" charset="0"/>
              </a:rPr>
              <a:t>epsilon_y</a:t>
            </a:r>
            <a:r>
              <a:rPr lang="es-CR" dirty="0">
                <a:solidFill>
                  <a:srgbClr val="595959"/>
                </a:solidFill>
                <a:latin typeface="Myriad Pro" panose="020B0503030403020204" pitchFamily="34" charset="0"/>
              </a:rPr>
              <a:t> se convierte en </a:t>
            </a:r>
            <a:r>
              <a:rPr lang="es-CR" b="1" i="1" dirty="0">
                <a:solidFill>
                  <a:srgbClr val="595959"/>
                </a:solidFill>
                <a:latin typeface="Andale Mono" panose="020B0509000000000004" pitchFamily="49" charset="0"/>
              </a:rPr>
              <a:t>a*</a:t>
            </a:r>
            <a:r>
              <a:rPr lang="es-CR" b="1" i="1" dirty="0" err="1">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a:t>
            </a:r>
            <a:endParaRPr lang="es-CR" dirty="0"/>
          </a:p>
        </p:txBody>
      </p:sp>
      <p:pic>
        <p:nvPicPr>
          <p:cNvPr id="7" name="Imagen 6">
            <a:extLst>
              <a:ext uri="{FF2B5EF4-FFF2-40B4-BE49-F238E27FC236}">
                <a16:creationId xmlns:a16="http://schemas.microsoft.com/office/drawing/2014/main" id="{ACC47A17-7F85-1246-8BBC-0B0996C96E0C}"/>
              </a:ext>
            </a:extLst>
          </p:cNvPr>
          <p:cNvPicPr/>
          <p:nvPr/>
        </p:nvPicPr>
        <p:blipFill>
          <a:blip r:embed="rId4"/>
          <a:stretch>
            <a:fillRect/>
          </a:stretch>
        </p:blipFill>
        <p:spPr>
          <a:xfrm>
            <a:off x="548640" y="4101510"/>
            <a:ext cx="5402455" cy="431004"/>
          </a:xfrm>
          <a:prstGeom prst="rect">
            <a:avLst/>
          </a:prstGeom>
        </p:spPr>
      </p:pic>
    </p:spTree>
    <p:extLst>
      <p:ext uri="{BB962C8B-B14F-4D97-AF65-F5344CB8AC3E}">
        <p14:creationId xmlns:p14="http://schemas.microsoft.com/office/powerpoint/2010/main" val="3400013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61979"/>
            <a:ext cx="4726836" cy="3565051"/>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Está pendiente es la derivada de </a:t>
            </a:r>
            <a:r>
              <a:rPr lang="es-CR" sz="1600" b="1" i="1" dirty="0">
                <a:solidFill>
                  <a:srgbClr val="595959"/>
                </a:solidFill>
                <a:latin typeface="Myriad Pro" panose="020B0503030403020204" pitchFamily="34" charset="0"/>
                <a:ea typeface="ＭＳ Ｐゴシック" panose="020B0600070205080204" pitchFamily="34" charset="-128"/>
              </a:rPr>
              <a:t>f</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Si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es </a:t>
            </a:r>
            <a:r>
              <a:rPr lang="es-CR" sz="1600" i="1" dirty="0">
                <a:solidFill>
                  <a:srgbClr val="595959"/>
                </a:solidFill>
                <a:latin typeface="Myriad Pro" panose="020B0503030403020204" pitchFamily="34" charset="0"/>
                <a:ea typeface="ＭＳ Ｐゴシック" panose="020B0600070205080204" pitchFamily="34" charset="-128"/>
              </a:rPr>
              <a:t>negativa</a:t>
            </a:r>
            <a:r>
              <a:rPr lang="es-CR" sz="1600" dirty="0">
                <a:solidFill>
                  <a:srgbClr val="595959"/>
                </a:solidFill>
                <a:latin typeface="Myriad Pro" panose="020B0503030403020204" pitchFamily="34" charset="0"/>
                <a:ea typeface="ＭＳ Ｐゴシック" panose="020B0600070205080204" pitchFamily="34" charset="-128"/>
              </a:rPr>
              <a:t>, esto quiere decir que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alrededor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resultaría en una </a:t>
            </a:r>
            <a:r>
              <a:rPr lang="es-CR" sz="1600" i="1" dirty="0">
                <a:solidFill>
                  <a:srgbClr val="595959"/>
                </a:solidFill>
                <a:latin typeface="Myriad Pro" panose="020B0503030403020204" pitchFamily="34" charset="0"/>
                <a:ea typeface="ＭＳ Ｐゴシック" panose="020B0600070205080204" pitchFamily="34" charset="-128"/>
              </a:rPr>
              <a:t>disminución</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Si por otra parte,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fuera </a:t>
            </a:r>
            <a:r>
              <a:rPr lang="es-CR" sz="1600" i="1" dirty="0">
                <a:solidFill>
                  <a:srgbClr val="595959"/>
                </a:solidFill>
                <a:latin typeface="Myriad Pro" panose="020B0503030403020204" pitchFamily="34" charset="0"/>
                <a:ea typeface="ＭＳ Ｐゴシック" panose="020B0600070205080204" pitchFamily="34" charset="-128"/>
              </a:rPr>
              <a:t>positiva</a:t>
            </a:r>
            <a:r>
              <a:rPr lang="es-CR" sz="1600" dirty="0">
                <a:solidFill>
                  <a:srgbClr val="595959"/>
                </a:solidFill>
                <a:latin typeface="Myriad Pro" panose="020B0503030403020204" pitchFamily="34" charset="0"/>
                <a:ea typeface="ＭＳ Ｐゴシック" panose="020B0600070205080204" pitchFamily="34" charset="-128"/>
              </a:rPr>
              <a:t>,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resultaría en un </a:t>
            </a:r>
            <a:r>
              <a:rPr lang="es-CR" sz="1600" i="1" dirty="0">
                <a:solidFill>
                  <a:srgbClr val="595959"/>
                </a:solidFill>
                <a:latin typeface="Myriad Pro" panose="020B0503030403020204" pitchFamily="34" charset="0"/>
                <a:ea typeface="ＭＳ Ｐゴシック" panose="020B0600070205080204" pitchFamily="34" charset="-128"/>
              </a:rPr>
              <a:t>aumento</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Además, el valor absoluto de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(la magnitud de la derivada) indicará qué tan rápido ocurrirá este aumento o disminución.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Cabe resaltar, que la aproximación es válida solo cuando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está lo suficientemente cerca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32</a:t>
            </a:fld>
            <a:endParaRPr lang="en-US" altLang="es-CR"/>
          </a:p>
        </p:txBody>
      </p:sp>
      <p:pic>
        <p:nvPicPr>
          <p:cNvPr id="8" name="Imagen 7" descr="Diagrama&#10;&#10;Descripción generada automáticamente">
            <a:extLst>
              <a:ext uri="{FF2B5EF4-FFF2-40B4-BE49-F238E27FC236}">
                <a16:creationId xmlns:a16="http://schemas.microsoft.com/office/drawing/2014/main" id="{BBAEFAF2-0875-0744-891F-4FCA1B993A4E}"/>
              </a:ext>
            </a:extLst>
          </p:cNvPr>
          <p:cNvPicPr/>
          <p:nvPr/>
        </p:nvPicPr>
        <p:blipFill>
          <a:blip r:embed="rId2">
            <a:extLst>
              <a:ext uri="{28A0092B-C50C-407E-A947-70E740481C1C}">
                <a14:useLocalDpi xmlns:a14="http://schemas.microsoft.com/office/drawing/2010/main" val="0"/>
              </a:ext>
            </a:extLst>
          </a:blip>
          <a:stretch>
            <a:fillRect/>
          </a:stretch>
        </p:blipFill>
        <p:spPr>
          <a:xfrm>
            <a:off x="5184036" y="1545965"/>
            <a:ext cx="3756660" cy="2340610"/>
          </a:xfrm>
          <a:prstGeom prst="rect">
            <a:avLst/>
          </a:prstGeom>
        </p:spPr>
      </p:pic>
    </p:spTree>
    <p:extLst>
      <p:ext uri="{BB962C8B-B14F-4D97-AF65-F5344CB8AC3E}">
        <p14:creationId xmlns:p14="http://schemas.microsoft.com/office/powerpoint/2010/main" val="2623772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1858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cada función diferenciable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(que se puede derivar), existe una función derivada </a:t>
            </a:r>
            <a:r>
              <a:rPr lang="es-CR" sz="2000" b="1" i="1" dirty="0">
                <a:solidFill>
                  <a:srgbClr val="595959"/>
                </a:solidFill>
                <a:latin typeface="Andale Mono" panose="020B0509000000000004" pitchFamily="49" charset="0"/>
                <a:ea typeface="ＭＳ Ｐゴシック" panose="020B0600070205080204" pitchFamily="34" charset="-128"/>
              </a:rPr>
              <a:t>f´(x) </a:t>
            </a:r>
            <a:r>
              <a:rPr lang="es-CR" sz="2000" dirty="0">
                <a:solidFill>
                  <a:srgbClr val="595959"/>
                </a:solidFill>
                <a:latin typeface="Myriad Pro" panose="020B0503030403020204" pitchFamily="34" charset="0"/>
                <a:ea typeface="ＭＳ Ｐゴシック" panose="020B0600070205080204" pitchFamily="34" charset="-128"/>
              </a:rPr>
              <a:t>que mapea valores de </a:t>
            </a:r>
            <a:r>
              <a:rPr lang="es-CR" sz="2000"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a la pendiente de la aproximación lineal local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esos puntos.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la derivada de </a:t>
            </a:r>
            <a:r>
              <a:rPr lang="es-CR" sz="2000" b="1" i="1" dirty="0">
                <a:solidFill>
                  <a:srgbClr val="595959"/>
                </a:solidFill>
                <a:latin typeface="Andale Mono" panose="020B0509000000000004" pitchFamily="49" charset="0"/>
                <a:ea typeface="ＭＳ Ｐゴシック" panose="020B0600070205080204" pitchFamily="34" charset="-128"/>
              </a:rPr>
              <a:t>sen(x)</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cos(x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la derivada de </a:t>
            </a:r>
            <a:r>
              <a:rPr lang="es-CR" sz="2000" b="1" i="1" dirty="0">
                <a:solidFill>
                  <a:srgbClr val="595959"/>
                </a:solidFill>
                <a:latin typeface="Andale Mono" panose="020B0509000000000004" pitchFamily="49" charset="0"/>
                <a:ea typeface="ＭＳ Ｐゴシック" panose="020B0600070205080204" pitchFamily="34" charset="-128"/>
              </a:rPr>
              <a:t>f(x) = a*x</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a:t>
            </a:r>
            <a:r>
              <a:rPr lang="es-CR" sz="2000" b="1" i="1" dirty="0">
                <a:solidFill>
                  <a:srgbClr val="595959"/>
                </a:solidFill>
                <a:latin typeface="Andale Mono" panose="020B0509000000000004" pitchFamily="49" charset="0"/>
                <a:ea typeface="ＭＳ Ｐゴシック" panose="020B0600070205080204" pitchFamily="34" charset="-128"/>
              </a:rPr>
              <a:t>f´(x) = a</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En conclusión, la derivada describe como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evoluciona al cambiar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Si deseáramos minimizar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solo debemos mover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en la dirección opuesta a la derivada.</a:t>
            </a: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33</a:t>
            </a:fld>
            <a:endParaRPr lang="en-US" altLang="es-CR"/>
          </a:p>
        </p:txBody>
      </p:sp>
    </p:spTree>
    <p:extLst>
      <p:ext uri="{BB962C8B-B14F-4D97-AF65-F5344CB8AC3E}">
        <p14:creationId xmlns:p14="http://schemas.microsoft.com/office/powerpoint/2010/main" val="3401272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114800" cy="3196378"/>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 </a:t>
                </a: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la función </a:t>
                </a:r>
                <a14:m>
                  <m:oMath xmlns:m="http://schemas.openxmlformats.org/officeDocument/2006/math">
                    <m:sSup>
                      <m:sSupPr>
                        <m:ctrlPr>
                          <a:rPr lang="es-CR" sz="2000" b="1" i="1" smtClean="0">
                            <a:solidFill>
                              <a:srgbClr val="595959"/>
                            </a:solidFill>
                            <a:latin typeface="Cambria Math" panose="02040503050406030204" pitchFamily="18" charset="0"/>
                            <a:ea typeface="ＭＳ Ｐゴシック" panose="020B0600070205080204" pitchFamily="34" charset="-128"/>
                          </a:rPr>
                        </m:ctrlPr>
                      </m:sSupPr>
                      <m:e>
                        <m:r>
                          <a:rPr lang="es-CR" sz="2000" b="1" i="1" smtClean="0">
                            <a:solidFill>
                              <a:srgbClr val="595959"/>
                            </a:solidFill>
                            <a:latin typeface="Cambria Math" panose="02040503050406030204" pitchFamily="18" charset="0"/>
                            <a:ea typeface="ＭＳ Ｐゴシック" panose="020B0600070205080204" pitchFamily="34" charset="-128"/>
                          </a:rPr>
                          <m:t>𝒙</m:t>
                        </m:r>
                      </m:e>
                      <m:sup>
                        <m:r>
                          <a:rPr lang="es-CR" sz="2000" b="1" i="1" smtClean="0">
                            <a:solidFill>
                              <a:srgbClr val="595959"/>
                            </a:solidFill>
                            <a:latin typeface="Cambria Math" panose="02040503050406030204" pitchFamily="18" charset="0"/>
                            <a:ea typeface="ＭＳ Ｐゴシック" panose="020B0600070205080204" pitchFamily="34" charset="-128"/>
                          </a:rPr>
                          <m:t>𝟐</m:t>
                        </m:r>
                      </m:sup>
                    </m:sSup>
                  </m:oMath>
                </a14:m>
                <a:r>
                  <a:rPr lang="es-CR" sz="2000" dirty="0">
                    <a:solidFill>
                      <a:srgbClr val="595959"/>
                    </a:solidFill>
                    <a:latin typeface="Myriad Pro" panose="020B0503030403020204" pitchFamily="34" charset="0"/>
                    <a:ea typeface="ＭＳ Ｐゴシック" panose="020B0600070205080204" pitchFamily="34" charset="-128"/>
                  </a:rPr>
                  <a:t> , tenemos que su derivada es </a:t>
                </a:r>
                <a:r>
                  <a:rPr lang="es-CR" sz="2000" b="1" i="1" dirty="0">
                    <a:solidFill>
                      <a:srgbClr val="595959"/>
                    </a:solidFill>
                    <a:latin typeface="Cambria Math" panose="02040503050406030204" pitchFamily="18" charset="0"/>
                    <a:ea typeface="Cambria Math" panose="02040503050406030204" pitchFamily="18" charset="0"/>
                  </a:rPr>
                  <a:t>2x</a:t>
                </a:r>
                <a:r>
                  <a:rPr lang="es-CR" sz="2000" dirty="0">
                    <a:solidFill>
                      <a:srgbClr val="595959"/>
                    </a:solidFill>
                    <a:latin typeface="Myriad Pro" panose="020B0503030403020204" pitchFamily="34" charset="0"/>
                    <a:ea typeface="ＭＳ Ｐゴシック" panose="020B0600070205080204" pitchFamily="34" charset="-128"/>
                  </a:rPr>
                  <a:t>, ¿pero esto qué quiere decir geométricamente? Vea que para el punto </a:t>
                </a:r>
                <a:r>
                  <a:rPr lang="es-CR" sz="2000" b="1" i="1" dirty="0">
                    <a:solidFill>
                      <a:srgbClr val="595959"/>
                    </a:solidFill>
                    <a:latin typeface="Cambria Math" panose="02040503050406030204" pitchFamily="18" charset="0"/>
                    <a:ea typeface="Cambria Math" panose="02040503050406030204" pitchFamily="18" charset="0"/>
                  </a:rPr>
                  <a:t>x=2</a:t>
                </a:r>
                <a:r>
                  <a:rPr lang="es-CR" sz="2000" dirty="0">
                    <a:solidFill>
                      <a:srgbClr val="595959"/>
                    </a:solidFill>
                    <a:latin typeface="Myriad Pro" panose="020B0503030403020204" pitchFamily="34" charset="0"/>
                    <a:ea typeface="ＭＳ Ｐゴシック" panose="020B0600070205080204" pitchFamily="34" charset="-128"/>
                  </a:rPr>
                  <a:t> su derivada (su aproximación lineal) sería </a:t>
                </a:r>
                <a:r>
                  <a:rPr lang="es-CR" sz="2000" b="1" dirty="0">
                    <a:solidFill>
                      <a:srgbClr val="595959"/>
                    </a:solidFill>
                    <a:latin typeface="Cambria Math" panose="02040503050406030204" pitchFamily="18" charset="0"/>
                    <a:ea typeface="Cambria Math" panose="02040503050406030204" pitchFamily="18" charset="0"/>
                  </a:rPr>
                  <a:t>4</a:t>
                </a:r>
                <a:r>
                  <a:rPr lang="es-CR" sz="2000" dirty="0">
                    <a:solidFill>
                      <a:srgbClr val="595959"/>
                    </a:solidFill>
                    <a:latin typeface="Myriad Pro" panose="020B0503030403020204" pitchFamily="34" charset="0"/>
                    <a:ea typeface="ＭＳ Ｐゴシック" panose="020B0600070205080204" pitchFamily="34" charset="-128"/>
                  </a:rPr>
                  <a:t> y para el punto </a:t>
                </a:r>
                <a:r>
                  <a:rPr lang="es-CR" sz="2000" b="1" i="1" dirty="0">
                    <a:solidFill>
                      <a:srgbClr val="595959"/>
                    </a:solidFill>
                    <a:latin typeface="Cambria Math" panose="02040503050406030204" pitchFamily="18" charset="0"/>
                    <a:ea typeface="Cambria Math" panose="02040503050406030204" pitchFamily="18" charset="0"/>
                  </a:rPr>
                  <a:t>x=3</a:t>
                </a:r>
                <a:r>
                  <a:rPr lang="es-CR" sz="2000" dirty="0">
                    <a:solidFill>
                      <a:srgbClr val="595959"/>
                    </a:solidFill>
                    <a:latin typeface="Myriad Pro" panose="020B0503030403020204" pitchFamily="34" charset="0"/>
                    <a:ea typeface="ＭＳ Ｐゴシック" panose="020B0600070205080204" pitchFamily="34" charset="-128"/>
                  </a:rPr>
                  <a:t> su derivada sería </a:t>
                </a:r>
                <a:r>
                  <a:rPr lang="es-CR" sz="2000" b="1" dirty="0">
                    <a:solidFill>
                      <a:srgbClr val="595959"/>
                    </a:solidFill>
                    <a:latin typeface="Cambria Math" panose="02040503050406030204" pitchFamily="18" charset="0"/>
                    <a:ea typeface="Cambria Math" panose="02040503050406030204" pitchFamily="18" charset="0"/>
                  </a:rPr>
                  <a:t>6</a:t>
                </a:r>
                <a:endParaRPr lang="es-CR" sz="2400" b="1" dirty="0">
                  <a:solidFill>
                    <a:srgbClr val="595959"/>
                  </a:solidFill>
                  <a:latin typeface="Cambria Math" panose="02040503050406030204" pitchFamily="18" charset="0"/>
                  <a:ea typeface="Cambria Math" panose="02040503050406030204" pitchFamily="18" charset="0"/>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4114800" cy="3196378"/>
              </a:xfrm>
              <a:blipFill>
                <a:blip r:embed="rId2"/>
                <a:stretch>
                  <a:fillRect l="-1543" r="-154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34</a:t>
            </a:fld>
            <a:endParaRPr lang="en-US" altLang="es-CR"/>
          </a:p>
        </p:txBody>
      </p:sp>
      <p:graphicFrame>
        <p:nvGraphicFramePr>
          <p:cNvPr id="5" name="Tabla 5">
            <a:extLst>
              <a:ext uri="{FF2B5EF4-FFF2-40B4-BE49-F238E27FC236}">
                <a16:creationId xmlns:a16="http://schemas.microsoft.com/office/drawing/2014/main" id="{546F50D5-599B-EF4F-9357-502C0F3144D5}"/>
              </a:ext>
            </a:extLst>
          </p:cNvPr>
          <p:cNvGraphicFramePr>
            <a:graphicFrameLocks noGrp="1"/>
          </p:cNvGraphicFramePr>
          <p:nvPr>
            <p:extLst>
              <p:ext uri="{D42A27DB-BD31-4B8C-83A1-F6EECF244321}">
                <p14:modId xmlns:p14="http://schemas.microsoft.com/office/powerpoint/2010/main" val="658041496"/>
              </p:ext>
            </p:extLst>
          </p:nvPr>
        </p:nvGraphicFramePr>
        <p:xfrm>
          <a:off x="4992132" y="1088390"/>
          <a:ext cx="3531972" cy="2729848"/>
        </p:xfrm>
        <a:graphic>
          <a:graphicData uri="http://schemas.openxmlformats.org/drawingml/2006/table">
            <a:tbl>
              <a:tblPr firstRow="1" bandRow="1">
                <a:tableStyleId>{5C22544A-7EE6-4342-B048-85BDC9FD1C3A}</a:tableStyleId>
              </a:tblPr>
              <a:tblGrid>
                <a:gridCol w="1177324">
                  <a:extLst>
                    <a:ext uri="{9D8B030D-6E8A-4147-A177-3AD203B41FA5}">
                      <a16:colId xmlns:a16="http://schemas.microsoft.com/office/drawing/2014/main" val="2751822694"/>
                    </a:ext>
                  </a:extLst>
                </a:gridCol>
                <a:gridCol w="1177324">
                  <a:extLst>
                    <a:ext uri="{9D8B030D-6E8A-4147-A177-3AD203B41FA5}">
                      <a16:colId xmlns:a16="http://schemas.microsoft.com/office/drawing/2014/main" val="1915351366"/>
                    </a:ext>
                  </a:extLst>
                </a:gridCol>
                <a:gridCol w="1177324">
                  <a:extLst>
                    <a:ext uri="{9D8B030D-6E8A-4147-A177-3AD203B41FA5}">
                      <a16:colId xmlns:a16="http://schemas.microsoft.com/office/drawing/2014/main" val="2035387813"/>
                    </a:ext>
                  </a:extLst>
                </a:gridCol>
              </a:tblGrid>
              <a:tr h="68246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dirty="0"/>
                        <a:t>x</a:t>
                      </a:r>
                      <a:r>
                        <a:rPr lang="es-CR" sz="1800" dirty="0">
                          <a:solidFill>
                            <a:srgbClr val="595959"/>
                          </a:solidFill>
                          <a:latin typeface="Cambria Math" panose="02040503050406030204" pitchFamily="18" charset="0"/>
                          <a:ea typeface="Cambria Math" panose="02040503050406030204" pitchFamily="18" charset="0"/>
                        </a:rPr>
                        <a:t>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384933"/>
                  </a:ext>
                </a:extLst>
              </a:tr>
              <a:tr h="682462">
                <a:tc>
                  <a:txBody>
                    <a:bodyPr/>
                    <a:lstStyle/>
                    <a:p>
                      <a:pPr algn="ctr"/>
                      <a:r>
                        <a:rPr lang="es-CR" dirty="0">
                          <a:latin typeface="Cambria Math" panose="02040503050406030204" pitchFamily="18" charset="0"/>
                          <a:ea typeface="Cambria Math"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1825349"/>
                  </a:ext>
                </a:extLst>
              </a:tr>
              <a:tr h="682462">
                <a:tc>
                  <a:txBody>
                    <a:bodyPr/>
                    <a:lstStyle/>
                    <a:p>
                      <a:pPr algn="ctr"/>
                      <a:r>
                        <a:rPr lang="es-CR" dirty="0">
                          <a:latin typeface="Cambria Math" panose="02040503050406030204" pitchFamily="18" charset="0"/>
                          <a:ea typeface="Cambria Math"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16053"/>
                  </a:ext>
                </a:extLst>
              </a:tr>
              <a:tr h="682462">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699482"/>
                  </a:ext>
                </a:extLst>
              </a:tr>
            </a:tbl>
          </a:graphicData>
        </a:graphic>
      </p:graphicFrame>
      <p:sp>
        <p:nvSpPr>
          <p:cNvPr id="6" name="CuadroTexto 5">
            <a:extLst>
              <a:ext uri="{FF2B5EF4-FFF2-40B4-BE49-F238E27FC236}">
                <a16:creationId xmlns:a16="http://schemas.microsoft.com/office/drawing/2014/main" id="{B627A8EB-CE9E-604E-8D19-FCF0FF54ED71}"/>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1468632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2698544"/>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a:t>
            </a:r>
            <a:r>
              <a:rPr lang="es-CR" sz="2000" i="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es la derivada de una operación tensorial. Es la generalización del concepto de derivadas a funciones que toman tensores como entradas.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 vector de entrada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una matriz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un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y una función de pérdida </a:t>
            </a:r>
            <a:r>
              <a:rPr lang="es-CR" sz="2000" b="1" i="1" dirty="0" err="1">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Myriad Pro" panose="020B0503030403020204" pitchFamily="34" charset="0"/>
                <a:ea typeface="ＭＳ Ｐゴシック" panose="020B0600070205080204" pitchFamily="34" charset="-128"/>
              </a:rPr>
              <a:t>. Podemos utilizar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para calcular un </a:t>
            </a:r>
            <a:r>
              <a:rPr lang="es-CR" sz="2000" b="1" i="1"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calcular la pérdida o la diferencia entre el candidato objetivo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el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35</a:t>
            </a:fld>
            <a:endParaRPr lang="en-US" altLang="es-CR" dirty="0"/>
          </a:p>
        </p:txBody>
      </p:sp>
      <p:pic>
        <p:nvPicPr>
          <p:cNvPr id="5" name="Imagen 4">
            <a:extLst>
              <a:ext uri="{FF2B5EF4-FFF2-40B4-BE49-F238E27FC236}">
                <a16:creationId xmlns:a16="http://schemas.microsoft.com/office/drawing/2014/main" id="{D879D685-48DA-CA4E-9FDA-3F66CD5E5705}"/>
              </a:ext>
            </a:extLst>
          </p:cNvPr>
          <p:cNvPicPr/>
          <p:nvPr/>
        </p:nvPicPr>
        <p:blipFill>
          <a:blip r:embed="rId2"/>
          <a:stretch>
            <a:fillRect/>
          </a:stretch>
        </p:blipFill>
        <p:spPr>
          <a:xfrm>
            <a:off x="457200" y="3892458"/>
            <a:ext cx="5354955" cy="644750"/>
          </a:xfrm>
          <a:prstGeom prst="rect">
            <a:avLst/>
          </a:prstGeom>
        </p:spPr>
      </p:pic>
    </p:spTree>
    <p:extLst>
      <p:ext uri="{BB962C8B-B14F-4D97-AF65-F5344CB8AC3E}">
        <p14:creationId xmlns:p14="http://schemas.microsoft.com/office/powerpoint/2010/main" val="635918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97239" y="959370"/>
            <a:ext cx="8289561"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Digamos que el valor actual de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Entonces la derivada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el punto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es un tensor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con la misma forma que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donde cada gradiente de coeficiente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err="1">
                <a:solidFill>
                  <a:srgbClr val="595959"/>
                </a:solidFill>
                <a:latin typeface="Andale Mono" panose="020B0509000000000004" pitchFamily="49" charset="0"/>
                <a:ea typeface="ＭＳ Ｐゴシック" panose="020B0600070205080204" pitchFamily="34" charset="-128"/>
              </a:rPr>
              <a:t>i,j</a:t>
            </a:r>
            <a:r>
              <a:rPr lang="es-CR" sz="2000" b="1" i="1"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indica la dirección y magnitud del cambio en </a:t>
            </a:r>
            <a:r>
              <a:rPr lang="es-CR" sz="2000" b="1" i="1" dirty="0" err="1">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que se observa al modificar </a:t>
            </a:r>
            <a:r>
              <a:rPr lang="es-CR" sz="2000" b="1" i="1" dirty="0">
                <a:solidFill>
                  <a:srgbClr val="595959"/>
                </a:solidFill>
                <a:latin typeface="Andale Mono" panose="020B0509000000000004" pitchFamily="49" charset="0"/>
                <a:ea typeface="ＭＳ Ｐゴシック" panose="020B0600070205080204" pitchFamily="34" charset="-128"/>
              </a:rPr>
              <a:t>W0[i,j]</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Ese gradiente tensorial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el gradiente de la función </a:t>
            </a:r>
            <a:r>
              <a:rPr lang="es-CR" sz="2000" b="1" i="1" dirty="0">
                <a:solidFill>
                  <a:srgbClr val="595959"/>
                </a:solidFill>
                <a:latin typeface="Andale Mono" panose="020B0509000000000004" pitchFamily="49" charset="0"/>
                <a:ea typeface="ＭＳ Ｐゴシック" panose="020B0600070205080204" pitchFamily="34" charset="-128"/>
              </a:rPr>
              <a:t>f(W) = </a:t>
            </a:r>
            <a:r>
              <a:rPr lang="es-CR" sz="2000" b="1" i="1" dirty="0" err="1">
                <a:solidFill>
                  <a:srgbClr val="595959"/>
                </a:solidFill>
                <a:latin typeface="Andale Mono" panose="020B0509000000000004" pitchFamily="49" charset="0"/>
                <a:ea typeface="ＭＳ Ｐゴシック" panose="020B0600070205080204" pitchFamily="34" charset="-128"/>
              </a:rPr>
              <a:t>loss_value</a:t>
            </a:r>
            <a:r>
              <a:rPr lang="es-CR" sz="2000" b="1" i="1"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en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Anteriormente vimos que la derivada de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de un coeficiente simple se puede interpretar como la pendiente de la curva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Asimismo,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se puede interpretar como el tensor que describe la </a:t>
            </a:r>
            <a:r>
              <a:rPr lang="es-CR" sz="2000" i="1" dirty="0">
                <a:solidFill>
                  <a:srgbClr val="595959"/>
                </a:solidFill>
                <a:latin typeface="Myriad Pro" panose="020B0503030403020204" pitchFamily="34" charset="0"/>
                <a:ea typeface="ＭＳ Ｐゴシック" panose="020B0600070205080204" pitchFamily="34" charset="-128"/>
              </a:rPr>
              <a:t>curvatura</a:t>
            </a:r>
            <a:r>
              <a:rPr lang="es-CR" sz="2000" dirty="0">
                <a:solidFill>
                  <a:srgbClr val="595959"/>
                </a:solidFill>
                <a:latin typeface="Myriad Pro" panose="020B0503030403020204" pitchFamily="34" charset="0"/>
                <a:ea typeface="ＭＳ Ｐゴシック" panose="020B0600070205080204" pitchFamily="34" charset="-128"/>
              </a:rPr>
              <a:t> de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alrededor de </a:t>
            </a:r>
            <a:r>
              <a:rPr lang="es-CR" sz="2000" b="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36</a:t>
            </a:fld>
            <a:endParaRPr lang="en-US" altLang="es-CR" dirty="0"/>
          </a:p>
        </p:txBody>
      </p:sp>
    </p:spTree>
    <p:extLst>
      <p:ext uri="{BB962C8B-B14F-4D97-AF65-F5344CB8AC3E}">
        <p14:creationId xmlns:p14="http://schemas.microsoft.com/office/powerpoint/2010/main" val="1760443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07298" y="959370"/>
            <a:ext cx="8379502"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Por esta razón, de la misma manera que, para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se puede reducir el valor de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poco en la dirección opuesta a la derivada, con una función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de  tensor, puede reducir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en la dirección opuesta al gradiente.</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Por ejemplo, </a:t>
            </a:r>
            <a:r>
              <a:rPr lang="es-CR" sz="2000" b="1" i="1" dirty="0">
                <a:solidFill>
                  <a:srgbClr val="595959"/>
                </a:solidFill>
                <a:latin typeface="Andale Mono" panose="020B0509000000000004" pitchFamily="49" charset="0"/>
                <a:ea typeface="ＭＳ Ｐゴシック" panose="020B0600070205080204" pitchFamily="34" charset="-128"/>
              </a:rPr>
              <a:t>W1 = W0 - paso * gradiente(f)(W0) </a:t>
            </a:r>
            <a:r>
              <a:rPr lang="es-CR" sz="2000" dirty="0">
                <a:solidFill>
                  <a:srgbClr val="595959"/>
                </a:solidFill>
                <a:latin typeface="Myriad Pro" panose="020B0503030403020204" pitchFamily="34" charset="0"/>
                <a:ea typeface="ＭＳ Ｐゴシック" panose="020B0600070205080204" pitchFamily="34" charset="-128"/>
              </a:rPr>
              <a:t>(donde paso es un factor de escala pequeño). Eso significa ir en contra de la curvatura, que intuitivamente debería ubicarte más abajo en la curva. Tenga en cuenta que el paso del factor de escala es necesario porque </a:t>
            </a:r>
            <a:r>
              <a:rPr lang="es-CR" sz="2000" b="1" i="1" dirty="0">
                <a:solidFill>
                  <a:srgbClr val="595959"/>
                </a:solidFill>
                <a:latin typeface="Andale Mono" panose="020B0509000000000004" pitchFamily="49" charset="0"/>
                <a:ea typeface="ＭＳ Ｐゴシック" panose="020B0600070205080204" pitchFamily="34" charset="-128"/>
              </a:rPr>
              <a:t>gradiente(f)(W0)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solo se aproxima a la curvatura cuando está cerca de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por lo que no quiere alejarse demasiado de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37</a:t>
            </a:fld>
            <a:endParaRPr lang="en-US" altLang="es-CR" dirty="0"/>
          </a:p>
        </p:txBody>
      </p:sp>
    </p:spTree>
    <p:extLst>
      <p:ext uri="{BB962C8B-B14F-4D97-AF65-F5344CB8AC3E}">
        <p14:creationId xmlns:p14="http://schemas.microsoft.com/office/powerpoint/2010/main" val="3641434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206545"/>
                <a:ext cx="4003588" cy="3269478"/>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Tome ahora el ejemplo de la función </a:t>
                </a:r>
                <a:r>
                  <a:rPr lang="es-CR" sz="1800" b="1" i="1" dirty="0">
                    <a:solidFill>
                      <a:srgbClr val="595959"/>
                    </a:solidFill>
                    <a:latin typeface="Cambria Math" panose="02040503050406030204" pitchFamily="18" charset="0"/>
                    <a:ea typeface="Cambria Math" panose="02040503050406030204" pitchFamily="18" charset="0"/>
                  </a:rPr>
                  <a:t>f(</a:t>
                </a:r>
                <a:r>
                  <a:rPr lang="es-CR" sz="1800" b="1" i="1" dirty="0" err="1">
                    <a:solidFill>
                      <a:srgbClr val="595959"/>
                    </a:solidFill>
                    <a:latin typeface="Cambria Math" panose="02040503050406030204" pitchFamily="18" charset="0"/>
                    <a:ea typeface="Cambria Math" panose="02040503050406030204" pitchFamily="18" charset="0"/>
                  </a:rPr>
                  <a:t>x,y</a:t>
                </a:r>
                <a:r>
                  <a:rPr lang="es-CR" sz="1800" b="1" i="1" dirty="0">
                    <a:solidFill>
                      <a:srgbClr val="595959"/>
                    </a:solidFill>
                    <a:latin typeface="Cambria Math" panose="02040503050406030204" pitchFamily="18" charset="0"/>
                    <a:ea typeface="Cambria Math" panose="02040503050406030204" pitchFamily="18" charset="0"/>
                  </a:rPr>
                  <a:t>) = </a:t>
                </a:r>
                <a14:m>
                  <m:oMath xmlns:m="http://schemas.openxmlformats.org/officeDocument/2006/math">
                    <m:sSup>
                      <m:sSupPr>
                        <m:ctrlPr>
                          <a:rPr lang="es-CR" sz="1800" b="1" i="1" smtClean="0">
                            <a:solidFill>
                              <a:srgbClr val="595959"/>
                            </a:solidFill>
                            <a:latin typeface="Cambria Math" panose="02040503050406030204" pitchFamily="18" charset="0"/>
                            <a:ea typeface="Cambria Math" panose="02040503050406030204" pitchFamily="18" charset="0"/>
                          </a:rPr>
                        </m:ctrlPr>
                      </m:sSupPr>
                      <m:e>
                        <m:r>
                          <a:rPr lang="es-CR" sz="1800" b="1" i="1" smtClean="0">
                            <a:solidFill>
                              <a:srgbClr val="595959"/>
                            </a:solidFill>
                            <a:latin typeface="Cambria Math" panose="02040503050406030204" pitchFamily="18" charset="0"/>
                            <a:ea typeface="Cambria Math" panose="02040503050406030204" pitchFamily="18" charset="0"/>
                          </a:rPr>
                          <m:t>𝒙</m:t>
                        </m:r>
                      </m:e>
                      <m:sup>
                        <m:r>
                          <a:rPr lang="es-CR" sz="1800" b="1" i="1" smtClean="0">
                            <a:solidFill>
                              <a:srgbClr val="595959"/>
                            </a:solidFill>
                            <a:latin typeface="Cambria Math" panose="02040503050406030204" pitchFamily="18" charset="0"/>
                            <a:ea typeface="Cambria Math" panose="02040503050406030204" pitchFamily="18" charset="0"/>
                          </a:rPr>
                          <m:t>𝟐</m:t>
                        </m:r>
                      </m:sup>
                    </m:sSup>
                    <m:r>
                      <a:rPr lang="es-ES" sz="1800" b="1" i="1" smtClean="0">
                        <a:solidFill>
                          <a:srgbClr val="595959"/>
                        </a:solidFill>
                        <a:latin typeface="Cambria Math" panose="02040503050406030204" pitchFamily="18" charset="0"/>
                        <a:ea typeface="Cambria Math" panose="02040503050406030204" pitchFamily="18" charset="0"/>
                      </a:rPr>
                      <m:t>+</m:t>
                    </m:r>
                    <m:sSup>
                      <m:sSupPr>
                        <m:ctrlPr>
                          <a:rPr lang="es-ES" sz="1800" b="1" i="1" smtClean="0">
                            <a:solidFill>
                              <a:srgbClr val="595959"/>
                            </a:solidFill>
                            <a:latin typeface="Cambria Math" panose="02040503050406030204" pitchFamily="18" charset="0"/>
                            <a:ea typeface="Cambria Math" panose="02040503050406030204" pitchFamily="18" charset="0"/>
                          </a:rPr>
                        </m:ctrlPr>
                      </m:sSupPr>
                      <m:e>
                        <m:r>
                          <a:rPr lang="es-ES" sz="1800" b="1" i="1" smtClean="0">
                            <a:solidFill>
                              <a:srgbClr val="595959"/>
                            </a:solidFill>
                            <a:latin typeface="Cambria Math" panose="02040503050406030204" pitchFamily="18" charset="0"/>
                            <a:ea typeface="Cambria Math" panose="02040503050406030204" pitchFamily="18" charset="0"/>
                          </a:rPr>
                          <m:t>𝒚</m:t>
                        </m:r>
                      </m:e>
                      <m:sup>
                        <m:r>
                          <a:rPr lang="es-ES" sz="1800" b="1" i="1" smtClean="0">
                            <a:solidFill>
                              <a:srgbClr val="595959"/>
                            </a:solidFill>
                            <a:latin typeface="Cambria Math" panose="02040503050406030204" pitchFamily="18" charset="0"/>
                            <a:ea typeface="Cambria Math" panose="02040503050406030204" pitchFamily="18" charset="0"/>
                          </a:rPr>
                          <m:t>𝟐</m:t>
                        </m:r>
                      </m:sup>
                    </m:sSup>
                  </m:oMath>
                </a14:m>
                <a:r>
                  <a:rPr lang="es-CR" sz="1800" dirty="0">
                    <a:solidFill>
                      <a:srgbClr val="595959"/>
                    </a:solidFill>
                    <a:latin typeface="Myriad Pro" panose="020B0503030403020204" pitchFamily="34" charset="0"/>
                    <a:ea typeface="ＭＳ Ｐゴシック" panose="020B0600070205080204" pitchFamily="34" charset="-128"/>
                  </a:rPr>
                  <a:t> y vea que su gradiente es igual a</a:t>
                </a:r>
              </a:p>
              <a:p>
                <a:pPr marL="0" indent="0" algn="ctr">
                  <a:buNone/>
                </a:pPr>
                <a:r>
                  <a:rPr lang="es-CR" sz="18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r>
                      <a:rPr lang="es-ES" sz="1800" b="1" i="1">
                        <a:solidFill>
                          <a:srgbClr val="595959"/>
                        </a:solidFill>
                        <a:latin typeface="Cambria Math" panose="02040503050406030204" pitchFamily="18" charset="0"/>
                        <a:ea typeface="Cambria Math" panose="02040503050406030204" pitchFamily="18" charset="0"/>
                      </a:rPr>
                      <m:t>=</m:t>
                    </m:r>
                    <m:d>
                      <m:dPr>
                        <m:begChr m:val="["/>
                        <m:endChr m:val="]"/>
                        <m:ctrlPr>
                          <a:rPr lang="es-ES" sz="1800" b="1" i="1">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1" i="1">
                                <a:solidFill>
                                  <a:srgbClr val="595959"/>
                                </a:solidFill>
                                <a:latin typeface="Cambria Math" panose="02040503050406030204" pitchFamily="18" charset="0"/>
                                <a:ea typeface="Cambria Math" panose="02040503050406030204" pitchFamily="18" charset="0"/>
                              </a:rPr>
                            </m:ctrlPr>
                          </m:mPr>
                          <m:mr>
                            <m:e>
                              <m:f>
                                <m:fPr>
                                  <m:ctrlPr>
                                    <a:rPr lang="es-ES" sz="1800" b="1" i="1">
                                      <a:solidFill>
                                        <a:srgbClr val="595959"/>
                                      </a:solidFill>
                                      <a:latin typeface="Cambria Math" panose="02040503050406030204" pitchFamily="18" charset="0"/>
                                      <a:ea typeface="Cambria Math" panose="02040503050406030204" pitchFamily="18" charset="0"/>
                                    </a:rPr>
                                  </m:ctrlPr>
                                </m:fPr>
                                <m:num>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𝒙</m:t>
                                  </m:r>
                                </m:den>
                              </m:f>
                            </m:e>
                          </m:mr>
                          <m:mr>
                            <m:e>
                              <m:f>
                                <m:fPr>
                                  <m:ctrlPr>
                                    <a:rPr lang="es-ES" sz="1800" b="1" i="1" smtClean="0">
                                      <a:solidFill>
                                        <a:srgbClr val="595959"/>
                                      </a:solidFill>
                                      <a:latin typeface="Cambria Math" panose="02040503050406030204" pitchFamily="18" charset="0"/>
                                      <a:ea typeface="Cambria Math" panose="02040503050406030204" pitchFamily="18" charset="0"/>
                                    </a:rPr>
                                  </m:ctrlPr>
                                </m:fPr>
                                <m:num>
                                  <m: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𝒚</m:t>
                                  </m:r>
                                </m:den>
                              </m:f>
                            </m:e>
                          </m:mr>
                        </m:m>
                      </m:e>
                    </m:d>
                    <m:r>
                      <a:rPr lang="es-ES" sz="1800" b="0" i="0" smtClean="0">
                        <a:solidFill>
                          <a:srgbClr val="595959"/>
                        </a:solidFill>
                        <a:latin typeface="Cambria Math" panose="02040503050406030204" pitchFamily="18" charset="0"/>
                        <a:ea typeface="Cambria Math" panose="02040503050406030204" pitchFamily="18" charset="0"/>
                      </a:rPr>
                      <m:t>=</m:t>
                    </m:r>
                    <m:d>
                      <m:dPr>
                        <m:begChr m:val="["/>
                        <m:endChr m:val="]"/>
                        <m:ctrlPr>
                          <a:rPr lang="es-ES" sz="1800" b="0"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0" i="1" smtClean="0">
                                <a:solidFill>
                                  <a:srgbClr val="595959"/>
                                </a:solidFill>
                                <a:latin typeface="Cambria Math" panose="02040503050406030204" pitchFamily="18" charset="0"/>
                                <a:ea typeface="Cambria Math" panose="02040503050406030204" pitchFamily="18" charset="0"/>
                              </a:rPr>
                            </m:ctrlPr>
                          </m:mPr>
                          <m:mr>
                            <m:e>
                              <m:r>
                                <m:rPr>
                                  <m:brk m:alnAt="7"/>
                                </m:rP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𝑥</m:t>
                              </m:r>
                            </m:e>
                          </m:mr>
                          <m:mr>
                            <m:e>
                              <m: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𝑦</m:t>
                              </m:r>
                            </m:e>
                          </m:mr>
                        </m:m>
                      </m:e>
                    </m:d>
                  </m:oMath>
                </a14:m>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Para comprender esto mejor, veámoslo en el plano </a:t>
                </a:r>
                <a:r>
                  <a:rPr lang="es-CR" sz="1800" b="1" dirty="0" err="1">
                    <a:solidFill>
                      <a:srgbClr val="595959"/>
                    </a:solidFill>
                    <a:latin typeface="Cambria Math" panose="02040503050406030204" pitchFamily="18" charset="0"/>
                    <a:ea typeface="Cambria Math" panose="02040503050406030204" pitchFamily="18" charset="0"/>
                  </a:rPr>
                  <a:t>xy</a:t>
                </a:r>
                <a:r>
                  <a:rPr lang="es-CR" sz="1800" dirty="0">
                    <a:solidFill>
                      <a:srgbClr val="595959"/>
                    </a:solidFill>
                    <a:latin typeface="Myriad Pro" panose="020B0503030403020204" pitchFamily="34" charset="0"/>
                    <a:ea typeface="ＭＳ Ｐゴシック" panose="020B0600070205080204" pitchFamily="34" charset="-128"/>
                  </a:rPr>
                  <a:t> con radio igual a 1.</a:t>
                </a:r>
                <a:r>
                  <a:rPr lang="es-CR" sz="1800" dirty="0">
                    <a:solidFill>
                      <a:srgbClr val="595959"/>
                    </a:solidFill>
                    <a:latin typeface="Cambria Math" panose="02040503050406030204" pitchFamily="18" charset="0"/>
                    <a:ea typeface="Cambria Math" panose="02040503050406030204" pitchFamily="18" charset="0"/>
                  </a:rPr>
                  <a:t>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206545"/>
                <a:ext cx="4003588" cy="3269478"/>
              </a:xfrm>
              <a:blipFill>
                <a:blip r:embed="rId2"/>
                <a:stretch>
                  <a:fillRect l="-1266" t="-1163" r="-1266" b="-775"/>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38</a:t>
            </a:fld>
            <a:endParaRPr lang="en-US" altLang="es-CR" dirty="0"/>
          </a:p>
        </p:txBody>
      </p:sp>
      <p:pic>
        <p:nvPicPr>
          <p:cNvPr id="6" name="Imagen 5" descr="Gráfico&#10;&#10;Descripción generada automáticamente">
            <a:extLst>
              <a:ext uri="{FF2B5EF4-FFF2-40B4-BE49-F238E27FC236}">
                <a16:creationId xmlns:a16="http://schemas.microsoft.com/office/drawing/2014/main" id="{5422FAD7-07EE-424D-BD29-5BF085093D29}"/>
              </a:ext>
            </a:extLst>
          </p:cNvPr>
          <p:cNvPicPr>
            <a:picLocks noChangeAspect="1"/>
          </p:cNvPicPr>
          <p:nvPr/>
        </p:nvPicPr>
        <p:blipFill>
          <a:blip r:embed="rId3"/>
          <a:stretch>
            <a:fillRect/>
          </a:stretch>
        </p:blipFill>
        <p:spPr>
          <a:xfrm>
            <a:off x="152056" y="1453721"/>
            <a:ext cx="4127500" cy="2775127"/>
          </a:xfrm>
          <a:prstGeom prst="rect">
            <a:avLst/>
          </a:prstGeom>
        </p:spPr>
      </p:pic>
    </p:spTree>
    <p:extLst>
      <p:ext uri="{BB962C8B-B14F-4D97-AF65-F5344CB8AC3E}">
        <p14:creationId xmlns:p14="http://schemas.microsoft.com/office/powerpoint/2010/main" val="1658502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153200"/>
                <a:ext cx="4003588" cy="3369372"/>
              </a:xfrm>
            </p:spPr>
            <p:txBody>
              <a:bodyPr/>
              <a:lstStyle/>
              <a:p>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𝑨</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𝟐</m:t>
                        </m:r>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𝟎</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𝑩</m:t>
                        </m:r>
                      </m:e>
                    </m: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𝑪</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𝟎</m:t>
                        </m:r>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𝟐</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𝑫</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𝟑</m:t>
                            </m:r>
                          </m:e>
                        </m:ra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𝟏</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Note que los nuevos puntos buscan alejarse del origen (el punto más bajo del paraboloide). Por esto, debo ir en dirección contraria al gradiente, para encontrar el punto más bajo.  </a:t>
                </a: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153200"/>
                <a:ext cx="4003588" cy="3369372"/>
              </a:xfrm>
              <a:blipFill>
                <a:blip r:embed="rId2"/>
                <a:stretch>
                  <a:fillRect l="-1266" r="-1899"/>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39</a:t>
            </a:fld>
            <a:endParaRPr lang="en-US" altLang="es-CR" dirty="0"/>
          </a:p>
        </p:txBody>
      </p:sp>
      <p:pic>
        <p:nvPicPr>
          <p:cNvPr id="11" name="Imagen 10" descr="Diagrama&#10;&#10;Descripción generada automáticamente">
            <a:extLst>
              <a:ext uri="{FF2B5EF4-FFF2-40B4-BE49-F238E27FC236}">
                <a16:creationId xmlns:a16="http://schemas.microsoft.com/office/drawing/2014/main" id="{88CA3D6C-0363-B34E-B91C-A325543CFDAA}"/>
              </a:ext>
            </a:extLst>
          </p:cNvPr>
          <p:cNvPicPr>
            <a:picLocks noChangeAspect="1"/>
          </p:cNvPicPr>
          <p:nvPr/>
        </p:nvPicPr>
        <p:blipFill>
          <a:blip r:embed="rId3"/>
          <a:stretch>
            <a:fillRect/>
          </a:stretch>
        </p:blipFill>
        <p:spPr>
          <a:xfrm>
            <a:off x="221907" y="1510565"/>
            <a:ext cx="3667866" cy="2654643"/>
          </a:xfrm>
          <a:prstGeom prst="rect">
            <a:avLst/>
          </a:prstGeom>
        </p:spPr>
      </p:pic>
    </p:spTree>
    <p:extLst>
      <p:ext uri="{BB962C8B-B14F-4D97-AF65-F5344CB8AC3E}">
        <p14:creationId xmlns:p14="http://schemas.microsoft.com/office/powerpoint/2010/main" val="403879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200149"/>
            <a:ext cx="8441871" cy="857250"/>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MNIST es una colección de dígitos escritos a mano que van del 0 al 9. Tiene un conjunto de entrenamiento de 60.000 imágenes y 10.000 imágenes de prueba que se clasifican en categorías o etiquetas.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8" name="Imagen 7" descr="Ejemplo de imágene">
            <a:extLst>
              <a:ext uri="{FF2B5EF4-FFF2-40B4-BE49-F238E27FC236}">
                <a16:creationId xmlns:a16="http://schemas.microsoft.com/office/drawing/2014/main" id="{62DB5C7D-48BB-5D47-A520-6606C151CFEC}"/>
              </a:ext>
            </a:extLst>
          </p:cNvPr>
          <p:cNvPicPr/>
          <p:nvPr/>
        </p:nvPicPr>
        <p:blipFill>
          <a:blip r:embed="rId2"/>
          <a:stretch>
            <a:fillRect/>
          </a:stretch>
        </p:blipFill>
        <p:spPr>
          <a:xfrm>
            <a:off x="2526393" y="2193923"/>
            <a:ext cx="3678464" cy="1602000"/>
          </a:xfrm>
          <a:prstGeom prst="rect">
            <a:avLst/>
          </a:prstGeom>
        </p:spPr>
      </p:pic>
      <p:sp>
        <p:nvSpPr>
          <p:cNvPr id="6" name="CuadroTexto 5">
            <a:extLst>
              <a:ext uri="{FF2B5EF4-FFF2-40B4-BE49-F238E27FC236}">
                <a16:creationId xmlns:a16="http://schemas.microsoft.com/office/drawing/2014/main" id="{64E317BA-FC9D-1941-AAB9-DF06D80AFDA7}"/>
              </a:ext>
            </a:extLst>
          </p:cNvPr>
          <p:cNvSpPr txBox="1"/>
          <p:nvPr/>
        </p:nvSpPr>
        <p:spPr>
          <a:xfrm>
            <a:off x="457199" y="3943351"/>
            <a:ext cx="8229601" cy="646331"/>
          </a:xfrm>
          <a:prstGeom prst="rect">
            <a:avLst/>
          </a:prstGeom>
          <a:noFill/>
        </p:spPr>
        <p:txBody>
          <a:bodyPr wrap="square" rtlCol="0">
            <a:spAutoFit/>
          </a:bodyPr>
          <a:lstStyle/>
          <a:p>
            <a:pPr marL="0" indent="0" algn="just">
              <a:buNone/>
            </a:pPr>
            <a:r>
              <a:rPr lang="es-CR" dirty="0">
                <a:solidFill>
                  <a:srgbClr val="595959"/>
                </a:solidFill>
                <a:latin typeface="Myriad Pro" panose="020B0503030403020204" pitchFamily="34" charset="0"/>
              </a:rPr>
              <a:t>En la figura se pueden ver imágenes de muestra de los dígitos del MNIST, cada una con un tamaño de 28 x 28 píxeles, en escala de grises. </a:t>
            </a:r>
          </a:p>
        </p:txBody>
      </p:sp>
    </p:spTree>
    <p:extLst>
      <p:ext uri="{BB962C8B-B14F-4D97-AF65-F5344CB8AC3E}">
        <p14:creationId xmlns:p14="http://schemas.microsoft.com/office/powerpoint/2010/main" val="1459880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47626"/>
                <a:ext cx="8229600" cy="3612944"/>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Supongamos que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está en un plano tridimensional, su gradiente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oMath>
                </a14:m>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contiene toda la información de sus derivadas parciales en un vector.</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a:rPr lang="es-CR"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r>
                        <a:rPr lang="es-ES" sz="1600" b="1" i="1" smtClean="0">
                          <a:solidFill>
                            <a:srgbClr val="595959"/>
                          </a:solidFill>
                          <a:latin typeface="Cambria Math" panose="02040503050406030204" pitchFamily="18" charset="0"/>
                          <a:ea typeface="Cambria Math" panose="02040503050406030204" pitchFamily="18" charset="0"/>
                        </a:rPr>
                        <m:t>=</m:t>
                      </m:r>
                      <m:d>
                        <m:dPr>
                          <m:begChr m:val="["/>
                          <m:endChr m:val="]"/>
                          <m:ctrlPr>
                            <a:rPr lang="es-ES" sz="1600"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600" b="1" i="1" smtClean="0">
                                  <a:solidFill>
                                    <a:srgbClr val="595959"/>
                                  </a:solidFill>
                                  <a:latin typeface="Cambria Math" panose="02040503050406030204" pitchFamily="18" charset="0"/>
                                  <a:ea typeface="Cambria Math" panose="02040503050406030204" pitchFamily="18" charset="0"/>
                                </a:rPr>
                              </m:ctrlPr>
                            </m:mP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𝒙</m:t>
                                    </m:r>
                                  </m:den>
                                </m:f>
                              </m:e>
                            </m:m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eqArr>
                                      <m:eqArrPr>
                                        <m:ctrlPr>
                                          <a:rPr lang="es-ES" sz="1600" b="1" i="1" smtClean="0">
                                            <a:solidFill>
                                              <a:srgbClr val="595959"/>
                                            </a:solidFill>
                                            <a:latin typeface="Cambria Math" panose="02040503050406030204" pitchFamily="18" charset="0"/>
                                            <a:ea typeface="Cambria Math" panose="02040503050406030204" pitchFamily="18" charset="0"/>
                                          </a:rPr>
                                        </m:ctrlPr>
                                      </m:eqArrPr>
                                      <m:e>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𝒚</m:t>
                                        </m:r>
                                      </m:e>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𝒛</m:t>
                                            </m:r>
                                          </m:den>
                                        </m:f>
                                      </m:e>
                                    </m:eqArr>
                                  </m:den>
                                </m:f>
                              </m:e>
                            </m:mr>
                          </m:m>
                        </m:e>
                      </m:d>
                    </m:oMath>
                  </m:oMathPara>
                </a14:m>
                <a:endParaRPr lang="es-CR" sz="2000" b="1" i="1"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Es decir,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 una función vectorial. Ahora sea </a:t>
                </a:r>
                <a:r>
                  <a:rPr lang="es-CR" sz="1800" b="1" i="1" dirty="0">
                    <a:solidFill>
                      <a:srgbClr val="595959"/>
                    </a:solidFill>
                    <a:latin typeface="Cambria Math" panose="02040503050406030204" pitchFamily="18" charset="0"/>
                    <a:ea typeface="Cambria Math" panose="02040503050406030204" pitchFamily="18" charset="0"/>
                  </a:rPr>
                  <a:t>(x0, y0,z0) </a:t>
                </a:r>
                <a:r>
                  <a:rPr lang="es-CR" sz="1800" dirty="0">
                    <a:solidFill>
                      <a:srgbClr val="595959"/>
                    </a:solidFill>
                    <a:latin typeface="Myriad Pro" panose="020B0503030403020204" pitchFamily="34" charset="0"/>
                    <a:ea typeface="ＭＳ Ｐゴシック" panose="020B0600070205080204" pitchFamily="34" charset="-128"/>
                  </a:rPr>
                  <a:t>un punto en el espacio. ¿Qué nos dice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𝒇</m:t>
                    </m:r>
                  </m:oMath>
                </a14:m>
                <a:r>
                  <a:rPr lang="es-CR" sz="1800" b="1" i="1" dirty="0">
                    <a:solidFill>
                      <a:srgbClr val="595959"/>
                    </a:solidFill>
                    <a:latin typeface="Cambria Math" panose="02040503050406030204" pitchFamily="18" charset="0"/>
                    <a:ea typeface="Cambria Math" panose="02040503050406030204" pitchFamily="18" charset="0"/>
                  </a:rPr>
                  <a:t>(x0,y0,z0)</a:t>
                </a:r>
                <a:r>
                  <a:rPr lang="es-CR" sz="1800" dirty="0">
                    <a:solidFill>
                      <a:srgbClr val="595959"/>
                    </a:solidFill>
                    <a:latin typeface="Myriad Pro" panose="020B0503030403020204" pitchFamily="34" charset="0"/>
                    <a:ea typeface="ＭＳ Ｐゴシック" panose="020B0600070205080204" pitchFamily="34" charset="-128"/>
                  </a:rPr>
                  <a:t>? El gradiente entonces apuntará en la dirección para incrementar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en dirección a la cima de la función.</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947626"/>
                <a:ext cx="8229600" cy="3612944"/>
              </a:xfrm>
              <a:blipFill>
                <a:blip r:embed="rId2"/>
                <a:stretch>
                  <a:fillRect l="-617" t="-699" r="-617" b="-4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40</a:t>
            </a:fld>
            <a:endParaRPr lang="en-US" altLang="es-CR" dirty="0"/>
          </a:p>
        </p:txBody>
      </p:sp>
    </p:spTree>
    <p:extLst>
      <p:ext uri="{BB962C8B-B14F-4D97-AF65-F5344CB8AC3E}">
        <p14:creationId xmlns:p14="http://schemas.microsoft.com/office/powerpoint/2010/main" val="1916761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41</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7" name="Imagen 19" descr="Gráfico, Gráfico de superficie&#10;&#10;Descripción generada automáticamente">
            <a:extLst>
              <a:ext uri="{FF2B5EF4-FFF2-40B4-BE49-F238E27FC236}">
                <a16:creationId xmlns:a16="http://schemas.microsoft.com/office/drawing/2014/main" id="{FCABE88A-CDBF-6C42-9606-DE498F63F54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9502" y="1191120"/>
            <a:ext cx="3330455" cy="276126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21" descr="Gráfico, Gráfico de superficie&#10;&#10;Descripción generada automáticamente">
            <a:extLst>
              <a:ext uri="{FF2B5EF4-FFF2-40B4-BE49-F238E27FC236}">
                <a16:creationId xmlns:a16="http://schemas.microsoft.com/office/drawing/2014/main" id="{0E85E4BC-783F-4240-B620-25176ADA1F5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37555" y="1335945"/>
            <a:ext cx="4031289" cy="276403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A17FA04-8768-C146-89E3-B1B9E91C524A}"/>
              </a:ext>
            </a:extLst>
          </p:cNvPr>
          <p:cNvSpPr txBox="1"/>
          <p:nvPr/>
        </p:nvSpPr>
        <p:spPr>
          <a:xfrm>
            <a:off x="339244" y="4099979"/>
            <a:ext cx="8229600" cy="523220"/>
          </a:xfrm>
          <a:prstGeom prst="rect">
            <a:avLst/>
          </a:prstGeom>
          <a:noFill/>
        </p:spPr>
        <p:txBody>
          <a:bodyPr wrap="square" rtlCol="0">
            <a:spAutoFit/>
          </a:bodyPr>
          <a:lstStyle/>
          <a:p>
            <a:r>
              <a:rPr lang="es-CR" sz="1400" b="1" i="1" dirty="0">
                <a:solidFill>
                  <a:srgbClr val="595959"/>
                </a:solidFill>
                <a:latin typeface="Myriad Pro" panose="020B0503030403020204" pitchFamily="34" charset="0"/>
              </a:rPr>
              <a:t>epochs</a:t>
            </a:r>
            <a:r>
              <a:rPr lang="es-CR" sz="1400" dirty="0">
                <a:solidFill>
                  <a:srgbClr val="595959"/>
                </a:solidFill>
                <a:latin typeface="Myriad Pro" panose="020B0503030403020204" pitchFamily="34" charset="0"/>
              </a:rPr>
              <a:t>: Término utilizado en Machine Learning para indicar la cantidad de ciclos que el conjunto de training ha completado.</a:t>
            </a:r>
            <a:endParaRPr lang="es-CR" sz="1400" dirty="0"/>
          </a:p>
        </p:txBody>
      </p:sp>
    </p:spTree>
    <p:extLst>
      <p:ext uri="{BB962C8B-B14F-4D97-AF65-F5344CB8AC3E}">
        <p14:creationId xmlns:p14="http://schemas.microsoft.com/office/powerpoint/2010/main" val="3316305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Ejemplo</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42</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pic>
        <p:nvPicPr>
          <p:cNvPr id="3075" name="Imagen 21" descr="Gráfico, Gráfico de superficie&#10;&#10;Descripción generada automáticamente">
            <a:extLst>
              <a:ext uri="{FF2B5EF4-FFF2-40B4-BE49-F238E27FC236}">
                <a16:creationId xmlns:a16="http://schemas.microsoft.com/office/drawing/2014/main" id="{DACC5CDA-0C94-5F4F-8D56-AEDD4C4F259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429594" y="1139324"/>
            <a:ext cx="4572000" cy="3134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62BB4E9-AC0B-C349-AA4F-CAD5B25F9C95}"/>
                  </a:ext>
                </a:extLst>
              </p:cNvPr>
              <p:cNvSpPr txBox="1"/>
              <p:nvPr/>
            </p:nvSpPr>
            <p:spPr>
              <a:xfrm>
                <a:off x="434340" y="1632495"/>
                <a:ext cx="4137660" cy="2227462"/>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Si </a:t>
                </a:r>
                <a:r>
                  <a:rPr lang="es-CR" b="1" i="1" dirty="0">
                    <a:solidFill>
                      <a:srgbClr val="595959"/>
                    </a:solidFill>
                    <a:latin typeface="Cambria Math" panose="02040503050406030204" pitchFamily="18" charset="0"/>
                    <a:ea typeface="Cambria Math" panose="02040503050406030204" pitchFamily="18" charset="0"/>
                  </a:rPr>
                  <a:t>f(</a:t>
                </a:r>
                <a:r>
                  <a:rPr lang="es-CR" b="1" i="1" dirty="0" err="1">
                    <a:solidFill>
                      <a:srgbClr val="595959"/>
                    </a:solidFill>
                    <a:latin typeface="Cambria Math" panose="02040503050406030204" pitchFamily="18" charset="0"/>
                    <a:ea typeface="Cambria Math" panose="02040503050406030204" pitchFamily="18" charset="0"/>
                  </a:rPr>
                  <a:t>x,y</a:t>
                </a:r>
                <a:r>
                  <a:rPr lang="es-CR" b="1" i="1" dirty="0">
                    <a:solidFill>
                      <a:srgbClr val="595959"/>
                    </a:solidFill>
                    <a:latin typeface="Cambria Math" panose="02040503050406030204" pitchFamily="18" charset="0"/>
                    <a:ea typeface="Cambria Math" panose="02040503050406030204" pitchFamily="18" charset="0"/>
                  </a:rPr>
                  <a:t>)</a:t>
                </a:r>
                <a:r>
                  <a:rPr lang="es-CR" b="1" i="1" dirty="0">
                    <a:solidFill>
                      <a:srgbClr val="595959"/>
                    </a:solidFill>
                    <a:latin typeface="Myriad Pro" panose="020B0503030403020204" pitchFamily="34" charset="0"/>
                  </a:rPr>
                  <a:t> = </a:t>
                </a:r>
                <a14:m>
                  <m:oMath xmlns:m="http://schemas.openxmlformats.org/officeDocument/2006/math">
                    <m:sSup>
                      <m:sSupPr>
                        <m:ctrlPr>
                          <a:rPr lang="es-CR" b="1" i="1" smtClean="0">
                            <a:solidFill>
                              <a:srgbClr val="595959"/>
                            </a:solidFill>
                            <a:latin typeface="Cambria Math" panose="02040503050406030204" pitchFamily="18" charset="0"/>
                          </a:rPr>
                        </m:ctrlPr>
                      </m:sSupPr>
                      <m:e>
                        <m:r>
                          <a:rPr lang="es-CR" b="1" i="1" smtClean="0">
                            <a:solidFill>
                              <a:srgbClr val="595959"/>
                            </a:solidFill>
                            <a:latin typeface="Cambria Math" panose="02040503050406030204" pitchFamily="18" charset="0"/>
                          </a:rPr>
                          <m:t>𝒙</m:t>
                        </m:r>
                      </m:e>
                      <m:sup>
                        <m:r>
                          <a:rPr lang="es-CR" b="1" i="1" smtClean="0">
                            <a:solidFill>
                              <a:srgbClr val="595959"/>
                            </a:solidFill>
                            <a:latin typeface="Cambria Math" panose="02040503050406030204" pitchFamily="18" charset="0"/>
                          </a:rPr>
                          <m:t>𝟐</m:t>
                        </m:r>
                      </m:sup>
                    </m:sSup>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𝟓</m:t>
                    </m:r>
                    <m:r>
                      <a:rPr lang="es-ES" b="1" i="1" smtClean="0">
                        <a:solidFill>
                          <a:srgbClr val="595959"/>
                        </a:solidFill>
                        <a:latin typeface="Cambria Math" panose="02040503050406030204" pitchFamily="18" charset="0"/>
                      </a:rPr>
                      <m:t>𝒙𝒚</m:t>
                    </m:r>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𝒛</m:t>
                    </m:r>
                  </m:oMath>
                </a14:m>
                <a:r>
                  <a:rPr lang="es-CR" dirty="0">
                    <a:solidFill>
                      <a:srgbClr val="595959"/>
                    </a:solidFill>
                    <a:latin typeface="Myriad Pro" panose="020B0503030403020204" pitchFamily="34" charset="0"/>
                  </a:rPr>
                  <a:t>, entonces  el </a:t>
                </a:r>
                <a14:m>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oMath>
                </a14:m>
                <a:r>
                  <a:rPr lang="es-CR" b="1" i="1" dirty="0">
                    <a:solidFill>
                      <a:srgbClr val="595959"/>
                    </a:solidFill>
                    <a:latin typeface="Myriad Pro" panose="020B0503030403020204" pitchFamily="34" charset="0"/>
                  </a:rPr>
                  <a:t> </a:t>
                </a:r>
                <a:r>
                  <a:rPr lang="es-CR" dirty="0">
                    <a:solidFill>
                      <a:srgbClr val="595959"/>
                    </a:solidFill>
                    <a:latin typeface="Myriad Pro" panose="020B0503030403020204" pitchFamily="34" charset="0"/>
                  </a:rPr>
                  <a:t>es el siguiente:</a:t>
                </a:r>
              </a:p>
              <a:p>
                <a:endParaRPr lang="es-CR" dirty="0">
                  <a:solidFill>
                    <a:srgbClr val="595959"/>
                  </a:solidFill>
                  <a:latin typeface="Myriad Pro" panose="020B0503030403020204" pitchFamily="34" charset="0"/>
                </a:endParaRPr>
              </a:p>
              <a:p>
                <a:pPr/>
                <a14:m>
                  <m:oMathPara xmlns:m="http://schemas.openxmlformats.org/officeDocument/2006/math">
                    <m:oMathParaPr>
                      <m:jc m:val="centerGroup"/>
                    </m:oMathParaPr>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r>
                        <a:rPr lang="es-ES" b="1" i="1" smtClean="0">
                          <a:solidFill>
                            <a:srgbClr val="595959"/>
                          </a:solidFill>
                          <a:latin typeface="Cambria Math" panose="02040503050406030204" pitchFamily="18" charset="0"/>
                          <a:ea typeface="Cambria Math" panose="02040503050406030204" pitchFamily="18" charset="0"/>
                        </a:rPr>
                        <m:t>= </m:t>
                      </m:r>
                      <m:d>
                        <m:dPr>
                          <m:begChr m:val="["/>
                          <m:endChr m:val="]"/>
                          <m:ctrlPr>
                            <a:rPr lang="es-ES"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b="1" i="1" smtClean="0">
                                  <a:solidFill>
                                    <a:srgbClr val="595959"/>
                                  </a:solidFill>
                                  <a:latin typeface="Cambria Math" panose="02040503050406030204" pitchFamily="18" charset="0"/>
                                  <a:ea typeface="Cambria Math" panose="02040503050406030204" pitchFamily="18" charset="0"/>
                                </a:rPr>
                              </m:ctrlPr>
                            </m:mPr>
                            <m:mr>
                              <m:e>
                                <m:r>
                                  <m:rPr>
                                    <m:brk m:alnAt="7"/>
                                  </m:rPr>
                                  <a:rPr lang="es-ES" b="1" i="1" smtClean="0">
                                    <a:solidFill>
                                      <a:srgbClr val="595959"/>
                                    </a:solidFill>
                                    <a:latin typeface="Cambria Math" panose="02040503050406030204" pitchFamily="18" charset="0"/>
                                    <a:ea typeface="Cambria Math" panose="02040503050406030204" pitchFamily="18" charset="0"/>
                                  </a:rPr>
                                  <m:t>𝟐</m:t>
                                </m:r>
                                <m:r>
                                  <a:rPr lang="es-ES" b="1" i="1" smtClean="0">
                                    <a:solidFill>
                                      <a:srgbClr val="595959"/>
                                    </a:solidFill>
                                    <a:latin typeface="Cambria Math" panose="02040503050406030204" pitchFamily="18" charset="0"/>
                                    <a:ea typeface="Cambria Math" panose="02040503050406030204" pitchFamily="18" charset="0"/>
                                  </a:rPr>
                                  <m:t>𝒙</m:t>
                                </m:r>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e>
                            </m:mr>
                            <m:mr>
                              <m:e>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r>
                                  <a:rPr lang="es-ES" b="1" i="1" smtClean="0">
                                    <a:solidFill>
                                      <a:srgbClr val="595959"/>
                                    </a:solidFill>
                                    <a:latin typeface="Cambria Math" panose="02040503050406030204" pitchFamily="18" charset="0"/>
                                    <a:ea typeface="Cambria Math" panose="02040503050406030204" pitchFamily="18" charset="0"/>
                                  </a:rPr>
                                  <m:t>𝒙</m:t>
                                </m:r>
                              </m:e>
                            </m:mr>
                            <m:mr>
                              <m:e>
                                <m:r>
                                  <a:rPr lang="es-ES" b="1" i="1" smtClean="0">
                                    <a:solidFill>
                                      <a:srgbClr val="595959"/>
                                    </a:solidFill>
                                    <a:latin typeface="Cambria Math" panose="02040503050406030204" pitchFamily="18" charset="0"/>
                                    <a:ea typeface="Cambria Math" panose="02040503050406030204" pitchFamily="18" charset="0"/>
                                  </a:rPr>
                                  <m:t>𝟏</m:t>
                                </m:r>
                              </m:e>
                            </m:mr>
                          </m:m>
                        </m:e>
                      </m:d>
                    </m:oMath>
                  </m:oMathPara>
                </a14:m>
                <a:endParaRPr lang="es-CR" b="1" i="1" dirty="0">
                  <a:solidFill>
                    <a:srgbClr val="595959"/>
                  </a:solidFill>
                  <a:latin typeface="Myriad Pro" panose="020B0503030403020204" pitchFamily="34" charset="0"/>
                </a:endParaRPr>
              </a:p>
              <a:p>
                <a:endParaRPr lang="es-CR" dirty="0"/>
              </a:p>
            </p:txBody>
          </p:sp>
        </mc:Choice>
        <mc:Fallback xmlns="">
          <p:sp>
            <p:nvSpPr>
              <p:cNvPr id="8" name="CuadroTexto 7">
                <a:extLst>
                  <a:ext uri="{FF2B5EF4-FFF2-40B4-BE49-F238E27FC236}">
                    <a16:creationId xmlns:a16="http://schemas.microsoft.com/office/drawing/2014/main" id="{062BB4E9-AC0B-C349-AA4F-CAD5B25F9C95}"/>
                  </a:ext>
                </a:extLst>
              </p:cNvPr>
              <p:cNvSpPr txBox="1">
                <a:spLocks noRot="1" noChangeAspect="1" noMove="1" noResize="1" noEditPoints="1" noAdjustHandles="1" noChangeArrowheads="1" noChangeShapeType="1" noTextEdit="1"/>
              </p:cNvSpPr>
              <p:nvPr/>
            </p:nvSpPr>
            <p:spPr>
              <a:xfrm>
                <a:off x="434340" y="1632495"/>
                <a:ext cx="4137660" cy="2227462"/>
              </a:xfrm>
              <a:prstGeom prst="rect">
                <a:avLst/>
              </a:prstGeom>
              <a:blipFill>
                <a:blip r:embed="rId5"/>
                <a:stretch>
                  <a:fillRect l="-1227"/>
                </a:stretch>
              </a:blipFill>
            </p:spPr>
            <p:txBody>
              <a:bodyPr/>
              <a:lstStyle/>
              <a:p>
                <a:r>
                  <a:rPr lang="es-CR">
                    <a:noFill/>
                  </a:rPr>
                  <a:t> </a:t>
                </a:r>
              </a:p>
            </p:txBody>
          </p:sp>
        </mc:Fallback>
      </mc:AlternateContent>
    </p:spTree>
    <p:extLst>
      <p:ext uri="{BB962C8B-B14F-4D97-AF65-F5344CB8AC3E}">
        <p14:creationId xmlns:p14="http://schemas.microsoft.com/office/powerpoint/2010/main" val="7802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8"/>
            <a:ext cx="4114800" cy="3306537"/>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Antes de discutir el modelo de clasificador MLP, es esencial tener en cuenta que, si bien los datos del MNIST consisten en tensores bidimensionales, deben reformarse según el tipo de capa de entrada.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En la imagen del ejemplo se cambia la forma de una imagen en escala de grises de 3 × 3 para las capas de entrada MLP:</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sp>
        <p:nvSpPr>
          <p:cNvPr id="9" name="Título 1">
            <a:extLst>
              <a:ext uri="{FF2B5EF4-FFF2-40B4-BE49-F238E27FC236}">
                <a16:creationId xmlns:a16="http://schemas.microsoft.com/office/drawing/2014/main" id="{53B45D2D-6AED-924A-BB94-D82BABA3E040}"/>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conjunto de datos MNIST</a:t>
            </a:r>
            <a:endParaRPr lang="es-CR" sz="2400" dirty="0"/>
          </a:p>
        </p:txBody>
      </p:sp>
      <p:pic>
        <p:nvPicPr>
          <p:cNvPr id="10" name="Imagen 9" descr="Imagen que contiene Gráfico&#10;&#10;Descripción generada automáticamente">
            <a:extLst>
              <a:ext uri="{FF2B5EF4-FFF2-40B4-BE49-F238E27FC236}">
                <a16:creationId xmlns:a16="http://schemas.microsoft.com/office/drawing/2014/main" id="{F90FF209-A788-8F4A-A655-599CD172EA16}"/>
              </a:ext>
            </a:extLst>
          </p:cNvPr>
          <p:cNvPicPr/>
          <p:nvPr/>
        </p:nvPicPr>
        <p:blipFill>
          <a:blip r:embed="rId2">
            <a:extLst>
              <a:ext uri="{28A0092B-C50C-407E-A947-70E740481C1C}">
                <a14:useLocalDpi xmlns:a14="http://schemas.microsoft.com/office/drawing/2010/main" val="0"/>
              </a:ext>
            </a:extLst>
          </a:blip>
          <a:stretch>
            <a:fillRect/>
          </a:stretch>
        </p:blipFill>
        <p:spPr>
          <a:xfrm>
            <a:off x="5029744" y="1459910"/>
            <a:ext cx="3657056" cy="2344647"/>
          </a:xfrm>
          <a:prstGeom prst="rect">
            <a:avLst/>
          </a:prstGeom>
        </p:spPr>
      </p:pic>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599" cy="46111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Para la clasificación de dígitos MNIST se utilizará el siguiente modelo MLP:</a:t>
            </a: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375556" y="3600311"/>
            <a:ext cx="8229600" cy="584775"/>
          </a:xfrm>
          <a:prstGeom prst="rect">
            <a:avLst/>
          </a:prstGeom>
          <a:noFill/>
        </p:spPr>
        <p:txBody>
          <a:bodyPr wrap="square" rtlCol="0">
            <a:spAutoFit/>
          </a:bodyPr>
          <a:lstStyle/>
          <a:p>
            <a:pPr algn="just"/>
            <a:r>
              <a:rPr lang="es-CR" sz="1600" dirty="0">
                <a:solidFill>
                  <a:srgbClr val="595959"/>
                </a:solidFill>
                <a:latin typeface="Myriad Pro" panose="020B0503030403020204" pitchFamily="34" charset="0"/>
              </a:rPr>
              <a:t>Cuando las unidades o </a:t>
            </a:r>
            <a:r>
              <a:rPr lang="es-CR" sz="1600" dirty="0" err="1">
                <a:solidFill>
                  <a:srgbClr val="595959"/>
                </a:solidFill>
                <a:latin typeface="Myriad Pro" panose="020B0503030403020204" pitchFamily="34" charset="0"/>
              </a:rPr>
              <a:t>perceptrones</a:t>
            </a:r>
            <a:r>
              <a:rPr lang="es-CR" sz="1600" dirty="0">
                <a:solidFill>
                  <a:srgbClr val="595959"/>
                </a:solidFill>
                <a:latin typeface="Myriad Pro" panose="020B0503030403020204" pitchFamily="34" charset="0"/>
              </a:rPr>
              <a:t> están expuestos, el modelo MLP es una red completamente conectada, esta se mostrará a continuación.</a:t>
            </a:r>
          </a:p>
        </p:txBody>
      </p:sp>
      <p:pic>
        <p:nvPicPr>
          <p:cNvPr id="7" name="Imagen 6">
            <a:extLst>
              <a:ext uri="{FF2B5EF4-FFF2-40B4-BE49-F238E27FC236}">
                <a16:creationId xmlns:a16="http://schemas.microsoft.com/office/drawing/2014/main" id="{BA83F85D-B107-AF42-80C2-C3A42A40FC50}"/>
              </a:ext>
            </a:extLst>
          </p:cNvPr>
          <p:cNvPicPr/>
          <p:nvPr/>
        </p:nvPicPr>
        <p:blipFill>
          <a:blip r:embed="rId2"/>
          <a:stretch>
            <a:fillRect/>
          </a:stretch>
        </p:blipFill>
        <p:spPr>
          <a:xfrm>
            <a:off x="1681841" y="1524744"/>
            <a:ext cx="5780314" cy="166624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4169536"/>
                <a:ext cx="8229600" cy="477130"/>
              </a:xfrm>
            </p:spPr>
            <p:txBody>
              <a:bodyPr/>
              <a:lstStyle/>
              <a:p>
                <a:pPr marL="0" indent="0">
                  <a:buNone/>
                </a:pPr>
                <a:r>
                  <a:rPr lang="es-CR" sz="1600" dirty="0">
                    <a:solidFill>
                      <a:srgbClr val="595959"/>
                    </a:solidFill>
                    <a:latin typeface="Myriad Pro" panose="020B0503030403020204" pitchFamily="34" charset="0"/>
                  </a:rPr>
                  <a:t>En esta imagen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𝑤</m:t>
                        </m:r>
                      </m:e>
                      <m:sub>
                        <m:r>
                          <a:rPr lang="es-ES" sz="1600" b="0" i="1" smtClean="0">
                            <a:solidFill>
                              <a:srgbClr val="595959"/>
                            </a:solidFill>
                            <a:latin typeface="Cambria Math" panose="02040503050406030204" pitchFamily="18" charset="0"/>
                          </a:rPr>
                          <m:t>𝑖</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corresponden a los pesos y los </a:t>
                </a:r>
                <a14:m>
                  <m:oMath xmlns:m="http://schemas.openxmlformats.org/officeDocument/2006/math">
                    <m:sSub>
                      <m:sSubPr>
                        <m:ctrlPr>
                          <a:rPr lang="es-CR" sz="1600" i="1" smtClean="0">
                            <a:solidFill>
                              <a:srgbClr val="595959"/>
                            </a:solidFill>
                            <a:latin typeface="Cambria Math" panose="02040503050406030204" pitchFamily="18" charset="0"/>
                          </a:rPr>
                        </m:ctrlPr>
                      </m:sSubPr>
                      <m:e>
                        <m:r>
                          <a:rPr lang="es-ES" sz="1600" b="0" i="1" smtClean="0">
                            <a:solidFill>
                              <a:srgbClr val="595959"/>
                            </a:solidFill>
                            <a:latin typeface="Cambria Math" panose="02040503050406030204" pitchFamily="18" charset="0"/>
                          </a:rPr>
                          <m:t>𝑏</m:t>
                        </m:r>
                      </m:e>
                      <m:sub>
                        <m:r>
                          <a:rPr lang="es-ES" sz="1600" b="0" i="1" smtClean="0">
                            <a:solidFill>
                              <a:srgbClr val="595959"/>
                            </a:solidFill>
                            <a:latin typeface="Cambria Math" panose="02040503050406030204" pitchFamily="18" charset="0"/>
                          </a:rPr>
                          <m:t>𝑛</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al sesgo de la n-</a:t>
                </a:r>
                <a:r>
                  <a:rPr lang="es-CR" sz="1600" dirty="0" err="1">
                    <a:solidFill>
                      <a:srgbClr val="595959"/>
                    </a:solidFill>
                    <a:latin typeface="Myriad Pro" panose="020B0503030403020204" pitchFamily="34" charset="0"/>
                  </a:rPr>
                  <a:t>ésima</a:t>
                </a:r>
                <a:r>
                  <a:rPr lang="es-CR" sz="1600" dirty="0">
                    <a:solidFill>
                      <a:srgbClr val="595959"/>
                    </a:solidFill>
                    <a:latin typeface="Myriad Pro" panose="020B0503030403020204" pitchFamily="34" charset="0"/>
                  </a:rPr>
                  <a:t> unidad.</a:t>
                </a: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4169536"/>
                <a:ext cx="8229600" cy="477130"/>
              </a:xfrm>
              <a:blipFill>
                <a:blip r:embed="rId2"/>
                <a:stretch>
                  <a:fillRect l="-463" t="-526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modelo de clasificación de dígitos MNIST</a:t>
            </a:r>
            <a:endParaRPr lang="es-CR" sz="2400" dirty="0"/>
          </a:p>
        </p:txBody>
      </p:sp>
      <p:pic>
        <p:nvPicPr>
          <p:cNvPr id="9" name="Imagen 8">
            <a:extLst>
              <a:ext uri="{FF2B5EF4-FFF2-40B4-BE49-F238E27FC236}">
                <a16:creationId xmlns:a16="http://schemas.microsoft.com/office/drawing/2014/main" id="{DE93BE74-F75F-0F40-A3C5-19AA2B67D878}"/>
              </a:ext>
            </a:extLst>
          </p:cNvPr>
          <p:cNvPicPr>
            <a:picLocks noChangeAspect="1"/>
          </p:cNvPicPr>
          <p:nvPr/>
        </p:nvPicPr>
        <p:blipFill>
          <a:blip r:embed="rId3"/>
          <a:stretch>
            <a:fillRect/>
          </a:stretch>
        </p:blipFill>
        <p:spPr>
          <a:xfrm>
            <a:off x="1860177" y="1123923"/>
            <a:ext cx="4693023" cy="2985314"/>
          </a:xfrm>
          <a:prstGeom prst="rect">
            <a:avLst/>
          </a:prstGeom>
        </p:spPr>
      </p:pic>
    </p:spTree>
    <p:extLst>
      <p:ext uri="{BB962C8B-B14F-4D97-AF65-F5344CB8AC3E}">
        <p14:creationId xmlns:p14="http://schemas.microsoft.com/office/powerpoint/2010/main" val="31142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Después de la preparación de los datos sigue construir el modelo, el modelo que propusimos está compuesto de 3 capas MLP. En Keras una capa MLP se denomina </a:t>
            </a:r>
            <a:r>
              <a:rPr lang="es-CR" sz="2000" b="1" dirty="0">
                <a:solidFill>
                  <a:srgbClr val="595959"/>
                </a:solidFill>
                <a:latin typeface="Courier" pitchFamily="2" charset="0"/>
                <a:ea typeface="ＭＳ Ｐゴシック" panose="020B0600070205080204" pitchFamily="34" charset="-128"/>
              </a:rPr>
              <a:t>dense</a:t>
            </a:r>
            <a:r>
              <a:rPr lang="es-CR" sz="2000" dirty="0">
                <a:solidFill>
                  <a:srgbClr val="595959"/>
                </a:solidFill>
                <a:latin typeface="Myriad Pro" panose="020B0503030403020204" pitchFamily="34" charset="0"/>
                <a:ea typeface="ＭＳ Ｐゴシック" panose="020B0600070205080204" pitchFamily="34" charset="-128"/>
              </a:rPr>
              <a:t>. Tanto la primera como la segunda capa MLP son de la misma naturaleza, con 256 unidades cada una, seguidas de la activación y desactivación de la </a:t>
            </a:r>
            <a:r>
              <a:rPr lang="es-CR" sz="2000" b="1" dirty="0">
                <a:solidFill>
                  <a:srgbClr val="595959"/>
                </a:solidFill>
                <a:latin typeface="Myriad Pro" panose="020B0503030403020204" pitchFamily="34" charset="0"/>
                <a:ea typeface="ＭＳ Ｐゴシック" panose="020B0600070205080204" pitchFamily="34" charset="-128"/>
              </a:rPr>
              <a:t>Unidad Lineal Rectificada</a:t>
            </a:r>
            <a:r>
              <a:rPr lang="es-CR" sz="2000" dirty="0">
                <a:solidFill>
                  <a:srgbClr val="595959"/>
                </a:solidFill>
                <a:latin typeface="Myriad Pro" panose="020B0503030403020204" pitchFamily="34" charset="0"/>
                <a:ea typeface="ＭＳ Ｐゴシック" panose="020B0600070205080204" pitchFamily="34" charset="-128"/>
              </a:rPr>
              <a:t> (ReLU). </a:t>
            </a:r>
          </a:p>
          <a:p>
            <a:r>
              <a:rPr lang="es-CR" sz="2000" dirty="0">
                <a:solidFill>
                  <a:srgbClr val="595959"/>
                </a:solidFill>
                <a:latin typeface="Myriad Pro" panose="020B0503030403020204" pitchFamily="34" charset="0"/>
                <a:ea typeface="ＭＳ Ｐゴシック" panose="020B0600070205080204" pitchFamily="34" charset="-128"/>
              </a:rPr>
              <a:t>Se eligen 256 unidades ya que 128, 512 y 1024 unidades tienen métricas de rendimiento más bajas. Esto pues, a 128 unidades, la red converge rápidamente pero tiene una precisión de prueba menor. El número adicional de unidades para 512 o 1024 no aumenta significativamente la precisión de la prueba.</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285660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Construir un modelo usando MLP y Keras </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57250"/>
            <a:ext cx="8229600" cy="3835125"/>
          </a:xfrm>
        </p:spPr>
        <p:txBody>
          <a:bodyPr/>
          <a:lstStyle/>
          <a:p>
            <a:r>
              <a:rPr lang="es-CR" sz="2000" dirty="0">
                <a:solidFill>
                  <a:srgbClr val="595959"/>
                </a:solidFill>
                <a:latin typeface="Myriad Pro" panose="020B0503030403020204" pitchFamily="34" charset="0"/>
                <a:ea typeface="ＭＳ Ｐゴシック" panose="020B0600070205080204" pitchFamily="34" charset="-128"/>
              </a:rPr>
              <a:t>El número de unidades es un </a:t>
            </a:r>
            <a:r>
              <a:rPr lang="es-CR" sz="2000" b="1" dirty="0">
                <a:solidFill>
                  <a:srgbClr val="595959"/>
                </a:solidFill>
                <a:latin typeface="Myriad Pro" panose="020B0503030403020204" pitchFamily="34" charset="0"/>
                <a:ea typeface="ＭＳ Ｐゴシック" panose="020B0600070205080204" pitchFamily="34" charset="-128"/>
              </a:rPr>
              <a:t>hiperparámetro</a:t>
            </a:r>
            <a:r>
              <a:rPr lang="es-CR" sz="2000" dirty="0">
                <a:solidFill>
                  <a:srgbClr val="595959"/>
                </a:solidFill>
                <a:latin typeface="Myriad Pro" panose="020B0503030403020204" pitchFamily="34" charset="0"/>
                <a:ea typeface="ＭＳ Ｐゴシック" panose="020B0600070205080204" pitchFamily="34" charset="-128"/>
              </a:rPr>
              <a:t>. Controla la capacidad de la red. La capacidad es una medida de la complejidad de la función que la red puede aproximar. Por ejemplo, para polinomios, el grado es el hiperparámetro. A medida que aumenta el grado, también aumenta la capacidad de la función.</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Dado que una capa densa es una operación </a:t>
            </a:r>
            <a:r>
              <a:rPr lang="es-CR" sz="2000" b="1" dirty="0">
                <a:solidFill>
                  <a:srgbClr val="595959"/>
                </a:solidFill>
                <a:latin typeface="Myriad Pro" panose="020B0503030403020204" pitchFamily="34" charset="0"/>
                <a:ea typeface="ＭＳ Ｐゴシック" panose="020B0600070205080204" pitchFamily="34" charset="-128"/>
              </a:rPr>
              <a:t>lineal</a:t>
            </a:r>
            <a:r>
              <a:rPr lang="es-CR" sz="2000" dirty="0">
                <a:solidFill>
                  <a:srgbClr val="595959"/>
                </a:solidFill>
                <a:latin typeface="Myriad Pro" panose="020B0503030403020204" pitchFamily="34" charset="0"/>
                <a:ea typeface="ＭＳ Ｐゴシック" panose="020B0600070205080204" pitchFamily="34" charset="-128"/>
              </a:rPr>
              <a:t>, una secuencia de capas densas solo puede aproximarse a una función lineal. El problema es que la clasificación de dígitos MNIST es inherentemente un proceso no lineal. Para esto, la inserción de una activación </a:t>
            </a:r>
            <a:r>
              <a:rPr lang="es-CR" sz="2000" b="1" dirty="0">
                <a:solidFill>
                  <a:srgbClr val="595959"/>
                </a:solidFill>
                <a:latin typeface="Courier" pitchFamily="2" charset="0"/>
                <a:ea typeface="ＭＳ Ｐゴシック" panose="020B0600070205080204" pitchFamily="34" charset="-128"/>
              </a:rPr>
              <a:t>relu</a:t>
            </a:r>
            <a:r>
              <a:rPr lang="es-CR" sz="2000" dirty="0">
                <a:solidFill>
                  <a:srgbClr val="595959"/>
                </a:solidFill>
                <a:latin typeface="Myriad Pro" panose="020B0503030403020204" pitchFamily="34" charset="0"/>
                <a:ea typeface="ＭＳ Ｐゴシック" panose="020B0600070205080204" pitchFamily="34" charset="-128"/>
              </a:rPr>
              <a:t> entre las capas </a:t>
            </a:r>
            <a:r>
              <a:rPr lang="es-CR" sz="2000" b="1" dirty="0">
                <a:solidFill>
                  <a:srgbClr val="595959"/>
                </a:solidFill>
                <a:latin typeface="Courier" pitchFamily="2" charset="0"/>
                <a:ea typeface="ＭＳ Ｐゴシック" panose="020B0600070205080204" pitchFamily="34" charset="-128"/>
              </a:rPr>
              <a:t>Dense</a:t>
            </a:r>
            <a:r>
              <a:rPr lang="es-CR" sz="2000" dirty="0">
                <a:solidFill>
                  <a:srgbClr val="595959"/>
                </a:solidFill>
                <a:latin typeface="Myriad Pro" panose="020B0503030403020204" pitchFamily="34" charset="0"/>
                <a:ea typeface="ＭＳ Ｐゴシック" panose="020B0600070205080204" pitchFamily="34" charset="-128"/>
              </a:rPr>
              <a:t> permitirá que una red MLP modele asignaciones no lineales. </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Tree>
    <p:extLst>
      <p:ext uri="{BB962C8B-B14F-4D97-AF65-F5344CB8AC3E}">
        <p14:creationId xmlns:p14="http://schemas.microsoft.com/office/powerpoint/2010/main" val="353480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9648</TotalTime>
  <Words>3547</Words>
  <Application>Microsoft Macintosh PowerPoint</Application>
  <PresentationFormat>Presentación en pantalla (16:9)</PresentationFormat>
  <Paragraphs>484</Paragraphs>
  <Slides>42</Slides>
  <Notes>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42</vt:i4>
      </vt:variant>
    </vt:vector>
  </HeadingPairs>
  <TitlesOfParts>
    <vt:vector size="53" baseType="lpstr">
      <vt:lpstr>Andale Mono</vt:lpstr>
      <vt:lpstr>Arial</vt:lpstr>
      <vt:lpstr>Arial Hebrew Scholar</vt:lpstr>
      <vt:lpstr>Calibri</vt:lpstr>
      <vt:lpstr>Cambria Math</vt:lpstr>
      <vt:lpstr>Century Gothic</vt:lpstr>
      <vt:lpstr>Courier</vt:lpstr>
      <vt:lpstr>CourierStd</vt:lpstr>
      <vt:lpstr>Myriad Pro</vt:lpstr>
      <vt:lpstr>Palatino Linotype</vt:lpstr>
      <vt:lpstr>Office Theme</vt:lpstr>
      <vt:lpstr>Presentación de PowerPoint</vt:lpstr>
      <vt:lpstr>¿Por qué Keras?</vt:lpstr>
      <vt:lpstr>Multilayer Perceptron (MLP) </vt:lpstr>
      <vt:lpstr>El conjunto de datos MNIST</vt:lpstr>
      <vt:lpstr>El conjunto de datos MNIST</vt:lpstr>
      <vt:lpstr>El modelo de clasificación de dígitos MNIST</vt:lpstr>
      <vt:lpstr>El modelo de clasificación de dígitos MNIST</vt:lpstr>
      <vt:lpstr>Construir un modelo usando MLP y Keras </vt:lpstr>
      <vt:lpstr>Construir un modelo usando MLP y Keras </vt:lpstr>
      <vt:lpstr>Construir un modelo usando MLP y Keras </vt:lpstr>
      <vt:lpstr>Presentación de PowerPoint</vt:lpstr>
      <vt:lpstr>Regularización</vt:lpstr>
      <vt:lpstr>Función de activación y pérdida de salida</vt:lpstr>
      <vt:lpstr>Función de activación y pérdida de salida</vt:lpstr>
      <vt:lpstr>Función de activación y pérdida de salida</vt:lpstr>
      <vt:lpstr>Función de pérdida</vt:lpstr>
      <vt:lpstr>Función de pérdida</vt:lpstr>
      <vt:lpstr>Función de pérdida</vt:lpstr>
      <vt:lpstr>Optimización</vt:lpstr>
      <vt:lpstr>Optimización</vt:lpstr>
      <vt:lpstr>“Broadcasting”</vt:lpstr>
      <vt:lpstr>“Broadcasting”</vt:lpstr>
      <vt:lpstr>Producto Punto Tensor</vt:lpstr>
      <vt:lpstr>Producto Punto Tensor</vt:lpstr>
      <vt:lpstr>Interpretación geométrica de operaciones entre tensores</vt:lpstr>
      <vt:lpstr>Interpretación geométrica de operaciones entre tensores</vt:lpstr>
      <vt:lpstr>Interpretación geométrica de operaciones entre tensores</vt:lpstr>
      <vt:lpstr>OPTIMIZACIÓN BASADA EN GRADIENTES</vt:lpstr>
      <vt:lpstr>OPTIMIZACIÓN BASADA EN GRADIENTES</vt:lpstr>
      <vt:lpstr>OPTIMIZACIÓN BASADA EN GRADIENTES</vt:lpstr>
      <vt:lpstr>¿Qué es una derivada?</vt:lpstr>
      <vt:lpstr>¿Qué es una derivada?</vt:lpstr>
      <vt:lpstr>¿Qué es una derivada?</vt:lpstr>
      <vt:lpstr>¿Qué es una derivada?</vt:lpstr>
      <vt:lpstr>Derivada de una operación tensorial: El Gradiente</vt:lpstr>
      <vt:lpstr>Derivada de una operación tensorial:  El Gradiente</vt:lpstr>
      <vt:lpstr>Derivada de una operación tensorial:  El Gradiente</vt:lpstr>
      <vt:lpstr>Derivada de una operación tensorial:  El Gradiente</vt:lpstr>
      <vt:lpstr>Derivada de una operación tensorial:  El Gradiente</vt:lpstr>
      <vt:lpstr>Interpretando el gradiente en tres dimensiones</vt:lpstr>
      <vt:lpstr>Interpretando el gradiente en tres dimensiones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402</cp:revision>
  <dcterms:created xsi:type="dcterms:W3CDTF">2010-04-12T23:12:02Z</dcterms:created>
  <dcterms:modified xsi:type="dcterms:W3CDTF">2021-05-24T22:58:40Z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