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9"/>
  </p:notesMasterIdLst>
  <p:sldIdLst>
    <p:sldId id="463" r:id="rId5"/>
    <p:sldId id="492" r:id="rId6"/>
    <p:sldId id="466" r:id="rId7"/>
    <p:sldId id="468" r:id="rId8"/>
    <p:sldId id="469" r:id="rId9"/>
    <p:sldId id="467" r:id="rId10"/>
    <p:sldId id="470" r:id="rId11"/>
    <p:sldId id="471" r:id="rId12"/>
    <p:sldId id="496" r:id="rId13"/>
    <p:sldId id="497" r:id="rId14"/>
    <p:sldId id="498" r:id="rId15"/>
    <p:sldId id="499" r:id="rId16"/>
    <p:sldId id="500" r:id="rId17"/>
    <p:sldId id="501" r:id="rId18"/>
    <p:sldId id="502" r:id="rId19"/>
    <p:sldId id="503" r:id="rId20"/>
    <p:sldId id="504" r:id="rId21"/>
    <p:sldId id="505" r:id="rId22"/>
    <p:sldId id="507" r:id="rId23"/>
    <p:sldId id="506" r:id="rId24"/>
    <p:sldId id="508" r:id="rId25"/>
    <p:sldId id="473" r:id="rId26"/>
    <p:sldId id="474" r:id="rId27"/>
    <p:sldId id="491" r:id="rId2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Sección predeterminada" id="{ADE649BE-804A-9444-B100-92EE06CA704E}">
          <p14:sldIdLst>
            <p14:sldId id="463"/>
            <p14:sldId id="492"/>
            <p14:sldId id="466"/>
            <p14:sldId id="468"/>
            <p14:sldId id="469"/>
            <p14:sldId id="467"/>
            <p14:sldId id="470"/>
            <p14:sldId id="471"/>
            <p14:sldId id="496"/>
            <p14:sldId id="497"/>
            <p14:sldId id="498"/>
            <p14:sldId id="499"/>
            <p14:sldId id="500"/>
            <p14:sldId id="501"/>
            <p14:sldId id="502"/>
            <p14:sldId id="503"/>
            <p14:sldId id="504"/>
            <p14:sldId id="505"/>
            <p14:sldId id="507"/>
            <p14:sldId id="506"/>
            <p14:sldId id="508"/>
            <p14:sldId id="473"/>
            <p14:sldId id="474"/>
            <p14:sldId id="4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45A"/>
    <a:srgbClr val="D8615C"/>
    <a:srgbClr val="B24F4A"/>
    <a:srgbClr val="D1B35C"/>
    <a:srgbClr val="F3B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02"/>
    <p:restoredTop sz="92109"/>
  </p:normalViewPr>
  <p:slideViewPr>
    <p:cSldViewPr snapToGrid="0" snapToObjects="1">
      <p:cViewPr varScale="1">
        <p:scale>
          <a:sx n="94" d="100"/>
          <a:sy n="94" d="100"/>
        </p:scale>
        <p:origin x="208" y="120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C8FA1-DEE5-554C-93B2-6A80EF67B0CD}" type="datetimeFigureOut">
              <a:rPr lang="en-US" smtClean="0"/>
              <a:t>5/26/21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801F-3399-D843-9BB3-B373F3B032C7}" type="slidenum">
              <a:rPr lang="en-US" smtClean="0"/>
              <a:t>‹Nº›</a:t>
            </a:fld>
            <a:endParaRPr lang="en-US"/>
          </a:p>
        </p:txBody>
      </p:sp>
    </p:spTree>
    <p:extLst>
      <p:ext uri="{BB962C8B-B14F-4D97-AF65-F5344CB8AC3E}">
        <p14:creationId xmlns:p14="http://schemas.microsoft.com/office/powerpoint/2010/main" val="4588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4C4801F-3399-D843-9BB3-B373F3B032C7}" type="slidenum">
              <a:rPr lang="en-US" smtClean="0"/>
              <a:t>22</a:t>
            </a:fld>
            <a:endParaRPr lang="en-US"/>
          </a:p>
        </p:txBody>
      </p:sp>
    </p:spTree>
    <p:extLst>
      <p:ext uri="{BB962C8B-B14F-4D97-AF65-F5344CB8AC3E}">
        <p14:creationId xmlns:p14="http://schemas.microsoft.com/office/powerpoint/2010/main" val="151550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4C4801F-3399-D843-9BB3-B373F3B032C7}" type="slidenum">
              <a:rPr lang="en-US" smtClean="0"/>
              <a:t>24</a:t>
            </a:fld>
            <a:endParaRPr lang="en-US"/>
          </a:p>
        </p:txBody>
      </p:sp>
    </p:spTree>
    <p:extLst>
      <p:ext uri="{BB962C8B-B14F-4D97-AF65-F5344CB8AC3E}">
        <p14:creationId xmlns:p14="http://schemas.microsoft.com/office/powerpoint/2010/main" val="308919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05868F-431F-0B45-B105-FF569ACD8EC0}"/>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9A4A2DBE-FF5F-A540-9EB7-40A182A2215B}"/>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EB95934-85C6-A642-9A32-E6DF0D8BC392}"/>
              </a:ext>
            </a:extLst>
          </p:cNvPr>
          <p:cNvSpPr>
            <a:spLocks noGrp="1"/>
          </p:cNvSpPr>
          <p:nvPr>
            <p:ph type="sldNum" sz="quarter" idx="12"/>
          </p:nvPr>
        </p:nvSpPr>
        <p:spPr/>
        <p:txBody>
          <a:bodyPr/>
          <a:lstStyle>
            <a:lvl1pPr>
              <a:defRPr/>
            </a:lvl1pPr>
          </a:lstStyle>
          <a:p>
            <a:fld id="{5EFEC74F-3214-8F4B-858F-7B6E85B55AA4}" type="slidenum">
              <a:rPr lang="en-US" altLang="es-CR"/>
              <a:pPr/>
              <a:t>‹Nº›</a:t>
            </a:fld>
            <a:endParaRPr lang="en-US" altLang="es-CR"/>
          </a:p>
        </p:txBody>
      </p:sp>
    </p:spTree>
    <p:extLst>
      <p:ext uri="{BB962C8B-B14F-4D97-AF65-F5344CB8AC3E}">
        <p14:creationId xmlns:p14="http://schemas.microsoft.com/office/powerpoint/2010/main" val="5209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2947-7ED4-1747-8DE0-83CF3C229D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20D89C46-F077-7E45-9255-2DE204B6EE70}"/>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9C0B103-2ACB-6541-B130-92B4968217D9}"/>
              </a:ext>
            </a:extLst>
          </p:cNvPr>
          <p:cNvSpPr>
            <a:spLocks noGrp="1"/>
          </p:cNvSpPr>
          <p:nvPr>
            <p:ph type="sldNum" sz="quarter" idx="12"/>
          </p:nvPr>
        </p:nvSpPr>
        <p:spPr/>
        <p:txBody>
          <a:bodyPr/>
          <a:lstStyle>
            <a:lvl1pPr>
              <a:defRPr/>
            </a:lvl1pPr>
          </a:lstStyle>
          <a:p>
            <a:fld id="{C5974F94-FC6E-7D4D-977C-2EE2F9E3A79B}" type="slidenum">
              <a:rPr lang="en-US" altLang="es-CR"/>
              <a:pPr/>
              <a:t>‹Nº›</a:t>
            </a:fld>
            <a:endParaRPr lang="en-US" altLang="es-CR"/>
          </a:p>
        </p:txBody>
      </p:sp>
    </p:spTree>
    <p:extLst>
      <p:ext uri="{BB962C8B-B14F-4D97-AF65-F5344CB8AC3E}">
        <p14:creationId xmlns:p14="http://schemas.microsoft.com/office/powerpoint/2010/main" val="40092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2121-9F76-8A48-8BED-6FBFB5DDD09C}"/>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A6C9E64B-287F-CF4B-A86E-B9C4429787A1}"/>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B9AEE61D-C3FC-6C4C-B62B-8B50CC30464F}"/>
              </a:ext>
            </a:extLst>
          </p:cNvPr>
          <p:cNvSpPr>
            <a:spLocks noGrp="1"/>
          </p:cNvSpPr>
          <p:nvPr>
            <p:ph type="sldNum" sz="quarter" idx="12"/>
          </p:nvPr>
        </p:nvSpPr>
        <p:spPr/>
        <p:txBody>
          <a:bodyPr/>
          <a:lstStyle>
            <a:lvl1pPr>
              <a:defRPr/>
            </a:lvl1pPr>
          </a:lstStyle>
          <a:p>
            <a:fld id="{85E94CE5-846F-9F42-8078-09F3814A9D09}" type="slidenum">
              <a:rPr lang="en-US" altLang="es-CR"/>
              <a:pPr/>
              <a:t>‹Nº›</a:t>
            </a:fld>
            <a:endParaRPr lang="en-US" altLang="es-CR"/>
          </a:p>
        </p:txBody>
      </p:sp>
    </p:spTree>
    <p:extLst>
      <p:ext uri="{BB962C8B-B14F-4D97-AF65-F5344CB8AC3E}">
        <p14:creationId xmlns:p14="http://schemas.microsoft.com/office/powerpoint/2010/main" val="134298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9A03-A093-8244-8DA3-B07D155C5A12}"/>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F5FC20C1-8457-EF42-A80F-4B454ACA1629}"/>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E1937116-607C-1348-8FE8-47F29B62E83A}"/>
              </a:ext>
            </a:extLst>
          </p:cNvPr>
          <p:cNvSpPr>
            <a:spLocks noGrp="1"/>
          </p:cNvSpPr>
          <p:nvPr>
            <p:ph type="sldNum" sz="quarter" idx="12"/>
          </p:nvPr>
        </p:nvSpPr>
        <p:spPr/>
        <p:txBody>
          <a:bodyPr/>
          <a:lstStyle>
            <a:lvl1pPr>
              <a:defRPr/>
            </a:lvl1pPr>
          </a:lstStyle>
          <a:p>
            <a:fld id="{4624E98C-54E1-8F4C-9379-6BF7059E518B}" type="slidenum">
              <a:rPr lang="en-US" altLang="es-CR"/>
              <a:pPr/>
              <a:t>‹Nº›</a:t>
            </a:fld>
            <a:endParaRPr lang="en-US" altLang="es-CR"/>
          </a:p>
        </p:txBody>
      </p:sp>
    </p:spTree>
    <p:extLst>
      <p:ext uri="{BB962C8B-B14F-4D97-AF65-F5344CB8AC3E}">
        <p14:creationId xmlns:p14="http://schemas.microsoft.com/office/powerpoint/2010/main" val="698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362BC-886E-984B-9450-CC277256C0D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39CB26C3-1B06-B643-AA12-473580ED0727}"/>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2FF672F8-E340-B74D-ABC4-112CC33EA7CD}"/>
              </a:ext>
            </a:extLst>
          </p:cNvPr>
          <p:cNvSpPr>
            <a:spLocks noGrp="1"/>
          </p:cNvSpPr>
          <p:nvPr>
            <p:ph type="sldNum" sz="quarter" idx="12"/>
          </p:nvPr>
        </p:nvSpPr>
        <p:spPr/>
        <p:txBody>
          <a:bodyPr/>
          <a:lstStyle>
            <a:lvl1pPr>
              <a:defRPr/>
            </a:lvl1pPr>
          </a:lstStyle>
          <a:p>
            <a:fld id="{5B716AE3-907C-C24B-AA6A-891DAFF01673}" type="slidenum">
              <a:rPr lang="en-US" altLang="es-CR"/>
              <a:pPr/>
              <a:t>‹Nº›</a:t>
            </a:fld>
            <a:endParaRPr lang="en-US" altLang="es-CR"/>
          </a:p>
        </p:txBody>
      </p:sp>
    </p:spTree>
    <p:extLst>
      <p:ext uri="{BB962C8B-B14F-4D97-AF65-F5344CB8AC3E}">
        <p14:creationId xmlns:p14="http://schemas.microsoft.com/office/powerpoint/2010/main" val="95008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7A64C7-FDCB-1E49-8976-2DB988B6045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71777AF2-4A42-9E43-A77F-4308BFF102D3}"/>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42446AFA-EF00-2549-823B-F0A1D57F1A62}"/>
              </a:ext>
            </a:extLst>
          </p:cNvPr>
          <p:cNvSpPr>
            <a:spLocks noGrp="1"/>
          </p:cNvSpPr>
          <p:nvPr>
            <p:ph type="sldNum" sz="quarter" idx="12"/>
          </p:nvPr>
        </p:nvSpPr>
        <p:spPr/>
        <p:txBody>
          <a:bodyPr/>
          <a:lstStyle>
            <a:lvl1pPr>
              <a:defRPr/>
            </a:lvl1pPr>
          </a:lstStyle>
          <a:p>
            <a:fld id="{7B0ADF92-1286-5442-8CCD-387610179902}" type="slidenum">
              <a:rPr lang="en-US" altLang="es-CR"/>
              <a:pPr/>
              <a:t>‹Nº›</a:t>
            </a:fld>
            <a:endParaRPr lang="en-US" altLang="es-CR"/>
          </a:p>
        </p:txBody>
      </p:sp>
    </p:spTree>
    <p:extLst>
      <p:ext uri="{BB962C8B-B14F-4D97-AF65-F5344CB8AC3E}">
        <p14:creationId xmlns:p14="http://schemas.microsoft.com/office/powerpoint/2010/main" val="170339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D7762-40FD-B344-ACB8-7CE736BDD1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8" name="Footer Placeholder 4">
            <a:extLst>
              <a:ext uri="{FF2B5EF4-FFF2-40B4-BE49-F238E27FC236}">
                <a16:creationId xmlns:a16="http://schemas.microsoft.com/office/drawing/2014/main" id="{A1FF645B-B243-AD41-9362-6B04DD9F8DB3}"/>
              </a:ext>
            </a:extLst>
          </p:cNvPr>
          <p:cNvSpPr>
            <a:spLocks noGrp="1"/>
          </p:cNvSpPr>
          <p:nvPr>
            <p:ph type="ftr" sz="quarter" idx="11"/>
          </p:nvPr>
        </p:nvSpPr>
        <p:spPr/>
        <p:txBody>
          <a:bodyPr/>
          <a:lstStyle>
            <a:lvl1pPr>
              <a:defRPr/>
            </a:lvl1pPr>
          </a:lstStyle>
          <a:p>
            <a:pPr>
              <a:defRPr/>
            </a:pPr>
            <a:r>
              <a:rPr lang="en-US"/>
              <a:t>CA-0404 Modelos Lineales</a:t>
            </a:r>
          </a:p>
        </p:txBody>
      </p:sp>
      <p:sp>
        <p:nvSpPr>
          <p:cNvPr id="9" name="Slide Number Placeholder 5">
            <a:extLst>
              <a:ext uri="{FF2B5EF4-FFF2-40B4-BE49-F238E27FC236}">
                <a16:creationId xmlns:a16="http://schemas.microsoft.com/office/drawing/2014/main" id="{3B201509-73B2-AA49-B93B-633202C77490}"/>
              </a:ext>
            </a:extLst>
          </p:cNvPr>
          <p:cNvSpPr>
            <a:spLocks noGrp="1"/>
          </p:cNvSpPr>
          <p:nvPr>
            <p:ph type="sldNum" sz="quarter" idx="12"/>
          </p:nvPr>
        </p:nvSpPr>
        <p:spPr/>
        <p:txBody>
          <a:bodyPr/>
          <a:lstStyle>
            <a:lvl1pPr>
              <a:defRPr/>
            </a:lvl1pPr>
          </a:lstStyle>
          <a:p>
            <a:fld id="{BB712AF7-AE0F-D042-A5DF-80844041B833}" type="slidenum">
              <a:rPr lang="en-US" altLang="es-CR"/>
              <a:pPr/>
              <a:t>‹Nº›</a:t>
            </a:fld>
            <a:endParaRPr lang="en-US" altLang="es-CR"/>
          </a:p>
        </p:txBody>
      </p:sp>
    </p:spTree>
    <p:extLst>
      <p:ext uri="{BB962C8B-B14F-4D97-AF65-F5344CB8AC3E}">
        <p14:creationId xmlns:p14="http://schemas.microsoft.com/office/powerpoint/2010/main" val="31354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571373-A338-E64F-A5E1-06DB5BA50915}"/>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4" name="Footer Placeholder 4">
            <a:extLst>
              <a:ext uri="{FF2B5EF4-FFF2-40B4-BE49-F238E27FC236}">
                <a16:creationId xmlns:a16="http://schemas.microsoft.com/office/drawing/2014/main" id="{F5C6AE9C-D09C-484C-9217-1D70A2B81852}"/>
              </a:ext>
            </a:extLst>
          </p:cNvPr>
          <p:cNvSpPr>
            <a:spLocks noGrp="1"/>
          </p:cNvSpPr>
          <p:nvPr>
            <p:ph type="ftr" sz="quarter" idx="11"/>
          </p:nvPr>
        </p:nvSpPr>
        <p:spPr/>
        <p:txBody>
          <a:bodyPr/>
          <a:lstStyle>
            <a:lvl1pPr>
              <a:defRPr/>
            </a:lvl1pPr>
          </a:lstStyle>
          <a:p>
            <a:pPr>
              <a:defRPr/>
            </a:pPr>
            <a:r>
              <a:rPr lang="en-US"/>
              <a:t>CA-0404 Modelos Lineales</a:t>
            </a:r>
          </a:p>
        </p:txBody>
      </p:sp>
      <p:sp>
        <p:nvSpPr>
          <p:cNvPr id="5" name="Slide Number Placeholder 5">
            <a:extLst>
              <a:ext uri="{FF2B5EF4-FFF2-40B4-BE49-F238E27FC236}">
                <a16:creationId xmlns:a16="http://schemas.microsoft.com/office/drawing/2014/main" id="{5E8E8089-A543-C74F-9EF7-8AA9E40022D1}"/>
              </a:ext>
            </a:extLst>
          </p:cNvPr>
          <p:cNvSpPr>
            <a:spLocks noGrp="1"/>
          </p:cNvSpPr>
          <p:nvPr>
            <p:ph type="sldNum" sz="quarter" idx="12"/>
          </p:nvPr>
        </p:nvSpPr>
        <p:spPr/>
        <p:txBody>
          <a:bodyPr/>
          <a:lstStyle>
            <a:lvl1pPr>
              <a:defRPr/>
            </a:lvl1pPr>
          </a:lstStyle>
          <a:p>
            <a:fld id="{B67B1D70-0745-EC43-8070-5BC3B090D7C5}" type="slidenum">
              <a:rPr lang="en-US" altLang="es-CR"/>
              <a:pPr/>
              <a:t>‹Nº›</a:t>
            </a:fld>
            <a:endParaRPr lang="en-US" altLang="es-CR"/>
          </a:p>
        </p:txBody>
      </p:sp>
    </p:spTree>
    <p:extLst>
      <p:ext uri="{BB962C8B-B14F-4D97-AF65-F5344CB8AC3E}">
        <p14:creationId xmlns:p14="http://schemas.microsoft.com/office/powerpoint/2010/main" val="1917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431459-0651-724E-AB1C-540E88B8D14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3" name="Footer Placeholder 4">
            <a:extLst>
              <a:ext uri="{FF2B5EF4-FFF2-40B4-BE49-F238E27FC236}">
                <a16:creationId xmlns:a16="http://schemas.microsoft.com/office/drawing/2014/main" id="{05201D19-D869-7442-B617-4279D87F976F}"/>
              </a:ext>
            </a:extLst>
          </p:cNvPr>
          <p:cNvSpPr>
            <a:spLocks noGrp="1"/>
          </p:cNvSpPr>
          <p:nvPr>
            <p:ph type="ftr" sz="quarter" idx="11"/>
          </p:nvPr>
        </p:nvSpPr>
        <p:spPr/>
        <p:txBody>
          <a:bodyPr/>
          <a:lstStyle>
            <a:lvl1pPr>
              <a:defRPr/>
            </a:lvl1pPr>
          </a:lstStyle>
          <a:p>
            <a:pPr>
              <a:defRPr/>
            </a:pPr>
            <a:r>
              <a:rPr lang="en-US"/>
              <a:t>CA-0404 Modelos Lineales</a:t>
            </a:r>
          </a:p>
        </p:txBody>
      </p:sp>
      <p:sp>
        <p:nvSpPr>
          <p:cNvPr id="4" name="Slide Number Placeholder 5">
            <a:extLst>
              <a:ext uri="{FF2B5EF4-FFF2-40B4-BE49-F238E27FC236}">
                <a16:creationId xmlns:a16="http://schemas.microsoft.com/office/drawing/2014/main" id="{534B0163-CC04-664E-9C0F-BA9D9A893267}"/>
              </a:ext>
            </a:extLst>
          </p:cNvPr>
          <p:cNvSpPr>
            <a:spLocks noGrp="1"/>
          </p:cNvSpPr>
          <p:nvPr>
            <p:ph type="sldNum" sz="quarter" idx="12"/>
          </p:nvPr>
        </p:nvSpPr>
        <p:spPr/>
        <p:txBody>
          <a:bodyPr/>
          <a:lstStyle>
            <a:lvl1pPr>
              <a:defRPr/>
            </a:lvl1pPr>
          </a:lstStyle>
          <a:p>
            <a:fld id="{7CD57A7C-464B-8E43-95EE-C072F3592042}" type="slidenum">
              <a:rPr lang="en-US" altLang="es-CR"/>
              <a:pPr/>
              <a:t>‹Nº›</a:t>
            </a:fld>
            <a:endParaRPr lang="en-US" altLang="es-CR"/>
          </a:p>
        </p:txBody>
      </p:sp>
    </p:spTree>
    <p:extLst>
      <p:ext uri="{BB962C8B-B14F-4D97-AF65-F5344CB8AC3E}">
        <p14:creationId xmlns:p14="http://schemas.microsoft.com/office/powerpoint/2010/main" val="23917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E264219-E76E-1542-AB1B-34DE0DCCB65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5">
            <a:extLst>
              <a:ext uri="{FF2B5EF4-FFF2-40B4-BE49-F238E27FC236}">
                <a16:creationId xmlns:a16="http://schemas.microsoft.com/office/drawing/2014/main" id="{A7713286-EC90-F047-B5AF-9DE2925AD22D}"/>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6">
            <a:extLst>
              <a:ext uri="{FF2B5EF4-FFF2-40B4-BE49-F238E27FC236}">
                <a16:creationId xmlns:a16="http://schemas.microsoft.com/office/drawing/2014/main" id="{230348F8-0793-2B4D-B500-14E065779240}"/>
              </a:ext>
            </a:extLst>
          </p:cNvPr>
          <p:cNvSpPr>
            <a:spLocks noGrp="1"/>
          </p:cNvSpPr>
          <p:nvPr>
            <p:ph type="sldNum" sz="quarter" idx="12"/>
          </p:nvPr>
        </p:nvSpPr>
        <p:spPr/>
        <p:txBody>
          <a:bodyPr/>
          <a:lstStyle>
            <a:lvl1pPr>
              <a:defRPr/>
            </a:lvl1pPr>
          </a:lstStyle>
          <a:p>
            <a:fld id="{9214438C-7F3D-1D46-8802-8E88A8B1D54B}" type="slidenum">
              <a:rPr lang="en-US" altLang="es-CR"/>
              <a:pPr/>
              <a:t>‹Nº›</a:t>
            </a:fld>
            <a:endParaRPr lang="en-US" altLang="es-CR">
              <a:solidFill>
                <a:srgbClr val="88A44D"/>
              </a:solidFill>
            </a:endParaRPr>
          </a:p>
        </p:txBody>
      </p:sp>
    </p:spTree>
    <p:extLst>
      <p:ext uri="{BB962C8B-B14F-4D97-AF65-F5344CB8AC3E}">
        <p14:creationId xmlns:p14="http://schemas.microsoft.com/office/powerpoint/2010/main" val="107694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9200-B441-354E-8AFB-659FA00BEDA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523B6659-CFDC-FD43-995A-6D3982C6E4E6}"/>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AC45BE9F-0DED-2D47-B735-1783C7E37F52}"/>
              </a:ext>
            </a:extLst>
          </p:cNvPr>
          <p:cNvSpPr>
            <a:spLocks noGrp="1"/>
          </p:cNvSpPr>
          <p:nvPr>
            <p:ph type="sldNum" sz="quarter" idx="12"/>
          </p:nvPr>
        </p:nvSpPr>
        <p:spPr/>
        <p:txBody>
          <a:bodyPr/>
          <a:lstStyle>
            <a:lvl1pPr>
              <a:defRPr/>
            </a:lvl1pPr>
          </a:lstStyle>
          <a:p>
            <a:fld id="{63830505-856E-884D-A1B0-8E4AE7EC9AC8}" type="slidenum">
              <a:rPr lang="en-US" altLang="es-CR"/>
              <a:pPr/>
              <a:t>‹Nº›</a:t>
            </a:fld>
            <a:endParaRPr lang="en-US" altLang="es-CR"/>
          </a:p>
        </p:txBody>
      </p:sp>
    </p:spTree>
    <p:extLst>
      <p:ext uri="{BB962C8B-B14F-4D97-AF65-F5344CB8AC3E}">
        <p14:creationId xmlns:p14="http://schemas.microsoft.com/office/powerpoint/2010/main" val="29232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D7A3DA-83E2-4247-A622-0DBBFD19D61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CR"/>
              <a:t>Click to edit Master title style</a:t>
            </a:r>
          </a:p>
        </p:txBody>
      </p:sp>
      <p:sp>
        <p:nvSpPr>
          <p:cNvPr id="1027" name="Text Placeholder 2">
            <a:extLst>
              <a:ext uri="{FF2B5EF4-FFF2-40B4-BE49-F238E27FC236}">
                <a16:creationId xmlns:a16="http://schemas.microsoft.com/office/drawing/2014/main" id="{D5A87B9E-28D3-4D43-B455-1FA23CF4D07D}"/>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CR"/>
              <a:t>Click to edit Master text styles</a:t>
            </a:r>
          </a:p>
          <a:p>
            <a:pPr lvl="1"/>
            <a:r>
              <a:rPr lang="en-US" altLang="es-CR"/>
              <a:t>Second level</a:t>
            </a:r>
          </a:p>
          <a:p>
            <a:pPr lvl="2"/>
            <a:r>
              <a:rPr lang="en-US" altLang="es-CR"/>
              <a:t>Third level</a:t>
            </a:r>
          </a:p>
          <a:p>
            <a:pPr lvl="3"/>
            <a:r>
              <a:rPr lang="en-US" altLang="es-CR"/>
              <a:t>Fourth level</a:t>
            </a:r>
          </a:p>
          <a:p>
            <a:pPr lvl="4"/>
            <a:r>
              <a:rPr lang="en-US" altLang="es-CR"/>
              <a:t>Fifth level</a:t>
            </a:r>
          </a:p>
        </p:txBody>
      </p:sp>
      <p:sp>
        <p:nvSpPr>
          <p:cNvPr id="4" name="Date Placeholder 3">
            <a:extLst>
              <a:ext uri="{FF2B5EF4-FFF2-40B4-BE49-F238E27FC236}">
                <a16:creationId xmlns:a16="http://schemas.microsoft.com/office/drawing/2014/main" id="{F9CB9AB8-C4FC-7948-9F21-52A6AD714A8F}"/>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50F3C0D0-F982-F64F-88FB-8BBD4C9221C2}"/>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7B79D194-BA17-7E47-B7F3-F874A5D10EC0}"/>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364F60-C75C-784C-BE2E-816A9A4A7405}" type="slidenum">
              <a:rPr lang="en-US" altLang="es-CR"/>
              <a:pPr/>
              <a:t>‹Nº›</a:t>
            </a:fld>
            <a:endParaRPr lang="en-US" altLang="es-CR"/>
          </a:p>
        </p:txBody>
      </p:sp>
    </p:spTree>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6" r:id="rId8"/>
    <p:sldLayoutId id="2147493523" r:id="rId9"/>
    <p:sldLayoutId id="2147493524" r:id="rId10"/>
    <p:sldLayoutId id="214749352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2D19B-A330-FA4A-AD36-37BAE0E8A765}"/>
              </a:ext>
            </a:extLst>
          </p:cNvPr>
          <p:cNvSpPr txBox="1">
            <a:spLocks/>
          </p:cNvSpPr>
          <p:nvPr/>
        </p:nvSpPr>
        <p:spPr bwMode="auto">
          <a:xfrm>
            <a:off x="558350" y="558350"/>
            <a:ext cx="8128450" cy="3373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chor="ctr">
            <a:norm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Deep </a:t>
            </a:r>
            <a:r>
              <a:rPr lang="es-ES" altLang="es-CR" sz="4050" b="1" dirty="0" err="1">
                <a:solidFill>
                  <a:schemeClr val="tx2"/>
                </a:solidFill>
                <a:latin typeface="Arial Hebrew Scholar" pitchFamily="2" charset="-79"/>
                <a:cs typeface="Arial Hebrew Scholar" pitchFamily="2" charset="-79"/>
              </a:rPr>
              <a:t>Learning</a:t>
            </a:r>
            <a:r>
              <a:rPr lang="es-ES" altLang="es-CR" sz="4050" b="1" dirty="0">
                <a:solidFill>
                  <a:schemeClr val="tx2"/>
                </a:solidFill>
                <a:latin typeface="Arial Hebrew Scholar" pitchFamily="2" charset="-79"/>
                <a:cs typeface="Arial Hebrew Scholar" pitchFamily="2" charset="-79"/>
              </a:rPr>
              <a:t> con Keras</a:t>
            </a:r>
          </a:p>
        </p:txBody>
      </p:sp>
      <p:sp>
        <p:nvSpPr>
          <p:cNvPr id="2" name="Slide Number Placeholder 1">
            <a:extLst>
              <a:ext uri="{FF2B5EF4-FFF2-40B4-BE49-F238E27FC236}">
                <a16:creationId xmlns:a16="http://schemas.microsoft.com/office/drawing/2014/main" id="{C58D4BBF-1857-564F-ADF4-AE0AF495A721}"/>
              </a:ext>
            </a:extLst>
          </p:cNvPr>
          <p:cNvSpPr>
            <a:spLocks noGrp="1"/>
          </p:cNvSpPr>
          <p:nvPr>
            <p:ph type="sldNum" sz="quarter" idx="12"/>
          </p:nvPr>
        </p:nvSpPr>
        <p:spPr/>
        <p:txBody>
          <a:bodyPr/>
          <a:lstStyle/>
          <a:p>
            <a:fld id="{4624E98C-54E1-8F4C-9379-6BF7059E518B}" type="slidenum">
              <a:rPr lang="en-US" altLang="es-CR" smtClean="0"/>
              <a:pPr/>
              <a:t>1</a:t>
            </a:fld>
            <a:endParaRPr lang="en-US" altLang="es-CR"/>
          </a:p>
        </p:txBody>
      </p:sp>
    </p:spTree>
    <p:extLst>
      <p:ext uri="{BB962C8B-B14F-4D97-AF65-F5344CB8AC3E}">
        <p14:creationId xmlns:p14="http://schemas.microsoft.com/office/powerpoint/2010/main" val="61591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Construir un modelo usando MLP y Keras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857251"/>
            <a:ext cx="4148254" cy="3748204"/>
          </a:xfrm>
        </p:spPr>
        <p:txBody>
          <a:bodyPr/>
          <a:lstStyle/>
          <a:p>
            <a:pPr marL="0" indent="0" algn="just">
              <a:buNone/>
            </a:pPr>
            <a:endParaRPr lang="es-CR" sz="1800" dirty="0">
              <a:solidFill>
                <a:srgbClr val="595959"/>
              </a:solidFill>
              <a:latin typeface="Courier" pitchFamily="2" charset="0"/>
              <a:ea typeface="ＭＳ Ｐゴシック" panose="020B0600070205080204" pitchFamily="34" charset="-128"/>
            </a:endParaRPr>
          </a:p>
          <a:p>
            <a:pPr marL="0" indent="0" algn="just">
              <a:buNone/>
            </a:pPr>
            <a:r>
              <a:rPr lang="es-CR" sz="1800" dirty="0" err="1">
                <a:solidFill>
                  <a:srgbClr val="595959"/>
                </a:solidFill>
                <a:latin typeface="Courier" pitchFamily="2" charset="0"/>
                <a:ea typeface="ＭＳ Ｐゴシック" panose="020B0600070205080204" pitchFamily="34" charset="-128"/>
              </a:rPr>
              <a:t>relu</a:t>
            </a:r>
            <a:r>
              <a:rPr lang="es-CR" sz="1800" dirty="0">
                <a:solidFill>
                  <a:srgbClr val="595959"/>
                </a:solidFill>
                <a:latin typeface="Myriad Pro" panose="020B0503030403020204" pitchFamily="34" charset="0"/>
                <a:ea typeface="ＭＳ Ｐゴシック" panose="020B0600070205080204" pitchFamily="34" charset="-128"/>
              </a:rPr>
              <a:t> o ReLU es una función no-lineal simple. Es muy parecido a un </a:t>
            </a:r>
            <a:r>
              <a:rPr lang="es-CR" sz="1800" b="1" dirty="0">
                <a:solidFill>
                  <a:srgbClr val="595959"/>
                </a:solidFill>
                <a:latin typeface="Myriad Pro" panose="020B0503030403020204" pitchFamily="34" charset="0"/>
                <a:ea typeface="ＭＳ Ｐゴシック" panose="020B0600070205080204" pitchFamily="34" charset="-128"/>
              </a:rPr>
              <a:t>filtro</a:t>
            </a:r>
            <a:r>
              <a:rPr lang="es-CR" sz="1800" dirty="0">
                <a:solidFill>
                  <a:srgbClr val="595959"/>
                </a:solidFill>
                <a:latin typeface="Myriad Pro" panose="020B0503030403020204" pitchFamily="34" charset="0"/>
                <a:ea typeface="ＭＳ Ｐゴシック" panose="020B0600070205080204" pitchFamily="34" charset="-128"/>
              </a:rPr>
              <a:t> que permite que las entradas positivas pasen sin cambios mientras sujeta todo lo demás a cero. Matemáticamente, </a:t>
            </a:r>
            <a:r>
              <a:rPr lang="es-CR" sz="1800" dirty="0" err="1">
                <a:solidFill>
                  <a:srgbClr val="595959"/>
                </a:solidFill>
                <a:latin typeface="Courier" pitchFamily="2" charset="0"/>
                <a:ea typeface="ＭＳ Ｐゴシック" panose="020B0600070205080204" pitchFamily="34" charset="-128"/>
              </a:rPr>
              <a:t>relu</a:t>
            </a:r>
            <a:r>
              <a:rPr lang="es-CR" sz="1800" dirty="0">
                <a:solidFill>
                  <a:srgbClr val="595959"/>
                </a:solidFill>
                <a:latin typeface="Myriad Pro" panose="020B0503030403020204" pitchFamily="34" charset="0"/>
                <a:ea typeface="ＭＳ Ｐゴシック" panose="020B0600070205080204" pitchFamily="34" charset="-128"/>
              </a:rPr>
              <a:t> se expresa en la siguiente ecuación y se representa en la siguiente figura: </a:t>
            </a:r>
          </a:p>
          <a:p>
            <a:pPr marL="0" indent="0" algn="just">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lgn="ctr">
              <a:buNone/>
            </a:pPr>
            <a:r>
              <a:rPr lang="es-CR" sz="1800" b="1" dirty="0">
                <a:solidFill>
                  <a:srgbClr val="595959"/>
                </a:solidFill>
                <a:latin typeface="Palatino Linotype" panose="02040502050505030304" pitchFamily="18" charset="0"/>
                <a:ea typeface="ＭＳ Ｐゴシック" panose="020B0600070205080204" pitchFamily="34" charset="-128"/>
              </a:rPr>
              <a:t>ReLU = max(0,x)</a:t>
            </a:r>
            <a:endParaRPr lang="es-CR" sz="1800" b="1" dirty="0">
              <a:solidFill>
                <a:schemeClr val="tx1">
                  <a:lumMod val="65000"/>
                  <a:lumOff val="35000"/>
                </a:schemeClr>
              </a:solidFill>
              <a:latin typeface="Palatino Linotype" panose="02040502050505030304" pitchFamily="18"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10</a:t>
            </a:fld>
            <a:endParaRPr lang="en-US" altLang="es-CR"/>
          </a:p>
        </p:txBody>
      </p:sp>
      <p:pic>
        <p:nvPicPr>
          <p:cNvPr id="6" name="Imagen 5">
            <a:extLst>
              <a:ext uri="{FF2B5EF4-FFF2-40B4-BE49-F238E27FC236}">
                <a16:creationId xmlns:a16="http://schemas.microsoft.com/office/drawing/2014/main" id="{C619F568-A40F-2B4F-AB13-9F485C0BBB37}"/>
              </a:ext>
            </a:extLst>
          </p:cNvPr>
          <p:cNvPicPr>
            <a:picLocks noChangeAspect="1"/>
          </p:cNvPicPr>
          <p:nvPr/>
        </p:nvPicPr>
        <p:blipFill>
          <a:blip r:embed="rId2"/>
          <a:stretch>
            <a:fillRect/>
          </a:stretch>
        </p:blipFill>
        <p:spPr>
          <a:xfrm>
            <a:off x="4572000" y="1169484"/>
            <a:ext cx="4223431" cy="2314800"/>
          </a:xfrm>
          <a:prstGeom prst="rect">
            <a:avLst/>
          </a:prstGeom>
        </p:spPr>
      </p:pic>
    </p:spTree>
    <p:extLst>
      <p:ext uri="{BB962C8B-B14F-4D97-AF65-F5344CB8AC3E}">
        <p14:creationId xmlns:p14="http://schemas.microsoft.com/office/powerpoint/2010/main" val="317114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11</a:t>
            </a:fld>
            <a:endParaRPr lang="en-US" altLang="es-CR" dirty="0"/>
          </a:p>
        </p:txBody>
      </p:sp>
      <mc:AlternateContent xmlns:mc="http://schemas.openxmlformats.org/markup-compatibility/2006">
        <mc:Choice xmlns:a14="http://schemas.microsoft.com/office/drawing/2010/main" Requires="a14">
          <p:graphicFrame>
            <p:nvGraphicFramePr>
              <p:cNvPr id="5" name="Tabla 7">
                <a:extLst>
                  <a:ext uri="{FF2B5EF4-FFF2-40B4-BE49-F238E27FC236}">
                    <a16:creationId xmlns:a16="http://schemas.microsoft.com/office/drawing/2014/main" id="{50702B50-B83A-C14A-BC81-8FF5BDED3151}"/>
                  </a:ext>
                </a:extLst>
              </p:cNvPr>
              <p:cNvGraphicFramePr>
                <a:graphicFrameLocks noGrp="1"/>
              </p:cNvGraphicFramePr>
              <p:nvPr>
                <p:extLst>
                  <p:ext uri="{D42A27DB-BD31-4B8C-83A1-F6EECF244321}">
                    <p14:modId xmlns:p14="http://schemas.microsoft.com/office/powerpoint/2010/main" val="3271788547"/>
                  </p:ext>
                </p:extLst>
              </p:nvPr>
            </p:nvGraphicFramePr>
            <p:xfrm>
              <a:off x="209862" y="139462"/>
              <a:ext cx="5756223" cy="4599550"/>
            </p:xfrm>
            <a:graphic>
              <a:graphicData uri="http://schemas.openxmlformats.org/drawingml/2006/table">
                <a:tbl>
                  <a:tblPr firstRow="1" bandRow="1">
                    <a:tableStyleId>{5C22544A-7EE6-4342-B048-85BDC9FD1C3A}</a:tableStyleId>
                  </a:tblPr>
                  <a:tblGrid>
                    <a:gridCol w="1289154">
                      <a:extLst>
                        <a:ext uri="{9D8B030D-6E8A-4147-A177-3AD203B41FA5}">
                          <a16:colId xmlns:a16="http://schemas.microsoft.com/office/drawing/2014/main" val="2155901694"/>
                        </a:ext>
                      </a:extLst>
                    </a:gridCol>
                    <a:gridCol w="4467069">
                      <a:extLst>
                        <a:ext uri="{9D8B030D-6E8A-4147-A177-3AD203B41FA5}">
                          <a16:colId xmlns:a16="http://schemas.microsoft.com/office/drawing/2014/main" val="1466714420"/>
                        </a:ext>
                      </a:extLst>
                    </a:gridCol>
                  </a:tblGrid>
                  <a:tr h="739661">
                    <a:tc>
                      <a:txBody>
                        <a:bodyPr/>
                        <a:lstStyle/>
                        <a:p>
                          <a:r>
                            <a:rPr lang="es-CR" dirty="0"/>
                            <a:t>r</a:t>
                          </a:r>
                          <a:r>
                            <a:rPr lang="es-CR" b="0" dirty="0">
                              <a:solidFill>
                                <a:schemeClr val="tx1"/>
                              </a:solidFill>
                              <a:latin typeface="Courier" pitchFamily="2" charset="0"/>
                            </a:rPr>
                            <a:t>relu</a:t>
                          </a:r>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s-ES" b="0" i="1" smtClean="0">
                                  <a:solidFill>
                                    <a:schemeClr val="tx1"/>
                                  </a:solidFill>
                                  <a:latin typeface="Cambria Math" panose="02040503050406030204" pitchFamily="18" charset="0"/>
                                </a:rPr>
                                <m:t>𝑟𝑒𝑙𝑢</m:t>
                              </m:r>
                            </m:oMath>
                          </a14:m>
                          <a:r>
                            <a:rPr lang="es-CR" b="0" dirty="0">
                              <a:solidFill>
                                <a:schemeClr val="tx1"/>
                              </a:solidFill>
                              <a:latin typeface="Palatino Linotype" panose="02040502050505030304" pitchFamily="18" charset="0"/>
                            </a:rPr>
                            <a:t>(x) = max(0,x)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4219094"/>
                      </a:ext>
                    </a:extLst>
                  </a:tr>
                  <a:tr h="554496">
                    <a:tc>
                      <a:txBody>
                        <a:bodyPr/>
                        <a:lstStyle/>
                        <a:p>
                          <a:r>
                            <a:rPr lang="es-CR" dirty="0">
                              <a:latin typeface="Courier" pitchFamily="2" charset="0"/>
                            </a:rPr>
                            <a:t>softplus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s-ES" b="0" i="1" smtClean="0">
                                  <a:solidFill>
                                    <a:schemeClr val="tx1"/>
                                  </a:solidFill>
                                  <a:latin typeface="Cambria Math" panose="02040503050406030204" pitchFamily="18" charset="0"/>
                                </a:rPr>
                                <m:t>𝑠𝑜𝑓𝑡𝑝𝑙𝑢𝑠</m:t>
                              </m:r>
                            </m:oMath>
                          </a14:m>
                          <a:r>
                            <a:rPr lang="es-CR" dirty="0">
                              <a:solidFill>
                                <a:schemeClr val="tx1"/>
                              </a:solidFill>
                              <a:latin typeface="Palatino Linotype" panose="02040502050505030304" pitchFamily="18" charset="0"/>
                            </a:rPr>
                            <a:t>(x) = log(1 + </a:t>
                          </a:r>
                          <a14:m>
                            <m:oMath xmlns:m="http://schemas.openxmlformats.org/officeDocument/2006/math">
                              <m:sSup>
                                <m:sSupPr>
                                  <m:ctrlPr>
                                    <a:rPr lang="es-CR"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𝑒</m:t>
                                  </m:r>
                                </m:e>
                                <m:sup>
                                  <m:r>
                                    <a:rPr lang="es-ES" b="0" i="1" smtClean="0">
                                      <a:solidFill>
                                        <a:schemeClr val="tx1"/>
                                      </a:solidFill>
                                      <a:latin typeface="Cambria Math" panose="02040503050406030204" pitchFamily="18" charset="0"/>
                                    </a:rPr>
                                    <m:t>𝑥</m:t>
                                  </m:r>
                                </m:sup>
                              </m:sSup>
                            </m:oMath>
                          </a14:m>
                          <a:r>
                            <a:rPr lang="es-CR" dirty="0">
                              <a:solidFill>
                                <a:schemeClr val="tx1"/>
                              </a:solidFill>
                              <a:latin typeface="Palatino Linotype" panose="0204050205050503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341437"/>
                      </a:ext>
                    </a:extLst>
                  </a:tr>
                  <a:tr h="1003695">
                    <a:tc>
                      <a:txBody>
                        <a:bodyPr/>
                        <a:lstStyle/>
                        <a:p>
                          <a:r>
                            <a:rPr lang="es-CR" dirty="0">
                              <a:latin typeface="Courier" pitchFamily="2" charset="0"/>
                            </a:rPr>
                            <a:t>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m:rPr>
                                    <m:sty m:val="p"/>
                                  </m:rPr>
                                  <a:rPr lang="es-CR" b="0" i="1" smtClean="0">
                                    <a:latin typeface="Cambria Math" panose="02040503050406030204" pitchFamily="18" charset="0"/>
                                    <a:ea typeface="Cambria Math" panose="02040503050406030204" pitchFamily="18" charset="0"/>
                                  </a:rPr>
                                  <m:t>e</m:t>
                                </m:r>
                                <m:r>
                                  <a:rPr lang="es-ES" b="0" i="1" smtClean="0">
                                    <a:latin typeface="Cambria Math" panose="02040503050406030204" pitchFamily="18" charset="0"/>
                                    <a:ea typeface="Cambria Math" panose="02040503050406030204" pitchFamily="18" charset="0"/>
                                  </a:rPr>
                                  <m:t>𝑙𝑢</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 </m:t>
                                </m:r>
                                <m:d>
                                  <m:dPr>
                                    <m:begChr m:val="{"/>
                                    <m:endChr m:val=""/>
                                    <m:ctrlPr>
                                      <a:rPr lang="es-ES" b="0" i="1" smtClean="0">
                                        <a:latin typeface="Cambria Math" panose="02040503050406030204" pitchFamily="18" charset="0"/>
                                        <a:ea typeface="Cambria Math" panose="02040503050406030204" pitchFamily="18" charset="0"/>
                                      </a:rPr>
                                    </m:ctrlPr>
                                  </m:dPr>
                                  <m:e>
                                    <m:eqArr>
                                      <m:eqArrPr>
                                        <m:ctrlPr>
                                          <a:rPr lang="es-ES" b="0" i="1" smtClean="0">
                                            <a:latin typeface="Cambria Math" panose="02040503050406030204" pitchFamily="18" charset="0"/>
                                            <a:ea typeface="Cambria Math" panose="02040503050406030204" pitchFamily="18" charset="0"/>
                                          </a:rPr>
                                        </m:ctrlPr>
                                      </m:eqArrPr>
                                      <m:e>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𝑠𝑖</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≥0</m:t>
                                        </m:r>
                                      </m:e>
                                      <m:e>
                                        <m:r>
                                          <a:rPr lang="es-ES" b="0" i="1" smtClean="0">
                                            <a:latin typeface="Cambria Math" panose="02040503050406030204" pitchFamily="18" charset="0"/>
                                            <a:ea typeface="Cambria Math" panose="02040503050406030204" pitchFamily="18" charset="0"/>
                                          </a:rPr>
                                          <m:t>𝑎</m:t>
                                        </m:r>
                                        <m:d>
                                          <m:dPr>
                                            <m:ctrlPr>
                                              <a:rPr lang="es-ES" b="0" i="1" smtClean="0">
                                                <a:latin typeface="Cambria Math" panose="02040503050406030204" pitchFamily="18" charset="0"/>
                                                <a:ea typeface="Cambria Math" panose="02040503050406030204" pitchFamily="18" charset="0"/>
                                              </a:rPr>
                                            </m:ctrlPr>
                                          </m:dPr>
                                          <m:e>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𝑒</m:t>
                                                </m:r>
                                              </m:e>
                                              <m:sup>
                                                <m:r>
                                                  <a:rPr lang="es-ES" b="0" i="1" smtClean="0">
                                                    <a:latin typeface="Cambria Math" panose="02040503050406030204" pitchFamily="18" charset="0"/>
                                                    <a:ea typeface="Cambria Math" panose="02040503050406030204" pitchFamily="18" charset="0"/>
                                                  </a:rPr>
                                                  <m:t>𝑥</m:t>
                                                </m:r>
                                              </m:sup>
                                            </m:sSup>
                                            <m:r>
                                              <a:rPr lang="es-ES" b="0" i="1" smtClean="0">
                                                <a:latin typeface="Cambria Math" panose="02040503050406030204" pitchFamily="18" charset="0"/>
                                                <a:ea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𝑠𝑖𝑛𝑜</m:t>
                                        </m:r>
                                      </m:e>
                                    </m:eqArr>
                                  </m:e>
                                </m:d>
                              </m:oMath>
                            </m:oMathPara>
                          </a14:m>
                          <a:endParaRPr lang="es-ES" b="0" dirty="0">
                            <a:ea typeface="Cambria Math" panose="02040503050406030204" pitchFamily="18" charset="0"/>
                          </a:endParaRPr>
                        </a:p>
                        <a:p>
                          <a:pPr algn="just"/>
                          <a:r>
                            <a:rPr lang="es-CR" sz="1400" dirty="0">
                              <a:latin typeface="Palatino Linotype" panose="02040502050505030304" pitchFamily="18" charset="0"/>
                            </a:rPr>
                            <a:t>Donde</a:t>
                          </a:r>
                          <a:r>
                            <a:rPr lang="es-CR" sz="1400" dirty="0"/>
                            <a:t> </a:t>
                          </a:r>
                          <a14:m>
                            <m:oMath xmlns:m="http://schemas.openxmlformats.org/officeDocument/2006/math">
                              <m:r>
                                <a:rPr lang="es-ES" sz="1400" b="0" i="1" smtClean="0">
                                  <a:latin typeface="Cambria Math" panose="02040503050406030204" pitchFamily="18" charset="0"/>
                                </a:rPr>
                                <m:t>𝑎</m:t>
                              </m:r>
                              <m:r>
                                <a:rPr lang="es-ES" sz="1400" b="0" i="1" smtClean="0">
                                  <a:latin typeface="Cambria Math" panose="02040503050406030204" pitchFamily="18" charset="0"/>
                                  <a:ea typeface="Cambria Math" panose="02040503050406030204" pitchFamily="18" charset="0"/>
                                </a:rPr>
                                <m:t>≥0 </m:t>
                              </m:r>
                            </m:oMath>
                          </a14:m>
                          <a:r>
                            <a:rPr lang="es-CR" sz="1400" dirty="0">
                              <a:latin typeface="Palatino Linotype" panose="02040502050505030304" pitchFamily="18" charset="0"/>
                            </a:rPr>
                            <a:t>es</a:t>
                          </a:r>
                          <a:r>
                            <a:rPr lang="es-CR" sz="1400" dirty="0"/>
                            <a:t> </a:t>
                          </a:r>
                          <a:r>
                            <a:rPr lang="es-CR" sz="1400" dirty="0">
                              <a:latin typeface="Palatino Linotype" panose="02040502050505030304" pitchFamily="18" charset="0"/>
                            </a:rPr>
                            <a:t>un</a:t>
                          </a:r>
                          <a:r>
                            <a:rPr lang="es-CR" sz="1400" dirty="0"/>
                            <a:t> </a:t>
                          </a:r>
                          <a:r>
                            <a:rPr lang="es-CR" sz="1400" dirty="0">
                              <a:latin typeface="Palatino Linotype" panose="02040502050505030304" pitchFamily="18" charset="0"/>
                            </a:rPr>
                            <a:t>hiperparámetro</a:t>
                          </a:r>
                          <a:r>
                            <a:rPr lang="es-CR" sz="1400" dirty="0"/>
                            <a:t> </a:t>
                          </a:r>
                          <a:r>
                            <a:rPr lang="es-CR" sz="1400" dirty="0">
                              <a:latin typeface="Palatino Linotype" panose="02040502050505030304" pitchFamily="18" charset="0"/>
                            </a:rPr>
                            <a:t>ajustable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3827469"/>
                      </a:ext>
                    </a:extLst>
                  </a:tr>
                  <a:tr h="933248">
                    <a:tc>
                      <a:txBody>
                        <a:bodyPr/>
                        <a:lstStyle/>
                        <a:p>
                          <a:r>
                            <a:rPr lang="es-CR" dirty="0">
                              <a:latin typeface="Courier" pitchFamily="2" charset="0"/>
                            </a:rPr>
                            <a:t>selu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m:rPr>
                                    <m:sty m:val="p"/>
                                  </m:rPr>
                                  <a:rPr lang="es-CR" b="0" i="1" smtClean="0">
                                    <a:latin typeface="Cambria Math" panose="02040503050406030204" pitchFamily="18" charset="0"/>
                                    <a:ea typeface="Cambria Math" panose="02040503050406030204" pitchFamily="18" charset="0"/>
                                  </a:rPr>
                                  <m:t>s</m:t>
                                </m:r>
                                <m:r>
                                  <a:rPr lang="es-ES" b="0" i="1" smtClean="0">
                                    <a:latin typeface="Cambria Math" panose="02040503050406030204" pitchFamily="18" charset="0"/>
                                    <a:ea typeface="Cambria Math" panose="02040503050406030204" pitchFamily="18" charset="0"/>
                                  </a:rPr>
                                  <m:t>𝑒𝑙𝑢</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𝑒𝑙𝑢</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oMath>
                            </m:oMathPara>
                          </a14:m>
                          <a:endParaRPr lang="es-CR" dirty="0"/>
                        </a:p>
                        <a:p>
                          <a:pPr algn="l"/>
                          <a:r>
                            <a:rPr lang="es-CR" sz="1400" dirty="0">
                              <a:latin typeface="Palatino Linotype" panose="02040502050505030304" pitchFamily="18" charset="0"/>
                            </a:rPr>
                            <a:t>Donde</a:t>
                          </a:r>
                          <a:r>
                            <a:rPr lang="es-CR" sz="1400" dirty="0"/>
                            <a:t> </a:t>
                          </a:r>
                          <a14:m>
                            <m:oMath xmlns:m="http://schemas.openxmlformats.org/officeDocument/2006/math">
                              <m:r>
                                <a:rPr lang="es-ES" sz="1400" b="0" i="1" smtClean="0">
                                  <a:latin typeface="Cambria Math" panose="02040503050406030204" pitchFamily="18" charset="0"/>
                                </a:rPr>
                                <m:t>𝑘</m:t>
                              </m:r>
                              <m:r>
                                <a:rPr lang="es-ES" sz="1400" b="0" i="1" smtClean="0">
                                  <a:latin typeface="Cambria Math" panose="02040503050406030204" pitchFamily="18" charset="0"/>
                                </a:rPr>
                                <m:t>=1.0507009873554804934193349852946</m:t>
                              </m:r>
                            </m:oMath>
                          </a14:m>
                          <a:r>
                            <a:rPr lang="es-CR" sz="1400" dirty="0"/>
                            <a:t> y</a:t>
                          </a:r>
                          <a:r>
                            <a:rPr lang="es-CR" sz="1400" baseline="0" dirty="0"/>
                            <a:t> </a:t>
                          </a:r>
                          <a14:m>
                            <m:oMath xmlns:m="http://schemas.openxmlformats.org/officeDocument/2006/math">
                              <m:r>
                                <a:rPr lang="es-ES" sz="1400" b="0" i="1" smtClean="0">
                                  <a:latin typeface="Cambria Math" panose="02040503050406030204" pitchFamily="18" charset="0"/>
                                </a:rPr>
                                <m:t>𝑎</m:t>
                              </m:r>
                              <m:r>
                                <a:rPr lang="es-ES" sz="1400" b="0" i="1" smtClean="0">
                                  <a:latin typeface="Cambria Math" panose="02040503050406030204" pitchFamily="18" charset="0"/>
                                </a:rPr>
                                <m:t>=1.6732632423543772848170429916717</m:t>
                              </m:r>
                            </m:oMath>
                          </a14:m>
                          <a:endParaRPr lang="es-C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3443671"/>
                      </a:ext>
                    </a:extLst>
                  </a:tr>
                  <a:tr h="744372">
                    <a:tc>
                      <a:txBody>
                        <a:bodyPr/>
                        <a:lstStyle/>
                        <a:p>
                          <a:r>
                            <a:rPr lang="es-CR" dirty="0">
                              <a:latin typeface="Courier" pitchFamily="2" charset="0"/>
                            </a:rPr>
                            <a:t>sigmoid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𝑠𝑖𝑔𝑚𝑜𝑖𝑑</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 </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den>
                                </m:f>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6951927"/>
                      </a:ext>
                    </a:extLst>
                  </a:tr>
                  <a:tr h="593544">
                    <a:tc>
                      <a:txBody>
                        <a:bodyPr/>
                        <a:lstStyle/>
                        <a:p>
                          <a:r>
                            <a:rPr lang="es-CR" dirty="0">
                              <a:latin typeface="Courier" pitchFamily="2" charset="0"/>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tanh</m:t>
                                    </m:r>
                                  </m:fName>
                                  <m:e>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e>
                                </m:func>
                                <m:r>
                                  <a:rPr lang="es-ES" b="0" i="1" smtClean="0">
                                    <a:latin typeface="Cambria Math" panose="02040503050406030204" pitchFamily="18" charset="0"/>
                                  </a:rPr>
                                  <m:t>= </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𝑥</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num>
                                  <m:den>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𝑥</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den>
                                </m:f>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3168333"/>
                      </a:ext>
                    </a:extLst>
                  </a:tr>
                </a:tbl>
              </a:graphicData>
            </a:graphic>
          </p:graphicFrame>
        </mc:Choice>
        <mc:Fallback>
          <p:graphicFrame>
            <p:nvGraphicFramePr>
              <p:cNvPr id="5" name="Tabla 7">
                <a:extLst>
                  <a:ext uri="{FF2B5EF4-FFF2-40B4-BE49-F238E27FC236}">
                    <a16:creationId xmlns:a16="http://schemas.microsoft.com/office/drawing/2014/main" id="{50702B50-B83A-C14A-BC81-8FF5BDED3151}"/>
                  </a:ext>
                </a:extLst>
              </p:cNvPr>
              <p:cNvGraphicFramePr>
                <a:graphicFrameLocks noGrp="1"/>
              </p:cNvGraphicFramePr>
              <p:nvPr>
                <p:extLst>
                  <p:ext uri="{D42A27DB-BD31-4B8C-83A1-F6EECF244321}">
                    <p14:modId xmlns:p14="http://schemas.microsoft.com/office/powerpoint/2010/main" val="3271788547"/>
                  </p:ext>
                </p:extLst>
              </p:nvPr>
            </p:nvGraphicFramePr>
            <p:xfrm>
              <a:off x="209862" y="139462"/>
              <a:ext cx="5756223" cy="4599550"/>
            </p:xfrm>
            <a:graphic>
              <a:graphicData uri="http://schemas.openxmlformats.org/drawingml/2006/table">
                <a:tbl>
                  <a:tblPr firstRow="1" bandRow="1">
                    <a:tableStyleId>{5C22544A-7EE6-4342-B048-85BDC9FD1C3A}</a:tableStyleId>
                  </a:tblPr>
                  <a:tblGrid>
                    <a:gridCol w="1289154">
                      <a:extLst>
                        <a:ext uri="{9D8B030D-6E8A-4147-A177-3AD203B41FA5}">
                          <a16:colId xmlns:a16="http://schemas.microsoft.com/office/drawing/2014/main" val="2155901694"/>
                        </a:ext>
                      </a:extLst>
                    </a:gridCol>
                    <a:gridCol w="4467069">
                      <a:extLst>
                        <a:ext uri="{9D8B030D-6E8A-4147-A177-3AD203B41FA5}">
                          <a16:colId xmlns:a16="http://schemas.microsoft.com/office/drawing/2014/main" val="1466714420"/>
                        </a:ext>
                      </a:extLst>
                    </a:gridCol>
                  </a:tblGrid>
                  <a:tr h="739661">
                    <a:tc>
                      <a:txBody>
                        <a:bodyPr/>
                        <a:lstStyle/>
                        <a:p>
                          <a:r>
                            <a:rPr lang="es-CR" dirty="0"/>
                            <a:t>r</a:t>
                          </a:r>
                          <a:r>
                            <a:rPr lang="es-CR" b="0" dirty="0">
                              <a:solidFill>
                                <a:schemeClr val="tx1"/>
                              </a:solidFill>
                              <a:latin typeface="Courier" pitchFamily="2" charset="0"/>
                            </a:rPr>
                            <a:t>relu</a:t>
                          </a:r>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10169" r="-284" b="-518644"/>
                          </a:stretch>
                        </a:blipFill>
                      </a:tcPr>
                    </a:tc>
                    <a:extLst>
                      <a:ext uri="{0D108BD9-81ED-4DB2-BD59-A6C34878D82A}">
                        <a16:rowId xmlns:a16="http://schemas.microsoft.com/office/drawing/2014/main" val="1734219094"/>
                      </a:ext>
                    </a:extLst>
                  </a:tr>
                  <a:tr h="554496">
                    <a:tc>
                      <a:txBody>
                        <a:bodyPr/>
                        <a:lstStyle/>
                        <a:p>
                          <a:r>
                            <a:rPr lang="es-CR" dirty="0">
                              <a:latin typeface="Courier" pitchFamily="2" charset="0"/>
                            </a:rPr>
                            <a:t>softplus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151163" r="-284" b="-611628"/>
                          </a:stretch>
                        </a:blipFill>
                      </a:tcPr>
                    </a:tc>
                    <a:extLst>
                      <a:ext uri="{0D108BD9-81ED-4DB2-BD59-A6C34878D82A}">
                        <a16:rowId xmlns:a16="http://schemas.microsoft.com/office/drawing/2014/main" val="2156341437"/>
                      </a:ext>
                    </a:extLst>
                  </a:tr>
                  <a:tr h="1003695">
                    <a:tc>
                      <a:txBody>
                        <a:bodyPr/>
                        <a:lstStyle/>
                        <a:p>
                          <a:r>
                            <a:rPr lang="es-CR" dirty="0">
                              <a:latin typeface="Courier" pitchFamily="2" charset="0"/>
                            </a:rPr>
                            <a:t>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135000" r="-284" b="-228750"/>
                          </a:stretch>
                        </a:blipFill>
                      </a:tcPr>
                    </a:tc>
                    <a:extLst>
                      <a:ext uri="{0D108BD9-81ED-4DB2-BD59-A6C34878D82A}">
                        <a16:rowId xmlns:a16="http://schemas.microsoft.com/office/drawing/2014/main" val="3063827469"/>
                      </a:ext>
                    </a:extLst>
                  </a:tr>
                  <a:tr h="933248">
                    <a:tc>
                      <a:txBody>
                        <a:bodyPr/>
                        <a:lstStyle/>
                        <a:p>
                          <a:r>
                            <a:rPr lang="es-CR" dirty="0">
                              <a:latin typeface="Courier" pitchFamily="2" charset="0"/>
                            </a:rPr>
                            <a:t>selu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254054" r="-284" b="-147297"/>
                          </a:stretch>
                        </a:blipFill>
                      </a:tcPr>
                    </a:tc>
                    <a:extLst>
                      <a:ext uri="{0D108BD9-81ED-4DB2-BD59-A6C34878D82A}">
                        <a16:rowId xmlns:a16="http://schemas.microsoft.com/office/drawing/2014/main" val="3383443671"/>
                      </a:ext>
                    </a:extLst>
                  </a:tr>
                  <a:tr h="744372">
                    <a:tc>
                      <a:txBody>
                        <a:bodyPr/>
                        <a:lstStyle/>
                        <a:p>
                          <a:r>
                            <a:rPr lang="es-CR" dirty="0">
                              <a:latin typeface="Courier" pitchFamily="2" charset="0"/>
                            </a:rPr>
                            <a:t>sigmoid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444068" r="-284" b="-84746"/>
                          </a:stretch>
                        </a:blipFill>
                      </a:tcPr>
                    </a:tc>
                    <a:extLst>
                      <a:ext uri="{0D108BD9-81ED-4DB2-BD59-A6C34878D82A}">
                        <a16:rowId xmlns:a16="http://schemas.microsoft.com/office/drawing/2014/main" val="4166951927"/>
                      </a:ext>
                    </a:extLst>
                  </a:tr>
                  <a:tr h="624078">
                    <a:tc>
                      <a:txBody>
                        <a:bodyPr/>
                        <a:lstStyle/>
                        <a:p>
                          <a:r>
                            <a:rPr lang="es-CR" dirty="0">
                              <a:latin typeface="Courier" pitchFamily="2" charset="0"/>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655102" r="-284" b="-2041"/>
                          </a:stretch>
                        </a:blipFill>
                      </a:tcPr>
                    </a:tc>
                    <a:extLst>
                      <a:ext uri="{0D108BD9-81ED-4DB2-BD59-A6C34878D82A}">
                        <a16:rowId xmlns:a16="http://schemas.microsoft.com/office/drawing/2014/main" val="3403168333"/>
                      </a:ext>
                    </a:extLst>
                  </a:tr>
                </a:tbl>
              </a:graphicData>
            </a:graphic>
          </p:graphicFrame>
        </mc:Fallback>
      </mc:AlternateContent>
      <p:sp>
        <p:nvSpPr>
          <p:cNvPr id="11" name="CuadroTexto 10">
            <a:extLst>
              <a:ext uri="{FF2B5EF4-FFF2-40B4-BE49-F238E27FC236}">
                <a16:creationId xmlns:a16="http://schemas.microsoft.com/office/drawing/2014/main" id="{C3D0E70C-B832-6141-9B6A-53CF1BD8E23B}"/>
              </a:ext>
            </a:extLst>
          </p:cNvPr>
          <p:cNvSpPr txBox="1"/>
          <p:nvPr/>
        </p:nvSpPr>
        <p:spPr>
          <a:xfrm>
            <a:off x="6086007" y="139462"/>
            <a:ext cx="3057993" cy="4524315"/>
          </a:xfrm>
          <a:prstGeom prst="rect">
            <a:avLst/>
          </a:prstGeom>
          <a:noFill/>
        </p:spPr>
        <p:txBody>
          <a:bodyPr wrap="square" rtlCol="0">
            <a:spAutoFit/>
          </a:bodyPr>
          <a:lstStyle/>
          <a:p>
            <a:endParaRPr lang="es-CR" dirty="0">
              <a:solidFill>
                <a:srgbClr val="595959"/>
              </a:solidFill>
              <a:latin typeface="Myriad Pro" panose="020B0503030403020204" pitchFamily="34" charset="0"/>
            </a:endParaRPr>
          </a:p>
          <a:p>
            <a:r>
              <a:rPr lang="es-CR" dirty="0">
                <a:solidFill>
                  <a:srgbClr val="595959"/>
                </a:solidFill>
                <a:latin typeface="Myriad Pro" panose="020B0503030403020204" pitchFamily="34" charset="0"/>
              </a:rPr>
              <a:t>Hay otras funciones no lineales que se pueden utilizar, como </a:t>
            </a:r>
            <a:r>
              <a:rPr lang="es-CR" dirty="0">
                <a:solidFill>
                  <a:srgbClr val="595959"/>
                </a:solidFill>
                <a:latin typeface="Courier" pitchFamily="2" charset="0"/>
              </a:rPr>
              <a:t>elu</a:t>
            </a:r>
            <a:r>
              <a:rPr lang="es-CR" dirty="0">
                <a:solidFill>
                  <a:srgbClr val="595959"/>
                </a:solidFill>
                <a:latin typeface="Myriad Pro" panose="020B0503030403020204" pitchFamily="34" charset="0"/>
              </a:rPr>
              <a:t>, </a:t>
            </a:r>
            <a:r>
              <a:rPr lang="es-CR" dirty="0">
                <a:solidFill>
                  <a:srgbClr val="595959"/>
                </a:solidFill>
                <a:latin typeface="Courier" pitchFamily="2" charset="0"/>
              </a:rPr>
              <a:t>selu</a:t>
            </a:r>
            <a:r>
              <a:rPr lang="es-CR" dirty="0">
                <a:solidFill>
                  <a:srgbClr val="595959"/>
                </a:solidFill>
                <a:latin typeface="Myriad Pro" panose="020B0503030403020204" pitchFamily="34" charset="0"/>
              </a:rPr>
              <a:t>, </a:t>
            </a:r>
            <a:r>
              <a:rPr lang="es-CR" dirty="0">
                <a:solidFill>
                  <a:srgbClr val="595959"/>
                </a:solidFill>
                <a:latin typeface="Courier" pitchFamily="2" charset="0"/>
              </a:rPr>
              <a:t>softplus</a:t>
            </a:r>
            <a:r>
              <a:rPr lang="es-CR" dirty="0">
                <a:solidFill>
                  <a:srgbClr val="595959"/>
                </a:solidFill>
                <a:latin typeface="Myriad Pro" panose="020B0503030403020204" pitchFamily="34" charset="0"/>
              </a:rPr>
              <a:t>, </a:t>
            </a:r>
            <a:r>
              <a:rPr lang="es-CR" dirty="0">
                <a:solidFill>
                  <a:srgbClr val="595959"/>
                </a:solidFill>
                <a:latin typeface="Courier" pitchFamily="2" charset="0"/>
              </a:rPr>
              <a:t>sigmoid</a:t>
            </a:r>
            <a:r>
              <a:rPr lang="es-CR" dirty="0">
                <a:solidFill>
                  <a:srgbClr val="595959"/>
                </a:solidFill>
                <a:latin typeface="Myriad Pro" panose="020B0503030403020204" pitchFamily="34" charset="0"/>
              </a:rPr>
              <a:t> y </a:t>
            </a:r>
            <a:r>
              <a:rPr lang="es-CR" dirty="0">
                <a:solidFill>
                  <a:srgbClr val="595959"/>
                </a:solidFill>
                <a:latin typeface="Courier" pitchFamily="2" charset="0"/>
              </a:rPr>
              <a:t>tanh</a:t>
            </a:r>
            <a:r>
              <a:rPr lang="es-CR" dirty="0">
                <a:solidFill>
                  <a:srgbClr val="595959"/>
                </a:solidFill>
                <a:latin typeface="Myriad Pro" panose="020B0503030403020204" pitchFamily="34" charset="0"/>
              </a:rPr>
              <a:t>. Sin embargo, </a:t>
            </a:r>
            <a:r>
              <a:rPr lang="es-CR" dirty="0" err="1">
                <a:solidFill>
                  <a:srgbClr val="595959"/>
                </a:solidFill>
                <a:latin typeface="Courier" pitchFamily="2" charset="0"/>
              </a:rPr>
              <a:t>relu</a:t>
            </a:r>
            <a:r>
              <a:rPr lang="es-CR" dirty="0">
                <a:solidFill>
                  <a:srgbClr val="595959"/>
                </a:solidFill>
                <a:latin typeface="Myriad Pro" panose="020B0503030403020204" pitchFamily="34" charset="0"/>
              </a:rPr>
              <a:t> es la función más utilizada y es computacionalmente eficiente debido a su simplicidad. Las funciones sigmoidea y tanh se utilizan como funciones de activación en la capa de salida y se describirán más adelante.</a:t>
            </a:r>
          </a:p>
          <a:p>
            <a:endParaRPr lang="es-CR" dirty="0"/>
          </a:p>
        </p:txBody>
      </p:sp>
    </p:spTree>
    <p:extLst>
      <p:ext uri="{BB962C8B-B14F-4D97-AF65-F5344CB8AC3E}">
        <p14:creationId xmlns:p14="http://schemas.microsoft.com/office/powerpoint/2010/main" val="123228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Regularización</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857251"/>
            <a:ext cx="8486078" cy="3748204"/>
          </a:xfrm>
        </p:spPr>
        <p:txBody>
          <a:bodyPr/>
          <a:lstStyle/>
          <a:p>
            <a:pPr marL="0" indent="0" algn="just">
              <a:buNone/>
            </a:pPr>
            <a:endParaRPr lang="es-CR" sz="1800" dirty="0">
              <a:solidFill>
                <a:srgbClr val="595959"/>
              </a:solidFill>
              <a:latin typeface="Courier" pitchFamily="2" charset="0"/>
              <a:ea typeface="ＭＳ Ｐゴシック" panose="020B0600070205080204" pitchFamily="34" charset="-128"/>
            </a:endParaRPr>
          </a:p>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Una red neuronal tiene la tendencia a memorizar sus datos de entrenamiento, especialmente si contiene capacidad más que suficiente. En tales casos, la red falla catastróficamente cuando se somete a los datos de prueba. Este es el caso clásico de la red que no logra generalizar. Para evitar esta tendencia, el modelo utiliza una capa o función de regularización. Una capa de regularización común es la </a:t>
            </a:r>
            <a:r>
              <a:rPr lang="es-CR" sz="2400" dirty="0">
                <a:solidFill>
                  <a:srgbClr val="595959"/>
                </a:solidFill>
                <a:latin typeface="Courier" pitchFamily="2" charset="0"/>
                <a:ea typeface="ＭＳ Ｐゴシック" panose="020B0600070205080204" pitchFamily="34" charset="-128"/>
              </a:rPr>
              <a:t>Dropout</a:t>
            </a:r>
            <a:r>
              <a:rPr lang="es-CR" sz="2400" dirty="0">
                <a:solidFill>
                  <a:srgbClr val="595959"/>
                </a:solidFill>
                <a:latin typeface="Myriad Pro" panose="020B0503030403020204" pitchFamily="34" charset="0"/>
                <a:ea typeface="ＭＳ Ｐゴシック" panose="020B0600070205080204" pitchFamily="34" charset="-128"/>
              </a:rPr>
              <a:t> (deserción).</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12</a:t>
            </a:fld>
            <a:endParaRPr lang="en-US" altLang="es-CR"/>
          </a:p>
        </p:txBody>
      </p:sp>
    </p:spTree>
    <p:extLst>
      <p:ext uri="{BB962C8B-B14F-4D97-AF65-F5344CB8AC3E}">
        <p14:creationId xmlns:p14="http://schemas.microsoft.com/office/powerpoint/2010/main" val="291012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activación y pérdida de salida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81387"/>
              </a:xfrm>
            </p:spPr>
            <p:txBody>
              <a:bodyP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La capa de salida tiene 10 unidades seguidas de una capa de activación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Las 10 unidades corresponden a las 10 posibles etiquetas, clases o categorías. La activación de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se puede expresar matemáticamente, como se muestra en la siguiente ecuación:</a:t>
                </a:r>
              </a:p>
              <a:p>
                <a:pPr marL="0" indent="0" algn="just">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lgn="just">
                  <a:buNone/>
                </a:pPr>
                <a14:m>
                  <m:oMathPara xmlns:m="http://schemas.openxmlformats.org/officeDocument/2006/math">
                    <m:oMathParaPr>
                      <m:jc m:val="centerGroup"/>
                    </m:oMathParaPr>
                    <m:oMath xmlns:m="http://schemas.openxmlformats.org/officeDocument/2006/math">
                      <m:r>
                        <a:rPr lang="es-ES" sz="2400" b="0" i="1" smtClean="0">
                          <a:solidFill>
                            <a:srgbClr val="595959"/>
                          </a:solidFill>
                          <a:latin typeface="Cambria Math" panose="02040503050406030204" pitchFamily="18" charset="0"/>
                          <a:ea typeface="ＭＳ Ｐゴシック" panose="020B0600070205080204" pitchFamily="34" charset="-128"/>
                        </a:rPr>
                        <m:t>𝑆𝑜𝑓𝑡𝑚𝑎𝑥</m:t>
                      </m:r>
                      <m:d>
                        <m:dPr>
                          <m:ctrlPr>
                            <a:rPr lang="es-ES" sz="2400" b="0" i="1" smtClean="0">
                              <a:solidFill>
                                <a:srgbClr val="595959"/>
                              </a:solidFill>
                              <a:latin typeface="Cambria Math" panose="02040503050406030204" pitchFamily="18" charset="0"/>
                              <a:ea typeface="ＭＳ Ｐゴシック" panose="020B0600070205080204" pitchFamily="34" charset="-128"/>
                            </a:rPr>
                          </m:ctrlPr>
                        </m:dPr>
                        <m:e>
                          <m:sSub>
                            <m:sSubPr>
                              <m:ctrlPr>
                                <a:rPr lang="es-ES" sz="2400" b="0" i="1" smtClean="0">
                                  <a:solidFill>
                                    <a:srgbClr val="595959"/>
                                  </a:solidFill>
                                  <a:latin typeface="Cambria Math" panose="02040503050406030204" pitchFamily="18" charset="0"/>
                                  <a:ea typeface="ＭＳ Ｐゴシック" panose="020B0600070205080204" pitchFamily="34" charset="-128"/>
                                </a:rPr>
                              </m:ctrlPr>
                            </m:sSubPr>
                            <m:e>
                              <m:r>
                                <a:rPr lang="es-ES" sz="2400" b="0" i="1" smtClean="0">
                                  <a:solidFill>
                                    <a:srgbClr val="595959"/>
                                  </a:solidFill>
                                  <a:latin typeface="Cambria Math" panose="02040503050406030204" pitchFamily="18" charset="0"/>
                                  <a:ea typeface="ＭＳ Ｐゴシック" panose="020B0600070205080204" pitchFamily="34" charset="-128"/>
                                </a:rPr>
                                <m:t>𝑥</m:t>
                              </m:r>
                            </m:e>
                            <m:sub>
                              <m:r>
                                <a:rPr lang="es-ES" sz="2400" b="0" i="1" smtClean="0">
                                  <a:solidFill>
                                    <a:srgbClr val="595959"/>
                                  </a:solidFill>
                                  <a:latin typeface="Cambria Math" panose="02040503050406030204" pitchFamily="18" charset="0"/>
                                  <a:ea typeface="ＭＳ Ｐゴシック" panose="020B0600070205080204" pitchFamily="34" charset="-128"/>
                                </a:rPr>
                                <m:t>𝑖</m:t>
                              </m:r>
                            </m:sub>
                          </m:sSub>
                        </m:e>
                      </m:d>
                      <m:r>
                        <a:rPr lang="es-ES" sz="2400" b="0" i="1" smtClean="0">
                          <a:solidFill>
                            <a:srgbClr val="595959"/>
                          </a:solidFill>
                          <a:latin typeface="Cambria Math" panose="02040503050406030204" pitchFamily="18" charset="0"/>
                          <a:ea typeface="ＭＳ Ｐゴシック" panose="020B0600070205080204" pitchFamily="34" charset="-128"/>
                        </a:rPr>
                        <m:t>=</m:t>
                      </m:r>
                      <m:f>
                        <m:fPr>
                          <m:ctrlPr>
                            <a:rPr lang="es-CR" i="1" smtClean="0">
                              <a:solidFill>
                                <a:schemeClr val="tx1">
                                  <a:lumMod val="65000"/>
                                  <a:lumOff val="35000"/>
                                </a:schemeClr>
                              </a:solidFill>
                              <a:latin typeface="Cambria Math" panose="02040503050406030204" pitchFamily="18" charset="0"/>
                            </a:rPr>
                          </m:ctrlPr>
                        </m:fPr>
                        <m:num>
                          <m:sSup>
                            <m:sSupPr>
                              <m:ctrlPr>
                                <a:rPr lang="es-CR" i="1">
                                  <a:solidFill>
                                    <a:schemeClr val="tx1">
                                      <a:lumMod val="65000"/>
                                      <a:lumOff val="35000"/>
                                    </a:schemeClr>
                                  </a:solidFill>
                                  <a:latin typeface="Cambria Math" panose="02040503050406030204" pitchFamily="18" charset="0"/>
                                </a:rPr>
                              </m:ctrlPr>
                            </m:sSupPr>
                            <m:e>
                              <m:r>
                                <a:rPr lang="es-ES" i="1">
                                  <a:solidFill>
                                    <a:schemeClr val="tx1">
                                      <a:lumMod val="65000"/>
                                      <a:lumOff val="35000"/>
                                    </a:schemeClr>
                                  </a:solidFill>
                                  <a:latin typeface="Cambria Math" panose="02040503050406030204" pitchFamily="18" charset="0"/>
                                </a:rPr>
                                <m:t>𝑒</m:t>
                              </m:r>
                            </m:e>
                            <m:sup>
                              <m:sSub>
                                <m:sSubPr>
                                  <m:ctrlPr>
                                    <a:rPr lang="es-CR" i="1">
                                      <a:solidFill>
                                        <a:schemeClr val="tx1">
                                          <a:lumMod val="65000"/>
                                          <a:lumOff val="35000"/>
                                        </a:schemeClr>
                                      </a:solidFill>
                                      <a:latin typeface="Cambria Math" panose="02040503050406030204" pitchFamily="18" charset="0"/>
                                    </a:rPr>
                                  </m:ctrlPr>
                                </m:sSubPr>
                                <m:e>
                                  <m:r>
                                    <a:rPr lang="es-ES" i="1">
                                      <a:solidFill>
                                        <a:schemeClr val="tx1">
                                          <a:lumMod val="65000"/>
                                          <a:lumOff val="35000"/>
                                        </a:schemeClr>
                                      </a:solidFill>
                                      <a:latin typeface="Cambria Math" panose="02040503050406030204" pitchFamily="18" charset="0"/>
                                    </a:rPr>
                                    <m:t>𝑥</m:t>
                                  </m:r>
                                </m:e>
                                <m:sub>
                                  <m:r>
                                    <a:rPr lang="es-ES" i="1">
                                      <a:solidFill>
                                        <a:schemeClr val="tx1">
                                          <a:lumMod val="65000"/>
                                          <a:lumOff val="35000"/>
                                        </a:schemeClr>
                                      </a:solidFill>
                                      <a:latin typeface="Cambria Math" panose="02040503050406030204" pitchFamily="18" charset="0"/>
                                    </a:rPr>
                                    <m:t>𝑖</m:t>
                                  </m:r>
                                </m:sub>
                              </m:sSub>
                            </m:sup>
                          </m:sSup>
                        </m:num>
                        <m:den>
                          <m:nary>
                            <m:naryPr>
                              <m:chr m:val="∑"/>
                              <m:limLoc m:val="undOvr"/>
                              <m:ctrlPr>
                                <a:rPr lang="es-CR" i="1">
                                  <a:solidFill>
                                    <a:schemeClr val="tx1">
                                      <a:lumMod val="65000"/>
                                      <a:lumOff val="35000"/>
                                    </a:schemeClr>
                                  </a:solidFill>
                                  <a:latin typeface="Cambria Math" panose="02040503050406030204" pitchFamily="18" charset="0"/>
                                </a:rPr>
                              </m:ctrlPr>
                            </m:naryPr>
                            <m:sub>
                              <m:r>
                                <a:rPr lang="es-CR" i="1">
                                  <a:solidFill>
                                    <a:schemeClr val="tx1">
                                      <a:lumMod val="65000"/>
                                      <a:lumOff val="35000"/>
                                    </a:schemeClr>
                                  </a:solidFill>
                                  <a:latin typeface="Cambria Math" panose="02040503050406030204" pitchFamily="18" charset="0"/>
                                </a:rPr>
                                <m:t>𝑗</m:t>
                              </m:r>
                              <m:r>
                                <a:rPr lang="en-US" i="1">
                                  <a:solidFill>
                                    <a:schemeClr val="tx1">
                                      <a:lumMod val="65000"/>
                                      <a:lumOff val="35000"/>
                                    </a:schemeClr>
                                  </a:solidFill>
                                  <a:latin typeface="Cambria Math" panose="02040503050406030204" pitchFamily="18" charset="0"/>
                                </a:rPr>
                                <m:t>=0</m:t>
                              </m:r>
                            </m:sub>
                            <m:sup>
                              <m:r>
                                <a:rPr lang="es-CR" i="1">
                                  <a:solidFill>
                                    <a:schemeClr val="tx1">
                                      <a:lumMod val="65000"/>
                                      <a:lumOff val="35000"/>
                                    </a:schemeClr>
                                  </a:solidFill>
                                  <a:latin typeface="Cambria Math" panose="02040503050406030204" pitchFamily="18" charset="0"/>
                                </a:rPr>
                                <m:t>𝑁</m:t>
                              </m:r>
                              <m:r>
                                <a:rPr lang="en-US" i="1">
                                  <a:solidFill>
                                    <a:schemeClr val="tx1">
                                      <a:lumMod val="65000"/>
                                      <a:lumOff val="35000"/>
                                    </a:schemeClr>
                                  </a:solidFill>
                                  <a:latin typeface="Cambria Math" panose="02040503050406030204" pitchFamily="18" charset="0"/>
                                </a:rPr>
                                <m:t>−1</m:t>
                              </m:r>
                            </m:sup>
                            <m:e>
                              <m:sSup>
                                <m:sSupPr>
                                  <m:ctrlPr>
                                    <a:rPr lang="es-CR" i="1">
                                      <a:solidFill>
                                        <a:schemeClr val="tx1">
                                          <a:lumMod val="65000"/>
                                          <a:lumOff val="35000"/>
                                        </a:schemeClr>
                                      </a:solidFill>
                                      <a:latin typeface="Cambria Math" panose="02040503050406030204" pitchFamily="18" charset="0"/>
                                    </a:rPr>
                                  </m:ctrlPr>
                                </m:sSupPr>
                                <m:e>
                                  <m:r>
                                    <a:rPr lang="es-ES" i="1">
                                      <a:solidFill>
                                        <a:schemeClr val="tx1">
                                          <a:lumMod val="65000"/>
                                          <a:lumOff val="35000"/>
                                        </a:schemeClr>
                                      </a:solidFill>
                                      <a:latin typeface="Cambria Math" panose="02040503050406030204" pitchFamily="18" charset="0"/>
                                    </a:rPr>
                                    <m:t>𝑒</m:t>
                                  </m:r>
                                </m:e>
                                <m:sup>
                                  <m:sSub>
                                    <m:sSubPr>
                                      <m:ctrlPr>
                                        <a:rPr lang="es-CR" i="1">
                                          <a:solidFill>
                                            <a:schemeClr val="tx1">
                                              <a:lumMod val="65000"/>
                                              <a:lumOff val="35000"/>
                                            </a:schemeClr>
                                          </a:solidFill>
                                          <a:latin typeface="Cambria Math" panose="02040503050406030204" pitchFamily="18" charset="0"/>
                                        </a:rPr>
                                      </m:ctrlPr>
                                    </m:sSubPr>
                                    <m:e>
                                      <m:r>
                                        <a:rPr lang="es-ES" i="1">
                                          <a:solidFill>
                                            <a:schemeClr val="tx1">
                                              <a:lumMod val="65000"/>
                                              <a:lumOff val="35000"/>
                                            </a:schemeClr>
                                          </a:solidFill>
                                          <a:latin typeface="Cambria Math" panose="02040503050406030204" pitchFamily="18" charset="0"/>
                                        </a:rPr>
                                        <m:t>𝑥</m:t>
                                      </m:r>
                                    </m:e>
                                    <m:sub>
                                      <m:r>
                                        <a:rPr lang="es-ES" i="1">
                                          <a:solidFill>
                                            <a:schemeClr val="tx1">
                                              <a:lumMod val="65000"/>
                                              <a:lumOff val="35000"/>
                                            </a:schemeClr>
                                          </a:solidFill>
                                          <a:latin typeface="Cambria Math" panose="02040503050406030204" pitchFamily="18" charset="0"/>
                                        </a:rPr>
                                        <m:t>𝑖</m:t>
                                      </m:r>
                                    </m:sub>
                                  </m:sSub>
                                </m:sup>
                              </m:sSup>
                            </m:e>
                          </m:nary>
                        </m:den>
                      </m:f>
                    </m:oMath>
                  </m:oMathPara>
                </a14:m>
                <a:endParaRPr lang="es-CR" sz="2400" dirty="0">
                  <a:solidFill>
                    <a:srgbClr val="595959"/>
                  </a:solidFill>
                  <a:latin typeface="Myriad Pro" panose="020B0503030403020204" pitchFamily="34" charset="0"/>
                  <a:ea typeface="ＭＳ Ｐゴシック" panose="020B0600070205080204" pitchFamily="34" charset="-128"/>
                </a:endParaRPr>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200722" y="1124067"/>
                <a:ext cx="8486078" cy="3481387"/>
              </a:xfrm>
              <a:blipFill>
                <a:blip r:embed="rId2"/>
                <a:stretch>
                  <a:fillRect l="-1046" t="-1455" r="-1196" b="-29818"/>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13</a:t>
            </a:fld>
            <a:endParaRPr lang="en-US" altLang="es-CR"/>
          </a:p>
        </p:txBody>
      </p:sp>
    </p:spTree>
    <p:extLst>
      <p:ext uri="{BB962C8B-B14F-4D97-AF65-F5344CB8AC3E}">
        <p14:creationId xmlns:p14="http://schemas.microsoft.com/office/powerpoint/2010/main" val="228776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activación y pérdida de salida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81387"/>
              </a:xfrm>
            </p:spPr>
            <p:txBody>
              <a:bodyP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La ecuación se aplica a todas las salidas </a:t>
                </a:r>
                <a14:m>
                  <m:oMath xmlns:m="http://schemas.openxmlformats.org/officeDocument/2006/math">
                    <m:r>
                      <a:rPr lang="es-CR" sz="2400" i="1" dirty="0" smtClean="0">
                        <a:solidFill>
                          <a:srgbClr val="595959"/>
                        </a:solidFill>
                        <a:latin typeface="Cambria Math" panose="02040503050406030204" pitchFamily="18" charset="0"/>
                        <a:ea typeface="ＭＳ Ｐゴシック" panose="020B0600070205080204" pitchFamily="34" charset="-128"/>
                      </a:rPr>
                      <m:t>𝑁</m:t>
                    </m:r>
                    <m:r>
                      <a:rPr lang="es-CR" sz="2400" i="1" dirty="0" smtClean="0">
                        <a:solidFill>
                          <a:srgbClr val="595959"/>
                        </a:solidFill>
                        <a:latin typeface="Cambria Math" panose="02040503050406030204" pitchFamily="18" charset="0"/>
                        <a:ea typeface="ＭＳ Ｐゴシック" panose="020B0600070205080204" pitchFamily="34" charset="-128"/>
                      </a:rPr>
                      <m:t> = 10</m:t>
                    </m:r>
                  </m:oMath>
                </a14:m>
                <a:r>
                  <a:rPr lang="es-CR" sz="2400" dirty="0">
                    <a:solidFill>
                      <a:srgbClr val="595959"/>
                    </a:solidFill>
                    <a:latin typeface="Myriad Pro" panose="020B0503030403020204" pitchFamily="34" charset="0"/>
                    <a:ea typeface="ＭＳ Ｐゴシック" panose="020B0600070205080204" pitchFamily="34" charset="-128"/>
                  </a:rPr>
                  <a:t>, </a:t>
                </a:r>
                <a14:m>
                  <m:oMath xmlns:m="http://schemas.openxmlformats.org/officeDocument/2006/math">
                    <m:sSub>
                      <m:sSubPr>
                        <m:ctrlPr>
                          <a:rPr lang="es-CR" sz="2400" i="1" dirty="0" smtClean="0">
                            <a:solidFill>
                              <a:srgbClr val="595959"/>
                            </a:solidFill>
                            <a:latin typeface="Cambria Math" panose="02040503050406030204" pitchFamily="18" charset="0"/>
                            <a:ea typeface="ＭＳ Ｐゴシック" panose="020B0600070205080204" pitchFamily="34" charset="-128"/>
                          </a:rPr>
                        </m:ctrlPr>
                      </m:sSubPr>
                      <m:e>
                        <m:r>
                          <a:rPr lang="es-ES" sz="2400" b="0" i="1" dirty="0" smtClean="0">
                            <a:solidFill>
                              <a:srgbClr val="595959"/>
                            </a:solidFill>
                            <a:latin typeface="Cambria Math" panose="02040503050406030204" pitchFamily="18" charset="0"/>
                            <a:ea typeface="ＭＳ Ｐゴシック" panose="020B0600070205080204" pitchFamily="34" charset="-128"/>
                          </a:rPr>
                          <m:t>𝑥</m:t>
                        </m:r>
                      </m:e>
                      <m:sub>
                        <m:r>
                          <a:rPr lang="es-ES" sz="2400" b="0" i="1" dirty="0" smtClean="0">
                            <a:solidFill>
                              <a:srgbClr val="595959"/>
                            </a:solidFill>
                            <a:latin typeface="Cambria Math" panose="02040503050406030204" pitchFamily="18" charset="0"/>
                            <a:ea typeface="ＭＳ Ｐゴシック" panose="020B0600070205080204" pitchFamily="34" charset="-128"/>
                          </a:rPr>
                          <m:t>𝑖</m:t>
                        </m:r>
                      </m:sub>
                    </m:sSub>
                    <m:r>
                      <a:rPr lang="es-CR" sz="2400" i="1" dirty="0">
                        <a:solidFill>
                          <a:srgbClr val="595959"/>
                        </a:solidFill>
                        <a:latin typeface="Cambria Math" panose="02040503050406030204" pitchFamily="18" charset="0"/>
                        <a:ea typeface="ＭＳ Ｐゴシック" panose="020B0600070205080204" pitchFamily="34" charset="-128"/>
                      </a:rPr>
                      <m:t> </m:t>
                    </m:r>
                  </m:oMath>
                </a14:m>
                <a:r>
                  <a:rPr lang="es-CR" sz="2400" dirty="0">
                    <a:solidFill>
                      <a:srgbClr val="595959"/>
                    </a:solidFill>
                    <a:latin typeface="Myriad Pro" panose="020B0503030403020204" pitchFamily="34" charset="0"/>
                    <a:ea typeface="ＭＳ Ｐゴシック" panose="020B0600070205080204" pitchFamily="34" charset="-128"/>
                  </a:rPr>
                  <a:t>para </a:t>
                </a:r>
                <a14:m>
                  <m:oMath xmlns:m="http://schemas.openxmlformats.org/officeDocument/2006/math">
                    <m:r>
                      <a:rPr lang="es-CR" sz="2400" i="1" dirty="0" smtClean="0">
                        <a:solidFill>
                          <a:srgbClr val="595959"/>
                        </a:solidFill>
                        <a:latin typeface="Cambria Math" panose="02040503050406030204" pitchFamily="18" charset="0"/>
                        <a:ea typeface="ＭＳ Ｐゴシック" panose="020B0600070205080204" pitchFamily="34" charset="-128"/>
                      </a:rPr>
                      <m:t>𝑖</m:t>
                    </m:r>
                    <m:r>
                      <a:rPr lang="es-CR" sz="2400" i="1" dirty="0" smtClean="0">
                        <a:solidFill>
                          <a:srgbClr val="595959"/>
                        </a:solidFill>
                        <a:latin typeface="Cambria Math" panose="02040503050406030204" pitchFamily="18" charset="0"/>
                        <a:ea typeface="ＭＳ Ｐゴシック" panose="020B0600070205080204" pitchFamily="34" charset="-128"/>
                      </a:rPr>
                      <m:t> = 0, 1 … 9 </m:t>
                    </m:r>
                  </m:oMath>
                </a14:m>
                <a:r>
                  <a:rPr lang="es-CR" sz="2400" dirty="0">
                    <a:solidFill>
                      <a:srgbClr val="595959"/>
                    </a:solidFill>
                    <a:latin typeface="Myriad Pro" panose="020B0503030403020204" pitchFamily="34" charset="0"/>
                    <a:ea typeface="ＭＳ Ｐゴシック" panose="020B0600070205080204" pitchFamily="34" charset="-128"/>
                  </a:rPr>
                  <a:t>para la predicción final. La idea de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es sorprendentemente simple. Aplasta las salidas en probabilidades normalizando la predicción. Aquí, cada salida predicha es una probabilidad de que el índice sea la etiqueta correcta de la imagen de entrada dada. La suma de todas las probabilidades para todas las salidas es 1,0.</a:t>
                </a:r>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200722" y="1124067"/>
                <a:ext cx="8486078" cy="3481387"/>
              </a:xfrm>
              <a:blipFill>
                <a:blip r:embed="rId2"/>
                <a:stretch>
                  <a:fillRect l="-1046" t="-1455" r="-1196"/>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14</a:t>
            </a:fld>
            <a:endParaRPr lang="en-US" altLang="es-CR"/>
          </a:p>
        </p:txBody>
      </p:sp>
    </p:spTree>
    <p:extLst>
      <p:ext uri="{BB962C8B-B14F-4D97-AF65-F5344CB8AC3E}">
        <p14:creationId xmlns:p14="http://schemas.microsoft.com/office/powerpoint/2010/main" val="22631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activación y pérdida de salida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47933"/>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Por ejemplo, cuando la capa </a:t>
            </a:r>
            <a:r>
              <a:rPr lang="es-CR" sz="2000" dirty="0">
                <a:solidFill>
                  <a:srgbClr val="595959"/>
                </a:solidFill>
                <a:latin typeface="Courier" pitchFamily="2" charset="0"/>
                <a:ea typeface="ＭＳ Ｐゴシック" panose="020B0600070205080204" pitchFamily="34" charset="-128"/>
              </a:rPr>
              <a:t>softmax</a:t>
            </a:r>
            <a:r>
              <a:rPr lang="es-CR" sz="2000" dirty="0">
                <a:solidFill>
                  <a:srgbClr val="595959"/>
                </a:solidFill>
                <a:latin typeface="Myriad Pro" panose="020B0503030403020204" pitchFamily="34" charset="0"/>
                <a:ea typeface="ＭＳ Ｐゴシック" panose="020B0600070205080204" pitchFamily="34" charset="-128"/>
              </a:rPr>
              <a:t> genera una predicción, será un tensor 1D de 10 </a:t>
            </a:r>
            <a:r>
              <a:rPr lang="es-CR" sz="2000" dirty="0" err="1">
                <a:solidFill>
                  <a:srgbClr val="595959"/>
                </a:solidFill>
                <a:latin typeface="Myriad Pro" panose="020B0503030403020204" pitchFamily="34" charset="0"/>
                <a:ea typeface="ＭＳ Ｐゴシック" panose="020B0600070205080204" pitchFamily="34" charset="-128"/>
              </a:rPr>
              <a:t>dim</a:t>
            </a:r>
            <a:r>
              <a:rPr lang="es-CR" sz="2000" dirty="0">
                <a:solidFill>
                  <a:srgbClr val="595959"/>
                </a:solidFill>
                <a:latin typeface="Myriad Pro" panose="020B0503030403020204" pitchFamily="34" charset="0"/>
                <a:ea typeface="ＭＳ Ｐゴシック" panose="020B0600070205080204" pitchFamily="34" charset="-128"/>
              </a:rPr>
              <a:t> que puede verse como el siguiente resultado:</a:t>
            </a:r>
          </a:p>
          <a:p>
            <a:pPr marL="0" indent="0" algn="just">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400" b="1" dirty="0">
                <a:latin typeface="CourierStd"/>
              </a:rPr>
              <a:t>[3.57351579e-11 7.08998016e-08 2.30154569e-07 6.35787558e-07</a:t>
            </a:r>
          </a:p>
          <a:p>
            <a:pPr marL="0" indent="0">
              <a:buNone/>
            </a:pPr>
            <a:r>
              <a:rPr lang="es-CR" sz="1400" b="1" dirty="0">
                <a:latin typeface="CourierStd"/>
              </a:rPr>
              <a:t>5.57471187e-11  4.15353840e-09 3.55973775e-16 9.99995947e-01</a:t>
            </a:r>
          </a:p>
          <a:p>
            <a:pPr marL="0" indent="0">
              <a:buNone/>
            </a:pPr>
            <a:r>
              <a:rPr lang="es-CR" sz="1400" b="1" dirty="0">
                <a:latin typeface="CourierStd"/>
              </a:rPr>
              <a:t>1.29531730e-09  3.06023480e-06]</a:t>
            </a:r>
            <a:endParaRPr lang="es-CR" sz="1400" dirty="0"/>
          </a:p>
          <a:p>
            <a:pPr marL="0" indent="0">
              <a:buNone/>
            </a:pPr>
            <a:r>
              <a:rPr lang="es-CR" sz="1400" b="1" dirty="0">
                <a:latin typeface="CourierStd"/>
              </a:rPr>
              <a:t> </a:t>
            </a:r>
            <a:endParaRPr lang="es-CR" sz="1400" dirty="0"/>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El tensor de salida de la predicción sugiere que la imagen de entrada será 7 dado que su índice tiene la probabilidad más alta (</a:t>
            </a:r>
            <a:r>
              <a:rPr lang="es-CR" sz="2000" b="1" dirty="0">
                <a:latin typeface="CourierStd"/>
              </a:rPr>
              <a:t>9.99995947e-01</a:t>
            </a:r>
            <a:r>
              <a:rPr lang="es-CR" sz="2000" dirty="0">
                <a:solidFill>
                  <a:srgbClr val="595959"/>
                </a:solidFill>
                <a:latin typeface="Myriad Pro" panose="020B0503030403020204" pitchFamily="34" charset="0"/>
                <a:ea typeface="ＭＳ Ｐゴシック" panose="020B0600070205080204" pitchFamily="34" charset="-128"/>
              </a:rPr>
              <a:t>). El método </a:t>
            </a:r>
            <a:r>
              <a:rPr lang="es-CR" sz="2000" dirty="0" err="1">
                <a:solidFill>
                  <a:srgbClr val="595959"/>
                </a:solidFill>
                <a:latin typeface="Courier" pitchFamily="2" charset="0"/>
                <a:ea typeface="ＭＳ Ｐゴシック" panose="020B0600070205080204" pitchFamily="34" charset="-128"/>
              </a:rPr>
              <a:t>numpy.argmax</a:t>
            </a:r>
            <a:r>
              <a:rPr lang="es-CR" sz="2000" dirty="0">
                <a:solidFill>
                  <a:srgbClr val="595959"/>
                </a:solidFill>
                <a:latin typeface="Courier" pitchFamily="2"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se puede utilizar para determinar el índice del elemento con el valor más alto.</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15</a:t>
            </a:fld>
            <a:endParaRPr lang="en-US" altLang="es-CR"/>
          </a:p>
        </p:txBody>
      </p:sp>
    </p:spTree>
    <p:extLst>
      <p:ext uri="{BB962C8B-B14F-4D97-AF65-F5344CB8AC3E}">
        <p14:creationId xmlns:p14="http://schemas.microsoft.com/office/powerpoint/2010/main" val="158133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pérdida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47933"/>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Qué tan lejos está el tensor predicho del vector de verdad de un </a:t>
            </a:r>
            <a:r>
              <a:rPr lang="es-CR" sz="2000" dirty="0" err="1">
                <a:solidFill>
                  <a:srgbClr val="595959"/>
                </a:solidFill>
                <a:highlight>
                  <a:srgbClr val="FFFF00"/>
                </a:highlight>
                <a:latin typeface="Myriad Pro" panose="020B0503030403020204" pitchFamily="34" charset="0"/>
                <a:ea typeface="ＭＳ Ｐゴシック" panose="020B0600070205080204" pitchFamily="34" charset="-128"/>
              </a:rPr>
              <a:t>one-hot</a:t>
            </a:r>
            <a:r>
              <a:rPr lang="es-CR" sz="2000" dirty="0">
                <a:solidFill>
                  <a:srgbClr val="595959"/>
                </a:solidFill>
                <a:latin typeface="Myriad Pro" panose="020B0503030403020204" pitchFamily="34" charset="0"/>
                <a:ea typeface="ＭＳ Ｐゴシック" panose="020B0600070205080204" pitchFamily="34" charset="-128"/>
              </a:rPr>
              <a:t> terreno se llama </a:t>
            </a:r>
            <a:r>
              <a:rPr lang="es-CR" sz="2000" b="1" dirty="0">
                <a:solidFill>
                  <a:srgbClr val="595959"/>
                </a:solidFill>
                <a:latin typeface="Myriad Pro" panose="020B0503030403020204" pitchFamily="34" charset="0"/>
                <a:ea typeface="ＭＳ Ｐゴシック" panose="020B0600070205080204" pitchFamily="34" charset="-128"/>
              </a:rPr>
              <a:t>pérdida</a:t>
            </a:r>
            <a:r>
              <a:rPr lang="es-CR" sz="2000" dirty="0">
                <a:solidFill>
                  <a:srgbClr val="595959"/>
                </a:solidFill>
                <a:latin typeface="Myriad Pro" panose="020B0503030403020204" pitchFamily="34" charset="0"/>
                <a:ea typeface="ＭＳ Ｐゴシック" panose="020B0600070205080204" pitchFamily="34" charset="-128"/>
              </a:rPr>
              <a:t>. Un tipo de función de pérdida es </a:t>
            </a:r>
            <a:r>
              <a:rPr lang="es-CR" sz="2000" dirty="0" err="1">
                <a:solidFill>
                  <a:srgbClr val="595959"/>
                </a:solidFill>
                <a:latin typeface="Courier" pitchFamily="2" charset="0"/>
                <a:ea typeface="ＭＳ Ｐゴシック" panose="020B0600070205080204" pitchFamily="34" charset="-128"/>
              </a:rPr>
              <a:t>mean_squared_error</a:t>
            </a:r>
            <a:r>
              <a:rPr lang="es-CR" sz="2000" dirty="0">
                <a:solidFill>
                  <a:srgbClr val="595959"/>
                </a:solidFill>
                <a:latin typeface="Myriad Pro" panose="020B0503030403020204" pitchFamily="34" charset="0"/>
                <a:ea typeface="ＭＳ Ｐゴシック" panose="020B0600070205080204" pitchFamily="34" charset="-128"/>
              </a:rPr>
              <a:t> (</a:t>
            </a:r>
            <a:r>
              <a:rPr lang="es-CR" sz="2000" b="1" dirty="0">
                <a:solidFill>
                  <a:srgbClr val="595959"/>
                </a:solidFill>
                <a:latin typeface="Myriad Pro" panose="020B0503030403020204" pitchFamily="34" charset="0"/>
                <a:ea typeface="ＭＳ Ｐゴシック" panose="020B0600070205080204" pitchFamily="34" charset="-128"/>
              </a:rPr>
              <a:t>MSE</a:t>
            </a:r>
            <a:r>
              <a:rPr lang="es-CR" sz="2000" dirty="0">
                <a:solidFill>
                  <a:srgbClr val="595959"/>
                </a:solidFill>
                <a:latin typeface="Myriad Pro" panose="020B0503030403020204" pitchFamily="34" charset="0"/>
                <a:ea typeface="ＭＳ Ｐゴシック" panose="020B0600070205080204" pitchFamily="34" charset="-128"/>
              </a:rPr>
              <a:t>), o el promedio de los cuadrados de las diferencias entre el objetivo o la etiqueta y la predicción. En el ejemplo actual, estamos usando </a:t>
            </a:r>
            <a:r>
              <a:rPr lang="es-CR" sz="2000" dirty="0" err="1">
                <a:solidFill>
                  <a:srgbClr val="595959"/>
                </a:solidFill>
                <a:latin typeface="Courier" pitchFamily="2" charset="0"/>
                <a:ea typeface="ＭＳ Ｐゴシック" panose="020B0600070205080204" pitchFamily="34" charset="-128"/>
              </a:rPr>
              <a:t>categorical_crossentropy</a:t>
            </a:r>
            <a:r>
              <a:rPr lang="es-CR" sz="2000" dirty="0">
                <a:solidFill>
                  <a:srgbClr val="595959"/>
                </a:solidFill>
                <a:latin typeface="Myriad Pro" panose="020B0503030403020204" pitchFamily="34" charset="0"/>
                <a:ea typeface="ＭＳ Ｐゴシック" panose="020B0600070205080204" pitchFamily="34" charset="-128"/>
              </a:rPr>
              <a:t>. Es el negativo de la suma del producto del objetivo o etiqueta y el logaritmo de la predicción por categoría. Hay otras funciones de pérdida que están disponibles en Keras, como </a:t>
            </a:r>
            <a:r>
              <a:rPr lang="es-CR" sz="2000" dirty="0" err="1">
                <a:solidFill>
                  <a:srgbClr val="595959"/>
                </a:solidFill>
                <a:latin typeface="Courier" pitchFamily="2" charset="0"/>
                <a:ea typeface="ＭＳ Ｐゴシック" panose="020B0600070205080204" pitchFamily="34" charset="-128"/>
              </a:rPr>
              <a:t>mean_absolute_error</a:t>
            </a:r>
            <a:r>
              <a:rPr lang="es-CR" sz="2000" dirty="0">
                <a:solidFill>
                  <a:srgbClr val="595959"/>
                </a:solidFill>
                <a:latin typeface="Courier" pitchFamily="2"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dirty="0" err="1">
                <a:solidFill>
                  <a:srgbClr val="595959"/>
                </a:solidFill>
                <a:latin typeface="Courier" pitchFamily="2" charset="0"/>
                <a:ea typeface="ＭＳ Ｐゴシック" panose="020B0600070205080204" pitchFamily="34" charset="-128"/>
              </a:rPr>
              <a:t>binary_crossentropy</a:t>
            </a:r>
            <a:r>
              <a:rPr lang="es-CR" sz="2000" dirty="0">
                <a:solidFill>
                  <a:srgbClr val="595959"/>
                </a:solidFill>
                <a:latin typeface="Myriad Pro" panose="020B0503030403020204" pitchFamily="34" charset="0"/>
                <a:ea typeface="ＭＳ Ｐゴシック" panose="020B0600070205080204" pitchFamily="34" charset="-128"/>
              </a:rPr>
              <a:t>. La siguiente tabla resume las funciones de pérdida comunes.</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16</a:t>
            </a:fld>
            <a:endParaRPr lang="en-US" altLang="es-CR"/>
          </a:p>
        </p:txBody>
      </p:sp>
    </p:spTree>
    <p:extLst>
      <p:ext uri="{BB962C8B-B14F-4D97-AF65-F5344CB8AC3E}">
        <p14:creationId xmlns:p14="http://schemas.microsoft.com/office/powerpoint/2010/main" val="166017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pérdida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graphicFrame>
            <p:nvGraphicFramePr>
              <p:cNvPr id="5" name="Tabla 5">
                <a:extLst>
                  <a:ext uri="{FF2B5EF4-FFF2-40B4-BE49-F238E27FC236}">
                    <a16:creationId xmlns:a16="http://schemas.microsoft.com/office/drawing/2014/main" id="{844363D8-C5BB-0A4F-B443-6D141F9274E8}"/>
                  </a:ext>
                </a:extLst>
              </p:cNvPr>
              <p:cNvGraphicFramePr>
                <a:graphicFrameLocks noGrp="1"/>
              </p:cNvGraphicFramePr>
              <p:nvPr>
                <p:ph idx="1"/>
                <p:extLst>
                  <p:ext uri="{D42A27DB-BD31-4B8C-83A1-F6EECF244321}">
                    <p14:modId xmlns:p14="http://schemas.microsoft.com/office/powerpoint/2010/main" val="1410745878"/>
                  </p:ext>
                </p:extLst>
              </p:nvPr>
            </p:nvGraphicFramePr>
            <p:xfrm>
              <a:off x="200722" y="1066034"/>
              <a:ext cx="8742556" cy="3427032"/>
            </p:xfrm>
            <a:graphic>
              <a:graphicData uri="http://schemas.openxmlformats.org/drawingml/2006/table">
                <a:tbl>
                  <a:tblPr firstRow="1" bandRow="1">
                    <a:tableStyleId>{5C22544A-7EE6-4342-B048-85BDC9FD1C3A}</a:tableStyleId>
                  </a:tblPr>
                  <a:tblGrid>
                    <a:gridCol w="2347606">
                      <a:extLst>
                        <a:ext uri="{9D8B030D-6E8A-4147-A177-3AD203B41FA5}">
                          <a16:colId xmlns:a16="http://schemas.microsoft.com/office/drawing/2014/main" val="2188556224"/>
                        </a:ext>
                      </a:extLst>
                    </a:gridCol>
                    <a:gridCol w="6394950">
                      <a:extLst>
                        <a:ext uri="{9D8B030D-6E8A-4147-A177-3AD203B41FA5}">
                          <a16:colId xmlns:a16="http://schemas.microsoft.com/office/drawing/2014/main" val="1446301536"/>
                        </a:ext>
                      </a:extLst>
                    </a:gridCol>
                  </a:tblGrid>
                  <a:tr h="370840">
                    <a:tc>
                      <a:txBody>
                        <a:bodyPr/>
                        <a:lstStyle/>
                        <a:p>
                          <a:r>
                            <a:rPr lang="es-CR" dirty="0">
                              <a:solidFill>
                                <a:sysClr val="windowText" lastClr="000000"/>
                              </a:solidFill>
                              <a:latin typeface="Palatino Linotype" panose="02040502050505030304" pitchFamily="18" charset="0"/>
                            </a:rPr>
                            <a:t>Loss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solidFill>
                                <a:sysClr val="windowText" lastClr="000000"/>
                              </a:solidFill>
                              <a:latin typeface="Palatino Linotype" panose="02040502050505030304" pitchFamily="18" charset="0"/>
                            </a:rPr>
                            <a:t>Ecuación</a:t>
                          </a:r>
                          <a:r>
                            <a:rPr lang="es-CR" dirty="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649521"/>
                      </a:ext>
                    </a:extLst>
                  </a:tr>
                  <a:tr h="370840">
                    <a:tc>
                      <a:txBody>
                        <a:bodyPr/>
                        <a:lstStyle/>
                        <a:p>
                          <a:r>
                            <a:rPr lang="es-CR" dirty="0">
                              <a:latin typeface="Palatino Linotype" panose="02040502050505030304" pitchFamily="18" charset="0"/>
                            </a:rPr>
                            <a:t>mean_squared_error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s-CR"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den>
                                </m:f>
                                <m:nary>
                                  <m:naryPr>
                                    <m:chr m:val="∑"/>
                                    <m:ctrlPr>
                                      <a:rPr lang="es-C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sup>
                                  <m:e>
                                    <m:sSup>
                                      <m:sSupPr>
                                        <m:ctrlPr>
                                          <a:rPr lang="es-CR" i="1" smtClean="0">
                                            <a:latin typeface="Cambria Math" panose="02040503050406030204" pitchFamily="18" charset="0"/>
                                          </a:rPr>
                                        </m:ctrlPr>
                                      </m:sSupPr>
                                      <m:e>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r>
                                          <a:rPr lang="es-ES" b="0" i="1" smtClean="0">
                                            <a:latin typeface="Cambria Math" panose="02040503050406030204" pitchFamily="18" charset="0"/>
                                          </a:rPr>
                                          <m:t>)</m:t>
                                        </m:r>
                                      </m:e>
                                      <m:sup>
                                        <m:r>
                                          <a:rPr lang="es-ES" b="0" i="1" smtClean="0">
                                            <a:latin typeface="Cambria Math" panose="02040503050406030204" pitchFamily="18" charset="0"/>
                                          </a:rPr>
                                          <m:t>2</m:t>
                                        </m:r>
                                      </m:sup>
                                    </m:sSup>
                                    <m:r>
                                      <a:rPr lang="es-ES" b="0" i="1" smtClean="0">
                                        <a:latin typeface="Cambria Math" panose="02040503050406030204" pitchFamily="18" charset="0"/>
                                      </a:rPr>
                                      <m:t> </m:t>
                                    </m:r>
                                  </m:e>
                                </m:nary>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371725"/>
                      </a:ext>
                    </a:extLst>
                  </a:tr>
                  <a:tr h="370840">
                    <a:tc>
                      <a:txBody>
                        <a:bodyPr/>
                        <a:lstStyle/>
                        <a:p>
                          <a:r>
                            <a:rPr lang="es-CR" dirty="0">
                              <a:latin typeface="Palatino Linotype" panose="02040502050505030304" pitchFamily="18" charset="0"/>
                            </a:rPr>
                            <a:t>mean_absolute_error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s-CR"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den>
                                </m:f>
                                <m:nary>
                                  <m:naryPr>
                                    <m:chr m:val="∑"/>
                                    <m:ctrlPr>
                                      <a:rPr lang="es-C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sup>
                                  <m:e>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r>
                                      <a:rPr lang="es-ES" b="0" i="1" smtClean="0">
                                        <a:latin typeface="Cambria Math" panose="02040503050406030204" pitchFamily="18" charset="0"/>
                                      </a:rPr>
                                      <m:t>|</m:t>
                                    </m:r>
                                  </m:e>
                                </m:nary>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9582301"/>
                      </a:ext>
                    </a:extLst>
                  </a:tr>
                  <a:tr h="370840">
                    <a:tc>
                      <a:txBody>
                        <a:bodyPr/>
                        <a:lstStyle/>
                        <a:p>
                          <a:r>
                            <a:rPr lang="es-CR" dirty="0">
                              <a:latin typeface="Palatino Linotype" panose="02040502050505030304" pitchFamily="18" charset="0"/>
                            </a:rPr>
                            <a:t>categorical_crossentropy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nary>
                                  <m:naryPr>
                                    <m:chr m:val="∑"/>
                                    <m:ctrlPr>
                                      <a:rPr lang="es-C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sup>
                                  <m:e>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𝑙𝑜𝑔𝑦</m:t>
                                        </m:r>
                                      </m:e>
                                      <m:sub>
                                        <m:r>
                                          <a:rPr lang="es-ES" b="0" i="1" smtClean="0">
                                            <a:latin typeface="Cambria Math" panose="02040503050406030204" pitchFamily="18" charset="0"/>
                                          </a:rPr>
                                          <m:t>𝑖</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e>
                                </m:nary>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142425"/>
                      </a:ext>
                    </a:extLst>
                  </a:tr>
                  <a:tr h="370840">
                    <a:tc>
                      <a:txBody>
                        <a:bodyPr/>
                        <a:lstStyle/>
                        <a:p>
                          <a:r>
                            <a:rPr lang="es-CR" dirty="0">
                              <a:latin typeface="Palatino Linotype" panose="02040502050505030304" pitchFamily="18" charset="0"/>
                            </a:rPr>
                            <a:t>binary_crossentropy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𝑙𝑜𝑔</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𝑝𝑟𝑒𝑑𝑖𝑐𝑐𝑖𝑜𝑛</m:t>
                                    </m:r>
                                  </m:sup>
                                </m:sSubSup>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1−</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𝑒𝑡𝑖𝑞𝑢𝑒𝑡𝑎</m:t>
                                        </m:r>
                                      </m:sup>
                                    </m:sSubSup>
                                  </m:e>
                                </m:d>
                                <m:r>
                                  <m:rPr>
                                    <m:sty m:val="p"/>
                                  </m:rPr>
                                  <a:rPr lang="es-ES" b="0" i="0" smtClean="0">
                                    <a:latin typeface="Cambria Math" panose="02040503050406030204" pitchFamily="18" charset="0"/>
                                  </a:rPr>
                                  <m:t>log</m:t>
                                </m:r>
                                <m:r>
                                  <a:rPr lang="es-ES" b="0" i="1" smtClean="0">
                                    <a:latin typeface="Cambria Math" panose="02040503050406030204" pitchFamily="18" charset="0"/>
                                  </a:rPr>
                                  <m:t>⁡(1−</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r>
                                  <a:rPr lang="es-ES" b="0" i="1" smtClean="0">
                                    <a:latin typeface="Cambria Math" panose="02040503050406030204" pitchFamily="18" charset="0"/>
                                  </a:rPr>
                                  <m:t>)</m:t>
                                </m:r>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4391715"/>
                      </a:ext>
                    </a:extLst>
                  </a:tr>
                </a:tbl>
              </a:graphicData>
            </a:graphic>
          </p:graphicFrame>
        </mc:Choice>
        <mc:Fallback xmlns="">
          <p:graphicFrame>
            <p:nvGraphicFramePr>
              <p:cNvPr id="5" name="Tabla 5">
                <a:extLst>
                  <a:ext uri="{FF2B5EF4-FFF2-40B4-BE49-F238E27FC236}">
                    <a16:creationId xmlns:a16="http://schemas.microsoft.com/office/drawing/2014/main" id="{844363D8-C5BB-0A4F-B443-6D141F9274E8}"/>
                  </a:ext>
                </a:extLst>
              </p:cNvPr>
              <p:cNvGraphicFramePr>
                <a:graphicFrameLocks noGrp="1"/>
              </p:cNvGraphicFramePr>
              <p:nvPr>
                <p:ph idx="1"/>
                <p:extLst>
                  <p:ext uri="{D42A27DB-BD31-4B8C-83A1-F6EECF244321}">
                    <p14:modId xmlns:p14="http://schemas.microsoft.com/office/powerpoint/2010/main" val="1410745878"/>
                  </p:ext>
                </p:extLst>
              </p:nvPr>
            </p:nvGraphicFramePr>
            <p:xfrm>
              <a:off x="200722" y="1066034"/>
              <a:ext cx="8742556" cy="3427032"/>
            </p:xfrm>
            <a:graphic>
              <a:graphicData uri="http://schemas.openxmlformats.org/drawingml/2006/table">
                <a:tbl>
                  <a:tblPr firstRow="1" bandRow="1">
                    <a:tableStyleId>{5C22544A-7EE6-4342-B048-85BDC9FD1C3A}</a:tableStyleId>
                  </a:tblPr>
                  <a:tblGrid>
                    <a:gridCol w="2347606">
                      <a:extLst>
                        <a:ext uri="{9D8B030D-6E8A-4147-A177-3AD203B41FA5}">
                          <a16:colId xmlns:a16="http://schemas.microsoft.com/office/drawing/2014/main" val="2188556224"/>
                        </a:ext>
                      </a:extLst>
                    </a:gridCol>
                    <a:gridCol w="6394950">
                      <a:extLst>
                        <a:ext uri="{9D8B030D-6E8A-4147-A177-3AD203B41FA5}">
                          <a16:colId xmlns:a16="http://schemas.microsoft.com/office/drawing/2014/main" val="1446301536"/>
                        </a:ext>
                      </a:extLst>
                    </a:gridCol>
                  </a:tblGrid>
                  <a:tr h="370840">
                    <a:tc>
                      <a:txBody>
                        <a:bodyPr/>
                        <a:lstStyle/>
                        <a:p>
                          <a:r>
                            <a:rPr lang="es-CR" dirty="0">
                              <a:solidFill>
                                <a:sysClr val="windowText" lastClr="000000"/>
                              </a:solidFill>
                              <a:latin typeface="Palatino Linotype" panose="02040502050505030304" pitchFamily="18" charset="0"/>
                            </a:rPr>
                            <a:t>Loss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solidFill>
                                <a:sysClr val="windowText" lastClr="000000"/>
                              </a:solidFill>
                              <a:latin typeface="Palatino Linotype" panose="02040502050505030304" pitchFamily="18" charset="0"/>
                            </a:rPr>
                            <a:t>Ecuación</a:t>
                          </a:r>
                          <a:r>
                            <a:rPr lang="es-CR" dirty="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649521"/>
                      </a:ext>
                    </a:extLst>
                  </a:tr>
                  <a:tr h="874649">
                    <a:tc>
                      <a:txBody>
                        <a:bodyPr/>
                        <a:lstStyle/>
                        <a:p>
                          <a:r>
                            <a:rPr lang="es-CR" dirty="0">
                              <a:latin typeface="Palatino Linotype" panose="02040502050505030304" pitchFamily="18" charset="0"/>
                            </a:rPr>
                            <a:t>mean_squared_error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92754" r="-198" b="-353623"/>
                          </a:stretch>
                        </a:blipFill>
                      </a:tcPr>
                    </a:tc>
                    <a:extLst>
                      <a:ext uri="{0D108BD9-81ED-4DB2-BD59-A6C34878D82A}">
                        <a16:rowId xmlns:a16="http://schemas.microsoft.com/office/drawing/2014/main" val="500371725"/>
                      </a:ext>
                    </a:extLst>
                  </a:tr>
                  <a:tr h="874649">
                    <a:tc>
                      <a:txBody>
                        <a:bodyPr/>
                        <a:lstStyle/>
                        <a:p>
                          <a:r>
                            <a:rPr lang="es-CR" dirty="0">
                              <a:latin typeface="Palatino Linotype" panose="02040502050505030304" pitchFamily="18" charset="0"/>
                            </a:rPr>
                            <a:t>mean_absolute_error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190000" r="-198" b="-248571"/>
                          </a:stretch>
                        </a:blipFill>
                      </a:tcPr>
                    </a:tc>
                    <a:extLst>
                      <a:ext uri="{0D108BD9-81ED-4DB2-BD59-A6C34878D82A}">
                        <a16:rowId xmlns:a16="http://schemas.microsoft.com/office/drawing/2014/main" val="1679582301"/>
                      </a:ext>
                    </a:extLst>
                  </a:tr>
                  <a:tr h="874649">
                    <a:tc>
                      <a:txBody>
                        <a:bodyPr/>
                        <a:lstStyle/>
                        <a:p>
                          <a:r>
                            <a:rPr lang="es-CR" dirty="0">
                              <a:latin typeface="Palatino Linotype" panose="02040502050505030304" pitchFamily="18" charset="0"/>
                            </a:rPr>
                            <a:t>categorical_crossentropy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294203" r="-198" b="-152174"/>
                          </a:stretch>
                        </a:blipFill>
                      </a:tcPr>
                    </a:tc>
                    <a:extLst>
                      <a:ext uri="{0D108BD9-81ED-4DB2-BD59-A6C34878D82A}">
                        <a16:rowId xmlns:a16="http://schemas.microsoft.com/office/drawing/2014/main" val="1051142425"/>
                      </a:ext>
                    </a:extLst>
                  </a:tr>
                  <a:tr h="432245">
                    <a:tc>
                      <a:txBody>
                        <a:bodyPr/>
                        <a:lstStyle/>
                        <a:p>
                          <a:r>
                            <a:rPr lang="es-CR" dirty="0">
                              <a:latin typeface="Palatino Linotype" panose="02040502050505030304" pitchFamily="18" charset="0"/>
                            </a:rPr>
                            <a:t>binary_crossentropy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800000" r="-198" b="-208824"/>
                          </a:stretch>
                        </a:blipFill>
                      </a:tcPr>
                    </a:tc>
                    <a:extLst>
                      <a:ext uri="{0D108BD9-81ED-4DB2-BD59-A6C34878D82A}">
                        <a16:rowId xmlns:a16="http://schemas.microsoft.com/office/drawing/2014/main" val="4034391715"/>
                      </a:ext>
                    </a:extLst>
                  </a:tr>
                </a:tbl>
              </a:graphicData>
            </a:graphic>
          </p:graphicFrame>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17</a:t>
            </a:fld>
            <a:endParaRPr lang="en-US" altLang="es-CR"/>
          </a:p>
        </p:txBody>
      </p:sp>
    </p:spTree>
    <p:extLst>
      <p:ext uri="{BB962C8B-B14F-4D97-AF65-F5344CB8AC3E}">
        <p14:creationId xmlns:p14="http://schemas.microsoft.com/office/powerpoint/2010/main" val="16922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pérdida</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18</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La elección de la función de pérdida </a:t>
            </a:r>
            <a:r>
              <a:rPr lang="es-CR" sz="2400" b="1" dirty="0">
                <a:solidFill>
                  <a:srgbClr val="595959"/>
                </a:solidFill>
                <a:latin typeface="Myriad Pro" panose="020B0503030403020204" pitchFamily="34" charset="0"/>
                <a:ea typeface="ＭＳ Ｐゴシック" panose="020B0600070205080204" pitchFamily="34" charset="-128"/>
              </a:rPr>
              <a:t>no</a:t>
            </a:r>
            <a:r>
              <a:rPr lang="es-CR" sz="2400" dirty="0">
                <a:solidFill>
                  <a:srgbClr val="595959"/>
                </a:solidFill>
                <a:latin typeface="Myriad Pro" panose="020B0503030403020204" pitchFamily="34" charset="0"/>
                <a:ea typeface="ＭＳ Ｐゴシック" panose="020B0600070205080204" pitchFamily="34" charset="-128"/>
              </a:rPr>
              <a:t> </a:t>
            </a:r>
            <a:r>
              <a:rPr lang="es-CR" sz="2400" b="1" dirty="0">
                <a:solidFill>
                  <a:srgbClr val="595959"/>
                </a:solidFill>
                <a:latin typeface="Myriad Pro" panose="020B0503030403020204" pitchFamily="34" charset="0"/>
                <a:ea typeface="ＭＳ Ｐゴシック" panose="020B0600070205080204" pitchFamily="34" charset="-128"/>
              </a:rPr>
              <a:t>es arbitraria</a:t>
            </a:r>
            <a:r>
              <a:rPr lang="es-CR" sz="2400" dirty="0">
                <a:solidFill>
                  <a:srgbClr val="595959"/>
                </a:solidFill>
                <a:latin typeface="Myriad Pro" panose="020B0503030403020204" pitchFamily="34" charset="0"/>
                <a:ea typeface="ＭＳ Ｐゴシック" panose="020B0600070205080204" pitchFamily="34" charset="-128"/>
              </a:rPr>
              <a:t> sino que debe ser un criterio que el modelo está aprendiendo. Para la clasificación por categoría, </a:t>
            </a:r>
            <a:r>
              <a:rPr lang="es-CR" sz="2400" dirty="0">
                <a:solidFill>
                  <a:srgbClr val="595959"/>
                </a:solidFill>
                <a:latin typeface="Courier" pitchFamily="2" charset="0"/>
                <a:ea typeface="ＭＳ Ｐゴシック" panose="020B0600070205080204" pitchFamily="34" charset="-128"/>
              </a:rPr>
              <a:t>categorical_crossentropy </a:t>
            </a:r>
            <a:r>
              <a:rPr lang="es-CR" sz="2400" dirty="0">
                <a:solidFill>
                  <a:srgbClr val="595959"/>
                </a:solidFill>
                <a:latin typeface="Myriad Pro" panose="020B0503030403020204" pitchFamily="34" charset="0"/>
                <a:ea typeface="ＭＳ Ｐゴシック" panose="020B0600070205080204" pitchFamily="34" charset="-128"/>
              </a:rPr>
              <a:t>o </a:t>
            </a:r>
            <a:r>
              <a:rPr lang="es-CR" sz="2400" dirty="0">
                <a:solidFill>
                  <a:srgbClr val="595959"/>
                </a:solidFill>
                <a:latin typeface="Courier" pitchFamily="2" charset="0"/>
                <a:ea typeface="ＭＳ Ｐゴシック" panose="020B0600070205080204" pitchFamily="34" charset="-128"/>
              </a:rPr>
              <a:t>mean_squared_error </a:t>
            </a:r>
            <a:r>
              <a:rPr lang="es-CR" sz="2400" dirty="0">
                <a:solidFill>
                  <a:srgbClr val="595959"/>
                </a:solidFill>
                <a:latin typeface="Myriad Pro" panose="020B0503030403020204" pitchFamily="34" charset="0"/>
                <a:ea typeface="ＭＳ Ｐゴシック" panose="020B0600070205080204" pitchFamily="34" charset="-128"/>
              </a:rPr>
              <a:t>es una buena opción después de la capa de activación de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La función de pérdida </a:t>
            </a:r>
            <a:r>
              <a:rPr lang="es-CR" sz="2400" dirty="0">
                <a:solidFill>
                  <a:srgbClr val="595959"/>
                </a:solidFill>
                <a:latin typeface="Courier" pitchFamily="2" charset="0"/>
                <a:ea typeface="ＭＳ Ｐゴシック" panose="020B0600070205080204" pitchFamily="34" charset="-128"/>
              </a:rPr>
              <a:t>binary_crossentropy </a:t>
            </a:r>
            <a:r>
              <a:rPr lang="es-CR" sz="2400" dirty="0">
                <a:solidFill>
                  <a:srgbClr val="595959"/>
                </a:solidFill>
                <a:latin typeface="Myriad Pro" panose="020B0503030403020204" pitchFamily="34" charset="0"/>
                <a:ea typeface="ＭＳ Ｐゴシック" panose="020B0600070205080204" pitchFamily="34" charset="-128"/>
              </a:rPr>
              <a:t>se usa normalmente después de la capa de activación </a:t>
            </a:r>
            <a:r>
              <a:rPr lang="es-CR" sz="2400" dirty="0">
                <a:solidFill>
                  <a:srgbClr val="595959"/>
                </a:solidFill>
                <a:latin typeface="Courier" pitchFamily="2" charset="0"/>
                <a:ea typeface="ＭＳ Ｐゴシック" panose="020B0600070205080204" pitchFamily="34" charset="-128"/>
              </a:rPr>
              <a:t>sigmoid</a:t>
            </a:r>
            <a:r>
              <a:rPr lang="es-CR" sz="2400" dirty="0">
                <a:solidFill>
                  <a:srgbClr val="595959"/>
                </a:solidFill>
                <a:latin typeface="Myriad Pro" panose="020B0503030403020204" pitchFamily="34" charset="0"/>
                <a:ea typeface="ＭＳ Ｐゴシック" panose="020B0600070205080204" pitchFamily="34" charset="-128"/>
              </a:rPr>
              <a:t>, mientras que </a:t>
            </a:r>
            <a:r>
              <a:rPr lang="es-CR" sz="2400" dirty="0">
                <a:solidFill>
                  <a:srgbClr val="595959"/>
                </a:solidFill>
                <a:latin typeface="Courier" pitchFamily="2" charset="0"/>
                <a:ea typeface="ＭＳ Ｐゴシック" panose="020B0600070205080204" pitchFamily="34" charset="-128"/>
              </a:rPr>
              <a:t>mean_squared_error </a:t>
            </a:r>
            <a:r>
              <a:rPr lang="es-CR" sz="2400" dirty="0">
                <a:solidFill>
                  <a:srgbClr val="595959"/>
                </a:solidFill>
                <a:latin typeface="Myriad Pro" panose="020B0503030403020204" pitchFamily="34" charset="0"/>
                <a:ea typeface="ＭＳ Ｐゴシック" panose="020B0600070205080204" pitchFamily="34" charset="-128"/>
              </a:rPr>
              <a:t>es una opción para la salida </a:t>
            </a:r>
            <a:r>
              <a:rPr lang="es-CR" sz="2400" dirty="0">
                <a:solidFill>
                  <a:srgbClr val="595959"/>
                </a:solidFill>
                <a:latin typeface="Courier" pitchFamily="2" charset="0"/>
                <a:ea typeface="ＭＳ Ｐゴシック" panose="020B0600070205080204" pitchFamily="34" charset="-128"/>
              </a:rPr>
              <a:t>tanh</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Tree>
    <p:extLst>
      <p:ext uri="{BB962C8B-B14F-4D97-AF65-F5344CB8AC3E}">
        <p14:creationId xmlns:p14="http://schemas.microsoft.com/office/powerpoint/2010/main" val="39588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19</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Con la optimización, el objetivo es </a:t>
            </a:r>
            <a:r>
              <a:rPr lang="es-CR" sz="2000" b="1" dirty="0">
                <a:solidFill>
                  <a:srgbClr val="595959"/>
                </a:solidFill>
                <a:latin typeface="Myriad Pro" panose="020B0503030403020204" pitchFamily="34" charset="0"/>
                <a:ea typeface="ＭＳ Ｐゴシック" panose="020B0600070205080204" pitchFamily="34" charset="-128"/>
              </a:rPr>
              <a:t>minimizar</a:t>
            </a:r>
            <a:r>
              <a:rPr lang="es-CR" sz="2000" dirty="0">
                <a:solidFill>
                  <a:srgbClr val="595959"/>
                </a:solidFill>
                <a:latin typeface="Myriad Pro" panose="020B0503030403020204" pitchFamily="34" charset="0"/>
                <a:ea typeface="ＭＳ Ｐゴシック" panose="020B0600070205080204" pitchFamily="34" charset="-128"/>
              </a:rPr>
              <a:t> la función de pérdida. La idea es que, si la pérdida se reduce a un nivel aceptable, el modelo ha aprendido indirectamente la función que asigna entradas a salidas. En Keras, hay varias opciones para optimizar. Los optimizadores más utilizados son el </a:t>
            </a:r>
            <a:r>
              <a:rPr lang="es-CR" sz="2000" b="1" dirty="0">
                <a:solidFill>
                  <a:srgbClr val="595959"/>
                </a:solidFill>
                <a:latin typeface="Myriad Pro" panose="020B0503030403020204" pitchFamily="34" charset="0"/>
                <a:ea typeface="ＭＳ Ｐゴシック" panose="020B0600070205080204" pitchFamily="34" charset="-128"/>
              </a:rPr>
              <a:t>descenso de gradiente estocástico (SGD)</a:t>
            </a:r>
            <a:r>
              <a:rPr lang="es-CR" sz="2000" dirty="0">
                <a:solidFill>
                  <a:srgbClr val="595959"/>
                </a:solidFill>
                <a:latin typeface="Myriad Pro" panose="020B0503030403020204" pitchFamily="34" charset="0"/>
                <a:ea typeface="ＭＳ Ｐゴシック" panose="020B0600070205080204" pitchFamily="34" charset="-128"/>
              </a:rPr>
              <a:t>, los </a:t>
            </a:r>
            <a:r>
              <a:rPr lang="es-CR" sz="2000" b="1" dirty="0">
                <a:solidFill>
                  <a:srgbClr val="595959"/>
                </a:solidFill>
                <a:latin typeface="Myriad Pro" panose="020B0503030403020204" pitchFamily="34" charset="0"/>
                <a:ea typeface="ＭＳ Ｐゴシック" panose="020B0600070205080204" pitchFamily="34" charset="-128"/>
              </a:rPr>
              <a:t>momentos adaptativos (Adam) </a:t>
            </a:r>
            <a:r>
              <a:rPr lang="es-CR" sz="2000" dirty="0">
                <a:solidFill>
                  <a:srgbClr val="595959"/>
                </a:solidFill>
                <a:latin typeface="Myriad Pro" panose="020B0503030403020204" pitchFamily="34" charset="0"/>
                <a:ea typeface="ＭＳ Ｐゴシック" panose="020B0600070205080204" pitchFamily="34" charset="-128"/>
              </a:rPr>
              <a:t>y la </a:t>
            </a:r>
            <a:r>
              <a:rPr lang="es-CR" sz="2000" b="1" dirty="0">
                <a:solidFill>
                  <a:srgbClr val="595959"/>
                </a:solidFill>
                <a:latin typeface="Myriad Pro" panose="020B0503030403020204" pitchFamily="34" charset="0"/>
                <a:ea typeface="ＭＳ Ｐゴシック" panose="020B0600070205080204" pitchFamily="34" charset="-128"/>
              </a:rPr>
              <a:t>propagación cuadrática media de raíz (RMSprop)</a:t>
            </a:r>
            <a:r>
              <a:rPr lang="es-CR" sz="2000" dirty="0">
                <a:solidFill>
                  <a:srgbClr val="595959"/>
                </a:solidFill>
                <a:latin typeface="Myriad Pro" panose="020B0503030403020204" pitchFamily="34" charset="0"/>
                <a:ea typeface="ＭＳ Ｐゴシック" panose="020B0600070205080204" pitchFamily="34" charset="-128"/>
              </a:rPr>
              <a:t>. Cada optimizador presenta parámetros ajustables como la tasa de aprendizaje, el impulso y el decaimiento. Adam y RMSprop son variaciones de SGD con tasas de aprendizaje adaptativo. En la red de clasificadores propuesta, se utiliza Adam ya que tiene la mayor precisión de prueba.</a:t>
            </a:r>
          </a:p>
        </p:txBody>
      </p:sp>
    </p:spTree>
    <p:extLst>
      <p:ext uri="{BB962C8B-B14F-4D97-AF65-F5344CB8AC3E}">
        <p14:creationId xmlns:p14="http://schemas.microsoft.com/office/powerpoint/2010/main" val="267381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algn="l"/>
            <a:r>
              <a:rPr lang="es-ES_tradnl" sz="2400" b="1" dirty="0">
                <a:solidFill>
                  <a:srgbClr val="7F7F7F"/>
                </a:solidFill>
                <a:latin typeface="Century Gothic" panose="020B0502020202020204" pitchFamily="34" charset="0"/>
                <a:ea typeface="ＭＳ Ｐゴシック" panose="020B0600070205080204" pitchFamily="34" charset="-128"/>
              </a:rPr>
              <a:t>¿Por qué </a:t>
            </a:r>
            <a:r>
              <a:rPr lang="es-ES_tradnl" sz="2400" b="1" dirty="0" err="1">
                <a:solidFill>
                  <a:srgbClr val="7F7F7F"/>
                </a:solidFill>
                <a:latin typeface="Century Gothic" panose="020B0502020202020204" pitchFamily="34" charset="0"/>
                <a:ea typeface="ＭＳ Ｐゴシック" panose="020B0600070205080204" pitchFamily="34" charset="-128"/>
              </a:rPr>
              <a:t>Keras</a:t>
            </a:r>
            <a:r>
              <a:rPr lang="es-ES_tradnl" sz="2400" b="1" dirty="0">
                <a:solidFill>
                  <a:srgbClr val="7F7F7F"/>
                </a:solidFill>
                <a:latin typeface="Century Gothic" panose="020B0502020202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8"/>
            <a:ext cx="8229600" cy="3420837"/>
          </a:xfrm>
        </p:spPr>
        <p:txBody>
          <a:bodyPr/>
          <a:lstStyle/>
          <a:p>
            <a:r>
              <a:rPr lang="es-CR" sz="1600" dirty="0">
                <a:solidFill>
                  <a:srgbClr val="595959"/>
                </a:solidFill>
                <a:latin typeface="Myriad Pro" panose="020B0503030403020204" pitchFamily="34" charset="0"/>
                <a:ea typeface="ＭＳ Ｐゴシック" panose="020B0600070205080204" pitchFamily="34" charset="-128"/>
              </a:rPr>
              <a:t>Keras está diseñado para acelerar el desarrollo, la capacitación y la validación de modelos de Deep Learning</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TensorFlow de Google, una popular biblioteca de Deep Learning de código abierto, utiliza Keras como una API de alto nivel para su biblioteca. Comúnmente se llama </a:t>
            </a:r>
            <a:r>
              <a:rPr lang="es-CR" sz="1600" dirty="0" err="1">
                <a:solidFill>
                  <a:srgbClr val="595959"/>
                </a:solidFill>
                <a:latin typeface="Courier" pitchFamily="2" charset="0"/>
                <a:ea typeface="ＭＳ Ｐゴシック" panose="020B0600070205080204" pitchFamily="34" charset="-128"/>
              </a:rPr>
              <a:t>tf.keras</a:t>
            </a:r>
            <a:r>
              <a:rPr lang="es-CR" sz="1600" dirty="0">
                <a:solidFill>
                  <a:srgbClr val="595959"/>
                </a:solidFill>
                <a:latin typeface="Myriad Pro" panose="020B0503030403020204" pitchFamily="34" charset="0"/>
                <a:ea typeface="ＭＳ Ｐゴシック" panose="020B0600070205080204" pitchFamily="34" charset="-128"/>
              </a:rPr>
              <a:t>.</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En la industria de la tecnología, Google, </a:t>
            </a:r>
            <a:r>
              <a:rPr lang="es-CR" sz="1600" dirty="0" err="1">
                <a:solidFill>
                  <a:srgbClr val="595959"/>
                </a:solidFill>
                <a:latin typeface="Myriad Pro" panose="020B0503030403020204" pitchFamily="34" charset="0"/>
                <a:ea typeface="ＭＳ Ｐゴシック" panose="020B0600070205080204" pitchFamily="34" charset="-128"/>
              </a:rPr>
              <a:t>Netflix</a:t>
            </a:r>
            <a:r>
              <a:rPr lang="es-CR" sz="1600" dirty="0">
                <a:solidFill>
                  <a:srgbClr val="595959"/>
                </a:solidFill>
                <a:latin typeface="Myriad Pro" panose="020B0503030403020204" pitchFamily="34" charset="0"/>
                <a:ea typeface="ＭＳ Ｐゴシック" panose="020B0600070205080204" pitchFamily="34" charset="-128"/>
              </a:rPr>
              <a:t>, Uber y NVIDIA utilizan Keras.</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Al usar Keras, aumentaremos la productividad al ahorrar tiempo en la implementación del código, que en su lugar se puede dedicar a tareas más críticas, como formular mejores algoritmos de aprendizaje profundo.</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a:t>
            </a:fld>
            <a:endParaRPr lang="en-US" altLang="es-CR"/>
          </a:p>
        </p:txBody>
      </p:sp>
    </p:spTree>
    <p:extLst>
      <p:ext uri="{BB962C8B-B14F-4D97-AF65-F5344CB8AC3E}">
        <p14:creationId xmlns:p14="http://schemas.microsoft.com/office/powerpoint/2010/main" val="132877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20</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SGD se considera el optimizador más fundamental. Es una versión más simple del descenso de gradientes en cálculo. </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Dado que la optimización se basa en la diferenciación, se deduce que un criterio importante de la </a:t>
            </a:r>
            <a:r>
              <a:rPr lang="es-CR" sz="2000" b="1" dirty="0">
                <a:solidFill>
                  <a:srgbClr val="595959"/>
                </a:solidFill>
                <a:latin typeface="Myriad Pro" panose="020B0503030403020204" pitchFamily="34" charset="0"/>
                <a:ea typeface="ＭＳ Ｐゴシック" panose="020B0600070205080204" pitchFamily="34" charset="-128"/>
              </a:rPr>
              <a:t>función de pérdida</a:t>
            </a:r>
            <a:r>
              <a:rPr lang="es-CR" sz="2000" dirty="0">
                <a:solidFill>
                  <a:srgbClr val="595959"/>
                </a:solidFill>
                <a:latin typeface="Myriad Pro" panose="020B0503030403020204" pitchFamily="34" charset="0"/>
                <a:ea typeface="ＭＳ Ｐゴシック" panose="020B0600070205080204" pitchFamily="34" charset="-128"/>
              </a:rPr>
              <a:t> es que debe ser </a:t>
            </a:r>
            <a:r>
              <a:rPr lang="es-CR" sz="2000" b="1" dirty="0">
                <a:solidFill>
                  <a:srgbClr val="595959"/>
                </a:solidFill>
                <a:latin typeface="Myriad Pro" panose="020B0503030403020204" pitchFamily="34" charset="0"/>
                <a:ea typeface="ＭＳ Ｐゴシック" panose="020B0600070205080204" pitchFamily="34" charset="-128"/>
              </a:rPr>
              <a:t>suave o diferenciable.</a:t>
            </a:r>
            <a:r>
              <a:rPr lang="es-CR" sz="2000" dirty="0">
                <a:solidFill>
                  <a:srgbClr val="595959"/>
                </a:solidFill>
                <a:latin typeface="Myriad Pro" panose="020B0503030403020204" pitchFamily="34" charset="0"/>
                <a:ea typeface="ＭＳ Ｐゴシック" panose="020B0600070205080204" pitchFamily="34" charset="-128"/>
              </a:rPr>
              <a:t> Esta es una importante restricción a tener en cuenta al introducir una nueva función de pérdida.</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Dado el conjunto de datos de entrenamiento, la elección de la función de pérdida, el optimizador y el regularizador, el modelo ahora se puede entrenar llamando a la función </a:t>
            </a:r>
            <a:r>
              <a:rPr lang="es-CR" sz="2000" dirty="0">
                <a:solidFill>
                  <a:srgbClr val="595959"/>
                </a:solidFill>
                <a:latin typeface="Courier" pitchFamily="2" charset="0"/>
                <a:ea typeface="ＭＳ Ｐゴシック" panose="020B0600070205080204" pitchFamily="34" charset="-128"/>
              </a:rPr>
              <a:t>fit()</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p:txBody>
      </p:sp>
    </p:spTree>
    <p:extLst>
      <p:ext uri="{BB962C8B-B14F-4D97-AF65-F5344CB8AC3E}">
        <p14:creationId xmlns:p14="http://schemas.microsoft.com/office/powerpoint/2010/main" val="2598740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21</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Una característica útil de Keras es que, con solo proporcionar los datos </a:t>
            </a:r>
            <a:r>
              <a:rPr lang="es-CR" sz="1800" b="1" dirty="0">
                <a:solidFill>
                  <a:srgbClr val="595959"/>
                </a:solidFill>
                <a:latin typeface="Courier" pitchFamily="2" charset="0"/>
                <a:ea typeface="ＭＳ Ｐゴシック" panose="020B0600070205080204" pitchFamily="34" charset="-128"/>
              </a:rPr>
              <a:t>x</a:t>
            </a:r>
            <a:r>
              <a:rPr lang="es-CR" sz="1800" dirty="0">
                <a:solidFill>
                  <a:srgbClr val="595959"/>
                </a:solidFill>
                <a:latin typeface="Myriad Pro" panose="020B0503030403020204" pitchFamily="34" charset="0"/>
                <a:ea typeface="ＭＳ Ｐゴシック" panose="020B0600070205080204" pitchFamily="34" charset="-128"/>
              </a:rPr>
              <a:t> y </a:t>
            </a:r>
            <a:r>
              <a:rPr lang="es-CR" sz="1800" b="1" dirty="0">
                <a:solidFill>
                  <a:srgbClr val="595959"/>
                </a:solidFill>
                <a:latin typeface="Courier" pitchFamily="2" charset="0"/>
                <a:ea typeface="ＭＳ Ｐゴシック" panose="020B0600070205080204" pitchFamily="34" charset="-128"/>
              </a:rPr>
              <a:t>y</a:t>
            </a:r>
            <a:r>
              <a:rPr lang="es-CR" sz="1800" dirty="0">
                <a:solidFill>
                  <a:srgbClr val="595959"/>
                </a:solidFill>
                <a:latin typeface="Myriad Pro" panose="020B0503030403020204" pitchFamily="34" charset="0"/>
                <a:ea typeface="ＭＳ Ｐゴシック" panose="020B0600070205080204" pitchFamily="34" charset="-128"/>
              </a:rPr>
              <a:t>, el número de </a:t>
            </a:r>
            <a:r>
              <a:rPr lang="es-CR" sz="1800" b="1" dirty="0">
                <a:solidFill>
                  <a:srgbClr val="595959"/>
                </a:solidFill>
                <a:latin typeface="Myriad Pro" panose="020B0503030403020204" pitchFamily="34" charset="0"/>
                <a:ea typeface="ＭＳ Ｐゴシック" panose="020B0600070205080204" pitchFamily="34" charset="-128"/>
              </a:rPr>
              <a:t>epochs</a:t>
            </a:r>
            <a:r>
              <a:rPr lang="es-CR" sz="1800" dirty="0">
                <a:solidFill>
                  <a:srgbClr val="595959"/>
                </a:solidFill>
                <a:latin typeface="Myriad Pro" panose="020B0503030403020204" pitchFamily="34" charset="0"/>
                <a:ea typeface="ＭＳ Ｐゴシック" panose="020B0600070205080204" pitchFamily="34" charset="-128"/>
              </a:rPr>
              <a:t> para entrenar y el </a:t>
            </a:r>
            <a:r>
              <a:rPr lang="es-CR" sz="1800" b="1" dirty="0">
                <a:solidFill>
                  <a:srgbClr val="595959"/>
                </a:solidFill>
                <a:latin typeface="Myriad Pro" panose="020B0503030403020204" pitchFamily="34" charset="0"/>
                <a:ea typeface="ＭＳ Ｐゴシック" panose="020B0600070205080204" pitchFamily="34" charset="-128"/>
              </a:rPr>
              <a:t>tamaño</a:t>
            </a:r>
            <a:r>
              <a:rPr lang="es-CR" sz="1800" dirty="0">
                <a:solidFill>
                  <a:srgbClr val="595959"/>
                </a:solidFill>
                <a:latin typeface="Myriad Pro" panose="020B0503030403020204" pitchFamily="34" charset="0"/>
                <a:ea typeface="ＭＳ Ｐゴシック" panose="020B0600070205080204" pitchFamily="34" charset="-128"/>
              </a:rPr>
              <a:t> del lote, </a:t>
            </a:r>
            <a:r>
              <a:rPr lang="es-CR" sz="1800" dirty="0">
                <a:solidFill>
                  <a:srgbClr val="595959"/>
                </a:solidFill>
                <a:latin typeface="Courier" pitchFamily="2" charset="0"/>
                <a:ea typeface="ＭＳ Ｐゴシック" panose="020B0600070205080204" pitchFamily="34" charset="-128"/>
              </a:rPr>
              <a:t>fit()</a:t>
            </a:r>
            <a:r>
              <a:rPr lang="es-CR" sz="1800" dirty="0">
                <a:solidFill>
                  <a:srgbClr val="595959"/>
                </a:solidFill>
                <a:latin typeface="Myriad Pro" panose="020B0503030403020204" pitchFamily="34" charset="0"/>
                <a:ea typeface="ＭＳ Ｐゴシック" panose="020B0600070205080204" pitchFamily="34" charset="-128"/>
              </a:rPr>
              <a:t> hace el resto. En otros marcos de deep learning, esto se traduce en múltiples tareas, como preparar los datos de entrada y salida en el formato adecuado, cargarlos, monitorearlos, etc. Todo esto dentro de un bucle </a:t>
            </a:r>
            <a:r>
              <a:rPr lang="es-CR" sz="1800" dirty="0">
                <a:solidFill>
                  <a:srgbClr val="595959"/>
                </a:solidFill>
                <a:latin typeface="Courier" pitchFamily="2" charset="0"/>
                <a:ea typeface="ＭＳ Ｐゴシック" panose="020B0600070205080204" pitchFamily="34" charset="-128"/>
              </a:rPr>
              <a:t>for</a:t>
            </a:r>
            <a:r>
              <a:rPr lang="es-CR" sz="1800" dirty="0">
                <a:solidFill>
                  <a:srgbClr val="595959"/>
                </a:solidFill>
                <a:latin typeface="Myriad Pro" panose="020B0503030403020204" pitchFamily="34" charset="0"/>
                <a:ea typeface="ＭＳ Ｐゴシック" panose="020B0600070205080204" pitchFamily="34" charset="-128"/>
              </a:rPr>
              <a:t>, sin embargo en Keras, todo se hace en una sola línea.</a:t>
            </a:r>
          </a:p>
          <a:p>
            <a:pPr marL="0" indent="0" algn="just">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En la función </a:t>
            </a:r>
            <a:r>
              <a:rPr lang="es-CR" sz="1800" dirty="0">
                <a:solidFill>
                  <a:srgbClr val="595959"/>
                </a:solidFill>
                <a:latin typeface="Courier" pitchFamily="2" charset="0"/>
                <a:ea typeface="ＭＳ Ｐゴシック" panose="020B0600070205080204" pitchFamily="34" charset="-128"/>
              </a:rPr>
              <a:t>fit()</a:t>
            </a:r>
            <a:r>
              <a:rPr lang="es-CR" sz="1800" dirty="0">
                <a:solidFill>
                  <a:srgbClr val="595959"/>
                </a:solidFill>
                <a:latin typeface="Myriad Pro" panose="020B0503030403020204" pitchFamily="34" charset="0"/>
                <a:ea typeface="ＭＳ Ｐゴシック" panose="020B0600070205080204" pitchFamily="34" charset="-128"/>
              </a:rPr>
              <a:t>, un epoch es el muestreo completo de todos los datos de entrenamiento. El parámetro </a:t>
            </a:r>
            <a:r>
              <a:rPr lang="es-CR" sz="1800" b="1" dirty="0">
                <a:solidFill>
                  <a:srgbClr val="595959"/>
                </a:solidFill>
                <a:latin typeface="Courier" pitchFamily="2" charset="0"/>
                <a:ea typeface="ＭＳ Ｐゴシック" panose="020B0600070205080204" pitchFamily="34" charset="-128"/>
              </a:rPr>
              <a:t>batch_size</a:t>
            </a:r>
            <a:r>
              <a:rPr lang="es-CR" sz="1800" dirty="0">
                <a:solidFill>
                  <a:srgbClr val="595959"/>
                </a:solidFill>
                <a:latin typeface="Myriad Pro" panose="020B0503030403020204" pitchFamily="34" charset="0"/>
                <a:ea typeface="ＭＳ Ｐゴシック" panose="020B0600070205080204" pitchFamily="34" charset="-128"/>
              </a:rPr>
              <a:t> es el tamaño de muestra del número de entradas a procesar en cada paso de entrenamiento. Para completar un epoch, </a:t>
            </a:r>
            <a:r>
              <a:rPr lang="es-CR" sz="1800" dirty="0">
                <a:solidFill>
                  <a:srgbClr val="595959"/>
                </a:solidFill>
                <a:latin typeface="Courier" pitchFamily="2" charset="0"/>
                <a:ea typeface="ＭＳ Ｐゴシック" panose="020B0600070205080204" pitchFamily="34" charset="-128"/>
              </a:rPr>
              <a:t>fit()</a:t>
            </a:r>
            <a:r>
              <a:rPr lang="es-CR" sz="1800" dirty="0">
                <a:solidFill>
                  <a:srgbClr val="595959"/>
                </a:solidFill>
                <a:latin typeface="Myriad Pro" panose="020B0503030403020204" pitchFamily="34" charset="0"/>
                <a:ea typeface="ＭＳ Ｐゴシック" panose="020B0600070205080204" pitchFamily="34" charset="-128"/>
              </a:rPr>
              <a:t> procesará el número de pasos igual al tamaño del conjunto de datos del entrenamiento dividido por el tamaño del lote más 1 para compensar cualquier parte fraccional.</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 </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p:txBody>
      </p:sp>
    </p:spTree>
    <p:extLst>
      <p:ext uri="{BB962C8B-B14F-4D97-AF65-F5344CB8AC3E}">
        <p14:creationId xmlns:p14="http://schemas.microsoft.com/office/powerpoint/2010/main" val="1290809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r>
              <a:rPr lang="es-ES" altLang="es-CR" sz="2400" b="1" dirty="0">
                <a:solidFill>
                  <a:srgbClr val="7F7F7F"/>
                </a:solidFill>
                <a:latin typeface="Century Gothic" panose="020B0502020202020204" pitchFamily="34" charset="0"/>
                <a:ea typeface="ＭＳ Ｐゴシック" panose="020B0600070205080204" pitchFamily="34" charset="-128"/>
              </a:rPr>
              <a:t>Evaluación del modelo</a:t>
            </a:r>
            <a:endParaRPr lang="es-CR" sz="2400" b="1"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109182" y="1063626"/>
            <a:ext cx="8898340" cy="1508124"/>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evaluación del desempeño será el siguiente paso y uno de lo más importantes para saber si el modelo entrenado que se propuso ha llegado a una solución satisfactoria. En nuestro modelo entrenarlo durante 20 epochs será suficiente para obtener métricas de rendimiento comparables.  En la tabla se muestran las diferentes configuraciones de red y las medidas de desempeño correspondientes. Observe que en la tabla las redes más grandes no necesariamente se traducen en un mejor desempeño.</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22</a:t>
            </a:fld>
            <a:endParaRPr lang="en-US" altLang="es-CR"/>
          </a:p>
        </p:txBody>
      </p:sp>
      <p:graphicFrame>
        <p:nvGraphicFramePr>
          <p:cNvPr id="5" name="Tabla 5">
            <a:extLst>
              <a:ext uri="{FF2B5EF4-FFF2-40B4-BE49-F238E27FC236}">
                <a16:creationId xmlns:a16="http://schemas.microsoft.com/office/drawing/2014/main" id="{EC480ACE-07C9-454E-8218-1B38608E70B5}"/>
              </a:ext>
            </a:extLst>
          </p:cNvPr>
          <p:cNvGraphicFramePr>
            <a:graphicFrameLocks noGrp="1"/>
          </p:cNvGraphicFramePr>
          <p:nvPr>
            <p:extLst>
              <p:ext uri="{D42A27DB-BD31-4B8C-83A1-F6EECF244321}">
                <p14:modId xmlns:p14="http://schemas.microsoft.com/office/powerpoint/2010/main" val="2682139950"/>
              </p:ext>
            </p:extLst>
          </p:nvPr>
        </p:nvGraphicFramePr>
        <p:xfrm>
          <a:off x="109182" y="2700552"/>
          <a:ext cx="8802806" cy="1922571"/>
        </p:xfrm>
        <a:graphic>
          <a:graphicData uri="http://schemas.openxmlformats.org/drawingml/2006/table">
            <a:tbl>
              <a:tblPr firstRow="1" bandRow="1">
                <a:tableStyleId>{5C22544A-7EE6-4342-B048-85BDC9FD1C3A}</a:tableStyleId>
              </a:tblPr>
              <a:tblGrid>
                <a:gridCol w="1501254">
                  <a:extLst>
                    <a:ext uri="{9D8B030D-6E8A-4147-A177-3AD203B41FA5}">
                      <a16:colId xmlns:a16="http://schemas.microsoft.com/office/drawing/2014/main" val="3161197076"/>
                    </a:ext>
                  </a:extLst>
                </a:gridCol>
                <a:gridCol w="1514901">
                  <a:extLst>
                    <a:ext uri="{9D8B030D-6E8A-4147-A177-3AD203B41FA5}">
                      <a16:colId xmlns:a16="http://schemas.microsoft.com/office/drawing/2014/main" val="2023493260"/>
                    </a:ext>
                  </a:extLst>
                </a:gridCol>
                <a:gridCol w="1460311">
                  <a:extLst>
                    <a:ext uri="{9D8B030D-6E8A-4147-A177-3AD203B41FA5}">
                      <a16:colId xmlns:a16="http://schemas.microsoft.com/office/drawing/2014/main" val="832434991"/>
                    </a:ext>
                  </a:extLst>
                </a:gridCol>
                <a:gridCol w="1105468">
                  <a:extLst>
                    <a:ext uri="{9D8B030D-6E8A-4147-A177-3AD203B41FA5}">
                      <a16:colId xmlns:a16="http://schemas.microsoft.com/office/drawing/2014/main" val="2676605338"/>
                    </a:ext>
                  </a:extLst>
                </a:gridCol>
                <a:gridCol w="1705971">
                  <a:extLst>
                    <a:ext uri="{9D8B030D-6E8A-4147-A177-3AD203B41FA5}">
                      <a16:colId xmlns:a16="http://schemas.microsoft.com/office/drawing/2014/main" val="2473818477"/>
                    </a:ext>
                  </a:extLst>
                </a:gridCol>
                <a:gridCol w="1514901">
                  <a:extLst>
                    <a:ext uri="{9D8B030D-6E8A-4147-A177-3AD203B41FA5}">
                      <a16:colId xmlns:a16="http://schemas.microsoft.com/office/drawing/2014/main" val="1830689448"/>
                    </a:ext>
                  </a:extLst>
                </a:gridCol>
              </a:tblGrid>
              <a:tr h="405168">
                <a:tc>
                  <a:txBody>
                    <a:bodyPr/>
                    <a:lstStyle/>
                    <a:p>
                      <a:r>
                        <a:rPr lang="es-CR" dirty="0">
                          <a:solidFill>
                            <a:schemeClr val="tx1"/>
                          </a:solidFill>
                          <a:latin typeface="Palatino Linotype" panose="02040502050505030304" pitchFamily="18" charset="0"/>
                        </a:rPr>
                        <a:t>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Regularizador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Optimizador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ReLU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Precisión del Entrenamiento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Precisión de la Prueba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0016618"/>
                  </a:ext>
                </a:extLst>
              </a:tr>
              <a:tr h="447817">
                <a:tc>
                  <a:txBody>
                    <a:bodyPr/>
                    <a:lstStyle/>
                    <a:p>
                      <a:r>
                        <a:rPr lang="es-CR" sz="1600" dirty="0">
                          <a:latin typeface="Palatino Linotype" panose="02040502050505030304" pitchFamily="18" charset="0"/>
                        </a:rPr>
                        <a:t>512-1024-512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Dropout(0.45)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Sí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192335"/>
                  </a:ext>
                </a:extLst>
              </a:tr>
              <a:tr h="447817">
                <a:tc>
                  <a:txBody>
                    <a:bodyPr/>
                    <a:lstStyle/>
                    <a:p>
                      <a:r>
                        <a:rPr lang="es-CR" sz="1600" dirty="0">
                          <a:latin typeface="Palatino Linotype" panose="02040502050505030304" pitchFamily="18" charset="0"/>
                        </a:rPr>
                        <a:t>256-256-256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Dropout(0.55)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Adam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Sí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99.02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374970"/>
                  </a:ext>
                </a:extLst>
              </a:tr>
              <a:tr h="447817">
                <a:tc>
                  <a:txBody>
                    <a:bodyPr/>
                    <a:lstStyle/>
                    <a:p>
                      <a:r>
                        <a:rPr lang="es-CR" sz="1600" dirty="0">
                          <a:latin typeface="Palatino Linotype" panose="02040502050505030304" pitchFamily="18" charset="0"/>
                        </a:rPr>
                        <a:t>256-256-256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Dropout(0.45)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RMSprop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Sí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0713161"/>
                  </a:ext>
                </a:extLst>
              </a:tr>
            </a:tbl>
          </a:graphicData>
        </a:graphic>
      </p:graphicFrame>
    </p:spTree>
    <p:extLst>
      <p:ext uri="{BB962C8B-B14F-4D97-AF65-F5344CB8AC3E}">
        <p14:creationId xmlns:p14="http://schemas.microsoft.com/office/powerpoint/2010/main" val="213330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r>
              <a:rPr lang="es-ES" altLang="es-CR" sz="2400" b="1" dirty="0">
                <a:solidFill>
                  <a:srgbClr val="7F7F7F"/>
                </a:solidFill>
                <a:latin typeface="Century Gothic" panose="020B0502020202020204" pitchFamily="34" charset="0"/>
                <a:ea typeface="ＭＳ Ｐゴシック" panose="020B0600070205080204" pitchFamily="34" charset="-128"/>
              </a:rPr>
              <a:t>Resumen del modelo</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136478" y="946666"/>
            <a:ext cx="3900442" cy="3707221"/>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uso de Keras nos proporciona un mecanismo rápido para verificar la descripción del modelo llamando </a:t>
            </a:r>
            <a:r>
              <a:rPr lang="es-CR" sz="1600" dirty="0" err="1">
                <a:solidFill>
                  <a:srgbClr val="595959"/>
                </a:solidFill>
                <a:latin typeface="Courier" pitchFamily="2" charset="0"/>
                <a:ea typeface="ＭＳ Ｐゴシック" panose="020B0600070205080204" pitchFamily="34" charset="-128"/>
              </a:rPr>
              <a:t>model.summary</a:t>
            </a:r>
            <a:r>
              <a:rPr lang="es-CR" sz="1600" dirty="0">
                <a:solidFill>
                  <a:srgbClr val="595959"/>
                </a:solidFill>
                <a:latin typeface="Courier" pitchFamily="2" charset="0"/>
                <a:ea typeface="ＭＳ Ｐゴシック" panose="020B0600070205080204" pitchFamily="34" charset="-128"/>
              </a:rPr>
              <a:t>().</a:t>
            </a:r>
          </a:p>
          <a:p>
            <a:pPr marL="0" indent="0">
              <a:buNone/>
            </a:pPr>
            <a:endParaRPr lang="es-CR" sz="1600" dirty="0">
              <a:solidFill>
                <a:srgbClr val="595959"/>
              </a:solidFill>
              <a:latin typeface="Courier" pitchFamily="2"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De la entrada a la capa Densa: 784 × 256 + 256 = 200,960. Desde la primera capa densa a la segunda capa densa: 256 × 256 + 256 = 65,792. Desde la segunda capa densa a la capa de salida: 10 × 256 + 10 = 2,570.</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Requiere un total de 269,322 parámetros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23</a:t>
            </a:fld>
            <a:endParaRPr lang="en-US" altLang="es-CR"/>
          </a:p>
        </p:txBody>
      </p:sp>
      <p:pic>
        <p:nvPicPr>
          <p:cNvPr id="5" name="image16.png">
            <a:extLst>
              <a:ext uri="{FF2B5EF4-FFF2-40B4-BE49-F238E27FC236}">
                <a16:creationId xmlns:a16="http://schemas.microsoft.com/office/drawing/2014/main" id="{C6C6C7EF-6820-5441-AB1A-FF2B3C1A64EB}"/>
              </a:ext>
            </a:extLst>
          </p:cNvPr>
          <p:cNvPicPr/>
          <p:nvPr/>
        </p:nvPicPr>
        <p:blipFill>
          <a:blip r:embed="rId2"/>
          <a:srcRect/>
          <a:stretch>
            <a:fillRect/>
          </a:stretch>
        </p:blipFill>
        <p:spPr>
          <a:xfrm>
            <a:off x="4036920" y="1069496"/>
            <a:ext cx="4649880" cy="3461560"/>
          </a:xfrm>
          <a:prstGeom prst="rect">
            <a:avLst/>
          </a:prstGeom>
          <a:ln/>
        </p:spPr>
      </p:pic>
    </p:spTree>
    <p:extLst>
      <p:ext uri="{BB962C8B-B14F-4D97-AF65-F5344CB8AC3E}">
        <p14:creationId xmlns:p14="http://schemas.microsoft.com/office/powerpoint/2010/main" val="33308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476726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Gracias.</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24</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3" name="Rectangle 2">
            <a:extLst>
              <a:ext uri="{FF2B5EF4-FFF2-40B4-BE49-F238E27FC236}">
                <a16:creationId xmlns:a16="http://schemas.microsoft.com/office/drawing/2014/main" id="{72CE1970-0AEC-F14A-BFBC-7A36385BCB53}"/>
              </a:ext>
            </a:extLst>
          </p:cNvPr>
          <p:cNvSpPr>
            <a:spLocks noChangeArrowheads="1"/>
          </p:cNvSpPr>
          <p:nvPr/>
        </p:nvSpPr>
        <p:spPr bwMode="auto">
          <a:xfrm>
            <a:off x="0" y="11393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5" name="Rectangle 4">
            <a:extLst>
              <a:ext uri="{FF2B5EF4-FFF2-40B4-BE49-F238E27FC236}">
                <a16:creationId xmlns:a16="http://schemas.microsoft.com/office/drawing/2014/main" id="{27707D14-5F2B-9144-BB18-9686E8358FFB}"/>
              </a:ext>
            </a:extLst>
          </p:cNvPr>
          <p:cNvSpPr>
            <a:spLocks noChangeArrowheads="1"/>
          </p:cNvSpPr>
          <p:nvPr/>
        </p:nvSpPr>
        <p:spPr bwMode="auto">
          <a:xfrm>
            <a:off x="4051300" y="1632495"/>
            <a:ext cx="79321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R"/>
          </a:p>
        </p:txBody>
      </p:sp>
    </p:spTree>
    <p:extLst>
      <p:ext uri="{BB962C8B-B14F-4D97-AF65-F5344CB8AC3E}">
        <p14:creationId xmlns:p14="http://schemas.microsoft.com/office/powerpoint/2010/main" val="7802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err="1">
                <a:solidFill>
                  <a:srgbClr val="595959"/>
                </a:solidFill>
                <a:latin typeface="Myriad Pro" panose="020B0503030403020204" pitchFamily="34" charset="0"/>
                <a:ea typeface="ＭＳ Ｐゴシック" panose="020B0600070205080204" pitchFamily="34" charset="-128"/>
              </a:rPr>
              <a:t>Multilayer</a:t>
            </a:r>
            <a:r>
              <a:rPr lang="es-CR" sz="2400" dirty="0">
                <a:solidFill>
                  <a:srgbClr val="595959"/>
                </a:solidFill>
                <a:latin typeface="Myriad Pro" panose="020B0503030403020204" pitchFamily="34" charset="0"/>
                <a:ea typeface="ＭＳ Ｐゴシック" panose="020B0600070205080204" pitchFamily="34" charset="-128"/>
              </a:rPr>
              <a:t> </a:t>
            </a:r>
            <a:r>
              <a:rPr lang="es-CR" sz="2400" dirty="0" err="1">
                <a:solidFill>
                  <a:srgbClr val="595959"/>
                </a:solidFill>
                <a:latin typeface="Myriad Pro" panose="020B0503030403020204" pitchFamily="34" charset="0"/>
                <a:ea typeface="ＭＳ Ｐゴシック" panose="020B0600070205080204" pitchFamily="34" charset="-128"/>
              </a:rPr>
              <a:t>Perceptron</a:t>
            </a:r>
            <a:r>
              <a:rPr lang="es-CR" sz="2400" dirty="0">
                <a:solidFill>
                  <a:srgbClr val="595959"/>
                </a:solidFill>
                <a:latin typeface="Myriad Pro" panose="020B0503030403020204" pitchFamily="34" charset="0"/>
                <a:ea typeface="ＭＳ Ｐゴシック" panose="020B0600070205080204" pitchFamily="34" charset="-128"/>
              </a:rPr>
              <a:t> (MLP) </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3224894"/>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red MLP (</a:t>
            </a:r>
            <a:r>
              <a:rPr lang="es-CR" sz="1600" dirty="0" err="1">
                <a:solidFill>
                  <a:srgbClr val="595959"/>
                </a:solidFill>
                <a:latin typeface="Myriad Pro" panose="020B0503030403020204" pitchFamily="34" charset="0"/>
                <a:ea typeface="ＭＳ Ｐゴシック" panose="020B0600070205080204" pitchFamily="34" charset="-128"/>
              </a:rPr>
              <a:t>Multilayer</a:t>
            </a:r>
            <a:r>
              <a:rPr lang="es-CR" sz="1600" dirty="0">
                <a:solidFill>
                  <a:srgbClr val="595959"/>
                </a:solidFill>
                <a:latin typeface="Myriad Pro" panose="020B0503030403020204" pitchFamily="34" charset="0"/>
                <a:ea typeface="ＭＳ Ｐゴシック" panose="020B0600070205080204" pitchFamily="34" charset="-128"/>
              </a:rPr>
              <a:t> </a:t>
            </a:r>
            <a:r>
              <a:rPr lang="es-CR" sz="1600" dirty="0" err="1">
                <a:solidFill>
                  <a:srgbClr val="595959"/>
                </a:solidFill>
                <a:latin typeface="Myriad Pro" panose="020B0503030403020204" pitchFamily="34" charset="0"/>
                <a:ea typeface="ＭＳ Ｐゴシック" panose="020B0600070205080204" pitchFamily="34" charset="-128"/>
              </a:rPr>
              <a:t>Perceptron</a:t>
            </a:r>
            <a:r>
              <a:rPr lang="es-CR" sz="1600" dirty="0">
                <a:solidFill>
                  <a:srgbClr val="595959"/>
                </a:solidFill>
                <a:latin typeface="Myriad Pro" panose="020B0503030403020204" pitchFamily="34" charset="0"/>
                <a:ea typeface="ＭＳ Ｐゴシック" panose="020B0600070205080204" pitchFamily="34" charset="-128"/>
              </a:rPr>
              <a:t>) se usará para construir un clasificador simple usando </a:t>
            </a:r>
            <a:r>
              <a:rPr lang="es-CR" sz="1600" dirty="0" err="1">
                <a:solidFill>
                  <a:srgbClr val="595959"/>
                </a:solidFill>
                <a:latin typeface="Courier" pitchFamily="2" charset="0"/>
                <a:ea typeface="ＭＳ Ｐゴシック" panose="020B0600070205080204" pitchFamily="34" charset="-128"/>
              </a:rPr>
              <a:t>tf.keras</a:t>
            </a:r>
            <a:r>
              <a:rPr lang="es-CR" sz="1600" dirty="0">
                <a:solidFill>
                  <a:srgbClr val="595959"/>
                </a:solidFill>
                <a:latin typeface="Myriad Pro" panose="020B0503030403020204" pitchFamily="34" charset="0"/>
                <a:ea typeface="ＭＳ Ｐゴシック" panose="020B0600070205080204" pitchFamily="34" charset="-128"/>
              </a:rPr>
              <a:t>.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Supongamos que el objetivo es crear una red neuronal para identificar números a partir de dígitos escritos a mano. Este es un trabajo clásico de las redes clasificadoras que se puede entrenar mediante regresión logística.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Antes de discutir el modelo clasificador MLP, es esencial que comprendamos el conjunto de datos </a:t>
            </a:r>
            <a:r>
              <a:rPr lang="es-CR" sz="1600" b="1" dirty="0">
                <a:solidFill>
                  <a:srgbClr val="595959"/>
                </a:solidFill>
                <a:latin typeface="Myriad Pro" panose="020B0503030403020204" pitchFamily="34" charset="0"/>
                <a:ea typeface="ＭＳ Ｐゴシック" panose="020B0600070205080204" pitchFamily="34" charset="-128"/>
              </a:rPr>
              <a:t>MNIST</a:t>
            </a:r>
            <a:r>
              <a:rPr lang="es-CR" sz="1600" dirty="0">
                <a:solidFill>
                  <a:srgbClr val="595959"/>
                </a:solidFill>
                <a:latin typeface="Myriad Pro" panose="020B0503030403020204" pitchFamily="34" charset="0"/>
                <a:ea typeface="ＭＳ Ｐゴシック" panose="020B0600070205080204" pitchFamily="34" charset="-128"/>
              </a:rPr>
              <a:t>. MNIST se utiliza para explicar y validar muchas teorías de Deep Learning porque las 70.000 muestras que contiene son pequeñas, pero suficientemente ricas en información.</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a:t>
            </a:fld>
            <a:endParaRPr lang="en-US" altLang="es-CR"/>
          </a:p>
        </p:txBody>
      </p:sp>
    </p:spTree>
    <p:extLst>
      <p:ext uri="{BB962C8B-B14F-4D97-AF65-F5344CB8AC3E}">
        <p14:creationId xmlns:p14="http://schemas.microsoft.com/office/powerpoint/2010/main" val="18304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conjunto de datos MNIST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199" y="1200149"/>
            <a:ext cx="8441871" cy="857250"/>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MNIST es una colección de dígitos escritos a mano que van del 0 al 9. Tiene un conjunto de entrenamiento de 60.000 imágenes y 10.000 imágenes de prueba que se clasifican en categorías o etiquetas.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a:t>
            </a:fld>
            <a:endParaRPr lang="en-US" altLang="es-CR"/>
          </a:p>
        </p:txBody>
      </p:sp>
      <p:pic>
        <p:nvPicPr>
          <p:cNvPr id="8" name="Imagen 7" descr="Ejemplo de imágene">
            <a:extLst>
              <a:ext uri="{FF2B5EF4-FFF2-40B4-BE49-F238E27FC236}">
                <a16:creationId xmlns:a16="http://schemas.microsoft.com/office/drawing/2014/main" id="{62DB5C7D-48BB-5D47-A520-6606C151CFEC}"/>
              </a:ext>
            </a:extLst>
          </p:cNvPr>
          <p:cNvPicPr/>
          <p:nvPr/>
        </p:nvPicPr>
        <p:blipFill>
          <a:blip r:embed="rId2"/>
          <a:stretch>
            <a:fillRect/>
          </a:stretch>
        </p:blipFill>
        <p:spPr>
          <a:xfrm>
            <a:off x="2526393" y="2193923"/>
            <a:ext cx="3678464" cy="1602000"/>
          </a:xfrm>
          <a:prstGeom prst="rect">
            <a:avLst/>
          </a:prstGeom>
        </p:spPr>
      </p:pic>
      <p:sp>
        <p:nvSpPr>
          <p:cNvPr id="6" name="CuadroTexto 5">
            <a:extLst>
              <a:ext uri="{FF2B5EF4-FFF2-40B4-BE49-F238E27FC236}">
                <a16:creationId xmlns:a16="http://schemas.microsoft.com/office/drawing/2014/main" id="{64E317BA-FC9D-1941-AAB9-DF06D80AFDA7}"/>
              </a:ext>
            </a:extLst>
          </p:cNvPr>
          <p:cNvSpPr txBox="1"/>
          <p:nvPr/>
        </p:nvSpPr>
        <p:spPr>
          <a:xfrm>
            <a:off x="457199" y="3943351"/>
            <a:ext cx="8229601" cy="646331"/>
          </a:xfrm>
          <a:prstGeom prst="rect">
            <a:avLst/>
          </a:prstGeom>
          <a:noFill/>
        </p:spPr>
        <p:txBody>
          <a:bodyPr wrap="square" rtlCol="0">
            <a:spAutoFit/>
          </a:bodyPr>
          <a:lstStyle/>
          <a:p>
            <a:pPr marL="0" indent="0" algn="just">
              <a:buNone/>
            </a:pPr>
            <a:r>
              <a:rPr lang="es-CR" dirty="0">
                <a:solidFill>
                  <a:srgbClr val="595959"/>
                </a:solidFill>
                <a:latin typeface="Myriad Pro" panose="020B0503030403020204" pitchFamily="34" charset="0"/>
              </a:rPr>
              <a:t>En la figura se pueden ver imágenes de muestra de los dígitos del MNIST, cada una con un tamaño de 28 x 28 píxeles, en escala de grises. </a:t>
            </a:r>
          </a:p>
        </p:txBody>
      </p:sp>
    </p:spTree>
    <p:extLst>
      <p:ext uri="{BB962C8B-B14F-4D97-AF65-F5344CB8AC3E}">
        <p14:creationId xmlns:p14="http://schemas.microsoft.com/office/powerpoint/2010/main" val="145988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8"/>
            <a:ext cx="4114800" cy="3306537"/>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Antes de discutir el modelo de clasificador MLP, es esencial tener en cuenta que, si bien los datos del MNIST consisten en tensores bidimensionales, deben reformarse según el tipo de capa de entrada.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En la imagen del ejemplo se cambia la forma de una imagen en escala de grises de 3 × 3 para las capas de entrada MLP:</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5</a:t>
            </a:fld>
            <a:endParaRPr lang="en-US" altLang="es-CR"/>
          </a:p>
        </p:txBody>
      </p:sp>
      <p:sp>
        <p:nvSpPr>
          <p:cNvPr id="9" name="Título 1">
            <a:extLst>
              <a:ext uri="{FF2B5EF4-FFF2-40B4-BE49-F238E27FC236}">
                <a16:creationId xmlns:a16="http://schemas.microsoft.com/office/drawing/2014/main" id="{53B45D2D-6AED-924A-BB94-D82BABA3E040}"/>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conjunto de datos MNIST</a:t>
            </a:r>
            <a:endParaRPr lang="es-CR" sz="2400" dirty="0"/>
          </a:p>
        </p:txBody>
      </p:sp>
      <p:pic>
        <p:nvPicPr>
          <p:cNvPr id="10" name="Imagen 9" descr="Imagen que contiene Gráfico&#10;&#10;Descripción generada automáticamente">
            <a:extLst>
              <a:ext uri="{FF2B5EF4-FFF2-40B4-BE49-F238E27FC236}">
                <a16:creationId xmlns:a16="http://schemas.microsoft.com/office/drawing/2014/main" id="{F90FF209-A788-8F4A-A655-599CD172EA16}"/>
              </a:ext>
            </a:extLst>
          </p:cNvPr>
          <p:cNvPicPr/>
          <p:nvPr/>
        </p:nvPicPr>
        <p:blipFill>
          <a:blip r:embed="rId2">
            <a:extLst>
              <a:ext uri="{28A0092B-C50C-407E-A947-70E740481C1C}">
                <a14:useLocalDpi xmlns:a14="http://schemas.microsoft.com/office/drawing/2010/main" val="0"/>
              </a:ext>
            </a:extLst>
          </a:blip>
          <a:stretch>
            <a:fillRect/>
          </a:stretch>
        </p:blipFill>
        <p:spPr>
          <a:xfrm>
            <a:off x="5029744" y="1459910"/>
            <a:ext cx="3657056" cy="2344647"/>
          </a:xfrm>
          <a:prstGeom prst="rect">
            <a:avLst/>
          </a:prstGeom>
        </p:spPr>
      </p:pic>
    </p:spTree>
    <p:extLst>
      <p:ext uri="{BB962C8B-B14F-4D97-AF65-F5344CB8AC3E}">
        <p14:creationId xmlns:p14="http://schemas.microsoft.com/office/powerpoint/2010/main" val="84704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modelo de clasificación de dígitos MNIST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63625"/>
            <a:ext cx="8229599" cy="46111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Para la clasificación de dígitos MNIST se utilizará el siguiente modelo MLP:</a:t>
            </a: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6</a:t>
            </a:fld>
            <a:endParaRPr lang="en-US" altLang="es-CR"/>
          </a:p>
        </p:txBody>
      </p:sp>
      <p:sp>
        <p:nvSpPr>
          <p:cNvPr id="6" name="CuadroTexto 5">
            <a:extLst>
              <a:ext uri="{FF2B5EF4-FFF2-40B4-BE49-F238E27FC236}">
                <a16:creationId xmlns:a16="http://schemas.microsoft.com/office/drawing/2014/main" id="{1049434D-D9BD-5A46-BC18-8A8E0AF75D32}"/>
              </a:ext>
            </a:extLst>
          </p:cNvPr>
          <p:cNvSpPr txBox="1"/>
          <p:nvPr/>
        </p:nvSpPr>
        <p:spPr>
          <a:xfrm>
            <a:off x="375556" y="3600311"/>
            <a:ext cx="8229600" cy="584775"/>
          </a:xfrm>
          <a:prstGeom prst="rect">
            <a:avLst/>
          </a:prstGeom>
          <a:noFill/>
        </p:spPr>
        <p:txBody>
          <a:bodyPr wrap="square" rtlCol="0">
            <a:spAutoFit/>
          </a:bodyPr>
          <a:lstStyle/>
          <a:p>
            <a:pPr algn="just"/>
            <a:r>
              <a:rPr lang="es-CR" sz="1600" dirty="0">
                <a:solidFill>
                  <a:srgbClr val="595959"/>
                </a:solidFill>
                <a:latin typeface="Myriad Pro" panose="020B0503030403020204" pitchFamily="34" charset="0"/>
              </a:rPr>
              <a:t>Cuando las unidades o </a:t>
            </a:r>
            <a:r>
              <a:rPr lang="es-CR" sz="1600" dirty="0" err="1">
                <a:solidFill>
                  <a:srgbClr val="595959"/>
                </a:solidFill>
                <a:latin typeface="Myriad Pro" panose="020B0503030403020204" pitchFamily="34" charset="0"/>
              </a:rPr>
              <a:t>perceptrones</a:t>
            </a:r>
            <a:r>
              <a:rPr lang="es-CR" sz="1600" dirty="0">
                <a:solidFill>
                  <a:srgbClr val="595959"/>
                </a:solidFill>
                <a:latin typeface="Myriad Pro" panose="020B0503030403020204" pitchFamily="34" charset="0"/>
              </a:rPr>
              <a:t> están expuestos, el modelo MLP es una red completamente conectada, esta se mostrará a continuación.</a:t>
            </a:r>
          </a:p>
        </p:txBody>
      </p:sp>
      <p:pic>
        <p:nvPicPr>
          <p:cNvPr id="7" name="Imagen 6">
            <a:extLst>
              <a:ext uri="{FF2B5EF4-FFF2-40B4-BE49-F238E27FC236}">
                <a16:creationId xmlns:a16="http://schemas.microsoft.com/office/drawing/2014/main" id="{BA83F85D-B107-AF42-80C2-C3A42A40FC50}"/>
              </a:ext>
            </a:extLst>
          </p:cNvPr>
          <p:cNvPicPr/>
          <p:nvPr/>
        </p:nvPicPr>
        <p:blipFill>
          <a:blip r:embed="rId2"/>
          <a:stretch>
            <a:fillRect/>
          </a:stretch>
        </p:blipFill>
        <p:spPr>
          <a:xfrm>
            <a:off x="1681841" y="1524744"/>
            <a:ext cx="5780314" cy="1666240"/>
          </a:xfrm>
          <a:prstGeom prst="rect">
            <a:avLst/>
          </a:prstGeom>
        </p:spPr>
      </p:pic>
    </p:spTree>
    <p:extLst>
      <p:ext uri="{BB962C8B-B14F-4D97-AF65-F5344CB8AC3E}">
        <p14:creationId xmlns:p14="http://schemas.microsoft.com/office/powerpoint/2010/main" val="45244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4169536"/>
                <a:ext cx="8229600" cy="477130"/>
              </a:xfrm>
            </p:spPr>
            <p:txBody>
              <a:bodyPr/>
              <a:lstStyle/>
              <a:p>
                <a:pPr marL="0" indent="0">
                  <a:buNone/>
                </a:pPr>
                <a:r>
                  <a:rPr lang="es-CR" sz="1600" dirty="0">
                    <a:solidFill>
                      <a:srgbClr val="595959"/>
                    </a:solidFill>
                    <a:latin typeface="Myriad Pro" panose="020B0503030403020204" pitchFamily="34" charset="0"/>
                  </a:rPr>
                  <a:t>En esta imagen los </a:t>
                </a:r>
                <a14:m>
                  <m:oMath xmlns:m="http://schemas.openxmlformats.org/officeDocument/2006/math">
                    <m:sSub>
                      <m:sSubPr>
                        <m:ctrlPr>
                          <a:rPr lang="es-CR" sz="1600" i="1" smtClean="0">
                            <a:solidFill>
                              <a:srgbClr val="595959"/>
                            </a:solidFill>
                            <a:latin typeface="Cambria Math" panose="02040503050406030204" pitchFamily="18" charset="0"/>
                          </a:rPr>
                        </m:ctrlPr>
                      </m:sSubPr>
                      <m:e>
                        <m:r>
                          <a:rPr lang="es-ES" sz="1600" b="0" i="1" smtClean="0">
                            <a:solidFill>
                              <a:srgbClr val="595959"/>
                            </a:solidFill>
                            <a:latin typeface="Cambria Math" panose="02040503050406030204" pitchFamily="18" charset="0"/>
                          </a:rPr>
                          <m:t>𝑤</m:t>
                        </m:r>
                      </m:e>
                      <m:sub>
                        <m:r>
                          <a:rPr lang="es-ES" sz="1600" b="0" i="1" smtClean="0">
                            <a:solidFill>
                              <a:srgbClr val="595959"/>
                            </a:solidFill>
                            <a:latin typeface="Cambria Math" panose="02040503050406030204" pitchFamily="18" charset="0"/>
                          </a:rPr>
                          <m:t>𝑖</m:t>
                        </m:r>
                      </m:sub>
                    </m:sSub>
                    <m:r>
                      <a:rPr lang="es-ES" sz="1600" b="0" i="1" smtClean="0">
                        <a:solidFill>
                          <a:srgbClr val="595959"/>
                        </a:solidFill>
                        <a:latin typeface="Cambria Math" panose="02040503050406030204" pitchFamily="18" charset="0"/>
                      </a:rPr>
                      <m:t> </m:t>
                    </m:r>
                  </m:oMath>
                </a14:m>
                <a:r>
                  <a:rPr lang="es-CR" sz="1600" dirty="0">
                    <a:solidFill>
                      <a:srgbClr val="595959"/>
                    </a:solidFill>
                    <a:latin typeface="Myriad Pro" panose="020B0503030403020204" pitchFamily="34" charset="0"/>
                  </a:rPr>
                  <a:t>corresponden a los pesos y los </a:t>
                </a:r>
                <a14:m>
                  <m:oMath xmlns:m="http://schemas.openxmlformats.org/officeDocument/2006/math">
                    <m:sSub>
                      <m:sSubPr>
                        <m:ctrlPr>
                          <a:rPr lang="es-CR" sz="1600" i="1" smtClean="0">
                            <a:solidFill>
                              <a:srgbClr val="595959"/>
                            </a:solidFill>
                            <a:latin typeface="Cambria Math" panose="02040503050406030204" pitchFamily="18" charset="0"/>
                          </a:rPr>
                        </m:ctrlPr>
                      </m:sSubPr>
                      <m:e>
                        <m:r>
                          <a:rPr lang="es-ES" sz="1600" b="0" i="1" smtClean="0">
                            <a:solidFill>
                              <a:srgbClr val="595959"/>
                            </a:solidFill>
                            <a:latin typeface="Cambria Math" panose="02040503050406030204" pitchFamily="18" charset="0"/>
                          </a:rPr>
                          <m:t>𝑏</m:t>
                        </m:r>
                      </m:e>
                      <m:sub>
                        <m:r>
                          <a:rPr lang="es-ES" sz="1600" b="0" i="1" smtClean="0">
                            <a:solidFill>
                              <a:srgbClr val="595959"/>
                            </a:solidFill>
                            <a:latin typeface="Cambria Math" panose="02040503050406030204" pitchFamily="18" charset="0"/>
                          </a:rPr>
                          <m:t>𝑛</m:t>
                        </m:r>
                      </m:sub>
                    </m:sSub>
                    <m:r>
                      <a:rPr lang="es-ES" sz="1600" b="0" i="1" smtClean="0">
                        <a:solidFill>
                          <a:srgbClr val="595959"/>
                        </a:solidFill>
                        <a:latin typeface="Cambria Math" panose="02040503050406030204" pitchFamily="18" charset="0"/>
                      </a:rPr>
                      <m:t> </m:t>
                    </m:r>
                  </m:oMath>
                </a14:m>
                <a:r>
                  <a:rPr lang="es-CR" sz="1600" dirty="0">
                    <a:solidFill>
                      <a:srgbClr val="595959"/>
                    </a:solidFill>
                    <a:latin typeface="Myriad Pro" panose="020B0503030403020204" pitchFamily="34" charset="0"/>
                  </a:rPr>
                  <a:t>al sesgo de la n-</a:t>
                </a:r>
                <a:r>
                  <a:rPr lang="es-CR" sz="1600" dirty="0" err="1">
                    <a:solidFill>
                      <a:srgbClr val="595959"/>
                    </a:solidFill>
                    <a:latin typeface="Myriad Pro" panose="020B0503030403020204" pitchFamily="34" charset="0"/>
                  </a:rPr>
                  <a:t>ésima</a:t>
                </a:r>
                <a:r>
                  <a:rPr lang="es-CR" sz="1600" dirty="0">
                    <a:solidFill>
                      <a:srgbClr val="595959"/>
                    </a:solidFill>
                    <a:latin typeface="Myriad Pro" panose="020B0503030403020204" pitchFamily="34" charset="0"/>
                  </a:rPr>
                  <a:t> unidad.</a:t>
                </a: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4169536"/>
                <a:ext cx="8229600" cy="477130"/>
              </a:xfrm>
              <a:blipFill>
                <a:blip r:embed="rId2"/>
                <a:stretch>
                  <a:fillRect l="-463" t="-5263"/>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7</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modelo de clasificación de dígitos MNIST</a:t>
            </a:r>
            <a:endParaRPr lang="es-CR" sz="2400" dirty="0"/>
          </a:p>
        </p:txBody>
      </p:sp>
      <p:pic>
        <p:nvPicPr>
          <p:cNvPr id="9" name="Imagen 8">
            <a:extLst>
              <a:ext uri="{FF2B5EF4-FFF2-40B4-BE49-F238E27FC236}">
                <a16:creationId xmlns:a16="http://schemas.microsoft.com/office/drawing/2014/main" id="{DE93BE74-F75F-0F40-A3C5-19AA2B67D878}"/>
              </a:ext>
            </a:extLst>
          </p:cNvPr>
          <p:cNvPicPr>
            <a:picLocks noChangeAspect="1"/>
          </p:cNvPicPr>
          <p:nvPr/>
        </p:nvPicPr>
        <p:blipFill>
          <a:blip r:embed="rId3"/>
          <a:stretch>
            <a:fillRect/>
          </a:stretch>
        </p:blipFill>
        <p:spPr>
          <a:xfrm>
            <a:off x="1860177" y="1123923"/>
            <a:ext cx="4693023" cy="2985314"/>
          </a:xfrm>
          <a:prstGeom prst="rect">
            <a:avLst/>
          </a:prstGeom>
        </p:spPr>
      </p:pic>
    </p:spTree>
    <p:extLst>
      <p:ext uri="{BB962C8B-B14F-4D97-AF65-F5344CB8AC3E}">
        <p14:creationId xmlns:p14="http://schemas.microsoft.com/office/powerpoint/2010/main" val="311426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Construir un modelo usando MLP y Keras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683087"/>
            <a:ext cx="8229600" cy="4292895"/>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r>
              <a:rPr lang="es-CR" sz="1800" dirty="0">
                <a:solidFill>
                  <a:srgbClr val="595959"/>
                </a:solidFill>
                <a:latin typeface="Myriad Pro" panose="020B0503030403020204" pitchFamily="34" charset="0"/>
                <a:ea typeface="ＭＳ Ｐゴシック" panose="020B0600070205080204" pitchFamily="34" charset="-128"/>
              </a:rPr>
              <a:t>Después de la preparación de los datos sigue construir el modelo, el modelo que propusimos está compuesto de 3 capas MLP. En Keras una capa MLP se denomina </a:t>
            </a:r>
            <a:r>
              <a:rPr lang="es-CR" sz="1800" b="1" dirty="0">
                <a:solidFill>
                  <a:srgbClr val="595959"/>
                </a:solidFill>
                <a:latin typeface="Courier" pitchFamily="2" charset="0"/>
                <a:ea typeface="ＭＳ Ｐゴシック" panose="020B0600070205080204" pitchFamily="34" charset="-128"/>
              </a:rPr>
              <a:t>dense</a:t>
            </a:r>
            <a:r>
              <a:rPr lang="es-CR" sz="1800" dirty="0">
                <a:solidFill>
                  <a:srgbClr val="595959"/>
                </a:solidFill>
                <a:latin typeface="Myriad Pro" panose="020B0503030403020204" pitchFamily="34" charset="0"/>
                <a:ea typeface="ＭＳ Ｐゴシック" panose="020B0600070205080204" pitchFamily="34" charset="-128"/>
              </a:rPr>
              <a:t>. Tanto la primera como la segunda capa MLP son de la misma naturaleza, con 256 unidades cada una, seguidas de la activación y desactivación de la </a:t>
            </a:r>
            <a:r>
              <a:rPr lang="es-CR" sz="1800" b="1" dirty="0">
                <a:solidFill>
                  <a:srgbClr val="595959"/>
                </a:solidFill>
                <a:latin typeface="Myriad Pro" panose="020B0503030403020204" pitchFamily="34" charset="0"/>
                <a:ea typeface="ＭＳ Ｐゴシック" panose="020B0600070205080204" pitchFamily="34" charset="-128"/>
              </a:rPr>
              <a:t>Unidad Lineal Rectificada</a:t>
            </a:r>
            <a:r>
              <a:rPr lang="es-CR" sz="1800" dirty="0">
                <a:solidFill>
                  <a:srgbClr val="595959"/>
                </a:solidFill>
                <a:latin typeface="Myriad Pro" panose="020B0503030403020204" pitchFamily="34" charset="0"/>
                <a:ea typeface="ＭＳ Ｐゴシック" panose="020B0600070205080204" pitchFamily="34" charset="-128"/>
              </a:rPr>
              <a:t> (ReLU). </a:t>
            </a:r>
          </a:p>
          <a:p>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r>
              <a:rPr lang="es-CR" sz="1800" dirty="0">
                <a:solidFill>
                  <a:srgbClr val="595959"/>
                </a:solidFill>
                <a:latin typeface="Myriad Pro" panose="020B0503030403020204" pitchFamily="34" charset="0"/>
                <a:ea typeface="ＭＳ Ｐゴシック" panose="020B0600070205080204" pitchFamily="34" charset="-128"/>
              </a:rPr>
              <a:t>Se eligen 256 unidades ya que 128, 512 y 1024 unidades tienen métricas de rendimiento más bajas. Esto pues, a 128 unidades, la red converge rápidamente pero tiene una precisión de prueba menor. El número adicional de unidades para 512 o 1024 no aumenta significativamente la precisión de la prueba.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8</a:t>
            </a:fld>
            <a:endParaRPr lang="en-US" altLang="es-CR"/>
          </a:p>
        </p:txBody>
      </p:sp>
    </p:spTree>
    <p:extLst>
      <p:ext uri="{BB962C8B-B14F-4D97-AF65-F5344CB8AC3E}">
        <p14:creationId xmlns:p14="http://schemas.microsoft.com/office/powerpoint/2010/main" val="285660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Construir un modelo usando MLP y Keras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57250"/>
            <a:ext cx="8229600" cy="3835125"/>
          </a:xfrm>
        </p:spPr>
        <p:txBody>
          <a:bodyPr/>
          <a:lstStyle/>
          <a:p>
            <a:r>
              <a:rPr lang="es-CR" sz="1800" dirty="0">
                <a:solidFill>
                  <a:srgbClr val="595959"/>
                </a:solidFill>
                <a:latin typeface="Myriad Pro" panose="020B0503030403020204" pitchFamily="34" charset="0"/>
                <a:ea typeface="ＭＳ Ｐゴシック" panose="020B0600070205080204" pitchFamily="34" charset="-128"/>
              </a:rPr>
              <a:t>El número de unidades es un </a:t>
            </a:r>
            <a:r>
              <a:rPr lang="es-CR" sz="1800" b="1" dirty="0">
                <a:solidFill>
                  <a:srgbClr val="595959"/>
                </a:solidFill>
                <a:latin typeface="Myriad Pro" panose="020B0503030403020204" pitchFamily="34" charset="0"/>
                <a:ea typeface="ＭＳ Ｐゴシック" panose="020B0600070205080204" pitchFamily="34" charset="-128"/>
              </a:rPr>
              <a:t>hiperparámetro</a:t>
            </a:r>
            <a:r>
              <a:rPr lang="es-CR" sz="1800" dirty="0">
                <a:solidFill>
                  <a:srgbClr val="595959"/>
                </a:solidFill>
                <a:latin typeface="Myriad Pro" panose="020B0503030403020204" pitchFamily="34" charset="0"/>
                <a:ea typeface="ＭＳ Ｐゴシック" panose="020B0600070205080204" pitchFamily="34" charset="-128"/>
              </a:rPr>
              <a:t>. Controla la capacidad de la red. La capacidad es una medida de la complejidad de la función que la red puede aproximar. Por ejemplo, para polinomios, el grado es el hiperparámetro. A medida que aumenta el grado, también aumenta la capacidad de la función.</a:t>
            </a: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r>
              <a:rPr lang="es-CR" sz="1800" dirty="0">
                <a:solidFill>
                  <a:srgbClr val="595959"/>
                </a:solidFill>
                <a:latin typeface="Myriad Pro" panose="020B0503030403020204" pitchFamily="34" charset="0"/>
                <a:ea typeface="ＭＳ Ｐゴシック" panose="020B0600070205080204" pitchFamily="34" charset="-128"/>
              </a:rPr>
              <a:t>Dado que una capa densa es una operación </a:t>
            </a:r>
            <a:r>
              <a:rPr lang="es-CR" sz="1800" b="1" dirty="0">
                <a:solidFill>
                  <a:srgbClr val="595959"/>
                </a:solidFill>
                <a:latin typeface="Myriad Pro" panose="020B0503030403020204" pitchFamily="34" charset="0"/>
                <a:ea typeface="ＭＳ Ｐゴシック" panose="020B0600070205080204" pitchFamily="34" charset="-128"/>
              </a:rPr>
              <a:t>lineal</a:t>
            </a:r>
            <a:r>
              <a:rPr lang="es-CR" sz="1800" dirty="0">
                <a:solidFill>
                  <a:srgbClr val="595959"/>
                </a:solidFill>
                <a:latin typeface="Myriad Pro" panose="020B0503030403020204" pitchFamily="34" charset="0"/>
                <a:ea typeface="ＭＳ Ｐゴシック" panose="020B0600070205080204" pitchFamily="34" charset="-128"/>
              </a:rPr>
              <a:t>, una secuencia de capas densas solo puede aproximarse a una función lineal. El problema es que la clasificación de dígitos MNIST es inherentemente un proceso no lineal. Para esto, la inserción de una activación </a:t>
            </a:r>
            <a:r>
              <a:rPr lang="es-CR" sz="1800" b="1" dirty="0" err="1">
                <a:solidFill>
                  <a:srgbClr val="595959"/>
                </a:solidFill>
                <a:latin typeface="Courier" pitchFamily="2" charset="0"/>
                <a:ea typeface="ＭＳ Ｐゴシック" panose="020B0600070205080204" pitchFamily="34" charset="-128"/>
              </a:rPr>
              <a:t>relu</a:t>
            </a:r>
            <a:r>
              <a:rPr lang="es-CR" sz="1800" dirty="0">
                <a:solidFill>
                  <a:srgbClr val="595959"/>
                </a:solidFill>
                <a:latin typeface="Myriad Pro" panose="020B0503030403020204" pitchFamily="34" charset="0"/>
                <a:ea typeface="ＭＳ Ｐゴシック" panose="020B0600070205080204" pitchFamily="34" charset="-128"/>
              </a:rPr>
              <a:t> entre las capas </a:t>
            </a:r>
            <a:r>
              <a:rPr lang="es-CR" sz="1800" b="1" dirty="0">
                <a:solidFill>
                  <a:srgbClr val="595959"/>
                </a:solidFill>
                <a:latin typeface="Courier" pitchFamily="2" charset="0"/>
                <a:ea typeface="ＭＳ Ｐゴシック" panose="020B0600070205080204" pitchFamily="34" charset="-128"/>
              </a:rPr>
              <a:t>Dense</a:t>
            </a:r>
            <a:r>
              <a:rPr lang="es-CR" sz="1800" dirty="0">
                <a:solidFill>
                  <a:srgbClr val="595959"/>
                </a:solidFill>
                <a:latin typeface="Myriad Pro" panose="020B0503030403020204" pitchFamily="34" charset="0"/>
                <a:ea typeface="ＭＳ Ｐゴシック" panose="020B0600070205080204" pitchFamily="34" charset="-128"/>
              </a:rPr>
              <a:t> permitirá que una red MLP modele asignaciones no lineales.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9</a:t>
            </a:fld>
            <a:endParaRPr lang="en-US" altLang="es-CR"/>
          </a:p>
        </p:txBody>
      </p:sp>
    </p:spTree>
    <p:extLst>
      <p:ext uri="{BB962C8B-B14F-4D97-AF65-F5344CB8AC3E}">
        <p14:creationId xmlns:p14="http://schemas.microsoft.com/office/powerpoint/2010/main" val="353480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9730</TotalTime>
  <Words>2074</Words>
  <Application>Microsoft Macintosh PowerPoint</Application>
  <PresentationFormat>Presentación en pantalla (16:9)</PresentationFormat>
  <Paragraphs>192</Paragraphs>
  <Slides>24</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24</vt:i4>
      </vt:variant>
    </vt:vector>
  </HeadingPairs>
  <TitlesOfParts>
    <vt:vector size="34" baseType="lpstr">
      <vt:lpstr>Arial</vt:lpstr>
      <vt:lpstr>Arial Hebrew Scholar</vt:lpstr>
      <vt:lpstr>Calibri</vt:lpstr>
      <vt:lpstr>Cambria Math</vt:lpstr>
      <vt:lpstr>Century Gothic</vt:lpstr>
      <vt:lpstr>Courier</vt:lpstr>
      <vt:lpstr>CourierStd</vt:lpstr>
      <vt:lpstr>Myriad Pro</vt:lpstr>
      <vt:lpstr>Palatino Linotype</vt:lpstr>
      <vt:lpstr>Office Theme</vt:lpstr>
      <vt:lpstr>Presentación de PowerPoint</vt:lpstr>
      <vt:lpstr>¿Por qué Keras?</vt:lpstr>
      <vt:lpstr>Multilayer Perceptron (MLP) </vt:lpstr>
      <vt:lpstr>El conjunto de datos MNIST</vt:lpstr>
      <vt:lpstr>El conjunto de datos MNIST</vt:lpstr>
      <vt:lpstr>El modelo de clasificación de dígitos MNIST</vt:lpstr>
      <vt:lpstr>El modelo de clasificación de dígitos MNIST</vt:lpstr>
      <vt:lpstr>Construir un modelo usando MLP y Keras </vt:lpstr>
      <vt:lpstr>Construir un modelo usando MLP y Keras </vt:lpstr>
      <vt:lpstr>Construir un modelo usando MLP y Keras </vt:lpstr>
      <vt:lpstr>Presentación de PowerPoint</vt:lpstr>
      <vt:lpstr>Regularización</vt:lpstr>
      <vt:lpstr>Función de activación y pérdida de salida</vt:lpstr>
      <vt:lpstr>Función de activación y pérdida de salida</vt:lpstr>
      <vt:lpstr>Función de activación y pérdida de salida</vt:lpstr>
      <vt:lpstr>Función de pérdida</vt:lpstr>
      <vt:lpstr>Función de pérdida</vt:lpstr>
      <vt:lpstr>Función de pérdida</vt:lpstr>
      <vt:lpstr>Optimización</vt:lpstr>
      <vt:lpstr>Optimización</vt:lpstr>
      <vt:lpstr>Optimización</vt:lpstr>
      <vt:lpstr>Evaluación del modelo</vt:lpstr>
      <vt:lpstr>Resumen del modelo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Oldemar Rodriguez</cp:lastModifiedBy>
  <cp:revision>409</cp:revision>
  <dcterms:created xsi:type="dcterms:W3CDTF">2010-04-12T23:12:02Z</dcterms:created>
  <dcterms:modified xsi:type="dcterms:W3CDTF">2021-05-26T15:25:20Z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