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7"/>
  </p:notesMasterIdLst>
  <p:sldIdLst>
    <p:sldId id="463" r:id="rId5"/>
    <p:sldId id="492" r:id="rId6"/>
    <p:sldId id="466" r:id="rId7"/>
    <p:sldId id="521" r:id="rId8"/>
    <p:sldId id="467" r:id="rId9"/>
    <p:sldId id="470" r:id="rId10"/>
    <p:sldId id="511" r:id="rId11"/>
    <p:sldId id="522" r:id="rId12"/>
    <p:sldId id="523" r:id="rId13"/>
    <p:sldId id="502" r:id="rId14"/>
    <p:sldId id="485" r:id="rId15"/>
    <p:sldId id="484" r:id="rId1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Sección predeterminada" id="{ADE649BE-804A-9444-B100-92EE06CA704E}">
          <p14:sldIdLst>
            <p14:sldId id="463"/>
            <p14:sldId id="492"/>
            <p14:sldId id="466"/>
            <p14:sldId id="521"/>
            <p14:sldId id="467"/>
            <p14:sldId id="470"/>
            <p14:sldId id="511"/>
            <p14:sldId id="522"/>
            <p14:sldId id="523"/>
            <p14:sldId id="502"/>
            <p14:sldId id="485"/>
            <p14:sldId id="48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B45A"/>
    <a:srgbClr val="D8615C"/>
    <a:srgbClr val="B24F4A"/>
    <a:srgbClr val="D1B35C"/>
    <a:srgbClr val="F3B2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734"/>
    <p:restoredTop sz="92109"/>
  </p:normalViewPr>
  <p:slideViewPr>
    <p:cSldViewPr snapToGrid="0" snapToObjects="1">
      <p:cViewPr varScale="1">
        <p:scale>
          <a:sx n="82" d="100"/>
          <a:sy n="82" d="100"/>
        </p:scale>
        <p:origin x="176" y="1376"/>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C8FA1-DEE5-554C-93B2-6A80EF67B0CD}" type="datetimeFigureOut">
              <a:rPr lang="en-US" smtClean="0"/>
              <a:t>6/3/21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4801F-3399-D843-9BB3-B373F3B032C7}" type="slidenum">
              <a:rPr lang="en-US" smtClean="0"/>
              <a:t>‹Nº›</a:t>
            </a:fld>
            <a:endParaRPr lang="en-US"/>
          </a:p>
        </p:txBody>
      </p:sp>
    </p:spTree>
    <p:extLst>
      <p:ext uri="{BB962C8B-B14F-4D97-AF65-F5344CB8AC3E}">
        <p14:creationId xmlns:p14="http://schemas.microsoft.com/office/powerpoint/2010/main" val="45880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005868F-431F-0B45-B105-FF569ACD8EC0}"/>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9A4A2DBE-FF5F-A540-9EB7-40A182A2215B}"/>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EB95934-85C6-A642-9A32-E6DF0D8BC392}"/>
              </a:ext>
            </a:extLst>
          </p:cNvPr>
          <p:cNvSpPr>
            <a:spLocks noGrp="1"/>
          </p:cNvSpPr>
          <p:nvPr>
            <p:ph type="sldNum" sz="quarter" idx="12"/>
          </p:nvPr>
        </p:nvSpPr>
        <p:spPr/>
        <p:txBody>
          <a:bodyPr/>
          <a:lstStyle>
            <a:lvl1pPr>
              <a:defRPr/>
            </a:lvl1pPr>
          </a:lstStyle>
          <a:p>
            <a:fld id="{5EFEC74F-3214-8F4B-858F-7B6E85B55AA4}" type="slidenum">
              <a:rPr lang="en-US" altLang="es-CR"/>
              <a:pPr/>
              <a:t>‹Nº›</a:t>
            </a:fld>
            <a:endParaRPr lang="en-US" altLang="es-CR"/>
          </a:p>
        </p:txBody>
      </p:sp>
    </p:spTree>
    <p:extLst>
      <p:ext uri="{BB962C8B-B14F-4D97-AF65-F5344CB8AC3E}">
        <p14:creationId xmlns:p14="http://schemas.microsoft.com/office/powerpoint/2010/main" val="5209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22947-7ED4-1747-8DE0-83CF3C229D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20D89C46-F077-7E45-9255-2DE204B6EE70}"/>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59C0B103-2ACB-6541-B130-92B4968217D9}"/>
              </a:ext>
            </a:extLst>
          </p:cNvPr>
          <p:cNvSpPr>
            <a:spLocks noGrp="1"/>
          </p:cNvSpPr>
          <p:nvPr>
            <p:ph type="sldNum" sz="quarter" idx="12"/>
          </p:nvPr>
        </p:nvSpPr>
        <p:spPr/>
        <p:txBody>
          <a:bodyPr/>
          <a:lstStyle>
            <a:lvl1pPr>
              <a:defRPr/>
            </a:lvl1pPr>
          </a:lstStyle>
          <a:p>
            <a:fld id="{C5974F94-FC6E-7D4D-977C-2EE2F9E3A79B}" type="slidenum">
              <a:rPr lang="en-US" altLang="es-CR"/>
              <a:pPr/>
              <a:t>‹Nº›</a:t>
            </a:fld>
            <a:endParaRPr lang="en-US" altLang="es-CR"/>
          </a:p>
        </p:txBody>
      </p:sp>
    </p:spTree>
    <p:extLst>
      <p:ext uri="{BB962C8B-B14F-4D97-AF65-F5344CB8AC3E}">
        <p14:creationId xmlns:p14="http://schemas.microsoft.com/office/powerpoint/2010/main" val="400926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62121-9F76-8A48-8BED-6FBFB5DDD09C}"/>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A6C9E64B-287F-CF4B-A86E-B9C4429787A1}"/>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B9AEE61D-C3FC-6C4C-B62B-8B50CC30464F}"/>
              </a:ext>
            </a:extLst>
          </p:cNvPr>
          <p:cNvSpPr>
            <a:spLocks noGrp="1"/>
          </p:cNvSpPr>
          <p:nvPr>
            <p:ph type="sldNum" sz="quarter" idx="12"/>
          </p:nvPr>
        </p:nvSpPr>
        <p:spPr/>
        <p:txBody>
          <a:bodyPr/>
          <a:lstStyle>
            <a:lvl1pPr>
              <a:defRPr/>
            </a:lvl1pPr>
          </a:lstStyle>
          <a:p>
            <a:fld id="{85E94CE5-846F-9F42-8078-09F3814A9D09}" type="slidenum">
              <a:rPr lang="en-US" altLang="es-CR"/>
              <a:pPr/>
              <a:t>‹Nº›</a:t>
            </a:fld>
            <a:endParaRPr lang="en-US" altLang="es-CR"/>
          </a:p>
        </p:txBody>
      </p:sp>
    </p:spTree>
    <p:extLst>
      <p:ext uri="{BB962C8B-B14F-4D97-AF65-F5344CB8AC3E}">
        <p14:creationId xmlns:p14="http://schemas.microsoft.com/office/powerpoint/2010/main" val="134298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79A03-A093-8244-8DA3-B07D155C5A12}"/>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F5FC20C1-8457-EF42-A80F-4B454ACA1629}"/>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E1937116-607C-1348-8FE8-47F29B62E83A}"/>
              </a:ext>
            </a:extLst>
          </p:cNvPr>
          <p:cNvSpPr>
            <a:spLocks noGrp="1"/>
          </p:cNvSpPr>
          <p:nvPr>
            <p:ph type="sldNum" sz="quarter" idx="12"/>
          </p:nvPr>
        </p:nvSpPr>
        <p:spPr/>
        <p:txBody>
          <a:bodyPr/>
          <a:lstStyle>
            <a:lvl1pPr>
              <a:defRPr/>
            </a:lvl1pPr>
          </a:lstStyle>
          <a:p>
            <a:fld id="{4624E98C-54E1-8F4C-9379-6BF7059E518B}" type="slidenum">
              <a:rPr lang="en-US" altLang="es-CR"/>
              <a:pPr/>
              <a:t>‹Nº›</a:t>
            </a:fld>
            <a:endParaRPr lang="en-US" altLang="es-CR"/>
          </a:p>
        </p:txBody>
      </p:sp>
    </p:spTree>
    <p:extLst>
      <p:ext uri="{BB962C8B-B14F-4D97-AF65-F5344CB8AC3E}">
        <p14:creationId xmlns:p14="http://schemas.microsoft.com/office/powerpoint/2010/main" val="698747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362BC-886E-984B-9450-CC277256C0D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39CB26C3-1B06-B643-AA12-473580ED0727}"/>
              </a:ext>
            </a:extLst>
          </p:cNvPr>
          <p:cNvSpPr>
            <a:spLocks noGrp="1"/>
          </p:cNvSpPr>
          <p:nvPr>
            <p:ph type="ftr" sz="quarter" idx="11"/>
          </p:nvPr>
        </p:nvSpPr>
        <p:spPr/>
        <p:txBody>
          <a:bodyPr/>
          <a:lstStyle>
            <a:lvl1pPr>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2FF672F8-E340-B74D-ABC4-112CC33EA7CD}"/>
              </a:ext>
            </a:extLst>
          </p:cNvPr>
          <p:cNvSpPr>
            <a:spLocks noGrp="1"/>
          </p:cNvSpPr>
          <p:nvPr>
            <p:ph type="sldNum" sz="quarter" idx="12"/>
          </p:nvPr>
        </p:nvSpPr>
        <p:spPr/>
        <p:txBody>
          <a:bodyPr/>
          <a:lstStyle>
            <a:lvl1pPr>
              <a:defRPr/>
            </a:lvl1pPr>
          </a:lstStyle>
          <a:p>
            <a:fld id="{5B716AE3-907C-C24B-AA6A-891DAFF01673}" type="slidenum">
              <a:rPr lang="en-US" altLang="es-CR"/>
              <a:pPr/>
              <a:t>‹Nº›</a:t>
            </a:fld>
            <a:endParaRPr lang="en-US" altLang="es-CR"/>
          </a:p>
        </p:txBody>
      </p:sp>
    </p:spTree>
    <p:extLst>
      <p:ext uri="{BB962C8B-B14F-4D97-AF65-F5344CB8AC3E}">
        <p14:creationId xmlns:p14="http://schemas.microsoft.com/office/powerpoint/2010/main" val="950089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57A64C7-FDCB-1E49-8976-2DB988B6045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71777AF2-4A42-9E43-A77F-4308BFF102D3}"/>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42446AFA-EF00-2549-823B-F0A1D57F1A62}"/>
              </a:ext>
            </a:extLst>
          </p:cNvPr>
          <p:cNvSpPr>
            <a:spLocks noGrp="1"/>
          </p:cNvSpPr>
          <p:nvPr>
            <p:ph type="sldNum" sz="quarter" idx="12"/>
          </p:nvPr>
        </p:nvSpPr>
        <p:spPr/>
        <p:txBody>
          <a:bodyPr/>
          <a:lstStyle>
            <a:lvl1pPr>
              <a:defRPr/>
            </a:lvl1pPr>
          </a:lstStyle>
          <a:p>
            <a:fld id="{7B0ADF92-1286-5442-8CCD-387610179902}" type="slidenum">
              <a:rPr lang="en-US" altLang="es-CR"/>
              <a:pPr/>
              <a:t>‹Nº›</a:t>
            </a:fld>
            <a:endParaRPr lang="en-US" altLang="es-CR"/>
          </a:p>
        </p:txBody>
      </p:sp>
    </p:spTree>
    <p:extLst>
      <p:ext uri="{BB962C8B-B14F-4D97-AF65-F5344CB8AC3E}">
        <p14:creationId xmlns:p14="http://schemas.microsoft.com/office/powerpoint/2010/main" val="170339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E4D7762-40FD-B344-ACB8-7CE736BDD19F}"/>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8" name="Footer Placeholder 4">
            <a:extLst>
              <a:ext uri="{FF2B5EF4-FFF2-40B4-BE49-F238E27FC236}">
                <a16:creationId xmlns:a16="http://schemas.microsoft.com/office/drawing/2014/main" id="{A1FF645B-B243-AD41-9362-6B04DD9F8DB3}"/>
              </a:ext>
            </a:extLst>
          </p:cNvPr>
          <p:cNvSpPr>
            <a:spLocks noGrp="1"/>
          </p:cNvSpPr>
          <p:nvPr>
            <p:ph type="ftr" sz="quarter" idx="11"/>
          </p:nvPr>
        </p:nvSpPr>
        <p:spPr/>
        <p:txBody>
          <a:bodyPr/>
          <a:lstStyle>
            <a:lvl1pPr>
              <a:defRPr/>
            </a:lvl1pPr>
          </a:lstStyle>
          <a:p>
            <a:pPr>
              <a:defRPr/>
            </a:pPr>
            <a:r>
              <a:rPr lang="en-US"/>
              <a:t>CA-0404 Modelos Lineales</a:t>
            </a:r>
          </a:p>
        </p:txBody>
      </p:sp>
      <p:sp>
        <p:nvSpPr>
          <p:cNvPr id="9" name="Slide Number Placeholder 5">
            <a:extLst>
              <a:ext uri="{FF2B5EF4-FFF2-40B4-BE49-F238E27FC236}">
                <a16:creationId xmlns:a16="http://schemas.microsoft.com/office/drawing/2014/main" id="{3B201509-73B2-AA49-B93B-633202C77490}"/>
              </a:ext>
            </a:extLst>
          </p:cNvPr>
          <p:cNvSpPr>
            <a:spLocks noGrp="1"/>
          </p:cNvSpPr>
          <p:nvPr>
            <p:ph type="sldNum" sz="quarter" idx="12"/>
          </p:nvPr>
        </p:nvSpPr>
        <p:spPr/>
        <p:txBody>
          <a:bodyPr/>
          <a:lstStyle>
            <a:lvl1pPr>
              <a:defRPr/>
            </a:lvl1pPr>
          </a:lstStyle>
          <a:p>
            <a:fld id="{BB712AF7-AE0F-D042-A5DF-80844041B833}" type="slidenum">
              <a:rPr lang="en-US" altLang="es-CR"/>
              <a:pPr/>
              <a:t>‹Nº›</a:t>
            </a:fld>
            <a:endParaRPr lang="en-US" altLang="es-CR"/>
          </a:p>
        </p:txBody>
      </p:sp>
    </p:spTree>
    <p:extLst>
      <p:ext uri="{BB962C8B-B14F-4D97-AF65-F5344CB8AC3E}">
        <p14:creationId xmlns:p14="http://schemas.microsoft.com/office/powerpoint/2010/main" val="313548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AA571373-A338-E64F-A5E1-06DB5BA50915}"/>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4" name="Footer Placeholder 4">
            <a:extLst>
              <a:ext uri="{FF2B5EF4-FFF2-40B4-BE49-F238E27FC236}">
                <a16:creationId xmlns:a16="http://schemas.microsoft.com/office/drawing/2014/main" id="{F5C6AE9C-D09C-484C-9217-1D70A2B81852}"/>
              </a:ext>
            </a:extLst>
          </p:cNvPr>
          <p:cNvSpPr>
            <a:spLocks noGrp="1"/>
          </p:cNvSpPr>
          <p:nvPr>
            <p:ph type="ftr" sz="quarter" idx="11"/>
          </p:nvPr>
        </p:nvSpPr>
        <p:spPr/>
        <p:txBody>
          <a:bodyPr/>
          <a:lstStyle>
            <a:lvl1pPr>
              <a:defRPr/>
            </a:lvl1pPr>
          </a:lstStyle>
          <a:p>
            <a:pPr>
              <a:defRPr/>
            </a:pPr>
            <a:r>
              <a:rPr lang="en-US"/>
              <a:t>CA-0404 Modelos Lineales</a:t>
            </a:r>
          </a:p>
        </p:txBody>
      </p:sp>
      <p:sp>
        <p:nvSpPr>
          <p:cNvPr id="5" name="Slide Number Placeholder 5">
            <a:extLst>
              <a:ext uri="{FF2B5EF4-FFF2-40B4-BE49-F238E27FC236}">
                <a16:creationId xmlns:a16="http://schemas.microsoft.com/office/drawing/2014/main" id="{5E8E8089-A543-C74F-9EF7-8AA9E40022D1}"/>
              </a:ext>
            </a:extLst>
          </p:cNvPr>
          <p:cNvSpPr>
            <a:spLocks noGrp="1"/>
          </p:cNvSpPr>
          <p:nvPr>
            <p:ph type="sldNum" sz="quarter" idx="12"/>
          </p:nvPr>
        </p:nvSpPr>
        <p:spPr/>
        <p:txBody>
          <a:bodyPr/>
          <a:lstStyle>
            <a:lvl1pPr>
              <a:defRPr/>
            </a:lvl1pPr>
          </a:lstStyle>
          <a:p>
            <a:fld id="{B67B1D70-0745-EC43-8070-5BC3B090D7C5}" type="slidenum">
              <a:rPr lang="en-US" altLang="es-CR"/>
              <a:pPr/>
              <a:t>‹Nº›</a:t>
            </a:fld>
            <a:endParaRPr lang="en-US" altLang="es-CR"/>
          </a:p>
        </p:txBody>
      </p:sp>
    </p:spTree>
    <p:extLst>
      <p:ext uri="{BB962C8B-B14F-4D97-AF65-F5344CB8AC3E}">
        <p14:creationId xmlns:p14="http://schemas.microsoft.com/office/powerpoint/2010/main" val="191737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A431459-0651-724E-AB1C-540E88B8D146}"/>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3" name="Footer Placeholder 4">
            <a:extLst>
              <a:ext uri="{FF2B5EF4-FFF2-40B4-BE49-F238E27FC236}">
                <a16:creationId xmlns:a16="http://schemas.microsoft.com/office/drawing/2014/main" id="{05201D19-D869-7442-B617-4279D87F976F}"/>
              </a:ext>
            </a:extLst>
          </p:cNvPr>
          <p:cNvSpPr>
            <a:spLocks noGrp="1"/>
          </p:cNvSpPr>
          <p:nvPr>
            <p:ph type="ftr" sz="quarter" idx="11"/>
          </p:nvPr>
        </p:nvSpPr>
        <p:spPr/>
        <p:txBody>
          <a:bodyPr/>
          <a:lstStyle>
            <a:lvl1pPr>
              <a:defRPr/>
            </a:lvl1pPr>
          </a:lstStyle>
          <a:p>
            <a:pPr>
              <a:defRPr/>
            </a:pPr>
            <a:r>
              <a:rPr lang="en-US"/>
              <a:t>CA-0404 Modelos Lineales</a:t>
            </a:r>
          </a:p>
        </p:txBody>
      </p:sp>
      <p:sp>
        <p:nvSpPr>
          <p:cNvPr id="4" name="Slide Number Placeholder 5">
            <a:extLst>
              <a:ext uri="{FF2B5EF4-FFF2-40B4-BE49-F238E27FC236}">
                <a16:creationId xmlns:a16="http://schemas.microsoft.com/office/drawing/2014/main" id="{534B0163-CC04-664E-9C0F-BA9D9A893267}"/>
              </a:ext>
            </a:extLst>
          </p:cNvPr>
          <p:cNvSpPr>
            <a:spLocks noGrp="1"/>
          </p:cNvSpPr>
          <p:nvPr>
            <p:ph type="sldNum" sz="quarter" idx="12"/>
          </p:nvPr>
        </p:nvSpPr>
        <p:spPr/>
        <p:txBody>
          <a:bodyPr/>
          <a:lstStyle>
            <a:lvl1pPr>
              <a:defRPr/>
            </a:lvl1pPr>
          </a:lstStyle>
          <a:p>
            <a:fld id="{7CD57A7C-464B-8E43-95EE-C072F3592042}" type="slidenum">
              <a:rPr lang="en-US" altLang="es-CR"/>
              <a:pPr/>
              <a:t>‹Nº›</a:t>
            </a:fld>
            <a:endParaRPr lang="en-US" altLang="es-CR"/>
          </a:p>
        </p:txBody>
      </p:sp>
    </p:spTree>
    <p:extLst>
      <p:ext uri="{BB962C8B-B14F-4D97-AF65-F5344CB8AC3E}">
        <p14:creationId xmlns:p14="http://schemas.microsoft.com/office/powerpoint/2010/main" val="23917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4E264219-E76E-1542-AB1B-34DE0DCCB65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5">
            <a:extLst>
              <a:ext uri="{FF2B5EF4-FFF2-40B4-BE49-F238E27FC236}">
                <a16:creationId xmlns:a16="http://schemas.microsoft.com/office/drawing/2014/main" id="{A7713286-EC90-F047-B5AF-9DE2925AD22D}"/>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6">
            <a:extLst>
              <a:ext uri="{FF2B5EF4-FFF2-40B4-BE49-F238E27FC236}">
                <a16:creationId xmlns:a16="http://schemas.microsoft.com/office/drawing/2014/main" id="{230348F8-0793-2B4D-B500-14E065779240}"/>
              </a:ext>
            </a:extLst>
          </p:cNvPr>
          <p:cNvSpPr>
            <a:spLocks noGrp="1"/>
          </p:cNvSpPr>
          <p:nvPr>
            <p:ph type="sldNum" sz="quarter" idx="12"/>
          </p:nvPr>
        </p:nvSpPr>
        <p:spPr/>
        <p:txBody>
          <a:bodyPr/>
          <a:lstStyle>
            <a:lvl1pPr>
              <a:defRPr/>
            </a:lvl1pPr>
          </a:lstStyle>
          <a:p>
            <a:fld id="{9214438C-7F3D-1D46-8802-8E88A8B1D54B}" type="slidenum">
              <a:rPr lang="en-US" altLang="es-CR"/>
              <a:pPr/>
              <a:t>‹Nº›</a:t>
            </a:fld>
            <a:endParaRPr lang="en-US" altLang="es-CR">
              <a:solidFill>
                <a:srgbClr val="88A44D"/>
              </a:solidFill>
            </a:endParaRPr>
          </a:p>
        </p:txBody>
      </p:sp>
    </p:spTree>
    <p:extLst>
      <p:ext uri="{BB962C8B-B14F-4D97-AF65-F5344CB8AC3E}">
        <p14:creationId xmlns:p14="http://schemas.microsoft.com/office/powerpoint/2010/main" val="107694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F4A9200-B441-354E-8AFB-659FA00BEDA3}"/>
              </a:ext>
            </a:extLst>
          </p:cNvPr>
          <p:cNvSpPr>
            <a:spLocks noGrp="1"/>
          </p:cNvSpPr>
          <p:nvPr>
            <p:ph type="dt" sz="half" idx="10"/>
          </p:nvPr>
        </p:nvSpPr>
        <p:spPr/>
        <p:txBody>
          <a:bodyPr/>
          <a:lstStyle>
            <a:lvl1pPr>
              <a:defRPr/>
            </a:lvl1pPr>
          </a:lstStyle>
          <a:p>
            <a:r>
              <a:rPr lang="es-CR" altLang="es-CR"/>
              <a:t>Dr. Oldemar Rodríguez R.</a:t>
            </a:r>
            <a:endParaRPr lang="en-US" altLang="es-CR"/>
          </a:p>
        </p:txBody>
      </p:sp>
      <p:sp>
        <p:nvSpPr>
          <p:cNvPr id="6" name="Footer Placeholder 4">
            <a:extLst>
              <a:ext uri="{FF2B5EF4-FFF2-40B4-BE49-F238E27FC236}">
                <a16:creationId xmlns:a16="http://schemas.microsoft.com/office/drawing/2014/main" id="{523B6659-CFDC-FD43-995A-6D3982C6E4E6}"/>
              </a:ext>
            </a:extLst>
          </p:cNvPr>
          <p:cNvSpPr>
            <a:spLocks noGrp="1"/>
          </p:cNvSpPr>
          <p:nvPr>
            <p:ph type="ftr" sz="quarter" idx="11"/>
          </p:nvPr>
        </p:nvSpPr>
        <p:spPr/>
        <p:txBody>
          <a:bodyPr/>
          <a:lstStyle>
            <a:lvl1pPr>
              <a:defRPr/>
            </a:lvl1pPr>
          </a:lstStyle>
          <a:p>
            <a:pPr>
              <a:defRPr/>
            </a:pPr>
            <a:r>
              <a:rPr lang="en-US"/>
              <a:t>CA-0404 Modelos Lineales</a:t>
            </a:r>
          </a:p>
        </p:txBody>
      </p:sp>
      <p:sp>
        <p:nvSpPr>
          <p:cNvPr id="7" name="Slide Number Placeholder 5">
            <a:extLst>
              <a:ext uri="{FF2B5EF4-FFF2-40B4-BE49-F238E27FC236}">
                <a16:creationId xmlns:a16="http://schemas.microsoft.com/office/drawing/2014/main" id="{AC45BE9F-0DED-2D47-B735-1783C7E37F52}"/>
              </a:ext>
            </a:extLst>
          </p:cNvPr>
          <p:cNvSpPr>
            <a:spLocks noGrp="1"/>
          </p:cNvSpPr>
          <p:nvPr>
            <p:ph type="sldNum" sz="quarter" idx="12"/>
          </p:nvPr>
        </p:nvSpPr>
        <p:spPr/>
        <p:txBody>
          <a:bodyPr/>
          <a:lstStyle>
            <a:lvl1pPr>
              <a:defRPr/>
            </a:lvl1pPr>
          </a:lstStyle>
          <a:p>
            <a:fld id="{63830505-856E-884D-A1B0-8E4AE7EC9AC8}" type="slidenum">
              <a:rPr lang="en-US" altLang="es-CR"/>
              <a:pPr/>
              <a:t>‹Nº›</a:t>
            </a:fld>
            <a:endParaRPr lang="en-US" altLang="es-CR"/>
          </a:p>
        </p:txBody>
      </p:sp>
    </p:spTree>
    <p:extLst>
      <p:ext uri="{BB962C8B-B14F-4D97-AF65-F5344CB8AC3E}">
        <p14:creationId xmlns:p14="http://schemas.microsoft.com/office/powerpoint/2010/main" val="2923210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8D7A3DA-83E2-4247-A622-0DBBFD19D61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CR"/>
              <a:t>Click to edit Master title style</a:t>
            </a:r>
          </a:p>
        </p:txBody>
      </p:sp>
      <p:sp>
        <p:nvSpPr>
          <p:cNvPr id="1027" name="Text Placeholder 2">
            <a:extLst>
              <a:ext uri="{FF2B5EF4-FFF2-40B4-BE49-F238E27FC236}">
                <a16:creationId xmlns:a16="http://schemas.microsoft.com/office/drawing/2014/main" id="{D5A87B9E-28D3-4D43-B455-1FA23CF4D07D}"/>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CR"/>
              <a:t>Click to edit Master text styles</a:t>
            </a:r>
          </a:p>
          <a:p>
            <a:pPr lvl="1"/>
            <a:r>
              <a:rPr lang="en-US" altLang="es-CR"/>
              <a:t>Second level</a:t>
            </a:r>
          </a:p>
          <a:p>
            <a:pPr lvl="2"/>
            <a:r>
              <a:rPr lang="en-US" altLang="es-CR"/>
              <a:t>Third level</a:t>
            </a:r>
          </a:p>
          <a:p>
            <a:pPr lvl="3"/>
            <a:r>
              <a:rPr lang="en-US" altLang="es-CR"/>
              <a:t>Fourth level</a:t>
            </a:r>
          </a:p>
          <a:p>
            <a:pPr lvl="4"/>
            <a:r>
              <a:rPr lang="en-US" altLang="es-CR"/>
              <a:t>Fifth level</a:t>
            </a:r>
          </a:p>
        </p:txBody>
      </p:sp>
      <p:sp>
        <p:nvSpPr>
          <p:cNvPr id="4" name="Date Placeholder 3">
            <a:extLst>
              <a:ext uri="{FF2B5EF4-FFF2-40B4-BE49-F238E27FC236}">
                <a16:creationId xmlns:a16="http://schemas.microsoft.com/office/drawing/2014/main" id="{F9CB9AB8-C4FC-7948-9F21-52A6AD714A8F}"/>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r>
              <a:rPr lang="es-CR" altLang="es-CR"/>
              <a:t>Dr. Oldemar Rodríguez R.</a:t>
            </a:r>
            <a:endParaRPr lang="en-US" altLang="es-CR"/>
          </a:p>
        </p:txBody>
      </p:sp>
      <p:sp>
        <p:nvSpPr>
          <p:cNvPr id="5" name="Footer Placeholder 4">
            <a:extLst>
              <a:ext uri="{FF2B5EF4-FFF2-40B4-BE49-F238E27FC236}">
                <a16:creationId xmlns:a16="http://schemas.microsoft.com/office/drawing/2014/main" id="{50F3C0D0-F982-F64F-88FB-8BBD4C9221C2}"/>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CA-0404 Modelos Lineales</a:t>
            </a:r>
          </a:p>
        </p:txBody>
      </p:sp>
      <p:sp>
        <p:nvSpPr>
          <p:cNvPr id="6" name="Slide Number Placeholder 5">
            <a:extLst>
              <a:ext uri="{FF2B5EF4-FFF2-40B4-BE49-F238E27FC236}">
                <a16:creationId xmlns:a16="http://schemas.microsoft.com/office/drawing/2014/main" id="{7B79D194-BA17-7E47-B7F3-F874A5D10EC0}"/>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DF364F60-C75C-784C-BE2E-816A9A4A7405}" type="slidenum">
              <a:rPr lang="en-US" altLang="es-CR"/>
              <a:pPr/>
              <a:t>‹Nº›</a:t>
            </a:fld>
            <a:endParaRPr lang="en-US" altLang="es-CR"/>
          </a:p>
        </p:txBody>
      </p:sp>
    </p:spTree>
  </p:cSld>
  <p:clrMap bg1="lt1" tx1="dk1" bg2="lt2" tx2="dk2" accent1="accent1" accent2="accent2" accent3="accent3" accent4="accent4" accent5="accent5" accent6="accent6" hlink="hlink" folHlink="folHlink"/>
  <p:sldLayoutIdLst>
    <p:sldLayoutId id="2147493516" r:id="rId1"/>
    <p:sldLayoutId id="2147493517" r:id="rId2"/>
    <p:sldLayoutId id="2147493518" r:id="rId3"/>
    <p:sldLayoutId id="2147493519" r:id="rId4"/>
    <p:sldLayoutId id="2147493520" r:id="rId5"/>
    <p:sldLayoutId id="2147493521" r:id="rId6"/>
    <p:sldLayoutId id="2147493522" r:id="rId7"/>
    <p:sldLayoutId id="2147493526" r:id="rId8"/>
    <p:sldLayoutId id="2147493523" r:id="rId9"/>
    <p:sldLayoutId id="2147493524" r:id="rId10"/>
    <p:sldLayoutId id="2147493525" r:id="rId11"/>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42D19B-A330-FA4A-AD36-37BAE0E8A765}"/>
              </a:ext>
            </a:extLst>
          </p:cNvPr>
          <p:cNvSpPr txBox="1">
            <a:spLocks/>
          </p:cNvSpPr>
          <p:nvPr/>
        </p:nvSpPr>
        <p:spPr bwMode="auto">
          <a:xfrm>
            <a:off x="558350" y="558350"/>
            <a:ext cx="8128450" cy="3373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nchor="ctr">
            <a:norm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ctr" eaLnBrk="1" hangingPunct="1">
              <a:lnSpc>
                <a:spcPct val="70000"/>
              </a:lnSpc>
            </a:pPr>
            <a:r>
              <a:rPr lang="es-ES" altLang="es-CR" sz="4050" b="1" dirty="0">
                <a:solidFill>
                  <a:schemeClr val="tx2"/>
                </a:solidFill>
                <a:latin typeface="Arial Hebrew Scholar" pitchFamily="2" charset="-79"/>
                <a:cs typeface="Arial Hebrew Scholar" pitchFamily="2" charset="-79"/>
              </a:rPr>
              <a:t>Red Neuronal Recurrente (RNN)</a:t>
            </a:r>
          </a:p>
        </p:txBody>
      </p:sp>
      <p:sp>
        <p:nvSpPr>
          <p:cNvPr id="2" name="Slide Number Placeholder 1">
            <a:extLst>
              <a:ext uri="{FF2B5EF4-FFF2-40B4-BE49-F238E27FC236}">
                <a16:creationId xmlns:a16="http://schemas.microsoft.com/office/drawing/2014/main" id="{C58D4BBF-1857-564F-ADF4-AE0AF495A721}"/>
              </a:ext>
            </a:extLst>
          </p:cNvPr>
          <p:cNvSpPr>
            <a:spLocks noGrp="1"/>
          </p:cNvSpPr>
          <p:nvPr>
            <p:ph type="sldNum" sz="quarter" idx="12"/>
          </p:nvPr>
        </p:nvSpPr>
        <p:spPr/>
        <p:txBody>
          <a:bodyPr/>
          <a:lstStyle/>
          <a:p>
            <a:fld id="{4624E98C-54E1-8F4C-9379-6BF7059E518B}" type="slidenum">
              <a:rPr lang="en-US" altLang="es-CR" smtClean="0"/>
              <a:pPr/>
              <a:t>1</a:t>
            </a:fld>
            <a:endParaRPr lang="en-US" altLang="es-CR"/>
          </a:p>
        </p:txBody>
      </p:sp>
    </p:spTree>
    <p:extLst>
      <p:ext uri="{BB962C8B-B14F-4D97-AF65-F5344CB8AC3E}">
        <p14:creationId xmlns:p14="http://schemas.microsoft.com/office/powerpoint/2010/main" val="61591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Entrenamiento y optimización</a:t>
            </a:r>
            <a:endParaRPr lang="es-CR" sz="3200" b="1" dirty="0">
              <a:latin typeface="Century Gothic" panose="020B0502020202020204" pitchFamily="34" charset="0"/>
            </a:endParaRP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8961" y="1124068"/>
                <a:ext cx="8486078" cy="3643195"/>
              </a:xfrm>
            </p:spPr>
            <p:txBody>
              <a:bodyPr/>
              <a:lstStyle/>
              <a:p>
                <a:pPr marL="0" indent="0" algn="just">
                  <a:buNone/>
                </a:pPr>
                <a:endParaRPr lang="es-CR" sz="24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Al </a:t>
                </a:r>
                <a:r>
                  <a:rPr lang="es-CR" sz="2000" dirty="0" err="1">
                    <a:solidFill>
                      <a:srgbClr val="595959"/>
                    </a:solidFill>
                    <a:latin typeface="Myriad Pro" panose="020B0503030403020204" pitchFamily="34" charset="0"/>
                    <a:ea typeface="ＭＳ Ｐゴシック" panose="020B0600070205080204" pitchFamily="34" charset="-128"/>
                  </a:rPr>
                  <a:t>retropropagar</a:t>
                </a:r>
                <a:r>
                  <a:rPr lang="es-CR" sz="2000" dirty="0">
                    <a:solidFill>
                      <a:srgbClr val="595959"/>
                    </a:solidFill>
                    <a:latin typeface="Myriad Pro" panose="020B0503030403020204" pitchFamily="34" charset="0"/>
                    <a:ea typeface="ＭＳ Ｐゴシック" panose="020B0600070205080204" pitchFamily="34" charset="-128"/>
                  </a:rPr>
                  <a:t> en RNN, aplicamos nuevamente la regla de la cadena. Lo que dificulta el entrenamiento de los RNN es que la función de pérdida depende no solo de la activación de la capa de salida, sino también de la activación de la capa oculta actual y su efecto en la capa oculta en el siguiente paso de tiempo. Aunque no se explicará más en detalle, en la siguiente ecuación, podemos ver cómo se calcula el error total.</a:t>
                </a: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ctr">
                  <a:buNone/>
                </a:pPr>
                <a14:m>
                  <m:oMathPara xmlns:m="http://schemas.openxmlformats.org/officeDocument/2006/math">
                    <m:oMathParaPr>
                      <m:jc m:val="centerGroup"/>
                    </m:oMathParaPr>
                    <m:oMath xmlns:m="http://schemas.openxmlformats.org/officeDocument/2006/math">
                      <m:f>
                        <m:fPr>
                          <m:ctrlPr>
                            <a:rPr lang="es-CR" sz="2000" i="1" smtClean="0">
                              <a:solidFill>
                                <a:srgbClr val="595959"/>
                              </a:solidFill>
                              <a:latin typeface="Cambria Math" panose="02040503050406030204" pitchFamily="18" charset="0"/>
                              <a:ea typeface="ＭＳ Ｐゴシック" panose="020B0600070205080204" pitchFamily="34" charset="-128"/>
                            </a:rPr>
                          </m:ctrlPr>
                        </m:fPr>
                        <m:num>
                          <m:r>
                            <a:rPr lang="es-CR" sz="2000" i="1" smtClean="0">
                              <a:solidFill>
                                <a:srgbClr val="595959"/>
                              </a:solidFill>
                              <a:latin typeface="Cambria Math" panose="02040503050406030204" pitchFamily="18" charset="0"/>
                              <a:ea typeface="Cambria Math" panose="02040503050406030204" pitchFamily="18" charset="0"/>
                            </a:rPr>
                            <m:t>𝜕</m:t>
                          </m:r>
                          <m:r>
                            <a:rPr lang="es-ES" sz="2000" b="0" i="1" smtClean="0">
                              <a:solidFill>
                                <a:srgbClr val="595959"/>
                              </a:solidFill>
                              <a:latin typeface="Cambria Math" panose="02040503050406030204" pitchFamily="18" charset="0"/>
                              <a:ea typeface="Cambria Math" panose="02040503050406030204" pitchFamily="18" charset="0"/>
                            </a:rPr>
                            <m:t>𝐸</m:t>
                          </m:r>
                        </m:num>
                        <m:den>
                          <m:r>
                            <a:rPr lang="es-CR" sz="2000" i="1" smtClean="0">
                              <a:solidFill>
                                <a:srgbClr val="595959"/>
                              </a:solidFill>
                              <a:latin typeface="Cambria Math" panose="02040503050406030204" pitchFamily="18" charset="0"/>
                              <a:ea typeface="Cambria Math" panose="02040503050406030204" pitchFamily="18" charset="0"/>
                            </a:rPr>
                            <m:t>𝜕</m:t>
                          </m:r>
                          <m:r>
                            <a:rPr lang="es-ES" sz="2000" b="0" i="1" smtClean="0">
                              <a:solidFill>
                                <a:srgbClr val="595959"/>
                              </a:solidFill>
                              <a:latin typeface="Cambria Math" panose="02040503050406030204" pitchFamily="18" charset="0"/>
                              <a:ea typeface="Cambria Math" panose="02040503050406030204" pitchFamily="18" charset="0"/>
                            </a:rPr>
                            <m:t>𝑊</m:t>
                          </m:r>
                        </m:den>
                      </m:f>
                      <m:r>
                        <a:rPr lang="es-ES" sz="2000" b="0" i="1" smtClean="0">
                          <a:solidFill>
                            <a:srgbClr val="595959"/>
                          </a:solidFill>
                          <a:latin typeface="Cambria Math" panose="02040503050406030204" pitchFamily="18" charset="0"/>
                          <a:ea typeface="ＭＳ Ｐゴシック" panose="020B0600070205080204" pitchFamily="34" charset="-128"/>
                        </a:rPr>
                        <m:t>=</m:t>
                      </m:r>
                      <m:nary>
                        <m:naryPr>
                          <m:chr m:val="∑"/>
                          <m:ctrlPr>
                            <a:rPr lang="es-ES" sz="2000" b="0" i="1" smtClean="0">
                              <a:solidFill>
                                <a:srgbClr val="595959"/>
                              </a:solidFill>
                              <a:latin typeface="Cambria Math" panose="02040503050406030204" pitchFamily="18" charset="0"/>
                              <a:ea typeface="ＭＳ Ｐゴシック" panose="020B0600070205080204" pitchFamily="34" charset="-128"/>
                            </a:rPr>
                          </m:ctrlPr>
                        </m:naryPr>
                        <m:sub>
                          <m:r>
                            <m:rPr>
                              <m:brk m:alnAt="23"/>
                            </m:rPr>
                            <a:rPr lang="es-ES" sz="2000" b="0" i="1" smtClean="0">
                              <a:solidFill>
                                <a:srgbClr val="595959"/>
                              </a:solidFill>
                              <a:latin typeface="Cambria Math" panose="02040503050406030204" pitchFamily="18" charset="0"/>
                              <a:ea typeface="ＭＳ Ｐゴシック" panose="020B0600070205080204" pitchFamily="34" charset="-128"/>
                            </a:rPr>
                            <m:t>𝑖</m:t>
                          </m:r>
                          <m:r>
                            <a:rPr lang="es-ES" sz="2000" b="0" i="1" smtClean="0">
                              <a:solidFill>
                                <a:srgbClr val="595959"/>
                              </a:solidFill>
                              <a:latin typeface="Cambria Math" panose="02040503050406030204" pitchFamily="18" charset="0"/>
                              <a:ea typeface="ＭＳ Ｐゴシック" panose="020B0600070205080204" pitchFamily="34" charset="-128"/>
                            </a:rPr>
                            <m:t>=1</m:t>
                          </m:r>
                        </m:sub>
                        <m:sup>
                          <m:r>
                            <a:rPr lang="es-ES" sz="2000" b="0" i="1" smtClean="0">
                              <a:solidFill>
                                <a:srgbClr val="595959"/>
                              </a:solidFill>
                              <a:latin typeface="Cambria Math" panose="02040503050406030204" pitchFamily="18" charset="0"/>
                              <a:ea typeface="Cambria Math" panose="02040503050406030204" pitchFamily="18" charset="0"/>
                            </a:rPr>
                            <m:t>𝜏</m:t>
                          </m:r>
                        </m:sup>
                        <m:e>
                          <m:f>
                            <m:fPr>
                              <m:ctrlPr>
                                <a:rPr lang="es-ES" sz="2000" b="0" i="1" smtClean="0">
                                  <a:solidFill>
                                    <a:srgbClr val="595959"/>
                                  </a:solidFill>
                                  <a:latin typeface="Cambria Math" panose="02040503050406030204" pitchFamily="18" charset="0"/>
                                  <a:ea typeface="ＭＳ Ｐゴシック" panose="020B0600070205080204" pitchFamily="34" charset="-128"/>
                                </a:rPr>
                              </m:ctrlPr>
                            </m:fPr>
                            <m:num>
                              <m:r>
                                <a:rPr lang="es-ES" sz="2000" b="0" i="1" smtClean="0">
                                  <a:solidFill>
                                    <a:srgbClr val="595959"/>
                                  </a:solidFill>
                                  <a:latin typeface="Cambria Math" panose="02040503050406030204" pitchFamily="18" charset="0"/>
                                  <a:ea typeface="Cambria Math" panose="02040503050406030204" pitchFamily="18" charset="0"/>
                                </a:rPr>
                                <m:t>𝜕</m:t>
                              </m:r>
                              <m:sSub>
                                <m:sSubPr>
                                  <m:ctrlPr>
                                    <a:rPr lang="es-ES" sz="2000" b="0" i="1" smtClean="0">
                                      <a:solidFill>
                                        <a:srgbClr val="595959"/>
                                      </a:solidFill>
                                      <a:latin typeface="Cambria Math" panose="02040503050406030204" pitchFamily="18" charset="0"/>
                                      <a:ea typeface="Cambria Math" panose="02040503050406030204" pitchFamily="18" charset="0"/>
                                    </a:rPr>
                                  </m:ctrlPr>
                                </m:sSubPr>
                                <m:e>
                                  <m:r>
                                    <a:rPr lang="es-ES" sz="2000" b="0" i="1" smtClean="0">
                                      <a:solidFill>
                                        <a:srgbClr val="595959"/>
                                      </a:solidFill>
                                      <a:latin typeface="Cambria Math" panose="02040503050406030204" pitchFamily="18" charset="0"/>
                                      <a:ea typeface="Cambria Math" panose="02040503050406030204" pitchFamily="18" charset="0"/>
                                    </a:rPr>
                                    <m:t>𝐸</m:t>
                                  </m:r>
                                </m:e>
                                <m:sub>
                                  <m:r>
                                    <a:rPr lang="es-ES" sz="2000" b="0" i="1" smtClean="0">
                                      <a:solidFill>
                                        <a:srgbClr val="595959"/>
                                      </a:solidFill>
                                      <a:latin typeface="Cambria Math" panose="02040503050406030204" pitchFamily="18" charset="0"/>
                                      <a:ea typeface="Cambria Math" panose="02040503050406030204" pitchFamily="18" charset="0"/>
                                    </a:rPr>
                                    <m:t>𝑡</m:t>
                                  </m:r>
                                </m:sub>
                              </m:sSub>
                            </m:num>
                            <m:den>
                              <m:r>
                                <a:rPr lang="es-ES" sz="2000" b="0" i="1" smtClean="0">
                                  <a:solidFill>
                                    <a:srgbClr val="595959"/>
                                  </a:solidFill>
                                  <a:latin typeface="Cambria Math" panose="02040503050406030204" pitchFamily="18" charset="0"/>
                                  <a:ea typeface="Cambria Math" panose="02040503050406030204" pitchFamily="18" charset="0"/>
                                </a:rPr>
                                <m:t>𝜕</m:t>
                              </m:r>
                              <m:r>
                                <a:rPr lang="es-ES" sz="2000" b="0" i="1" smtClean="0">
                                  <a:solidFill>
                                    <a:srgbClr val="595959"/>
                                  </a:solidFill>
                                  <a:latin typeface="Cambria Math" panose="02040503050406030204" pitchFamily="18" charset="0"/>
                                  <a:ea typeface="Cambria Math" panose="02040503050406030204" pitchFamily="18" charset="0"/>
                                </a:rPr>
                                <m:t>𝑊</m:t>
                              </m:r>
                            </m:den>
                          </m:f>
                        </m:e>
                      </m:nary>
                    </m:oMath>
                  </m:oMathPara>
                </a14:m>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p:txBody>
          </p:sp>
        </mc:Choice>
        <mc:Fallback>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328961" y="1124068"/>
                <a:ext cx="8486078" cy="3643195"/>
              </a:xfrm>
              <a:blipFill>
                <a:blip r:embed="rId2"/>
                <a:stretch>
                  <a:fillRect l="-746" r="-597" b="-37847"/>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10</a:t>
            </a:fld>
            <a:endParaRPr lang="en-US" altLang="es-CR"/>
          </a:p>
        </p:txBody>
      </p:sp>
    </p:spTree>
    <p:extLst>
      <p:ext uri="{BB962C8B-B14F-4D97-AF65-F5344CB8AC3E}">
        <p14:creationId xmlns:p14="http://schemas.microsoft.com/office/powerpoint/2010/main" val="158133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Resumen del modelo</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41991"/>
            <a:ext cx="8229600" cy="3725272"/>
          </a:xfrm>
        </p:spPr>
        <p:txBody>
          <a:bodyPr/>
          <a:lstStyle/>
          <a:p>
            <a:pPr marL="0" indent="0" algn="just">
              <a:buNone/>
            </a:pPr>
            <a:r>
              <a:rPr lang="es-CR" sz="1600" dirty="0">
                <a:solidFill>
                  <a:srgbClr val="595959"/>
                </a:solidFill>
                <a:latin typeface="Myriad Pro" panose="020B0503030403020204" pitchFamily="34" charset="0"/>
                <a:ea typeface="ＭＳ Ｐゴシック" panose="020B0600070205080204" pitchFamily="34" charset="-128"/>
              </a:rPr>
              <a:t>El siguiente resumen indica que usar SimpleRNN requiere un menor número de parámetros.</a:t>
            </a:r>
            <a:endParaRPr lang="es-CR" sz="24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nSpc>
                <a:spcPct val="107000"/>
              </a:lnSpc>
              <a:spcAft>
                <a:spcPts val="600"/>
              </a:spcAft>
              <a:buNone/>
            </a:pPr>
            <a:r>
              <a:rPr lang="en-US" sz="1200" b="1" dirty="0">
                <a:latin typeface="CourierStd"/>
                <a:ea typeface="Times New Roman" panose="02020603050405020304" pitchFamily="18" charset="0"/>
                <a:cs typeface="Times New Roman" panose="02020603050405020304" pitchFamily="18" charset="0"/>
              </a:rPr>
              <a:t>Layer (type) Output Shape Param # </a:t>
            </a:r>
            <a:endParaRPr lang="es-CR" sz="1200" dirty="0">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Std"/>
                <a:ea typeface="Times New Roman" panose="02020603050405020304" pitchFamily="18" charset="0"/>
                <a:cs typeface="Courier New" panose="02070309020205020404" pitchFamily="49" charset="0"/>
              </a:rPr>
              <a:t>=================================================================</a:t>
            </a:r>
            <a:endParaRPr lang="es-CR" sz="1200" dirty="0">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600"/>
              </a:spcAft>
              <a:buNone/>
            </a:pPr>
            <a:r>
              <a:rPr lang="en-US" sz="1200" b="1" dirty="0">
                <a:latin typeface="CourierStd"/>
                <a:ea typeface="Times New Roman" panose="02020603050405020304" pitchFamily="18" charset="0"/>
                <a:cs typeface="Times New Roman" panose="02020603050405020304" pitchFamily="18" charset="0"/>
              </a:rPr>
              <a:t>simple_rnn_1 (SimpleRNN) (None, 256) 72960 </a:t>
            </a:r>
            <a:endParaRPr lang="es-CR" sz="1200" dirty="0">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600"/>
              </a:spcAft>
              <a:buNone/>
            </a:pPr>
            <a:r>
              <a:rPr lang="en-US" sz="1200" b="1" dirty="0">
                <a:latin typeface="CourierStd"/>
                <a:ea typeface="Times New Roman" panose="02020603050405020304" pitchFamily="18" charset="0"/>
                <a:cs typeface="Times New Roman" panose="02020603050405020304" pitchFamily="18" charset="0"/>
              </a:rPr>
              <a:t>dense_1 (Dense) (None, 10) 2570 </a:t>
            </a:r>
            <a:endParaRPr lang="es-CR" sz="1200" dirty="0">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600"/>
              </a:spcAft>
              <a:buNone/>
            </a:pPr>
            <a:r>
              <a:rPr lang="en-US" sz="1200" b="1" dirty="0">
                <a:latin typeface="CourierStd"/>
                <a:ea typeface="Times New Roman" panose="02020603050405020304" pitchFamily="18" charset="0"/>
                <a:cs typeface="Times New Roman" panose="02020603050405020304" pitchFamily="18" charset="0"/>
              </a:rPr>
              <a:t>activation_1 (Activation) (None, 10) 0 </a:t>
            </a:r>
            <a:endParaRPr lang="es-CR" sz="1200" dirty="0">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Std"/>
                <a:ea typeface="Times New Roman" panose="02020603050405020304" pitchFamily="18" charset="0"/>
                <a:cs typeface="Courier New" panose="02070309020205020404" pitchFamily="49" charset="0"/>
              </a:rPr>
              <a:t>=================================================================</a:t>
            </a:r>
            <a:endParaRPr lang="es-CR" sz="1200" dirty="0">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Std"/>
                <a:ea typeface="Times New Roman" panose="02020603050405020304" pitchFamily="18" charset="0"/>
                <a:cs typeface="Courier New" panose="02070309020205020404" pitchFamily="49" charset="0"/>
              </a:rPr>
              <a:t>Total params: 75,530</a:t>
            </a:r>
            <a:endParaRPr lang="es-CR" sz="1200" dirty="0">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Std"/>
                <a:ea typeface="Times New Roman" panose="02020603050405020304" pitchFamily="18" charset="0"/>
                <a:cs typeface="Courier New" panose="02070309020205020404" pitchFamily="49" charset="0"/>
              </a:rPr>
              <a:t>Trainable params: 75,530</a:t>
            </a:r>
            <a:endParaRPr lang="es-CR" sz="1200" dirty="0">
              <a:latin typeface="Calibri" panose="020F0502020204030204" pitchFamily="34" charset="0"/>
              <a:ea typeface="Calibri" panose="020F0502020204030204" pitchFamily="34" charset="0"/>
              <a:cs typeface="Cordia New" panose="020B0304020202020204" pitchFamily="34" charset="-34"/>
            </a:endParaRPr>
          </a:p>
          <a:p>
            <a:pPr marL="0" indent="0">
              <a:lnSpc>
                <a:spcPct val="107000"/>
              </a:lnSpc>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Std"/>
                <a:ea typeface="Times New Roman" panose="02020603050405020304" pitchFamily="18" charset="0"/>
                <a:cs typeface="Courier New" panose="02070309020205020404" pitchFamily="49" charset="0"/>
              </a:rPr>
              <a:t>Non-trainable params: 0</a:t>
            </a:r>
            <a:endParaRPr lang="es-CR" sz="1200" dirty="0">
              <a:latin typeface="Calibri" panose="020F0502020204030204" pitchFamily="34" charset="0"/>
              <a:ea typeface="Calibri" panose="020F0502020204030204" pitchFamily="34" charset="0"/>
              <a:cs typeface="Cordia New" panose="020B0304020202020204" pitchFamily="34" charset="-34"/>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2000" dirty="0">
              <a:solidFill>
                <a:srgbClr val="595959"/>
              </a:solidFill>
              <a:latin typeface="Myriad Pro" panose="020B0503030403020204" pitchFamily="34" charset="0"/>
              <a:ea typeface="ＭＳ Ｐゴシック" panose="020B0600070205080204" pitchFamily="34" charset="-128"/>
            </a:endParaRPr>
          </a:p>
          <a:p>
            <a:endParaRPr lang="es-CR" sz="20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a:buFont typeface="+mj-lt"/>
              <a:buAutoNum type="arabicPeriod"/>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11</a:t>
            </a:fld>
            <a:endParaRPr lang="en-US" altLang="es-CR"/>
          </a:p>
        </p:txBody>
      </p:sp>
    </p:spTree>
    <p:extLst>
      <p:ext uri="{BB962C8B-B14F-4D97-AF65-F5344CB8AC3E}">
        <p14:creationId xmlns:p14="http://schemas.microsoft.com/office/powerpoint/2010/main" val="340127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457200" y="-1"/>
            <a:ext cx="8229600" cy="1041991"/>
          </a:xfrm>
        </p:spPr>
        <p:txBody>
          <a:bodyPr/>
          <a:lstStyle/>
          <a:p>
            <a:r>
              <a:rPr lang="es-ES" altLang="es-CR" sz="2800" b="1" dirty="0">
                <a:solidFill>
                  <a:srgbClr val="7F7F7F"/>
                </a:solidFill>
                <a:latin typeface="Century Gothic" panose="020B0502020202020204" pitchFamily="34" charset="0"/>
                <a:ea typeface="ＭＳ Ｐゴシック" panose="020B0600070205080204" pitchFamily="34" charset="-128"/>
              </a:rPr>
              <a:t>Evaluación del desempeño</a:t>
            </a:r>
            <a:endParaRPr lang="es-CR" sz="28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623807" y="1041990"/>
            <a:ext cx="7896386" cy="665753"/>
          </a:xfrm>
        </p:spPr>
        <p:txBody>
          <a:bodyPr/>
          <a:lstStyle/>
          <a:p>
            <a:pPr marL="0" indent="0" algn="just">
              <a:buNone/>
            </a:pPr>
            <a:r>
              <a:rPr lang="es-CR" sz="1600" dirty="0">
                <a:solidFill>
                  <a:srgbClr val="595959"/>
                </a:solidFill>
                <a:latin typeface="Myriad Pro" panose="020B0503030403020204" pitchFamily="34" charset="0"/>
                <a:ea typeface="ＭＳ Ｐゴシック" panose="020B0600070205080204" pitchFamily="34" charset="-128"/>
              </a:rPr>
              <a:t> La siguiente tabla muestra que SimpleRNN tiene la precisión más baja entre las redes presentadas:</a:t>
            </a: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12</a:t>
            </a:fld>
            <a:endParaRPr lang="en-US" altLang="es-CR"/>
          </a:p>
        </p:txBody>
      </p:sp>
      <p:pic>
        <p:nvPicPr>
          <p:cNvPr id="7" name="Imagen 6">
            <a:extLst>
              <a:ext uri="{FF2B5EF4-FFF2-40B4-BE49-F238E27FC236}">
                <a16:creationId xmlns:a16="http://schemas.microsoft.com/office/drawing/2014/main" id="{451A7A54-092C-4F45-97B0-E767429DC516}"/>
              </a:ext>
            </a:extLst>
          </p:cNvPr>
          <p:cNvPicPr/>
          <p:nvPr/>
        </p:nvPicPr>
        <p:blipFill>
          <a:blip r:embed="rId2"/>
          <a:stretch>
            <a:fillRect/>
          </a:stretch>
        </p:blipFill>
        <p:spPr>
          <a:xfrm>
            <a:off x="960895" y="2425344"/>
            <a:ext cx="6911687" cy="1756177"/>
          </a:xfrm>
          <a:prstGeom prst="rect">
            <a:avLst/>
          </a:prstGeom>
        </p:spPr>
      </p:pic>
    </p:spTree>
    <p:extLst>
      <p:ext uri="{BB962C8B-B14F-4D97-AF65-F5344CB8AC3E}">
        <p14:creationId xmlns:p14="http://schemas.microsoft.com/office/powerpoint/2010/main" val="262377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algn="l"/>
            <a:r>
              <a:rPr lang="es-ES_tradnl" sz="2400" b="1" dirty="0">
                <a:solidFill>
                  <a:srgbClr val="7F7F7F"/>
                </a:solidFill>
                <a:latin typeface="Century Gothic" panose="020B0502020202020204" pitchFamily="34" charset="0"/>
                <a:ea typeface="ＭＳ Ｐゴシック" panose="020B0600070205080204" pitchFamily="34" charset="-128"/>
              </a:rPr>
              <a:t>Redes Neuronales Recurrentes</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63625"/>
            <a:ext cx="8229600" cy="3703638"/>
          </a:xfrm>
        </p:spPr>
        <p:txBody>
          <a:bodyPr/>
          <a:lstStyle/>
          <a:p>
            <a:r>
              <a:rPr lang="es-CR" sz="1600" dirty="0">
                <a:solidFill>
                  <a:srgbClr val="595959"/>
                </a:solidFill>
                <a:latin typeface="Myriad Pro" panose="020B0503030403020204" pitchFamily="34" charset="0"/>
                <a:ea typeface="ＭＳ Ｐゴシック" panose="020B0600070205080204" pitchFamily="34" charset="-128"/>
              </a:rPr>
              <a:t>Las RNN (Recurrent Neural Network) son muy efectivas para </a:t>
            </a:r>
            <a:r>
              <a:rPr lang="es-CR" sz="1600" b="1" dirty="0">
                <a:solidFill>
                  <a:srgbClr val="595959"/>
                </a:solidFill>
                <a:latin typeface="Myriad Pro" panose="020B0503030403020204" pitchFamily="34" charset="0"/>
                <a:ea typeface="ＭＳ Ｐゴシック" panose="020B0600070205080204" pitchFamily="34" charset="-128"/>
              </a:rPr>
              <a:t>datos secuenciales</a:t>
            </a:r>
            <a:r>
              <a:rPr lang="es-CR" sz="1600" dirty="0">
                <a:solidFill>
                  <a:srgbClr val="595959"/>
                </a:solidFill>
                <a:latin typeface="Myriad Pro" panose="020B0503030403020204" pitchFamily="34" charset="0"/>
                <a:ea typeface="ＭＳ Ｐゴシック" panose="020B0600070205080204" pitchFamily="34" charset="-128"/>
              </a:rPr>
              <a:t> y se utilizan en aplicaciones como comercio algorítmico, subtítulos de imágenes, clasificación de sentimientos, traducción de idiomas, clasificación de videos, etc.</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En las redes neuronales regulares, se asume que todas las entradas y salidas son independientes, pero en las RNN, </a:t>
            </a:r>
            <a:r>
              <a:rPr lang="es-CR" sz="1600" b="1" i="1" dirty="0">
                <a:solidFill>
                  <a:srgbClr val="595959"/>
                </a:solidFill>
                <a:latin typeface="Myriad Pro" panose="020B0503030403020204" pitchFamily="34" charset="0"/>
                <a:ea typeface="ＭＳ Ｐゴシック" panose="020B0600070205080204" pitchFamily="34" charset="-128"/>
              </a:rPr>
              <a:t>cada salida depende de la anterior</a:t>
            </a:r>
            <a:r>
              <a:rPr lang="es-CR" sz="1600" dirty="0">
                <a:solidFill>
                  <a:srgbClr val="595959"/>
                </a:solidFill>
                <a:latin typeface="Myriad Pro" panose="020B0503030403020204" pitchFamily="34" charset="0"/>
                <a:ea typeface="ＭＳ Ｐゴシック" panose="020B0600070205080204" pitchFamily="34" charset="-128"/>
              </a:rPr>
              <a:t>, lo que les permite capturar dependencias en secuencias, como en el </a:t>
            </a:r>
            <a:r>
              <a:rPr lang="es-CR" sz="1600" b="1" dirty="0">
                <a:solidFill>
                  <a:srgbClr val="595959"/>
                </a:solidFill>
                <a:latin typeface="Myriad Pro" panose="020B0503030403020204" pitchFamily="34" charset="0"/>
                <a:ea typeface="ＭＳ Ｐゴシック" panose="020B0600070205080204" pitchFamily="34" charset="-128"/>
              </a:rPr>
              <a:t>lenguaje</a:t>
            </a:r>
            <a:r>
              <a:rPr lang="es-CR" sz="1600" dirty="0">
                <a:solidFill>
                  <a:srgbClr val="595959"/>
                </a:solidFill>
                <a:latin typeface="Myriad Pro" panose="020B0503030403020204" pitchFamily="34" charset="0"/>
                <a:ea typeface="ＭＳ Ｐゴシック" panose="020B0600070205080204" pitchFamily="34" charset="-128"/>
              </a:rPr>
              <a:t>, donde la siguiente palabra depende de la palabra anterior y la anterior.</a:t>
            </a: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r>
              <a:rPr lang="es-CR" sz="1600" dirty="0">
                <a:solidFill>
                  <a:srgbClr val="595959"/>
                </a:solidFill>
                <a:latin typeface="Myriad Pro" panose="020B0503030403020204" pitchFamily="34" charset="0"/>
                <a:ea typeface="ＭＳ Ｐゴシック" panose="020B0600070205080204" pitchFamily="34" charset="-128"/>
              </a:rPr>
              <a:t>La palabra </a:t>
            </a:r>
            <a:r>
              <a:rPr lang="es-CR" sz="1600" b="1" dirty="0">
                <a:solidFill>
                  <a:srgbClr val="595959"/>
                </a:solidFill>
                <a:latin typeface="Myriad Pro" panose="020B0503030403020204" pitchFamily="34" charset="0"/>
                <a:ea typeface="ＭＳ Ｐゴシック" panose="020B0600070205080204" pitchFamily="34" charset="-128"/>
              </a:rPr>
              <a:t>recurrente</a:t>
            </a:r>
            <a:r>
              <a:rPr lang="es-CR" sz="1600" dirty="0">
                <a:solidFill>
                  <a:srgbClr val="595959"/>
                </a:solidFill>
                <a:latin typeface="Myriad Pro" panose="020B0503030403020204" pitchFamily="34" charset="0"/>
                <a:ea typeface="ＭＳ Ｐゴシック" panose="020B0600070205080204" pitchFamily="34" charset="-128"/>
              </a:rPr>
              <a:t> en el nombre de esta red neuronal proviene del hecho de que tiene conexiones </a:t>
            </a:r>
            <a:r>
              <a:rPr lang="es-CR" sz="1600" i="1" dirty="0">
                <a:solidFill>
                  <a:srgbClr val="595959"/>
                </a:solidFill>
                <a:latin typeface="Myriad Pro" panose="020B0503030403020204" pitchFamily="34" charset="0"/>
                <a:ea typeface="ＭＳ Ｐゴシック" panose="020B0600070205080204" pitchFamily="34" charset="-128"/>
              </a:rPr>
              <a:t>cíclicas</a:t>
            </a:r>
            <a:r>
              <a:rPr lang="es-CR" sz="1600" dirty="0">
                <a:solidFill>
                  <a:srgbClr val="595959"/>
                </a:solidFill>
                <a:latin typeface="Myriad Pro" panose="020B0503030403020204" pitchFamily="34" charset="0"/>
                <a:ea typeface="ＭＳ Ｐゴシック" panose="020B0600070205080204" pitchFamily="34" charset="-128"/>
              </a:rPr>
              <a:t> y se realiza el mismo cálculo en cada elemento de la secuencia. Esto le permite aprender (o memorizar) partes de los datos para hacer predicciones sobre el futuro. La ventaja de un RNN es que puede escalar a secuencias mucho más largas que los modelos que no se basan en secuencias.</a:t>
            </a:r>
          </a:p>
          <a:p>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2</a:t>
            </a:fld>
            <a:endParaRPr lang="en-US" altLang="es-CR"/>
          </a:p>
        </p:txBody>
      </p:sp>
    </p:spTree>
    <p:extLst>
      <p:ext uri="{BB962C8B-B14F-4D97-AF65-F5344CB8AC3E}">
        <p14:creationId xmlns:p14="http://schemas.microsoft.com/office/powerpoint/2010/main" val="132877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Tipos de Datos en RNNs</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200149"/>
            <a:ext cx="8229600" cy="3224894"/>
          </a:xfrm>
        </p:spPr>
        <p:txBody>
          <a:bodyPr/>
          <a:lstStyle/>
          <a:p>
            <a:pPr marL="0" indent="0">
              <a:buNone/>
            </a:pPr>
            <a:r>
              <a:rPr lang="es-CR" sz="2000" dirty="0">
                <a:solidFill>
                  <a:srgbClr val="595959"/>
                </a:solidFill>
                <a:latin typeface="Myriad Pro" panose="020B0503030403020204" pitchFamily="34" charset="0"/>
                <a:ea typeface="ＭＳ Ｐゴシック" panose="020B0600070205080204" pitchFamily="34" charset="-128"/>
              </a:rPr>
              <a:t>Las RNN se utilizan con frecuencia para tareas como el procesamiento del lenguaje natural, la traducción automática y el comercio algorítmico, y han dado resultados tremendos en ellas. Para estas tareas, necesitamos </a:t>
            </a:r>
            <a:r>
              <a:rPr lang="es-CR" sz="2000" b="1" dirty="0">
                <a:solidFill>
                  <a:srgbClr val="595959"/>
                </a:solidFill>
                <a:latin typeface="Myriad Pro" panose="020B0503030403020204" pitchFamily="34" charset="0"/>
                <a:ea typeface="ＭＳ Ｐゴシック" panose="020B0600070205080204" pitchFamily="34" charset="-128"/>
              </a:rPr>
              <a:t>datos secuenciales </a:t>
            </a:r>
            <a:r>
              <a:rPr lang="es-CR" sz="2000" dirty="0">
                <a:solidFill>
                  <a:srgbClr val="595959"/>
                </a:solidFill>
                <a:latin typeface="Myriad Pro" panose="020B0503030403020204" pitchFamily="34" charset="0"/>
                <a:ea typeface="ＭＳ Ｐゴシック" panose="020B0600070205080204" pitchFamily="34" charset="-128"/>
              </a:rPr>
              <a:t>o</a:t>
            </a:r>
            <a:r>
              <a:rPr lang="es-CR" sz="2000" b="1" dirty="0">
                <a:solidFill>
                  <a:srgbClr val="595959"/>
                </a:solidFill>
                <a:latin typeface="Myriad Pro" panose="020B0503030403020204" pitchFamily="34" charset="0"/>
                <a:ea typeface="ＭＳ Ｐゴシック" panose="020B0600070205080204" pitchFamily="34" charset="-128"/>
              </a:rPr>
              <a:t> de series de tiempo</a:t>
            </a:r>
            <a:r>
              <a:rPr lang="es-CR" sz="2000" dirty="0">
                <a:solidFill>
                  <a:srgbClr val="595959"/>
                </a:solidFill>
                <a:latin typeface="Myriad Pro" panose="020B0503030403020204" pitchFamily="34" charset="0"/>
                <a:ea typeface="ＭＳ Ｐゴシック" panose="020B0600070205080204" pitchFamily="34" charset="-128"/>
              </a:rPr>
              <a:t>, es decir, los datos tienen un </a:t>
            </a:r>
            <a:r>
              <a:rPr lang="es-CR" sz="2000" i="1" dirty="0">
                <a:solidFill>
                  <a:srgbClr val="595959"/>
                </a:solidFill>
                <a:latin typeface="Myriad Pro" panose="020B0503030403020204" pitchFamily="34" charset="0"/>
                <a:ea typeface="ＭＳ Ｐゴシック" panose="020B0600070205080204" pitchFamily="34" charset="-128"/>
              </a:rPr>
              <a:t>orden fijo</a:t>
            </a:r>
            <a:r>
              <a:rPr lang="es-CR" sz="2000" dirty="0">
                <a:solidFill>
                  <a:srgbClr val="595959"/>
                </a:solidFill>
                <a:latin typeface="Myriad Pro" panose="020B0503030403020204" pitchFamily="34" charset="0"/>
                <a:ea typeface="ＭＳ Ｐゴシック" panose="020B0600070205080204" pitchFamily="34" charset="-128"/>
              </a:rPr>
              <a:t>. Por ejemplo, los idiomas y la música tienen un orden fijo. Cuando hablamos o escribimos oraciones, siguen un marco, que es lo que nos permite comprenderlas. Si rompemos las reglas y mezclamos palabras que no se correlacionan, entonces la oración ya no tiene sentido.</a:t>
            </a: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3</a:t>
            </a:fld>
            <a:endParaRPr lang="en-US" altLang="es-CR"/>
          </a:p>
        </p:txBody>
      </p:sp>
    </p:spTree>
    <p:extLst>
      <p:ext uri="{BB962C8B-B14F-4D97-AF65-F5344CB8AC3E}">
        <p14:creationId xmlns:p14="http://schemas.microsoft.com/office/powerpoint/2010/main" val="183042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MNIST con RNN </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199" y="1063625"/>
            <a:ext cx="8229599" cy="2036036"/>
          </a:xfrm>
        </p:spPr>
        <p:txBody>
          <a:bodyPr/>
          <a:lstStyle/>
          <a:p>
            <a:pPr marL="0" indent="0" algn="just">
              <a:buNone/>
            </a:pPr>
            <a:r>
              <a:rPr lang="es-CR" sz="1600" dirty="0">
                <a:solidFill>
                  <a:srgbClr val="595959"/>
                </a:solidFill>
                <a:latin typeface="Myriad Pro" panose="020B0503030403020204" pitchFamily="34" charset="0"/>
                <a:ea typeface="ＭＳ Ｐゴシック" panose="020B0600070205080204" pitchFamily="34" charset="-128"/>
              </a:rPr>
              <a:t>Las RNN son una familia de redes que son adecuadas para aprender representaciones de datos secuenciales como texto en procesamiento de lenguaje natural (NLP) o un flujo de datos de sensores en instrumentación. Si bien cada muestra de datos de MNIST no es de naturaleza secuencial, no es difícil imaginar que cada imagen pueda interpretarse como una secuencia de filas o columnas de píxeles. Por lo tanto, un modelo basado en RNN puede procesar cada imagen MNIST como una </a:t>
            </a:r>
            <a:r>
              <a:rPr lang="es-CR" sz="1600" i="1" dirty="0">
                <a:solidFill>
                  <a:srgbClr val="595959"/>
                </a:solidFill>
                <a:latin typeface="Myriad Pro" panose="020B0503030403020204" pitchFamily="34" charset="0"/>
                <a:ea typeface="ＭＳ Ｐゴシック" panose="020B0600070205080204" pitchFamily="34" charset="-128"/>
              </a:rPr>
              <a:t>secuencia de vectores de entrada de 28 elementos con pasos de tiempo iguales a 28</a:t>
            </a:r>
            <a:r>
              <a:rPr lang="es-CR" sz="1600" dirty="0">
                <a:solidFill>
                  <a:srgbClr val="595959"/>
                </a:solidFill>
                <a:latin typeface="Myriad Pro" panose="020B0503030403020204" pitchFamily="34" charset="0"/>
                <a:ea typeface="ＭＳ Ｐゴシック" panose="020B0600070205080204" pitchFamily="34" charset="-128"/>
              </a:rPr>
              <a:t>. </a:t>
            </a:r>
          </a:p>
          <a:p>
            <a:pPr marL="0" indent="0" algn="just">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lgn="just">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lgn="just">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pPr marL="0" indent="0">
              <a:buNone/>
            </a:pPr>
            <a:r>
              <a:rPr lang="es-CR" sz="1800" dirty="0">
                <a:solidFill>
                  <a:srgbClr val="595959"/>
                </a:solidFill>
                <a:latin typeface="Myriad Pro" panose="020B0503030403020204" pitchFamily="34" charset="0"/>
                <a:ea typeface="ＭＳ Ｐゴシック" panose="020B0600070205080204" pitchFamily="34" charset="-128"/>
              </a:rPr>
              <a:t> </a:t>
            </a:r>
            <a:endParaRPr lang="es-CR" sz="1600" dirty="0">
              <a:solidFill>
                <a:srgbClr val="595959"/>
              </a:solidFill>
              <a:latin typeface="Myriad Pro" panose="020B0503030403020204" pitchFamily="34" charset="0"/>
              <a:ea typeface="ＭＳ Ｐゴシック" panose="020B0600070205080204" pitchFamily="34" charset="-128"/>
            </a:endParaRP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4</a:t>
            </a:fld>
            <a:endParaRPr lang="en-US" altLang="es-CR"/>
          </a:p>
        </p:txBody>
      </p:sp>
      <p:pic>
        <p:nvPicPr>
          <p:cNvPr id="6" name="Imagen 5">
            <a:extLst>
              <a:ext uri="{FF2B5EF4-FFF2-40B4-BE49-F238E27FC236}">
                <a16:creationId xmlns:a16="http://schemas.microsoft.com/office/drawing/2014/main" id="{73A244FD-8D2D-5A46-8DB5-67EA41622BE7}"/>
              </a:ext>
            </a:extLst>
          </p:cNvPr>
          <p:cNvPicPr/>
          <p:nvPr/>
        </p:nvPicPr>
        <p:blipFill>
          <a:blip r:embed="rId2"/>
          <a:stretch>
            <a:fillRect/>
          </a:stretch>
        </p:blipFill>
        <p:spPr>
          <a:xfrm>
            <a:off x="1775670" y="3211662"/>
            <a:ext cx="5128825" cy="1443600"/>
          </a:xfrm>
          <a:prstGeom prst="rect">
            <a:avLst/>
          </a:prstGeom>
        </p:spPr>
      </p:pic>
    </p:spTree>
    <p:extLst>
      <p:ext uri="{BB962C8B-B14F-4D97-AF65-F5344CB8AC3E}">
        <p14:creationId xmlns:p14="http://schemas.microsoft.com/office/powerpoint/2010/main" val="342690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Recurrencia</a:t>
            </a:r>
            <a:endParaRPr lang="es-CR" sz="2400" dirty="0"/>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63625"/>
            <a:ext cx="8229599" cy="3703638"/>
          </a:xfrm>
        </p:spPr>
        <p:txBody>
          <a:bodyPr/>
          <a:lstStyle/>
          <a:p>
            <a:pPr marL="0" indent="0">
              <a:buNone/>
            </a:pPr>
            <a:r>
              <a:rPr lang="es-CR" sz="1800" dirty="0">
                <a:solidFill>
                  <a:srgbClr val="595959"/>
                </a:solidFill>
                <a:latin typeface="Myriad Pro" panose="020B0503030403020204" pitchFamily="34" charset="0"/>
                <a:ea typeface="ＭＳ Ｐゴシック" panose="020B0600070205080204" pitchFamily="34" charset="-128"/>
              </a:rPr>
              <a:t>Existen varios tipos de RNN, estás son variantes de las versión más básica de RNN, nosotros explicaremos la más simple a detalle. Pero antes mencionaremos los diferentes tipos.</a:t>
            </a:r>
          </a:p>
          <a:p>
            <a:pPr marL="0" indent="0">
              <a:buNone/>
            </a:pPr>
            <a:endParaRPr lang="es-CR" sz="1800" dirty="0">
              <a:solidFill>
                <a:srgbClr val="595959"/>
              </a:solidFill>
              <a:latin typeface="Myriad Pro" panose="020B0503030403020204" pitchFamily="34" charset="0"/>
              <a:ea typeface="ＭＳ Ｐゴシック" panose="020B0600070205080204" pitchFamily="34" charset="-128"/>
            </a:endParaRPr>
          </a:p>
          <a:p>
            <a:r>
              <a:rPr lang="es-CR" sz="1800" i="1" dirty="0">
                <a:solidFill>
                  <a:srgbClr val="595959"/>
                </a:solidFill>
                <a:latin typeface="Myriad Pro" panose="020B0503030403020204" pitchFamily="34" charset="0"/>
                <a:ea typeface="ＭＳ Ｐゴシック" panose="020B0600070205080204" pitchFamily="34" charset="-128"/>
              </a:rPr>
              <a:t>Vainilla/Simple RNNs.</a:t>
            </a:r>
          </a:p>
          <a:p>
            <a:r>
              <a:rPr lang="es-CR" sz="1800" i="1" dirty="0">
                <a:solidFill>
                  <a:srgbClr val="595959"/>
                </a:solidFill>
                <a:latin typeface="Myriad Pro" panose="020B0503030403020204" pitchFamily="34" charset="0"/>
                <a:ea typeface="ＭＳ Ｐゴシック" panose="020B0600070205080204" pitchFamily="34" charset="-128"/>
              </a:rPr>
              <a:t>RNN Bidireccionales.</a:t>
            </a:r>
            <a:endParaRPr lang="es-CR" sz="1800" dirty="0">
              <a:solidFill>
                <a:srgbClr val="595959"/>
              </a:solidFill>
              <a:latin typeface="Myriad Pro" panose="020B0503030403020204" pitchFamily="34" charset="0"/>
              <a:ea typeface="ＭＳ Ｐゴシック" panose="020B0600070205080204" pitchFamily="34" charset="-128"/>
            </a:endParaRPr>
          </a:p>
          <a:p>
            <a:r>
              <a:rPr lang="es-CR" sz="1800" i="1" dirty="0">
                <a:solidFill>
                  <a:srgbClr val="595959"/>
                </a:solidFill>
                <a:latin typeface="Myriad Pro" panose="020B0503030403020204" pitchFamily="34" charset="0"/>
                <a:ea typeface="ＭＳ Ｐゴシック" panose="020B0600070205080204" pitchFamily="34" charset="-128"/>
              </a:rPr>
              <a:t>Memoria a corto plazo (Long Short-</a:t>
            </a:r>
            <a:r>
              <a:rPr lang="es-CR" sz="1800" i="1" dirty="0" err="1">
                <a:solidFill>
                  <a:srgbClr val="595959"/>
                </a:solidFill>
                <a:latin typeface="Myriad Pro" panose="020B0503030403020204" pitchFamily="34" charset="0"/>
                <a:ea typeface="ＭＳ Ｐゴシック" panose="020B0600070205080204" pitchFamily="34" charset="-128"/>
              </a:rPr>
              <a:t>Term</a:t>
            </a:r>
            <a:r>
              <a:rPr lang="es-CR" sz="1800" i="1" dirty="0">
                <a:solidFill>
                  <a:srgbClr val="595959"/>
                </a:solidFill>
                <a:latin typeface="Myriad Pro" panose="020B0503030403020204" pitchFamily="34" charset="0"/>
                <a:ea typeface="ＭＳ Ｐゴシック" panose="020B0600070205080204" pitchFamily="34" charset="-128"/>
              </a:rPr>
              <a:t> Memory (LSTM)) </a:t>
            </a:r>
          </a:p>
          <a:p>
            <a:r>
              <a:rPr lang="es-CR" sz="1800" i="1" dirty="0">
                <a:solidFill>
                  <a:srgbClr val="595959"/>
                </a:solidFill>
                <a:latin typeface="Myriad Pro" panose="020B0503030403020204" pitchFamily="34" charset="0"/>
                <a:ea typeface="ＭＳ Ｐゴシック" panose="020B0600070205080204" pitchFamily="34" charset="-128"/>
              </a:rPr>
              <a:t>Unidades recurrentes cerradas.</a:t>
            </a:r>
          </a:p>
          <a:p>
            <a:r>
              <a:rPr lang="es-CR" sz="1800" i="1" dirty="0">
                <a:solidFill>
                  <a:srgbClr val="595959"/>
                </a:solidFill>
                <a:latin typeface="Myriad Pro" panose="020B0503030403020204" pitchFamily="34" charset="0"/>
                <a:ea typeface="ＭＳ Ｐゴシック" panose="020B0600070205080204" pitchFamily="34" charset="-128"/>
              </a:rPr>
              <a:t>RNN profundas.</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5</a:t>
            </a:fld>
            <a:endParaRPr lang="en-US" altLang="es-CR"/>
          </a:p>
        </p:txBody>
      </p:sp>
    </p:spTree>
    <p:extLst>
      <p:ext uri="{BB962C8B-B14F-4D97-AF65-F5344CB8AC3E}">
        <p14:creationId xmlns:p14="http://schemas.microsoft.com/office/powerpoint/2010/main" val="452449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457200" y="1063626"/>
                <a:ext cx="8229599" cy="1851024"/>
              </a:xfrm>
            </p:spPr>
            <p:txBody>
              <a:bodyPr/>
              <a:lstStyle/>
              <a:p>
                <a:pPr marL="0" indent="0" algn="just">
                  <a:buNone/>
                </a:pPr>
                <a:r>
                  <a:rPr lang="es-CR" sz="1600" dirty="0">
                    <a:solidFill>
                      <a:srgbClr val="595959"/>
                    </a:solidFill>
                    <a:latin typeface="Myriad Pro" panose="020B0503030403020204" pitchFamily="34" charset="0"/>
                  </a:rPr>
                  <a:t>Las CNN se caracterizan por la </a:t>
                </a:r>
                <a:r>
                  <a:rPr lang="es-CR" sz="1600" b="1" dirty="0">
                    <a:solidFill>
                      <a:srgbClr val="595959"/>
                    </a:solidFill>
                    <a:latin typeface="Myriad Pro" panose="020B0503030403020204" pitchFamily="34" charset="0"/>
                  </a:rPr>
                  <a:t>convolución</a:t>
                </a:r>
                <a:r>
                  <a:rPr lang="es-CR" sz="1600" dirty="0">
                    <a:solidFill>
                      <a:srgbClr val="595959"/>
                    </a:solidFill>
                    <a:latin typeface="Myriad Pro" panose="020B0503030403020204" pitchFamily="34" charset="0"/>
                  </a:rPr>
                  <a:t> de los núcleos a través del mapa de características de entrada, por otra parte la salida de la RNN es una función </a:t>
                </a:r>
                <a:r>
                  <a:rPr lang="es-CR" sz="1600" b="1" dirty="0">
                    <a:solidFill>
                      <a:srgbClr val="595959"/>
                    </a:solidFill>
                    <a:latin typeface="Myriad Pro" panose="020B0503030403020204" pitchFamily="34" charset="0"/>
                  </a:rPr>
                  <a:t>no solo de la entrada actual, sino también de la salida anterior o del estado oculto. </a:t>
                </a:r>
              </a:p>
              <a:p>
                <a:pPr marL="0" indent="0" algn="just">
                  <a:buNone/>
                </a:pPr>
                <a:r>
                  <a:rPr lang="es-CR" sz="1600" dirty="0">
                    <a:solidFill>
                      <a:srgbClr val="595959"/>
                    </a:solidFill>
                    <a:latin typeface="Myriad Pro" panose="020B0503030403020204" pitchFamily="34" charset="0"/>
                  </a:rPr>
                  <a:t>Dado que la salida anterior también es una función de la entrada anterior, la salida actual también es una función de la salida y la entrada anteriores y así sucesivamente. La capa SimpleRNN en Keras es una versión simplificada del verdadero RNN. La siguiente ecuación describe la </a:t>
                </a:r>
                <a:r>
                  <a:rPr lang="es-CR" sz="1600" b="1" dirty="0">
                    <a:solidFill>
                      <a:srgbClr val="595959"/>
                    </a:solidFill>
                    <a:latin typeface="Myriad Pro" panose="020B0503030403020204" pitchFamily="34" charset="0"/>
                  </a:rPr>
                  <a:t>salida</a:t>
                </a:r>
                <a:r>
                  <a:rPr lang="es-CR" sz="1600" dirty="0">
                    <a:solidFill>
                      <a:srgbClr val="595959"/>
                    </a:solidFill>
                    <a:latin typeface="Myriad Pro" panose="020B0503030403020204" pitchFamily="34" charset="0"/>
                  </a:rPr>
                  <a:t> de SimpleRNN:</a:t>
                </a:r>
              </a:p>
              <a:p>
                <a:pPr marL="0" indent="0" algn="just">
                  <a:buNone/>
                </a:pPr>
                <a:endParaRPr lang="es-CR" sz="1600" b="1" dirty="0">
                  <a:solidFill>
                    <a:srgbClr val="595959"/>
                  </a:solidFill>
                  <a:latin typeface="Myriad Pro" panose="020B050303040302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s-ES" sz="1600" i="1" smtClean="0">
                              <a:solidFill>
                                <a:srgbClr val="595959"/>
                              </a:solidFill>
                              <a:latin typeface="Cambria Math" panose="02040503050406030204" pitchFamily="18" charset="0"/>
                              <a:ea typeface="Cambria Math" panose="02040503050406030204" pitchFamily="18" charset="0"/>
                            </a:rPr>
                          </m:ctrlPr>
                        </m:sSubPr>
                        <m:e>
                          <m:r>
                            <a:rPr lang="es-ES" sz="1600" b="0" i="1" smtClean="0">
                              <a:solidFill>
                                <a:srgbClr val="595959"/>
                              </a:solidFill>
                              <a:latin typeface="Cambria Math" panose="02040503050406030204" pitchFamily="18" charset="0"/>
                              <a:ea typeface="Cambria Math" panose="02040503050406030204" pitchFamily="18" charset="0"/>
                            </a:rPr>
                            <m:t>h</m:t>
                          </m:r>
                        </m:e>
                        <m:sub>
                          <m:r>
                            <a:rPr lang="es-ES" sz="1600" b="0" i="1" smtClean="0">
                              <a:solidFill>
                                <a:srgbClr val="595959"/>
                              </a:solidFill>
                              <a:latin typeface="Cambria Math" panose="02040503050406030204" pitchFamily="18" charset="0"/>
                              <a:ea typeface="Cambria Math" panose="02040503050406030204" pitchFamily="18" charset="0"/>
                            </a:rPr>
                            <m:t>𝑡</m:t>
                          </m:r>
                        </m:sub>
                      </m:sSub>
                      <m:r>
                        <a:rPr lang="es-ES" sz="1600" i="1">
                          <a:solidFill>
                            <a:srgbClr val="595959"/>
                          </a:solidFill>
                          <a:latin typeface="Cambria Math" panose="02040503050406030204" pitchFamily="18" charset="0"/>
                          <a:ea typeface="Cambria Math" panose="02040503050406030204" pitchFamily="18" charset="0"/>
                        </a:rPr>
                        <m:t>=</m:t>
                      </m:r>
                      <m:r>
                        <m:rPr>
                          <m:sty m:val="p"/>
                        </m:rPr>
                        <a:rPr lang="es-ES" sz="1600" b="0" i="0" smtClean="0">
                          <a:solidFill>
                            <a:srgbClr val="595959"/>
                          </a:solidFill>
                          <a:latin typeface="Cambria Math" panose="02040503050406030204" pitchFamily="18" charset="0"/>
                          <a:ea typeface="Cambria Math" panose="02040503050406030204" pitchFamily="18" charset="0"/>
                        </a:rPr>
                        <m:t>tanh</m:t>
                      </m:r>
                      <m:r>
                        <a:rPr lang="es-ES" sz="1600" b="0" i="1" smtClean="0">
                          <a:solidFill>
                            <a:srgbClr val="595959"/>
                          </a:solidFill>
                          <a:latin typeface="Cambria Math" panose="02040503050406030204" pitchFamily="18" charset="0"/>
                          <a:ea typeface="Cambria Math" panose="02040503050406030204" pitchFamily="18" charset="0"/>
                        </a:rPr>
                        <m:t>⁡(</m:t>
                      </m:r>
                      <m:r>
                        <a:rPr lang="es-ES" sz="1600" b="0" i="1" smtClean="0">
                          <a:solidFill>
                            <a:srgbClr val="595959"/>
                          </a:solidFill>
                          <a:latin typeface="Cambria Math" panose="02040503050406030204" pitchFamily="18" charset="0"/>
                          <a:ea typeface="Cambria Math" panose="02040503050406030204" pitchFamily="18" charset="0"/>
                        </a:rPr>
                        <m:t>𝑏</m:t>
                      </m:r>
                      <m:r>
                        <a:rPr lang="es-ES" sz="1600" b="0" i="1" smtClean="0">
                          <a:solidFill>
                            <a:srgbClr val="595959"/>
                          </a:solidFill>
                          <a:latin typeface="Cambria Math" panose="02040503050406030204" pitchFamily="18" charset="0"/>
                          <a:ea typeface="Cambria Math" panose="02040503050406030204" pitchFamily="18" charset="0"/>
                        </a:rPr>
                        <m:t>+ </m:t>
                      </m:r>
                      <m:sSub>
                        <m:sSubPr>
                          <m:ctrlPr>
                            <a:rPr lang="es-ES" sz="1600" b="0" i="1" smtClean="0">
                              <a:solidFill>
                                <a:srgbClr val="595959"/>
                              </a:solidFill>
                              <a:latin typeface="Cambria Math" panose="02040503050406030204" pitchFamily="18" charset="0"/>
                              <a:ea typeface="Cambria Math" panose="02040503050406030204" pitchFamily="18" charset="0"/>
                            </a:rPr>
                          </m:ctrlPr>
                        </m:sSubPr>
                        <m:e>
                          <m:r>
                            <a:rPr lang="es-ES" sz="1600" b="0" i="1" smtClean="0">
                              <a:solidFill>
                                <a:srgbClr val="595959"/>
                              </a:solidFill>
                              <a:latin typeface="Cambria Math" panose="02040503050406030204" pitchFamily="18" charset="0"/>
                              <a:ea typeface="Cambria Math" panose="02040503050406030204" pitchFamily="18" charset="0"/>
                            </a:rPr>
                            <m:t>𝑊h</m:t>
                          </m:r>
                        </m:e>
                        <m:sub>
                          <m:r>
                            <a:rPr lang="es-ES" sz="1600" b="0" i="1" smtClean="0">
                              <a:solidFill>
                                <a:srgbClr val="595959"/>
                              </a:solidFill>
                              <a:latin typeface="Cambria Math" panose="02040503050406030204" pitchFamily="18" charset="0"/>
                              <a:ea typeface="Cambria Math" panose="02040503050406030204" pitchFamily="18" charset="0"/>
                            </a:rPr>
                            <m:t>𝑡</m:t>
                          </m:r>
                          <m:r>
                            <a:rPr lang="es-ES" sz="1600" b="0" i="1" smtClean="0">
                              <a:solidFill>
                                <a:srgbClr val="595959"/>
                              </a:solidFill>
                              <a:latin typeface="Cambria Math" panose="02040503050406030204" pitchFamily="18" charset="0"/>
                              <a:ea typeface="Cambria Math" panose="02040503050406030204" pitchFamily="18" charset="0"/>
                            </a:rPr>
                            <m:t>−1</m:t>
                          </m:r>
                        </m:sub>
                      </m:sSub>
                      <m:r>
                        <a:rPr lang="es-ES" sz="1600" b="0" i="1" smtClean="0">
                          <a:solidFill>
                            <a:srgbClr val="595959"/>
                          </a:solidFill>
                          <a:latin typeface="Cambria Math" panose="02040503050406030204" pitchFamily="18" charset="0"/>
                          <a:ea typeface="Cambria Math" panose="02040503050406030204" pitchFamily="18" charset="0"/>
                        </a:rPr>
                        <m:t>+</m:t>
                      </m:r>
                      <m:sSub>
                        <m:sSubPr>
                          <m:ctrlPr>
                            <a:rPr lang="es-ES" sz="1600" b="0" i="1" smtClean="0">
                              <a:solidFill>
                                <a:srgbClr val="595959"/>
                              </a:solidFill>
                              <a:latin typeface="Cambria Math" panose="02040503050406030204" pitchFamily="18" charset="0"/>
                              <a:ea typeface="Cambria Math" panose="02040503050406030204" pitchFamily="18" charset="0"/>
                            </a:rPr>
                          </m:ctrlPr>
                        </m:sSubPr>
                        <m:e>
                          <m:r>
                            <a:rPr lang="es-ES" sz="1600" b="0" i="1" smtClean="0">
                              <a:solidFill>
                                <a:srgbClr val="595959"/>
                              </a:solidFill>
                              <a:latin typeface="Cambria Math" panose="02040503050406030204" pitchFamily="18" charset="0"/>
                              <a:ea typeface="Cambria Math" panose="02040503050406030204" pitchFamily="18" charset="0"/>
                            </a:rPr>
                            <m:t>𝑈𝑥</m:t>
                          </m:r>
                        </m:e>
                        <m:sub>
                          <m:r>
                            <a:rPr lang="es-ES" sz="1600" b="0" i="1" smtClean="0">
                              <a:solidFill>
                                <a:srgbClr val="595959"/>
                              </a:solidFill>
                              <a:latin typeface="Cambria Math" panose="02040503050406030204" pitchFamily="18" charset="0"/>
                              <a:ea typeface="Cambria Math" panose="02040503050406030204" pitchFamily="18" charset="0"/>
                            </a:rPr>
                            <m:t>𝑡</m:t>
                          </m:r>
                        </m:sub>
                      </m:sSub>
                      <m:r>
                        <a:rPr lang="es-ES" sz="1600" b="0" i="1" smtClean="0">
                          <a:solidFill>
                            <a:srgbClr val="595959"/>
                          </a:solidFill>
                          <a:latin typeface="Cambria Math" panose="02040503050406030204" pitchFamily="18" charset="0"/>
                          <a:ea typeface="Cambria Math" panose="02040503050406030204" pitchFamily="18" charset="0"/>
                        </a:rPr>
                        <m:t>)</m:t>
                      </m:r>
                    </m:oMath>
                  </m:oMathPara>
                </a14:m>
                <a:endParaRPr lang="es-CR" sz="1600" dirty="0">
                  <a:solidFill>
                    <a:srgbClr val="595959"/>
                  </a:solidFill>
                  <a:latin typeface="Myriad Pro" panose="020B0503030403020204" pitchFamily="34" charset="0"/>
                </a:endParaRPr>
              </a:p>
              <a:p>
                <a:pPr marL="0" indent="0">
                  <a:buNone/>
                </a:pPr>
                <a:endParaRPr lang="es-CR" sz="1600" dirty="0">
                  <a:solidFill>
                    <a:srgbClr val="595959"/>
                  </a:solidFill>
                  <a:latin typeface="Myriad Pro" panose="020B0503030403020204" pitchFamily="34" charset="0"/>
                </a:endParaRPr>
              </a:p>
              <a:p>
                <a:pPr marL="0" indent="0">
                  <a:buNone/>
                </a:pPr>
                <a:r>
                  <a:rPr lang="es-CR" sz="1600" dirty="0">
                    <a:solidFill>
                      <a:srgbClr val="595959"/>
                    </a:solidFill>
                    <a:latin typeface="Myriad Pro" panose="020B0503030403020204" pitchFamily="34" charset="0"/>
                  </a:rPr>
                  <a:t>En esta ecuación, </a:t>
                </a:r>
                <a:r>
                  <a:rPr lang="es-CR" sz="1600" dirty="0">
                    <a:solidFill>
                      <a:srgbClr val="595959"/>
                    </a:solidFill>
                    <a:latin typeface="Palatino Linotype" panose="02040502050505030304" pitchFamily="18" charset="0"/>
                  </a:rPr>
                  <a:t>b</a:t>
                </a:r>
                <a:r>
                  <a:rPr lang="es-CR" sz="1600" dirty="0">
                    <a:solidFill>
                      <a:srgbClr val="595959"/>
                    </a:solidFill>
                    <a:latin typeface="Myriad Pro" panose="020B0503030403020204" pitchFamily="34" charset="0"/>
                  </a:rPr>
                  <a:t> es el sesgo, mientras que </a:t>
                </a:r>
                <a:r>
                  <a:rPr lang="es-CR" sz="1600" dirty="0">
                    <a:solidFill>
                      <a:srgbClr val="595959"/>
                    </a:solidFill>
                    <a:latin typeface="Palatino Linotype" panose="02040502050505030304" pitchFamily="18" charset="0"/>
                  </a:rPr>
                  <a:t>W</a:t>
                </a:r>
                <a:r>
                  <a:rPr lang="es-CR" sz="1600" dirty="0">
                    <a:solidFill>
                      <a:srgbClr val="595959"/>
                    </a:solidFill>
                    <a:latin typeface="Myriad Pro" panose="020B0503030403020204" pitchFamily="34" charset="0"/>
                  </a:rPr>
                  <a:t> y </a:t>
                </a:r>
                <a:r>
                  <a:rPr lang="es-CR" sz="1600" dirty="0">
                    <a:solidFill>
                      <a:srgbClr val="595959"/>
                    </a:solidFill>
                    <a:latin typeface="Palatino Linotype" panose="02040502050505030304" pitchFamily="18" charset="0"/>
                  </a:rPr>
                  <a:t>U</a:t>
                </a:r>
                <a:r>
                  <a:rPr lang="es-CR" sz="1600" dirty="0">
                    <a:solidFill>
                      <a:srgbClr val="595959"/>
                    </a:solidFill>
                    <a:latin typeface="Myriad Pro" panose="020B0503030403020204" pitchFamily="34" charset="0"/>
                  </a:rPr>
                  <a:t> se denominan </a:t>
                </a:r>
                <a:r>
                  <a:rPr lang="es-CR" sz="1600" b="1" dirty="0">
                    <a:solidFill>
                      <a:srgbClr val="595959"/>
                    </a:solidFill>
                    <a:latin typeface="Myriad Pro" panose="020B0503030403020204" pitchFamily="34" charset="0"/>
                  </a:rPr>
                  <a:t>kernel recurrente </a:t>
                </a:r>
                <a:r>
                  <a:rPr lang="es-CR" sz="1600" dirty="0">
                    <a:solidFill>
                      <a:srgbClr val="595959"/>
                    </a:solidFill>
                    <a:latin typeface="Myriad Pro" panose="020B0503030403020204" pitchFamily="34" charset="0"/>
                  </a:rPr>
                  <a:t>(pesos para la salida anterior) y </a:t>
                </a:r>
                <a:r>
                  <a:rPr lang="es-CR" sz="1600" b="1" dirty="0">
                    <a:solidFill>
                      <a:srgbClr val="595959"/>
                    </a:solidFill>
                    <a:latin typeface="Myriad Pro" panose="020B0503030403020204" pitchFamily="34" charset="0"/>
                  </a:rPr>
                  <a:t>kernel</a:t>
                </a:r>
                <a:r>
                  <a:rPr lang="es-CR" sz="1600" dirty="0">
                    <a:solidFill>
                      <a:srgbClr val="595959"/>
                    </a:solidFill>
                    <a:latin typeface="Myriad Pro" panose="020B0503030403020204" pitchFamily="34" charset="0"/>
                  </a:rPr>
                  <a:t> (pesos para la entrada actual), respectivamente. El subíndice </a:t>
                </a:r>
                <a:r>
                  <a:rPr lang="es-CR" sz="1600" dirty="0">
                    <a:solidFill>
                      <a:srgbClr val="595959"/>
                    </a:solidFill>
                    <a:latin typeface="Palatino Linotype" panose="02040502050505030304" pitchFamily="18" charset="0"/>
                  </a:rPr>
                  <a:t>t</a:t>
                </a:r>
                <a:r>
                  <a:rPr lang="es-CR" sz="1600" dirty="0">
                    <a:solidFill>
                      <a:srgbClr val="595959"/>
                    </a:solidFill>
                    <a:latin typeface="Myriad Pro" panose="020B0503030403020204" pitchFamily="34" charset="0"/>
                  </a:rPr>
                  <a:t> se utiliza para indicar la posición en la secuencia.</a:t>
                </a:r>
                <a:endParaRPr lang="es-CR" sz="1600" dirty="0">
                  <a:solidFill>
                    <a:srgbClr val="595959"/>
                  </a:solidFill>
                  <a:latin typeface="Myriad Pro" panose="020B0503030403020204" pitchFamily="34" charset="0"/>
                  <a:ea typeface="ＭＳ Ｐゴシック" panose="020B0600070205080204" pitchFamily="34" charset="-128"/>
                </a:endParaRPr>
              </a:p>
              <a:p>
                <a:pPr marL="0" indent="0">
                  <a:buNone/>
                </a:pPr>
                <a:endParaRPr lang="es-CR" sz="1600" dirty="0"/>
              </a:p>
            </p:txBody>
          </p:sp>
        </mc:Choice>
        <mc:Fallback>
          <p:sp>
            <p:nvSpPr>
              <p:cNvPr id="3" name="Marcador de contenido 2">
                <a:extLst>
                  <a:ext uri="{FF2B5EF4-FFF2-40B4-BE49-F238E27FC236}">
                    <a16:creationId xmlns:a16="http://schemas.microsoft.com/office/drawing/2014/main" id="{66C88812-F42A-C24B-A06E-30FB949DBF0D}"/>
                  </a:ext>
                </a:extLst>
              </p:cNvPr>
              <p:cNvSpPr>
                <a:spLocks noGrp="1" noRot="1" noChangeAspect="1" noMove="1" noResize="1" noEditPoints="1" noAdjustHandles="1" noChangeArrowheads="1" noChangeShapeType="1" noTextEdit="1"/>
              </p:cNvSpPr>
              <p:nvPr>
                <p:ph idx="1"/>
              </p:nvPr>
            </p:nvSpPr>
            <p:spPr>
              <a:xfrm>
                <a:off x="457200" y="1063626"/>
                <a:ext cx="8229599" cy="1851024"/>
              </a:xfrm>
              <a:blipFill>
                <a:blip r:embed="rId2"/>
                <a:stretch>
                  <a:fillRect l="-463" t="-680" r="-463" b="-89796"/>
                </a:stretch>
              </a:blipFill>
            </p:spPr>
            <p:txBody>
              <a:bodyPr/>
              <a:lstStyle/>
              <a:p>
                <a:r>
                  <a:rPr lang="es-CR">
                    <a:noFill/>
                  </a:rPr>
                  <a:t> </a:t>
                </a:r>
              </a:p>
            </p:txBody>
          </p:sp>
        </mc:Fallback>
      </mc:AlternateContent>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6</a:t>
            </a:fld>
            <a:endParaRPr lang="en-US" altLang="es-CR"/>
          </a:p>
        </p:txBody>
      </p:sp>
      <p:sp>
        <p:nvSpPr>
          <p:cNvPr id="7" name="Título 1">
            <a:extLst>
              <a:ext uri="{FF2B5EF4-FFF2-40B4-BE49-F238E27FC236}">
                <a16:creationId xmlns:a16="http://schemas.microsoft.com/office/drawing/2014/main" id="{860D98D1-F0C1-5645-BFBC-9012A59325F6}"/>
              </a:ext>
            </a:extLst>
          </p:cNvPr>
          <p:cNvSpPr>
            <a:spLocks noGrp="1"/>
          </p:cNvSpPr>
          <p:nvPr>
            <p:ph type="title"/>
          </p:nvPr>
        </p:nvSpPr>
        <p:spPr/>
        <p:txBody>
          <a:bodyPr/>
          <a:lstStyle/>
          <a:p>
            <a:pPr marL="571500" indent="-571500" algn="l">
              <a:buFont typeface="Arial" panose="020B0604020202020204" pitchFamily="34" charset="0"/>
              <a:buChar char="•"/>
            </a:pPr>
            <a:r>
              <a:rPr lang="es-CR" sz="2400" dirty="0">
                <a:solidFill>
                  <a:srgbClr val="595959"/>
                </a:solidFill>
                <a:latin typeface="Myriad Pro" panose="020B0503030403020204" pitchFamily="34" charset="0"/>
                <a:ea typeface="ＭＳ Ｐゴシック" panose="020B0600070205080204" pitchFamily="34" charset="-128"/>
              </a:rPr>
              <a:t>Vainilla o SimpleRNN</a:t>
            </a:r>
            <a:endParaRPr lang="es-CR" sz="2400" dirty="0"/>
          </a:p>
        </p:txBody>
      </p:sp>
      <p:sp>
        <p:nvSpPr>
          <p:cNvPr id="12" name="Rectangle 8">
            <a:extLst>
              <a:ext uri="{FF2B5EF4-FFF2-40B4-BE49-F238E27FC236}">
                <a16:creationId xmlns:a16="http://schemas.microsoft.com/office/drawing/2014/main" id="{FB0FBFF5-9DA8-2144-9A5D-0605865854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13" name="Rectangle 10">
            <a:extLst>
              <a:ext uri="{FF2B5EF4-FFF2-40B4-BE49-F238E27FC236}">
                <a16:creationId xmlns:a16="http://schemas.microsoft.com/office/drawing/2014/main" id="{138AEA95-C123-4243-B85E-597132F9516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
        <p:nvSpPr>
          <p:cNvPr id="16" name="Rectangle 12">
            <a:extLst>
              <a:ext uri="{FF2B5EF4-FFF2-40B4-BE49-F238E27FC236}">
                <a16:creationId xmlns:a16="http://schemas.microsoft.com/office/drawing/2014/main" id="{A40CC619-9276-7A4F-BDF6-1F9932EB3F3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spTree>
    <p:extLst>
      <p:ext uri="{BB962C8B-B14F-4D97-AF65-F5344CB8AC3E}">
        <p14:creationId xmlns:p14="http://schemas.microsoft.com/office/powerpoint/2010/main" val="311426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1477" y="275863"/>
            <a:ext cx="5811865" cy="4491395"/>
          </a:xfrm>
        </p:spPr>
        <p:txBody>
          <a:bodyPr/>
          <a:lstStyle/>
          <a:p>
            <a:pPr marL="0" indent="0">
              <a:buNone/>
            </a:pPr>
            <a:r>
              <a:rPr lang="es-CR" sz="2000" dirty="0">
                <a:solidFill>
                  <a:srgbClr val="595959"/>
                </a:solidFill>
                <a:latin typeface="Myriad Pro" panose="020B0503030403020204" pitchFamily="34" charset="0"/>
              </a:rPr>
              <a:t>Las RNN pueden ser inicialmente más difíciles de entender en comparación con las MLP o las CNN. </a:t>
            </a:r>
          </a:p>
          <a:p>
            <a:pPr marL="0" indent="0">
              <a:buNone/>
            </a:pPr>
            <a:endParaRPr lang="es-CR" sz="2000" dirty="0">
              <a:solidFill>
                <a:srgbClr val="595959"/>
              </a:solidFill>
              <a:latin typeface="Myriad Pro" panose="020B0503030403020204" pitchFamily="34" charset="0"/>
            </a:endParaRPr>
          </a:p>
          <a:p>
            <a:r>
              <a:rPr lang="es-CR" sz="2000" dirty="0">
                <a:solidFill>
                  <a:srgbClr val="595959"/>
                </a:solidFill>
                <a:latin typeface="Myriad Pro" panose="020B0503030403020204" pitchFamily="34" charset="0"/>
              </a:rPr>
              <a:t>En un MLP, el </a:t>
            </a:r>
            <a:r>
              <a:rPr lang="es-CR" sz="2000" b="1" dirty="0">
                <a:solidFill>
                  <a:srgbClr val="595959"/>
                </a:solidFill>
                <a:latin typeface="Myriad Pro" panose="020B0503030403020204" pitchFamily="34" charset="0"/>
              </a:rPr>
              <a:t>perceptrón</a:t>
            </a:r>
            <a:r>
              <a:rPr lang="es-CR" sz="2000" dirty="0">
                <a:solidFill>
                  <a:srgbClr val="595959"/>
                </a:solidFill>
                <a:latin typeface="Myriad Pro" panose="020B0503030403020204" pitchFamily="34" charset="0"/>
              </a:rPr>
              <a:t> es la unidad fundamental. Un MLP es solo una </a:t>
            </a:r>
            <a:r>
              <a:rPr lang="es-CR" sz="2000" i="1" dirty="0">
                <a:solidFill>
                  <a:srgbClr val="595959"/>
                </a:solidFill>
                <a:latin typeface="Myriad Pro" panose="020B0503030403020204" pitchFamily="34" charset="0"/>
              </a:rPr>
              <a:t>red de perceptrones</a:t>
            </a:r>
            <a:r>
              <a:rPr lang="es-CR" sz="2000" dirty="0">
                <a:solidFill>
                  <a:srgbClr val="595959"/>
                </a:solidFill>
                <a:latin typeface="Myriad Pro" panose="020B0503030403020204" pitchFamily="34" charset="0"/>
              </a:rPr>
              <a:t>.</a:t>
            </a:r>
          </a:p>
          <a:p>
            <a:r>
              <a:rPr lang="es-CR" sz="2000" dirty="0">
                <a:solidFill>
                  <a:srgbClr val="595959"/>
                </a:solidFill>
                <a:latin typeface="Myriad Pro" panose="020B0503030403020204" pitchFamily="34" charset="0"/>
              </a:rPr>
              <a:t>En una CNN, el </a:t>
            </a:r>
            <a:r>
              <a:rPr lang="es-CR" sz="2000" b="1" dirty="0">
                <a:solidFill>
                  <a:srgbClr val="595959"/>
                </a:solidFill>
                <a:latin typeface="Myriad Pro" panose="020B0503030403020204" pitchFamily="34" charset="0"/>
              </a:rPr>
              <a:t>kernel</a:t>
            </a:r>
            <a:r>
              <a:rPr lang="es-CR" sz="2000" dirty="0">
                <a:solidFill>
                  <a:srgbClr val="595959"/>
                </a:solidFill>
                <a:latin typeface="Myriad Pro" panose="020B0503030403020204" pitchFamily="34" charset="0"/>
              </a:rPr>
              <a:t> es un parche o ventana que se desliza a través del </a:t>
            </a:r>
            <a:r>
              <a:rPr lang="es-CR" sz="2000" b="1" dirty="0">
                <a:solidFill>
                  <a:srgbClr val="595959"/>
                </a:solidFill>
                <a:latin typeface="Myriad Pro" panose="020B0503030403020204" pitchFamily="34" charset="0"/>
              </a:rPr>
              <a:t>mapa de características</a:t>
            </a:r>
            <a:r>
              <a:rPr lang="es-CR" sz="2000" dirty="0">
                <a:solidFill>
                  <a:srgbClr val="595959"/>
                </a:solidFill>
                <a:latin typeface="Myriad Pro" panose="020B0503030403020204" pitchFamily="34" charset="0"/>
              </a:rPr>
              <a:t> para generar otro mapa de características. </a:t>
            </a:r>
          </a:p>
          <a:p>
            <a:r>
              <a:rPr lang="es-CR" sz="2000" dirty="0">
                <a:solidFill>
                  <a:srgbClr val="595959"/>
                </a:solidFill>
                <a:latin typeface="Myriad Pro" panose="020B0503030403020204" pitchFamily="34" charset="0"/>
              </a:rPr>
              <a:t>En un RNN, lo más importante es el concepto de </a:t>
            </a:r>
            <a:r>
              <a:rPr lang="es-CR" sz="2000" b="1" dirty="0">
                <a:solidFill>
                  <a:srgbClr val="595959"/>
                </a:solidFill>
                <a:latin typeface="Myriad Pro" panose="020B0503030403020204" pitchFamily="34" charset="0"/>
              </a:rPr>
              <a:t>bucle/ciclo</a:t>
            </a:r>
            <a:r>
              <a:rPr lang="es-CR" sz="2000" dirty="0">
                <a:solidFill>
                  <a:srgbClr val="595959"/>
                </a:solidFill>
                <a:latin typeface="Myriad Pro" panose="020B0503030403020204" pitchFamily="34" charset="0"/>
              </a:rPr>
              <a:t> automático. De hecho, solo hay una celda.</a:t>
            </a:r>
          </a:p>
          <a:p>
            <a:pPr marL="0" indent="0">
              <a:buNone/>
            </a:pPr>
            <a:endParaRPr lang="es-CR" sz="1800" dirty="0">
              <a:solidFill>
                <a:srgbClr val="595959"/>
              </a:solidFill>
              <a:latin typeface="Myriad Pro" panose="020B0503030403020204" pitchFamily="34" charset="0"/>
            </a:endParaRPr>
          </a:p>
          <a:p>
            <a:pPr marL="0" indent="0">
              <a:buNone/>
            </a:pPr>
            <a:endParaRPr lang="es-CR" sz="1800" dirty="0">
              <a:solidFill>
                <a:srgbClr val="595959"/>
              </a:solidFill>
              <a:latin typeface="Myriad Pro" panose="020B0503030403020204" pitchFamily="34" charset="0"/>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7</a:t>
            </a:fld>
            <a:endParaRPr lang="en-US" altLang="es-CR"/>
          </a:p>
        </p:txBody>
      </p:sp>
      <p:sp>
        <p:nvSpPr>
          <p:cNvPr id="12" name="Rectangle 8">
            <a:extLst>
              <a:ext uri="{FF2B5EF4-FFF2-40B4-BE49-F238E27FC236}">
                <a16:creationId xmlns:a16="http://schemas.microsoft.com/office/drawing/2014/main" id="{FB0FBFF5-9DA8-2144-9A5D-0605865854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9" name="Imagen 8">
            <a:extLst>
              <a:ext uri="{FF2B5EF4-FFF2-40B4-BE49-F238E27FC236}">
                <a16:creationId xmlns:a16="http://schemas.microsoft.com/office/drawing/2014/main" id="{1CC05024-4327-EA4B-AC94-D2D3B8AA21C3}"/>
              </a:ext>
            </a:extLst>
          </p:cNvPr>
          <p:cNvPicPr/>
          <p:nvPr/>
        </p:nvPicPr>
        <p:blipFill>
          <a:blip r:embed="rId2"/>
          <a:stretch>
            <a:fillRect/>
          </a:stretch>
        </p:blipFill>
        <p:spPr>
          <a:xfrm>
            <a:off x="6743700" y="1507465"/>
            <a:ext cx="1752600" cy="2028190"/>
          </a:xfrm>
          <a:prstGeom prst="rect">
            <a:avLst/>
          </a:prstGeom>
        </p:spPr>
      </p:pic>
    </p:spTree>
    <p:extLst>
      <p:ext uri="{BB962C8B-B14F-4D97-AF65-F5344CB8AC3E}">
        <p14:creationId xmlns:p14="http://schemas.microsoft.com/office/powerpoint/2010/main" val="391901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201477" y="275864"/>
            <a:ext cx="5811865" cy="2141869"/>
          </a:xfrm>
        </p:spPr>
        <p:txBody>
          <a:bodyPr/>
          <a:lstStyle/>
          <a:p>
            <a:pPr marL="0" indent="0">
              <a:buNone/>
            </a:pPr>
            <a:endParaRPr lang="es-CR" sz="1800" dirty="0">
              <a:solidFill>
                <a:srgbClr val="595959"/>
              </a:solidFill>
              <a:latin typeface="Myriad Pro" panose="020B0503030403020204" pitchFamily="34" charset="0"/>
            </a:endParaRPr>
          </a:p>
          <a:p>
            <a:pPr marL="0" indent="0">
              <a:buNone/>
            </a:pPr>
            <a:r>
              <a:rPr lang="es-CR" sz="1800" dirty="0">
                <a:solidFill>
                  <a:srgbClr val="595959"/>
                </a:solidFill>
                <a:latin typeface="Myriad Pro" panose="020B0503030403020204" pitchFamily="34" charset="0"/>
              </a:rPr>
              <a:t>La ilusión de múltiples celdas aparece porque una celda existe por paso de tiempo, pero en realidad es la misma celda que se reutiliza repetidamente a menos que se “desenrolle” la red. Las redes neuronales subyacentes de los RNN se comparten entre las células.</a:t>
            </a:r>
          </a:p>
          <a:p>
            <a:pPr marL="0" indent="0">
              <a:buNone/>
            </a:pPr>
            <a:endParaRPr lang="es-CR" sz="1800" dirty="0">
              <a:solidFill>
                <a:srgbClr val="595959"/>
              </a:solidFill>
              <a:latin typeface="Myriad Pro" panose="020B0503030403020204" pitchFamily="34" charset="0"/>
            </a:endParaRPr>
          </a:p>
          <a:p>
            <a:pPr marL="0" indent="0">
              <a:buNone/>
            </a:pPr>
            <a:endParaRPr lang="es-CR" sz="1600" dirty="0"/>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8</a:t>
            </a:fld>
            <a:endParaRPr lang="en-US" altLang="es-CR"/>
          </a:p>
        </p:txBody>
      </p:sp>
      <p:sp>
        <p:nvSpPr>
          <p:cNvPr id="12" name="Rectangle 8">
            <a:extLst>
              <a:ext uri="{FF2B5EF4-FFF2-40B4-BE49-F238E27FC236}">
                <a16:creationId xmlns:a16="http://schemas.microsoft.com/office/drawing/2014/main" id="{FB0FBFF5-9DA8-2144-9A5D-0605865854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R"/>
          </a:p>
        </p:txBody>
      </p:sp>
      <p:pic>
        <p:nvPicPr>
          <p:cNvPr id="9" name="Imagen 8">
            <a:extLst>
              <a:ext uri="{FF2B5EF4-FFF2-40B4-BE49-F238E27FC236}">
                <a16:creationId xmlns:a16="http://schemas.microsoft.com/office/drawing/2014/main" id="{1CC05024-4327-EA4B-AC94-D2D3B8AA21C3}"/>
              </a:ext>
            </a:extLst>
          </p:cNvPr>
          <p:cNvPicPr/>
          <p:nvPr/>
        </p:nvPicPr>
        <p:blipFill>
          <a:blip r:embed="rId2"/>
          <a:stretch>
            <a:fillRect/>
          </a:stretch>
        </p:blipFill>
        <p:spPr>
          <a:xfrm>
            <a:off x="487680" y="2417733"/>
            <a:ext cx="1752600" cy="2028190"/>
          </a:xfrm>
          <a:prstGeom prst="rect">
            <a:avLst/>
          </a:prstGeom>
        </p:spPr>
      </p:pic>
      <p:pic>
        <p:nvPicPr>
          <p:cNvPr id="6" name="Imagen 5">
            <a:extLst>
              <a:ext uri="{FF2B5EF4-FFF2-40B4-BE49-F238E27FC236}">
                <a16:creationId xmlns:a16="http://schemas.microsoft.com/office/drawing/2014/main" id="{1EEE79CE-29D7-D647-BA92-8543D34780CD}"/>
              </a:ext>
            </a:extLst>
          </p:cNvPr>
          <p:cNvPicPr/>
          <p:nvPr/>
        </p:nvPicPr>
        <p:blipFill>
          <a:blip r:embed="rId3"/>
          <a:stretch>
            <a:fillRect/>
          </a:stretch>
        </p:blipFill>
        <p:spPr>
          <a:xfrm>
            <a:off x="4602480" y="2417730"/>
            <a:ext cx="3906089" cy="2028190"/>
          </a:xfrm>
          <a:prstGeom prst="rect">
            <a:avLst/>
          </a:prstGeom>
        </p:spPr>
      </p:pic>
      <mc:AlternateContent xmlns:mc="http://schemas.openxmlformats.org/markup-compatibility/2006">
        <mc:Choice xmlns:a14="http://schemas.microsoft.com/office/drawing/2010/main" Requires="a14">
          <p:sp>
            <p:nvSpPr>
              <p:cNvPr id="25" name="CuadroTexto 24">
                <a:extLst>
                  <a:ext uri="{FF2B5EF4-FFF2-40B4-BE49-F238E27FC236}">
                    <a16:creationId xmlns:a16="http://schemas.microsoft.com/office/drawing/2014/main" id="{2C80B36B-688D-A549-98C1-1F560B6F6479}"/>
                  </a:ext>
                </a:extLst>
              </p:cNvPr>
              <p:cNvSpPr txBox="1"/>
              <p:nvPr/>
            </p:nvSpPr>
            <p:spPr>
              <a:xfrm>
                <a:off x="2991173" y="2851688"/>
                <a:ext cx="1123627" cy="92333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CR" sz="5400" i="1" smtClean="0">
                          <a:latin typeface="Cambria Math" panose="02040503050406030204" pitchFamily="18" charset="0"/>
                          <a:ea typeface="Cambria Math" panose="02040503050406030204" pitchFamily="18" charset="0"/>
                        </a:rPr>
                        <m:t>→</m:t>
                      </m:r>
                    </m:oMath>
                  </m:oMathPara>
                </a14:m>
                <a:endParaRPr lang="es-CR" sz="5400" dirty="0"/>
              </a:p>
            </p:txBody>
          </p:sp>
        </mc:Choice>
        <mc:Fallback>
          <p:sp>
            <p:nvSpPr>
              <p:cNvPr id="25" name="CuadroTexto 24">
                <a:extLst>
                  <a:ext uri="{FF2B5EF4-FFF2-40B4-BE49-F238E27FC236}">
                    <a16:creationId xmlns:a16="http://schemas.microsoft.com/office/drawing/2014/main" id="{2C80B36B-688D-A549-98C1-1F560B6F6479}"/>
                  </a:ext>
                </a:extLst>
              </p:cNvPr>
              <p:cNvSpPr txBox="1">
                <a:spLocks noRot="1" noChangeAspect="1" noMove="1" noResize="1" noEditPoints="1" noAdjustHandles="1" noChangeArrowheads="1" noChangeShapeType="1" noTextEdit="1"/>
              </p:cNvSpPr>
              <p:nvPr/>
            </p:nvSpPr>
            <p:spPr>
              <a:xfrm>
                <a:off x="2991173" y="2851688"/>
                <a:ext cx="1123627" cy="923330"/>
              </a:xfrm>
              <a:prstGeom prst="rect">
                <a:avLst/>
              </a:prstGeom>
              <a:blipFill>
                <a:blip r:embed="rId4"/>
                <a:stretch>
                  <a:fillRect/>
                </a:stretch>
              </a:blipFill>
            </p:spPr>
            <p:txBody>
              <a:bodyPr/>
              <a:lstStyle/>
              <a:p>
                <a:r>
                  <a:rPr lang="es-CR">
                    <a:noFill/>
                  </a:rPr>
                  <a:t> </a:t>
                </a:r>
              </a:p>
            </p:txBody>
          </p:sp>
        </mc:Fallback>
      </mc:AlternateContent>
    </p:spTree>
    <p:extLst>
      <p:ext uri="{BB962C8B-B14F-4D97-AF65-F5344CB8AC3E}">
        <p14:creationId xmlns:p14="http://schemas.microsoft.com/office/powerpoint/2010/main" val="75285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7B82D-0842-2043-82AD-93D263AFEAD8}"/>
              </a:ext>
            </a:extLst>
          </p:cNvPr>
          <p:cNvSpPr>
            <a:spLocks noGrp="1"/>
          </p:cNvSpPr>
          <p:nvPr>
            <p:ph type="title"/>
          </p:nvPr>
        </p:nvSpPr>
        <p:spPr>
          <a:xfrm>
            <a:off x="200722" y="266818"/>
            <a:ext cx="8742556" cy="857250"/>
          </a:xfrm>
        </p:spPr>
        <p:txBody>
          <a:bodyPr/>
          <a:lstStyle/>
          <a:p>
            <a:r>
              <a:rPr lang="es-ES" altLang="es-CR" sz="3200" b="1" dirty="0">
                <a:solidFill>
                  <a:srgbClr val="7F7F7F"/>
                </a:solidFill>
                <a:latin typeface="Century Gothic" panose="020B0502020202020204" pitchFamily="34" charset="0"/>
                <a:ea typeface="ＭＳ Ｐゴシック" panose="020B0600070205080204" pitchFamily="34" charset="-128"/>
              </a:rPr>
              <a:t>Entrenamiento y optimización</a:t>
            </a:r>
            <a:endParaRPr lang="es-CR" sz="3200" b="1" dirty="0">
              <a:latin typeface="Century Gothic" panose="020B0502020202020204" pitchFamily="34" charset="0"/>
            </a:endParaRPr>
          </a:p>
        </p:txBody>
      </p:sp>
      <p:sp>
        <p:nvSpPr>
          <p:cNvPr id="3" name="Marcador de contenido 2">
            <a:extLst>
              <a:ext uri="{FF2B5EF4-FFF2-40B4-BE49-F238E27FC236}">
                <a16:creationId xmlns:a16="http://schemas.microsoft.com/office/drawing/2014/main" id="{66C88812-F42A-C24B-A06E-30FB949DBF0D}"/>
              </a:ext>
            </a:extLst>
          </p:cNvPr>
          <p:cNvSpPr>
            <a:spLocks noGrp="1"/>
          </p:cNvSpPr>
          <p:nvPr>
            <p:ph idx="1"/>
          </p:nvPr>
        </p:nvSpPr>
        <p:spPr>
          <a:xfrm>
            <a:off x="328961" y="1124068"/>
            <a:ext cx="8486078" cy="3643195"/>
          </a:xfrm>
        </p:spPr>
        <p:txBody>
          <a:bodyPr/>
          <a:lstStyle/>
          <a:p>
            <a:pPr marL="0" indent="0" algn="just">
              <a:buNone/>
            </a:pPr>
            <a:endParaRPr lang="es-CR" sz="2000" dirty="0">
              <a:solidFill>
                <a:srgbClr val="595959"/>
              </a:solidFill>
              <a:latin typeface="Myriad Pro" panose="020B0503030403020204" pitchFamily="34" charset="0"/>
              <a:ea typeface="ＭＳ Ｐゴシック" panose="020B0600070205080204" pitchFamily="34" charset="-128"/>
            </a:endParaRPr>
          </a:p>
          <a:p>
            <a:pPr marL="0" indent="0" algn="just">
              <a:buNone/>
            </a:pPr>
            <a:r>
              <a:rPr lang="es-CR" sz="2000" dirty="0">
                <a:solidFill>
                  <a:srgbClr val="595959"/>
                </a:solidFill>
                <a:latin typeface="Myriad Pro" panose="020B0503030403020204" pitchFamily="34" charset="0"/>
                <a:ea typeface="ＭＳ Ｐゴシック" panose="020B0600070205080204" pitchFamily="34" charset="-128"/>
              </a:rPr>
              <a:t>Como en las redes neuronales que ya hemos encontrado, los RNN también actualizan sus parámetros mediante </a:t>
            </a:r>
            <a:r>
              <a:rPr lang="es-CR" sz="2000" b="1" dirty="0" err="1">
                <a:solidFill>
                  <a:srgbClr val="595959"/>
                </a:solidFill>
                <a:latin typeface="Myriad Pro" panose="020B0503030403020204" pitchFamily="34" charset="0"/>
                <a:ea typeface="ＭＳ Ｐゴシック" panose="020B0600070205080204" pitchFamily="34" charset="-128"/>
              </a:rPr>
              <a:t>retropropagación</a:t>
            </a:r>
            <a:r>
              <a:rPr lang="es-CR" sz="2000" dirty="0">
                <a:solidFill>
                  <a:srgbClr val="595959"/>
                </a:solidFill>
                <a:latin typeface="Myriad Pro" panose="020B0503030403020204" pitchFamily="34" charset="0"/>
                <a:ea typeface="ＭＳ Ｐゴシック" panose="020B0600070205080204" pitchFamily="34" charset="-128"/>
              </a:rPr>
              <a:t> al encontrar el </a:t>
            </a:r>
            <a:r>
              <a:rPr lang="es-CR" sz="2000" b="1" dirty="0">
                <a:solidFill>
                  <a:srgbClr val="595959"/>
                </a:solidFill>
                <a:latin typeface="Myriad Pro" panose="020B0503030403020204" pitchFamily="34" charset="0"/>
                <a:ea typeface="ＭＳ Ｐゴシック" panose="020B0600070205080204" pitchFamily="34" charset="-128"/>
              </a:rPr>
              <a:t>gradiente del error (pérdida) con respecto a los pesos</a:t>
            </a:r>
            <a:r>
              <a:rPr lang="es-CR" sz="2000" dirty="0">
                <a:solidFill>
                  <a:srgbClr val="595959"/>
                </a:solidFill>
                <a:latin typeface="Myriad Pro" panose="020B0503030403020204" pitchFamily="34" charset="0"/>
                <a:ea typeface="ＭＳ Ｐゴシック" panose="020B0600070205080204" pitchFamily="34" charset="-128"/>
              </a:rPr>
              <a:t>. Aquí, sin embargo, se lo conoce como </a:t>
            </a:r>
            <a:r>
              <a:rPr lang="es-CR" sz="2000" b="1" dirty="0" err="1">
                <a:solidFill>
                  <a:srgbClr val="595959"/>
                </a:solidFill>
                <a:latin typeface="Myriad Pro" panose="020B0503030403020204" pitchFamily="34" charset="0"/>
                <a:ea typeface="ＭＳ Ｐゴシック" panose="020B0600070205080204" pitchFamily="34" charset="-128"/>
              </a:rPr>
              <a:t>Retropropagación</a:t>
            </a:r>
            <a:r>
              <a:rPr lang="es-CR" sz="2000" b="1" dirty="0">
                <a:solidFill>
                  <a:srgbClr val="595959"/>
                </a:solidFill>
                <a:latin typeface="Myriad Pro" panose="020B0503030403020204" pitchFamily="34" charset="0"/>
                <a:ea typeface="ＭＳ Ｐゴシック" panose="020B0600070205080204" pitchFamily="34" charset="-128"/>
              </a:rPr>
              <a:t> a través del tiempo (BPTT)</a:t>
            </a:r>
            <a:r>
              <a:rPr lang="es-CR" sz="2000" dirty="0">
                <a:solidFill>
                  <a:srgbClr val="595959"/>
                </a:solidFill>
                <a:latin typeface="Myriad Pro" panose="020B0503030403020204" pitchFamily="34" charset="0"/>
                <a:ea typeface="ＭＳ Ｐゴシック" panose="020B0600070205080204" pitchFamily="34" charset="-128"/>
              </a:rPr>
              <a:t> porque cada nodo en el RNN tiene un paso de tiempo. Aquí, usando BPTT, queremos averiguar cuánto afectan las unidades ocultas y la salida al error total, así como cuánto afecta el cambio de pesos (</a:t>
            </a:r>
            <a:r>
              <a:rPr lang="es-CR" sz="2000" dirty="0">
                <a:solidFill>
                  <a:srgbClr val="595959"/>
                </a:solidFill>
                <a:latin typeface="Palatino Linotype" panose="02040502050505030304" pitchFamily="18" charset="0"/>
                <a:ea typeface="ＭＳ Ｐゴシック" panose="020B0600070205080204" pitchFamily="34" charset="-128"/>
              </a:rPr>
              <a:t>U, V, W</a:t>
            </a:r>
            <a:r>
              <a:rPr lang="es-CR" sz="2000" dirty="0">
                <a:solidFill>
                  <a:srgbClr val="595959"/>
                </a:solidFill>
                <a:latin typeface="Myriad Pro" panose="020B0503030403020204" pitchFamily="34" charset="0"/>
                <a:ea typeface="ＭＳ Ｐゴシック" panose="020B0600070205080204" pitchFamily="34" charset="-128"/>
              </a:rPr>
              <a:t>) a la salida. Como sabemos, </a:t>
            </a:r>
            <a:r>
              <a:rPr lang="es-CR" sz="2000" dirty="0">
                <a:solidFill>
                  <a:srgbClr val="595959"/>
                </a:solidFill>
                <a:latin typeface="Palatino Linotype" panose="02040502050505030304" pitchFamily="18" charset="0"/>
                <a:ea typeface="ＭＳ Ｐゴシック" panose="020B0600070205080204" pitchFamily="34" charset="-128"/>
              </a:rPr>
              <a:t>W</a:t>
            </a:r>
            <a:r>
              <a:rPr lang="es-CR" sz="2000" dirty="0">
                <a:solidFill>
                  <a:srgbClr val="595959"/>
                </a:solidFill>
                <a:latin typeface="Myriad Pro" panose="020B0503030403020204" pitchFamily="34" charset="0"/>
                <a:ea typeface="ＭＳ Ｐゴシック" panose="020B0600070205080204" pitchFamily="34" charset="-128"/>
              </a:rPr>
              <a:t> es constante en toda la red, por lo que debemos retroceder hasta el paso de tiempo inicial para actualizarlo.</a:t>
            </a:r>
          </a:p>
        </p:txBody>
      </p:sp>
      <p:sp>
        <p:nvSpPr>
          <p:cNvPr id="4" name="Marcador de número de diapositiva 3">
            <a:extLst>
              <a:ext uri="{FF2B5EF4-FFF2-40B4-BE49-F238E27FC236}">
                <a16:creationId xmlns:a16="http://schemas.microsoft.com/office/drawing/2014/main" id="{4BDFF57A-6F25-D543-9D35-AA774F537E2E}"/>
              </a:ext>
            </a:extLst>
          </p:cNvPr>
          <p:cNvSpPr>
            <a:spLocks noGrp="1"/>
          </p:cNvSpPr>
          <p:nvPr>
            <p:ph type="sldNum" sz="quarter" idx="12"/>
          </p:nvPr>
        </p:nvSpPr>
        <p:spPr/>
        <p:txBody>
          <a:bodyPr/>
          <a:lstStyle/>
          <a:p>
            <a:fld id="{4624E98C-54E1-8F4C-9379-6BF7059E518B}" type="slidenum">
              <a:rPr lang="en-US" altLang="es-CR" smtClean="0"/>
              <a:pPr/>
              <a:t>9</a:t>
            </a:fld>
            <a:endParaRPr lang="en-US" altLang="es-CR"/>
          </a:p>
        </p:txBody>
      </p:sp>
    </p:spTree>
    <p:extLst>
      <p:ext uri="{BB962C8B-B14F-4D97-AF65-F5344CB8AC3E}">
        <p14:creationId xmlns:p14="http://schemas.microsoft.com/office/powerpoint/2010/main" val="324297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10112</TotalTime>
  <Words>1085</Words>
  <Application>Microsoft Macintosh PowerPoint</Application>
  <PresentationFormat>Presentación en pantalla (16:9)</PresentationFormat>
  <Paragraphs>86</Paragraphs>
  <Slides>12</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12</vt:i4>
      </vt:variant>
    </vt:vector>
  </HeadingPairs>
  <TitlesOfParts>
    <vt:vector size="21" baseType="lpstr">
      <vt:lpstr>Arial</vt:lpstr>
      <vt:lpstr>Arial Hebrew Scholar</vt:lpstr>
      <vt:lpstr>Calibri</vt:lpstr>
      <vt:lpstr>Cambria Math</vt:lpstr>
      <vt:lpstr>Century Gothic</vt:lpstr>
      <vt:lpstr>CourierStd</vt:lpstr>
      <vt:lpstr>Myriad Pro</vt:lpstr>
      <vt:lpstr>Palatino Linotype</vt:lpstr>
      <vt:lpstr>Office Theme</vt:lpstr>
      <vt:lpstr>Presentación de PowerPoint</vt:lpstr>
      <vt:lpstr>Redes Neuronales Recurrentes</vt:lpstr>
      <vt:lpstr>Tipos de Datos en RNNs</vt:lpstr>
      <vt:lpstr>MNIST con RNN </vt:lpstr>
      <vt:lpstr>Recurrencia</vt:lpstr>
      <vt:lpstr>Vainilla o SimpleRNN</vt:lpstr>
      <vt:lpstr>Presentación de PowerPoint</vt:lpstr>
      <vt:lpstr>Presentación de PowerPoint</vt:lpstr>
      <vt:lpstr>Entrenamiento y optimización</vt:lpstr>
      <vt:lpstr>Entrenamiento y optimización</vt:lpstr>
      <vt:lpstr>Resumen del modelo</vt:lpstr>
      <vt:lpstr>Evaluación del desempeño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Oldemar Rodriguez</cp:lastModifiedBy>
  <cp:revision>436</cp:revision>
  <dcterms:created xsi:type="dcterms:W3CDTF">2010-04-12T23:12:02Z</dcterms:created>
  <dcterms:modified xsi:type="dcterms:W3CDTF">2021-06-03T16:13:08Z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