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9"/>
  </p:notesMasterIdLst>
  <p:sldIdLst>
    <p:sldId id="463" r:id="rId5"/>
    <p:sldId id="492" r:id="rId6"/>
    <p:sldId id="466" r:id="rId7"/>
    <p:sldId id="522" r:id="rId8"/>
    <p:sldId id="521" r:id="rId9"/>
    <p:sldId id="467" r:id="rId10"/>
    <p:sldId id="524" r:id="rId11"/>
    <p:sldId id="525" r:id="rId12"/>
    <p:sldId id="512" r:id="rId13"/>
    <p:sldId id="527" r:id="rId14"/>
    <p:sldId id="497" r:id="rId15"/>
    <p:sldId id="528" r:id="rId16"/>
    <p:sldId id="529" r:id="rId17"/>
    <p:sldId id="515" r:id="rId18"/>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Sección predeterminada" id="{ADE649BE-804A-9444-B100-92EE06CA704E}">
          <p14:sldIdLst>
            <p14:sldId id="463"/>
            <p14:sldId id="492"/>
            <p14:sldId id="466"/>
            <p14:sldId id="522"/>
            <p14:sldId id="521"/>
            <p14:sldId id="467"/>
            <p14:sldId id="524"/>
            <p14:sldId id="525"/>
            <p14:sldId id="512"/>
            <p14:sldId id="527"/>
            <p14:sldId id="497"/>
            <p14:sldId id="528"/>
            <p14:sldId id="529"/>
            <p14:sldId id="51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45A"/>
    <a:srgbClr val="D8615C"/>
    <a:srgbClr val="B24F4A"/>
    <a:srgbClr val="D1B35C"/>
    <a:srgbClr val="F3B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46"/>
    <p:restoredTop sz="91848"/>
  </p:normalViewPr>
  <p:slideViewPr>
    <p:cSldViewPr snapToGrid="0" snapToObjects="1">
      <p:cViewPr varScale="1">
        <p:scale>
          <a:sx n="88" d="100"/>
          <a:sy n="88" d="100"/>
        </p:scale>
        <p:origin x="200" y="162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C8FA1-DEE5-554C-93B2-6A80EF67B0CD}" type="datetimeFigureOut">
              <a:rPr lang="en-US" smtClean="0"/>
              <a:t>6/14/21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4801F-3399-D843-9BB3-B373F3B032C7}" type="slidenum">
              <a:rPr lang="en-US" smtClean="0"/>
              <a:t>‹Nº›</a:t>
            </a:fld>
            <a:endParaRPr lang="en-US"/>
          </a:p>
        </p:txBody>
      </p:sp>
    </p:spTree>
    <p:extLst>
      <p:ext uri="{BB962C8B-B14F-4D97-AF65-F5344CB8AC3E}">
        <p14:creationId xmlns:p14="http://schemas.microsoft.com/office/powerpoint/2010/main" val="45880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5"/>
          </p:nvPr>
        </p:nvSpPr>
        <p:spPr/>
        <p:txBody>
          <a:bodyPr/>
          <a:lstStyle/>
          <a:p>
            <a:fld id="{D4C4801F-3399-D843-9BB3-B373F3B032C7}" type="slidenum">
              <a:rPr lang="en-US" smtClean="0"/>
              <a:t>1</a:t>
            </a:fld>
            <a:endParaRPr lang="en-US"/>
          </a:p>
        </p:txBody>
      </p:sp>
    </p:spTree>
    <p:extLst>
      <p:ext uri="{BB962C8B-B14F-4D97-AF65-F5344CB8AC3E}">
        <p14:creationId xmlns:p14="http://schemas.microsoft.com/office/powerpoint/2010/main" val="2719028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005868F-431F-0B45-B105-FF569ACD8EC0}"/>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9A4A2DBE-FF5F-A540-9EB7-40A182A2215B}"/>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5EB95934-85C6-A642-9A32-E6DF0D8BC392}"/>
              </a:ext>
            </a:extLst>
          </p:cNvPr>
          <p:cNvSpPr>
            <a:spLocks noGrp="1"/>
          </p:cNvSpPr>
          <p:nvPr>
            <p:ph type="sldNum" sz="quarter" idx="12"/>
          </p:nvPr>
        </p:nvSpPr>
        <p:spPr/>
        <p:txBody>
          <a:bodyPr/>
          <a:lstStyle>
            <a:lvl1pPr>
              <a:defRPr/>
            </a:lvl1pPr>
          </a:lstStyle>
          <a:p>
            <a:fld id="{5EFEC74F-3214-8F4B-858F-7B6E85B55AA4}" type="slidenum">
              <a:rPr lang="en-US" altLang="es-CR"/>
              <a:pPr/>
              <a:t>‹Nº›</a:t>
            </a:fld>
            <a:endParaRPr lang="en-US" altLang="es-CR"/>
          </a:p>
        </p:txBody>
      </p:sp>
    </p:spTree>
    <p:extLst>
      <p:ext uri="{BB962C8B-B14F-4D97-AF65-F5344CB8AC3E}">
        <p14:creationId xmlns:p14="http://schemas.microsoft.com/office/powerpoint/2010/main" val="52091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F22947-7ED4-1747-8DE0-83CF3C229D9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20D89C46-F077-7E45-9255-2DE204B6EE70}"/>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59C0B103-2ACB-6541-B130-92B4968217D9}"/>
              </a:ext>
            </a:extLst>
          </p:cNvPr>
          <p:cNvSpPr>
            <a:spLocks noGrp="1"/>
          </p:cNvSpPr>
          <p:nvPr>
            <p:ph type="sldNum" sz="quarter" idx="12"/>
          </p:nvPr>
        </p:nvSpPr>
        <p:spPr/>
        <p:txBody>
          <a:bodyPr/>
          <a:lstStyle>
            <a:lvl1pPr>
              <a:defRPr/>
            </a:lvl1pPr>
          </a:lstStyle>
          <a:p>
            <a:fld id="{C5974F94-FC6E-7D4D-977C-2EE2F9E3A79B}" type="slidenum">
              <a:rPr lang="en-US" altLang="es-CR"/>
              <a:pPr/>
              <a:t>‹Nº›</a:t>
            </a:fld>
            <a:endParaRPr lang="en-US" altLang="es-CR"/>
          </a:p>
        </p:txBody>
      </p:sp>
    </p:spTree>
    <p:extLst>
      <p:ext uri="{BB962C8B-B14F-4D97-AF65-F5344CB8AC3E}">
        <p14:creationId xmlns:p14="http://schemas.microsoft.com/office/powerpoint/2010/main" val="400926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62121-9F76-8A48-8BED-6FBFB5DDD09C}"/>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A6C9E64B-287F-CF4B-A86E-B9C4429787A1}"/>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B9AEE61D-C3FC-6C4C-B62B-8B50CC30464F}"/>
              </a:ext>
            </a:extLst>
          </p:cNvPr>
          <p:cNvSpPr>
            <a:spLocks noGrp="1"/>
          </p:cNvSpPr>
          <p:nvPr>
            <p:ph type="sldNum" sz="quarter" idx="12"/>
          </p:nvPr>
        </p:nvSpPr>
        <p:spPr/>
        <p:txBody>
          <a:bodyPr/>
          <a:lstStyle>
            <a:lvl1pPr>
              <a:defRPr/>
            </a:lvl1pPr>
          </a:lstStyle>
          <a:p>
            <a:fld id="{85E94CE5-846F-9F42-8078-09F3814A9D09}" type="slidenum">
              <a:rPr lang="en-US" altLang="es-CR"/>
              <a:pPr/>
              <a:t>‹Nº›</a:t>
            </a:fld>
            <a:endParaRPr lang="en-US" altLang="es-CR"/>
          </a:p>
        </p:txBody>
      </p:sp>
    </p:spTree>
    <p:extLst>
      <p:ext uri="{BB962C8B-B14F-4D97-AF65-F5344CB8AC3E}">
        <p14:creationId xmlns:p14="http://schemas.microsoft.com/office/powerpoint/2010/main" val="134298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79A03-A093-8244-8DA3-B07D155C5A12}"/>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F5FC20C1-8457-EF42-A80F-4B454ACA1629}"/>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E1937116-607C-1348-8FE8-47F29B62E83A}"/>
              </a:ext>
            </a:extLst>
          </p:cNvPr>
          <p:cNvSpPr>
            <a:spLocks noGrp="1"/>
          </p:cNvSpPr>
          <p:nvPr>
            <p:ph type="sldNum" sz="quarter" idx="12"/>
          </p:nvPr>
        </p:nvSpPr>
        <p:spPr/>
        <p:txBody>
          <a:bodyPr/>
          <a:lstStyle>
            <a:lvl1pPr>
              <a:defRPr/>
            </a:lvl1pPr>
          </a:lstStyle>
          <a:p>
            <a:fld id="{4624E98C-54E1-8F4C-9379-6BF7059E518B}" type="slidenum">
              <a:rPr lang="en-US" altLang="es-CR"/>
              <a:pPr/>
              <a:t>‹Nº›</a:t>
            </a:fld>
            <a:endParaRPr lang="en-US" altLang="es-CR"/>
          </a:p>
        </p:txBody>
      </p:sp>
    </p:spTree>
    <p:extLst>
      <p:ext uri="{BB962C8B-B14F-4D97-AF65-F5344CB8AC3E}">
        <p14:creationId xmlns:p14="http://schemas.microsoft.com/office/powerpoint/2010/main" val="69874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2362BC-886E-984B-9450-CC277256C0D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39CB26C3-1B06-B643-AA12-473580ED0727}"/>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2FF672F8-E340-B74D-ABC4-112CC33EA7CD}"/>
              </a:ext>
            </a:extLst>
          </p:cNvPr>
          <p:cNvSpPr>
            <a:spLocks noGrp="1"/>
          </p:cNvSpPr>
          <p:nvPr>
            <p:ph type="sldNum" sz="quarter" idx="12"/>
          </p:nvPr>
        </p:nvSpPr>
        <p:spPr/>
        <p:txBody>
          <a:bodyPr/>
          <a:lstStyle>
            <a:lvl1pPr>
              <a:defRPr/>
            </a:lvl1pPr>
          </a:lstStyle>
          <a:p>
            <a:fld id="{5B716AE3-907C-C24B-AA6A-891DAFF01673}" type="slidenum">
              <a:rPr lang="en-US" altLang="es-CR"/>
              <a:pPr/>
              <a:t>‹Nº›</a:t>
            </a:fld>
            <a:endParaRPr lang="en-US" altLang="es-CR"/>
          </a:p>
        </p:txBody>
      </p:sp>
    </p:spTree>
    <p:extLst>
      <p:ext uri="{BB962C8B-B14F-4D97-AF65-F5344CB8AC3E}">
        <p14:creationId xmlns:p14="http://schemas.microsoft.com/office/powerpoint/2010/main" val="95008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57A64C7-FDCB-1E49-8976-2DB988B60456}"/>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4">
            <a:extLst>
              <a:ext uri="{FF2B5EF4-FFF2-40B4-BE49-F238E27FC236}">
                <a16:creationId xmlns:a16="http://schemas.microsoft.com/office/drawing/2014/main" id="{71777AF2-4A42-9E43-A77F-4308BFF102D3}"/>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5">
            <a:extLst>
              <a:ext uri="{FF2B5EF4-FFF2-40B4-BE49-F238E27FC236}">
                <a16:creationId xmlns:a16="http://schemas.microsoft.com/office/drawing/2014/main" id="{42446AFA-EF00-2549-823B-F0A1D57F1A62}"/>
              </a:ext>
            </a:extLst>
          </p:cNvPr>
          <p:cNvSpPr>
            <a:spLocks noGrp="1"/>
          </p:cNvSpPr>
          <p:nvPr>
            <p:ph type="sldNum" sz="quarter" idx="12"/>
          </p:nvPr>
        </p:nvSpPr>
        <p:spPr/>
        <p:txBody>
          <a:bodyPr/>
          <a:lstStyle>
            <a:lvl1pPr>
              <a:defRPr/>
            </a:lvl1pPr>
          </a:lstStyle>
          <a:p>
            <a:fld id="{7B0ADF92-1286-5442-8CCD-387610179902}" type="slidenum">
              <a:rPr lang="en-US" altLang="es-CR"/>
              <a:pPr/>
              <a:t>‹Nº›</a:t>
            </a:fld>
            <a:endParaRPr lang="en-US" altLang="es-CR"/>
          </a:p>
        </p:txBody>
      </p:sp>
    </p:spTree>
    <p:extLst>
      <p:ext uri="{BB962C8B-B14F-4D97-AF65-F5344CB8AC3E}">
        <p14:creationId xmlns:p14="http://schemas.microsoft.com/office/powerpoint/2010/main" val="170339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E4D7762-40FD-B344-ACB8-7CE736BDD19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8" name="Footer Placeholder 4">
            <a:extLst>
              <a:ext uri="{FF2B5EF4-FFF2-40B4-BE49-F238E27FC236}">
                <a16:creationId xmlns:a16="http://schemas.microsoft.com/office/drawing/2014/main" id="{A1FF645B-B243-AD41-9362-6B04DD9F8DB3}"/>
              </a:ext>
            </a:extLst>
          </p:cNvPr>
          <p:cNvSpPr>
            <a:spLocks noGrp="1"/>
          </p:cNvSpPr>
          <p:nvPr>
            <p:ph type="ftr" sz="quarter" idx="11"/>
          </p:nvPr>
        </p:nvSpPr>
        <p:spPr/>
        <p:txBody>
          <a:bodyPr/>
          <a:lstStyle>
            <a:lvl1pPr>
              <a:defRPr/>
            </a:lvl1pPr>
          </a:lstStyle>
          <a:p>
            <a:pPr>
              <a:defRPr/>
            </a:pPr>
            <a:r>
              <a:rPr lang="en-US"/>
              <a:t>CA-0404 Modelos Lineales</a:t>
            </a:r>
          </a:p>
        </p:txBody>
      </p:sp>
      <p:sp>
        <p:nvSpPr>
          <p:cNvPr id="9" name="Slide Number Placeholder 5">
            <a:extLst>
              <a:ext uri="{FF2B5EF4-FFF2-40B4-BE49-F238E27FC236}">
                <a16:creationId xmlns:a16="http://schemas.microsoft.com/office/drawing/2014/main" id="{3B201509-73B2-AA49-B93B-633202C77490}"/>
              </a:ext>
            </a:extLst>
          </p:cNvPr>
          <p:cNvSpPr>
            <a:spLocks noGrp="1"/>
          </p:cNvSpPr>
          <p:nvPr>
            <p:ph type="sldNum" sz="quarter" idx="12"/>
          </p:nvPr>
        </p:nvSpPr>
        <p:spPr/>
        <p:txBody>
          <a:bodyPr/>
          <a:lstStyle>
            <a:lvl1pPr>
              <a:defRPr/>
            </a:lvl1pPr>
          </a:lstStyle>
          <a:p>
            <a:fld id="{BB712AF7-AE0F-D042-A5DF-80844041B833}" type="slidenum">
              <a:rPr lang="en-US" altLang="es-CR"/>
              <a:pPr/>
              <a:t>‹Nº›</a:t>
            </a:fld>
            <a:endParaRPr lang="en-US" altLang="es-CR"/>
          </a:p>
        </p:txBody>
      </p:sp>
    </p:spTree>
    <p:extLst>
      <p:ext uri="{BB962C8B-B14F-4D97-AF65-F5344CB8AC3E}">
        <p14:creationId xmlns:p14="http://schemas.microsoft.com/office/powerpoint/2010/main" val="313548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A571373-A338-E64F-A5E1-06DB5BA50915}"/>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4" name="Footer Placeholder 4">
            <a:extLst>
              <a:ext uri="{FF2B5EF4-FFF2-40B4-BE49-F238E27FC236}">
                <a16:creationId xmlns:a16="http://schemas.microsoft.com/office/drawing/2014/main" id="{F5C6AE9C-D09C-484C-9217-1D70A2B81852}"/>
              </a:ext>
            </a:extLst>
          </p:cNvPr>
          <p:cNvSpPr>
            <a:spLocks noGrp="1"/>
          </p:cNvSpPr>
          <p:nvPr>
            <p:ph type="ftr" sz="quarter" idx="11"/>
          </p:nvPr>
        </p:nvSpPr>
        <p:spPr/>
        <p:txBody>
          <a:bodyPr/>
          <a:lstStyle>
            <a:lvl1pPr>
              <a:defRPr/>
            </a:lvl1pPr>
          </a:lstStyle>
          <a:p>
            <a:pPr>
              <a:defRPr/>
            </a:pPr>
            <a:r>
              <a:rPr lang="en-US"/>
              <a:t>CA-0404 Modelos Lineales</a:t>
            </a:r>
          </a:p>
        </p:txBody>
      </p:sp>
      <p:sp>
        <p:nvSpPr>
          <p:cNvPr id="5" name="Slide Number Placeholder 5">
            <a:extLst>
              <a:ext uri="{FF2B5EF4-FFF2-40B4-BE49-F238E27FC236}">
                <a16:creationId xmlns:a16="http://schemas.microsoft.com/office/drawing/2014/main" id="{5E8E8089-A543-C74F-9EF7-8AA9E40022D1}"/>
              </a:ext>
            </a:extLst>
          </p:cNvPr>
          <p:cNvSpPr>
            <a:spLocks noGrp="1"/>
          </p:cNvSpPr>
          <p:nvPr>
            <p:ph type="sldNum" sz="quarter" idx="12"/>
          </p:nvPr>
        </p:nvSpPr>
        <p:spPr/>
        <p:txBody>
          <a:bodyPr/>
          <a:lstStyle>
            <a:lvl1pPr>
              <a:defRPr/>
            </a:lvl1pPr>
          </a:lstStyle>
          <a:p>
            <a:fld id="{B67B1D70-0745-EC43-8070-5BC3B090D7C5}" type="slidenum">
              <a:rPr lang="en-US" altLang="es-CR"/>
              <a:pPr/>
              <a:t>‹Nº›</a:t>
            </a:fld>
            <a:endParaRPr lang="en-US" altLang="es-CR"/>
          </a:p>
        </p:txBody>
      </p:sp>
    </p:spTree>
    <p:extLst>
      <p:ext uri="{BB962C8B-B14F-4D97-AF65-F5344CB8AC3E}">
        <p14:creationId xmlns:p14="http://schemas.microsoft.com/office/powerpoint/2010/main" val="191737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A431459-0651-724E-AB1C-540E88B8D146}"/>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3" name="Footer Placeholder 4">
            <a:extLst>
              <a:ext uri="{FF2B5EF4-FFF2-40B4-BE49-F238E27FC236}">
                <a16:creationId xmlns:a16="http://schemas.microsoft.com/office/drawing/2014/main" id="{05201D19-D869-7442-B617-4279D87F976F}"/>
              </a:ext>
            </a:extLst>
          </p:cNvPr>
          <p:cNvSpPr>
            <a:spLocks noGrp="1"/>
          </p:cNvSpPr>
          <p:nvPr>
            <p:ph type="ftr" sz="quarter" idx="11"/>
          </p:nvPr>
        </p:nvSpPr>
        <p:spPr/>
        <p:txBody>
          <a:bodyPr/>
          <a:lstStyle>
            <a:lvl1pPr>
              <a:defRPr/>
            </a:lvl1pPr>
          </a:lstStyle>
          <a:p>
            <a:pPr>
              <a:defRPr/>
            </a:pPr>
            <a:r>
              <a:rPr lang="en-US"/>
              <a:t>CA-0404 Modelos Lineales</a:t>
            </a:r>
          </a:p>
        </p:txBody>
      </p:sp>
      <p:sp>
        <p:nvSpPr>
          <p:cNvPr id="4" name="Slide Number Placeholder 5">
            <a:extLst>
              <a:ext uri="{FF2B5EF4-FFF2-40B4-BE49-F238E27FC236}">
                <a16:creationId xmlns:a16="http://schemas.microsoft.com/office/drawing/2014/main" id="{534B0163-CC04-664E-9C0F-BA9D9A893267}"/>
              </a:ext>
            </a:extLst>
          </p:cNvPr>
          <p:cNvSpPr>
            <a:spLocks noGrp="1"/>
          </p:cNvSpPr>
          <p:nvPr>
            <p:ph type="sldNum" sz="quarter" idx="12"/>
          </p:nvPr>
        </p:nvSpPr>
        <p:spPr/>
        <p:txBody>
          <a:bodyPr/>
          <a:lstStyle>
            <a:lvl1pPr>
              <a:defRPr/>
            </a:lvl1pPr>
          </a:lstStyle>
          <a:p>
            <a:fld id="{7CD57A7C-464B-8E43-95EE-C072F3592042}" type="slidenum">
              <a:rPr lang="en-US" altLang="es-CR"/>
              <a:pPr/>
              <a:t>‹Nº›</a:t>
            </a:fld>
            <a:endParaRPr lang="en-US" altLang="es-CR"/>
          </a:p>
        </p:txBody>
      </p:sp>
    </p:spTree>
    <p:extLst>
      <p:ext uri="{BB962C8B-B14F-4D97-AF65-F5344CB8AC3E}">
        <p14:creationId xmlns:p14="http://schemas.microsoft.com/office/powerpoint/2010/main" val="23917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4E264219-E76E-1542-AB1B-34DE0DCCB653}"/>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5">
            <a:extLst>
              <a:ext uri="{FF2B5EF4-FFF2-40B4-BE49-F238E27FC236}">
                <a16:creationId xmlns:a16="http://schemas.microsoft.com/office/drawing/2014/main" id="{A7713286-EC90-F047-B5AF-9DE2925AD22D}"/>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6">
            <a:extLst>
              <a:ext uri="{FF2B5EF4-FFF2-40B4-BE49-F238E27FC236}">
                <a16:creationId xmlns:a16="http://schemas.microsoft.com/office/drawing/2014/main" id="{230348F8-0793-2B4D-B500-14E065779240}"/>
              </a:ext>
            </a:extLst>
          </p:cNvPr>
          <p:cNvSpPr>
            <a:spLocks noGrp="1"/>
          </p:cNvSpPr>
          <p:nvPr>
            <p:ph type="sldNum" sz="quarter" idx="12"/>
          </p:nvPr>
        </p:nvSpPr>
        <p:spPr/>
        <p:txBody>
          <a:bodyPr/>
          <a:lstStyle>
            <a:lvl1pPr>
              <a:defRPr/>
            </a:lvl1pPr>
          </a:lstStyle>
          <a:p>
            <a:fld id="{9214438C-7F3D-1D46-8802-8E88A8B1D54B}" type="slidenum">
              <a:rPr lang="en-US" altLang="es-CR"/>
              <a:pPr/>
              <a:t>‹Nº›</a:t>
            </a:fld>
            <a:endParaRPr lang="en-US" altLang="es-CR">
              <a:solidFill>
                <a:srgbClr val="88A44D"/>
              </a:solidFill>
            </a:endParaRPr>
          </a:p>
        </p:txBody>
      </p:sp>
    </p:spTree>
    <p:extLst>
      <p:ext uri="{BB962C8B-B14F-4D97-AF65-F5344CB8AC3E}">
        <p14:creationId xmlns:p14="http://schemas.microsoft.com/office/powerpoint/2010/main" val="107694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F4A9200-B441-354E-8AFB-659FA00BEDA3}"/>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4">
            <a:extLst>
              <a:ext uri="{FF2B5EF4-FFF2-40B4-BE49-F238E27FC236}">
                <a16:creationId xmlns:a16="http://schemas.microsoft.com/office/drawing/2014/main" id="{523B6659-CFDC-FD43-995A-6D3982C6E4E6}"/>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5">
            <a:extLst>
              <a:ext uri="{FF2B5EF4-FFF2-40B4-BE49-F238E27FC236}">
                <a16:creationId xmlns:a16="http://schemas.microsoft.com/office/drawing/2014/main" id="{AC45BE9F-0DED-2D47-B735-1783C7E37F52}"/>
              </a:ext>
            </a:extLst>
          </p:cNvPr>
          <p:cNvSpPr>
            <a:spLocks noGrp="1"/>
          </p:cNvSpPr>
          <p:nvPr>
            <p:ph type="sldNum" sz="quarter" idx="12"/>
          </p:nvPr>
        </p:nvSpPr>
        <p:spPr/>
        <p:txBody>
          <a:bodyPr/>
          <a:lstStyle>
            <a:lvl1pPr>
              <a:defRPr/>
            </a:lvl1pPr>
          </a:lstStyle>
          <a:p>
            <a:fld id="{63830505-856E-884D-A1B0-8E4AE7EC9AC8}" type="slidenum">
              <a:rPr lang="en-US" altLang="es-CR"/>
              <a:pPr/>
              <a:t>‹Nº›</a:t>
            </a:fld>
            <a:endParaRPr lang="en-US" altLang="es-CR"/>
          </a:p>
        </p:txBody>
      </p:sp>
    </p:spTree>
    <p:extLst>
      <p:ext uri="{BB962C8B-B14F-4D97-AF65-F5344CB8AC3E}">
        <p14:creationId xmlns:p14="http://schemas.microsoft.com/office/powerpoint/2010/main" val="292321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8D7A3DA-83E2-4247-A622-0DBBFD19D617}"/>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CR"/>
              <a:t>Click to edit Master title style</a:t>
            </a:r>
          </a:p>
        </p:txBody>
      </p:sp>
      <p:sp>
        <p:nvSpPr>
          <p:cNvPr id="1027" name="Text Placeholder 2">
            <a:extLst>
              <a:ext uri="{FF2B5EF4-FFF2-40B4-BE49-F238E27FC236}">
                <a16:creationId xmlns:a16="http://schemas.microsoft.com/office/drawing/2014/main" id="{D5A87B9E-28D3-4D43-B455-1FA23CF4D07D}"/>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CR"/>
              <a:t>Click to edit Master text styles</a:t>
            </a:r>
          </a:p>
          <a:p>
            <a:pPr lvl="1"/>
            <a:r>
              <a:rPr lang="en-US" altLang="es-CR"/>
              <a:t>Second level</a:t>
            </a:r>
          </a:p>
          <a:p>
            <a:pPr lvl="2"/>
            <a:r>
              <a:rPr lang="en-US" altLang="es-CR"/>
              <a:t>Third level</a:t>
            </a:r>
          </a:p>
          <a:p>
            <a:pPr lvl="3"/>
            <a:r>
              <a:rPr lang="en-US" altLang="es-CR"/>
              <a:t>Fourth level</a:t>
            </a:r>
          </a:p>
          <a:p>
            <a:pPr lvl="4"/>
            <a:r>
              <a:rPr lang="en-US" altLang="es-CR"/>
              <a:t>Fifth level</a:t>
            </a:r>
          </a:p>
        </p:txBody>
      </p:sp>
      <p:sp>
        <p:nvSpPr>
          <p:cNvPr id="4" name="Date Placeholder 3">
            <a:extLst>
              <a:ext uri="{FF2B5EF4-FFF2-40B4-BE49-F238E27FC236}">
                <a16:creationId xmlns:a16="http://schemas.microsoft.com/office/drawing/2014/main" id="{F9CB9AB8-C4FC-7948-9F21-52A6AD714A8F}"/>
              </a:ext>
            </a:extLst>
          </p:cNvPr>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50F3C0D0-F982-F64F-88FB-8BBD4C9221C2}"/>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7B79D194-BA17-7E47-B7F3-F874A5D10EC0}"/>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F364F60-C75C-784C-BE2E-816A9A4A7405}" type="slidenum">
              <a:rPr lang="en-US" altLang="es-CR"/>
              <a:pPr/>
              <a:t>‹Nº›</a:t>
            </a:fld>
            <a:endParaRPr lang="en-US" altLang="es-CR"/>
          </a:p>
        </p:txBody>
      </p:sp>
    </p:spTree>
  </p:cSld>
  <p:clrMap bg1="lt1" tx1="dk1" bg2="lt2" tx2="dk2" accent1="accent1" accent2="accent2" accent3="accent3" accent4="accent4" accent5="accent5" accent6="accent6" hlink="hlink" folHlink="folHlink"/>
  <p:sldLayoutIdLst>
    <p:sldLayoutId id="2147493516" r:id="rId1"/>
    <p:sldLayoutId id="2147493517" r:id="rId2"/>
    <p:sldLayoutId id="2147493518" r:id="rId3"/>
    <p:sldLayoutId id="2147493519" r:id="rId4"/>
    <p:sldLayoutId id="2147493520" r:id="rId5"/>
    <p:sldLayoutId id="2147493521" r:id="rId6"/>
    <p:sldLayoutId id="2147493522" r:id="rId7"/>
    <p:sldLayoutId id="2147493526" r:id="rId8"/>
    <p:sldLayoutId id="2147493523" r:id="rId9"/>
    <p:sldLayoutId id="2147493524" r:id="rId10"/>
    <p:sldLayoutId id="2147493525"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https://stackabuse.s3.amazonaws.com/media/image-reconstruction-and-denoising-with-autoencoders-in-python-and-keras-3.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file:////var/folders/2p/yndl9k2n4kd5csrt0b9hz2ww0000gn/T/com.microsoft.Word/WebArchiveCopyPasteTempFiles/page288image16223280"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file:////var/folders/2p/yndl9k2n4kd5csrt0b9hz2ww0000gn/T/com.microsoft.Word/WebArchiveCopyPasteTempFiles/page289image16249648"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file:////var/folders/2p/yndl9k2n4kd5csrt0b9hz2ww0000gn/T/com.microsoft.Word/WebArchiveCopyPasteTempFiles/page290image16216464"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42D19B-A330-FA4A-AD36-37BAE0E8A765}"/>
              </a:ext>
            </a:extLst>
          </p:cNvPr>
          <p:cNvSpPr txBox="1">
            <a:spLocks/>
          </p:cNvSpPr>
          <p:nvPr/>
        </p:nvSpPr>
        <p:spPr bwMode="auto">
          <a:xfrm>
            <a:off x="558350" y="558350"/>
            <a:ext cx="8128450" cy="33735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nchor="ctr">
            <a:norm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70000"/>
              </a:lnSpc>
            </a:pPr>
            <a:r>
              <a:rPr lang="es-ES" altLang="es-CR" sz="4050" b="1" dirty="0" err="1">
                <a:solidFill>
                  <a:schemeClr val="tx2"/>
                </a:solidFill>
                <a:latin typeface="Arial Hebrew Scholar" pitchFamily="2" charset="-79"/>
                <a:cs typeface="Arial Hebrew Scholar" pitchFamily="2" charset="-79"/>
              </a:rPr>
              <a:t>Autoencoders</a:t>
            </a:r>
            <a:endParaRPr lang="es-ES" altLang="es-CR" sz="4050" b="1" dirty="0">
              <a:solidFill>
                <a:schemeClr val="tx2"/>
              </a:solidFill>
              <a:latin typeface="Arial Hebrew Scholar" pitchFamily="2" charset="-79"/>
              <a:cs typeface="Arial Hebrew Scholar" pitchFamily="2" charset="-79"/>
            </a:endParaRPr>
          </a:p>
        </p:txBody>
      </p:sp>
      <p:sp>
        <p:nvSpPr>
          <p:cNvPr id="2" name="Slide Number Placeholder 1">
            <a:extLst>
              <a:ext uri="{FF2B5EF4-FFF2-40B4-BE49-F238E27FC236}">
                <a16:creationId xmlns:a16="http://schemas.microsoft.com/office/drawing/2014/main" id="{C58D4BBF-1857-564F-ADF4-AE0AF495A721}"/>
              </a:ext>
            </a:extLst>
          </p:cNvPr>
          <p:cNvSpPr>
            <a:spLocks noGrp="1"/>
          </p:cNvSpPr>
          <p:nvPr>
            <p:ph type="sldNum" sz="quarter" idx="12"/>
          </p:nvPr>
        </p:nvSpPr>
        <p:spPr/>
        <p:txBody>
          <a:bodyPr/>
          <a:lstStyle/>
          <a:p>
            <a:fld id="{4624E98C-54E1-8F4C-9379-6BF7059E518B}" type="slidenum">
              <a:rPr lang="en-US" altLang="es-CR" smtClean="0"/>
              <a:pPr/>
              <a:t>1</a:t>
            </a:fld>
            <a:endParaRPr lang="en-US" altLang="es-CR"/>
          </a:p>
        </p:txBody>
      </p:sp>
    </p:spTree>
    <p:extLst>
      <p:ext uri="{BB962C8B-B14F-4D97-AF65-F5344CB8AC3E}">
        <p14:creationId xmlns:p14="http://schemas.microsoft.com/office/powerpoint/2010/main" val="61591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18564" y="206915"/>
            <a:ext cx="8229600" cy="2103760"/>
          </a:xfrm>
        </p:spPr>
        <p:txBody>
          <a:bodyPr/>
          <a:lstStyle/>
          <a:p>
            <a:pPr marL="0" indent="0">
              <a:buNone/>
            </a:pPr>
            <a:r>
              <a:rPr lang="es-CR" sz="1700" dirty="0">
                <a:solidFill>
                  <a:srgbClr val="595959"/>
                </a:solidFill>
                <a:latin typeface="Myriad Pro" panose="020B0503030403020204" pitchFamily="34" charset="0"/>
              </a:rPr>
              <a:t>Imaginemos que las imágenes de dígitos del MNIST se corrompieron por el ruido, lo que dificultaría la lectura para los humanos. La imagen nos muestra tres conjuntos de dígitos MNIST. Las filas superiores de cada conjunto (por ejemplo, los dígitos 7, 2, 1, 9, 0, 6, 3, 4 y 9 de MNIST) son las imágenes originales. Las filas del medio muestran las entradas al DAE, que son las imágenes originales corrompidas por el ruido. Como seres humanos, podemos encontrar que es difícil leer los dígitos MNIST corruptos. Las últimas filas muestran las salidas del DAE.</a:t>
            </a:r>
            <a:endParaRPr lang="es-CR" sz="17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10</a:t>
            </a:fld>
            <a:endParaRPr lang="en-US" altLang="es-CR"/>
          </a:p>
        </p:txBody>
      </p:sp>
      <p:sp>
        <p:nvSpPr>
          <p:cNvPr id="12" name="Rectangle 8">
            <a:extLst>
              <a:ext uri="{FF2B5EF4-FFF2-40B4-BE49-F238E27FC236}">
                <a16:creationId xmlns:a16="http://schemas.microsoft.com/office/drawing/2014/main" id="{FB0FBFF5-9DA8-2144-9A5D-06058658543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2" name="Rectangle 2">
            <a:extLst>
              <a:ext uri="{FF2B5EF4-FFF2-40B4-BE49-F238E27FC236}">
                <a16:creationId xmlns:a16="http://schemas.microsoft.com/office/drawing/2014/main" id="{FE2094D2-8B34-C046-9A58-0D714BF9E24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9" name="Imagen 8">
            <a:extLst>
              <a:ext uri="{FF2B5EF4-FFF2-40B4-BE49-F238E27FC236}">
                <a16:creationId xmlns:a16="http://schemas.microsoft.com/office/drawing/2014/main" id="{344A0AD3-B3B2-8A4C-AB54-E54E01E84DB6}"/>
              </a:ext>
            </a:extLst>
          </p:cNvPr>
          <p:cNvPicPr/>
          <p:nvPr/>
        </p:nvPicPr>
        <p:blipFill>
          <a:blip r:embed="rId2"/>
          <a:stretch>
            <a:fillRect/>
          </a:stretch>
        </p:blipFill>
        <p:spPr>
          <a:xfrm>
            <a:off x="1716420" y="2306964"/>
            <a:ext cx="5433888" cy="2255192"/>
          </a:xfrm>
          <a:prstGeom prst="rect">
            <a:avLst/>
          </a:prstGeom>
        </p:spPr>
      </p:pic>
    </p:spTree>
    <p:extLst>
      <p:ext uri="{BB962C8B-B14F-4D97-AF65-F5344CB8AC3E}">
        <p14:creationId xmlns:p14="http://schemas.microsoft.com/office/powerpoint/2010/main" val="1082535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199" y="230591"/>
            <a:ext cx="8357016" cy="856308"/>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Como se muestra en la imagen, el codificador automático de eliminación de ruido tiene prácticamente la misma estructura que el codificador automático para MNIST que presentamos en la sección anterior.</a:t>
            </a:r>
          </a:p>
        </p:txBody>
      </p:sp>
      <p:sp>
        <p:nvSpPr>
          <p:cNvPr id="5" name="Rectangle 2">
            <a:extLst>
              <a:ext uri="{FF2B5EF4-FFF2-40B4-BE49-F238E27FC236}">
                <a16:creationId xmlns:a16="http://schemas.microsoft.com/office/drawing/2014/main" id="{FF164B35-3F38-3D4A-8FF2-EE492AD3F5E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ADF4649B-0AC4-0D45-9DD5-4F998AE0A789}"/>
                  </a:ext>
                </a:extLst>
              </p:cNvPr>
              <p:cNvSpPr txBox="1"/>
              <p:nvPr/>
            </p:nvSpPr>
            <p:spPr>
              <a:xfrm>
                <a:off x="457198" y="3981251"/>
                <a:ext cx="8229600" cy="358560"/>
              </a:xfrm>
              <a:prstGeom prst="rect">
                <a:avLst/>
              </a:prstGeom>
              <a:noFill/>
            </p:spPr>
            <p:txBody>
              <a:bodyPr wrap="square" rtlCol="0">
                <a:spAutoFit/>
              </a:bodyPr>
              <a:lstStyle/>
              <a:p>
                <a:r>
                  <a:rPr lang="es-CR" sz="1600" dirty="0">
                    <a:solidFill>
                      <a:srgbClr val="595959"/>
                    </a:solidFill>
                    <a:latin typeface="Myriad Pro" panose="020B0503030403020204" pitchFamily="34" charset="0"/>
                  </a:rPr>
                  <a:t>En esta fórmula, </a:t>
                </a:r>
                <a14:m>
                  <m:oMath xmlns:m="http://schemas.openxmlformats.org/officeDocument/2006/math">
                    <m:sSub>
                      <m:sSubPr>
                        <m:ctrlPr>
                          <a:rPr lang="es-CR" sz="1600" i="1" smtClean="0">
                            <a:solidFill>
                              <a:schemeClr val="tx1"/>
                            </a:solidFill>
                            <a:latin typeface="Cambria Math" panose="02040503050406030204" pitchFamily="18" charset="0"/>
                          </a:rPr>
                        </m:ctrlPr>
                      </m:sSubPr>
                      <m:e>
                        <m:r>
                          <a:rPr lang="es-ES" sz="1600" b="0" i="1" smtClean="0">
                            <a:solidFill>
                              <a:schemeClr val="tx1"/>
                            </a:solidFill>
                            <a:latin typeface="Cambria Math" panose="02040503050406030204" pitchFamily="18" charset="0"/>
                          </a:rPr>
                          <m:t>𝑥</m:t>
                        </m:r>
                      </m:e>
                      <m:sub>
                        <m:r>
                          <a:rPr lang="es-ES" sz="1600" b="0" i="1" smtClean="0">
                            <a:solidFill>
                              <a:schemeClr val="tx1"/>
                            </a:solidFill>
                            <a:latin typeface="Cambria Math" panose="02040503050406030204" pitchFamily="18" charset="0"/>
                          </a:rPr>
                          <m:t>𝑜𝑟𝑖𝑔</m:t>
                        </m:r>
                        <m:r>
                          <a:rPr lang="es-ES" sz="1600" b="0" i="1" smtClean="0">
                            <a:solidFill>
                              <a:schemeClr val="tx1"/>
                            </a:solidFill>
                            <a:latin typeface="Cambria Math" panose="02040503050406030204" pitchFamily="18" charset="0"/>
                          </a:rPr>
                          <m:t> </m:t>
                        </m:r>
                      </m:sub>
                    </m:sSub>
                    <m:r>
                      <a:rPr lang="es-ES" sz="1600" b="0" i="1" smtClean="0">
                        <a:solidFill>
                          <a:srgbClr val="595959"/>
                        </a:solidFill>
                        <a:latin typeface="Cambria Math" panose="02040503050406030204" pitchFamily="18" charset="0"/>
                      </a:rPr>
                      <m:t> </m:t>
                    </m:r>
                  </m:oMath>
                </a14:m>
                <a:r>
                  <a:rPr lang="es-CR" sz="1600" dirty="0">
                    <a:solidFill>
                      <a:srgbClr val="595959"/>
                    </a:solidFill>
                    <a:latin typeface="Myriad Pro" panose="020B0503030403020204" pitchFamily="34" charset="0"/>
                  </a:rPr>
                  <a:t>representa la imagen MNIST original corrompida por </a:t>
                </a:r>
                <a:r>
                  <a:rPr lang="es-CR" sz="1600" b="1" i="1" dirty="0">
                    <a:latin typeface="Myriad Pro" panose="020B0503030403020204" pitchFamily="34" charset="0"/>
                  </a:rPr>
                  <a:t>noise</a:t>
                </a:r>
                <a:r>
                  <a:rPr lang="es-CR" sz="1600" dirty="0">
                    <a:solidFill>
                      <a:srgbClr val="595959"/>
                    </a:solidFill>
                    <a:latin typeface="Myriad Pro" panose="020B0503030403020204" pitchFamily="34" charset="0"/>
                  </a:rPr>
                  <a:t>. </a:t>
                </a:r>
                <a:endParaRPr lang="es-CR" sz="1600" dirty="0"/>
              </a:p>
            </p:txBody>
          </p:sp>
        </mc:Choice>
        <mc:Fallback>
          <p:sp>
            <p:nvSpPr>
              <p:cNvPr id="7" name="CuadroTexto 6">
                <a:extLst>
                  <a:ext uri="{FF2B5EF4-FFF2-40B4-BE49-F238E27FC236}">
                    <a16:creationId xmlns:a16="http://schemas.microsoft.com/office/drawing/2014/main" id="{ADF4649B-0AC4-0D45-9DD5-4F998AE0A789}"/>
                  </a:ext>
                </a:extLst>
              </p:cNvPr>
              <p:cNvSpPr txBox="1">
                <a:spLocks noRot="1" noChangeAspect="1" noMove="1" noResize="1" noEditPoints="1" noAdjustHandles="1" noChangeArrowheads="1" noChangeShapeType="1" noTextEdit="1"/>
              </p:cNvSpPr>
              <p:nvPr/>
            </p:nvSpPr>
            <p:spPr>
              <a:xfrm>
                <a:off x="457198" y="3981251"/>
                <a:ext cx="8229600" cy="358560"/>
              </a:xfrm>
              <a:prstGeom prst="rect">
                <a:avLst/>
              </a:prstGeom>
              <a:blipFill>
                <a:blip r:embed="rId2"/>
                <a:stretch>
                  <a:fillRect l="-463" t="-6897" b="-13793"/>
                </a:stretch>
              </a:blipFill>
            </p:spPr>
            <p:txBody>
              <a:bodyPr/>
              <a:lstStyle/>
              <a:p>
                <a:r>
                  <a:rPr lang="es-CR">
                    <a:noFill/>
                  </a:rPr>
                  <a:t> </a:t>
                </a:r>
              </a:p>
            </p:txBody>
          </p:sp>
        </mc:Fallback>
      </mc:AlternateContent>
      <p:pic>
        <p:nvPicPr>
          <p:cNvPr id="8" name="Imagen 7">
            <a:extLst>
              <a:ext uri="{FF2B5EF4-FFF2-40B4-BE49-F238E27FC236}">
                <a16:creationId xmlns:a16="http://schemas.microsoft.com/office/drawing/2014/main" id="{8800D889-E831-B245-BD75-754EB3B381B7}"/>
              </a:ext>
            </a:extLst>
          </p:cNvPr>
          <p:cNvPicPr/>
          <p:nvPr/>
        </p:nvPicPr>
        <p:blipFill>
          <a:blip r:embed="rId3"/>
          <a:stretch>
            <a:fillRect/>
          </a:stretch>
        </p:blipFill>
        <p:spPr>
          <a:xfrm>
            <a:off x="1431607" y="1235967"/>
            <a:ext cx="6280785" cy="1377315"/>
          </a:xfrm>
          <a:prstGeom prst="rect">
            <a:avLst/>
          </a:prstGeom>
        </p:spPr>
      </p:pic>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4DACE033-D9BE-6540-A8CD-19385F03E7DB}"/>
                  </a:ext>
                </a:extLst>
              </p:cNvPr>
              <p:cNvSpPr txBox="1"/>
              <p:nvPr/>
            </p:nvSpPr>
            <p:spPr>
              <a:xfrm>
                <a:off x="457198" y="2994876"/>
                <a:ext cx="8357016" cy="851002"/>
              </a:xfrm>
              <a:prstGeom prst="rect">
                <a:avLst/>
              </a:prstGeom>
              <a:noFill/>
            </p:spPr>
            <p:txBody>
              <a:bodyPr wrap="square" rtlCol="0">
                <a:spAutoFit/>
              </a:bodyPr>
              <a:lstStyle/>
              <a:p>
                <a:r>
                  <a:rPr lang="es-CR" sz="1600" dirty="0">
                    <a:solidFill>
                      <a:srgbClr val="595959"/>
                    </a:solidFill>
                    <a:latin typeface="Myriad Pro" panose="020B0503030403020204" pitchFamily="34" charset="0"/>
                  </a:rPr>
                  <a:t>La entrada en la imagen anterior se define como:</a:t>
                </a:r>
              </a:p>
              <a:p>
                <a:endParaRPr lang="es-CR" sz="1600" dirty="0">
                  <a:solidFill>
                    <a:srgbClr val="595959"/>
                  </a:solidFill>
                  <a:latin typeface="Myriad Pro" panose="020B0503030403020204" pitchFamily="34" charset="0"/>
                </a:endParaRPr>
              </a:p>
              <a:p>
                <a:pPr algn="ctr"/>
                <a14:m>
                  <m:oMathPara xmlns:m="http://schemas.openxmlformats.org/officeDocument/2006/math">
                    <m:oMathParaPr>
                      <m:jc m:val="centerGroup"/>
                    </m:oMathParaPr>
                    <m:oMath xmlns:m="http://schemas.openxmlformats.org/officeDocument/2006/math">
                      <m:r>
                        <a:rPr lang="es-ES" sz="1600" b="0" i="1" smtClean="0">
                          <a:latin typeface="Cambria Math" panose="02040503050406030204" pitchFamily="18" charset="0"/>
                        </a:rPr>
                        <m:t>𝑥</m:t>
                      </m:r>
                      <m:r>
                        <a:rPr lang="es-ES" sz="1600" b="0" i="1" smtClean="0">
                          <a:latin typeface="Cambria Math" panose="02040503050406030204" pitchFamily="18" charset="0"/>
                        </a:rPr>
                        <m:t>=</m:t>
                      </m:r>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𝑥</m:t>
                          </m:r>
                        </m:e>
                        <m:sub>
                          <m:r>
                            <a:rPr lang="es-ES" sz="1600" b="0" i="1" smtClean="0">
                              <a:latin typeface="Cambria Math" panose="02040503050406030204" pitchFamily="18" charset="0"/>
                            </a:rPr>
                            <m:t>𝑜𝑟𝑖𝑔</m:t>
                          </m:r>
                        </m:sub>
                      </m:sSub>
                      <m:r>
                        <a:rPr lang="es-ES" sz="1600" b="0" i="1" smtClean="0">
                          <a:latin typeface="Cambria Math" panose="02040503050406030204" pitchFamily="18" charset="0"/>
                        </a:rPr>
                        <m:t>+</m:t>
                      </m:r>
                      <m:r>
                        <a:rPr lang="es-ES" sz="1600" b="0" i="1" smtClean="0">
                          <a:latin typeface="Cambria Math" panose="02040503050406030204" pitchFamily="18" charset="0"/>
                        </a:rPr>
                        <m:t>𝑛𝑜𝑖𝑠𝑒</m:t>
                      </m:r>
                    </m:oMath>
                  </m:oMathPara>
                </a14:m>
                <a:endParaRPr lang="es-CR" sz="1600" dirty="0"/>
              </a:p>
            </p:txBody>
          </p:sp>
        </mc:Choice>
        <mc:Fallback>
          <p:sp>
            <p:nvSpPr>
              <p:cNvPr id="6" name="CuadroTexto 5">
                <a:extLst>
                  <a:ext uri="{FF2B5EF4-FFF2-40B4-BE49-F238E27FC236}">
                    <a16:creationId xmlns:a16="http://schemas.microsoft.com/office/drawing/2014/main" id="{4DACE033-D9BE-6540-A8CD-19385F03E7DB}"/>
                  </a:ext>
                </a:extLst>
              </p:cNvPr>
              <p:cNvSpPr txBox="1">
                <a:spLocks noRot="1" noChangeAspect="1" noMove="1" noResize="1" noEditPoints="1" noAdjustHandles="1" noChangeArrowheads="1" noChangeShapeType="1" noTextEdit="1"/>
              </p:cNvSpPr>
              <p:nvPr/>
            </p:nvSpPr>
            <p:spPr>
              <a:xfrm>
                <a:off x="457198" y="2994876"/>
                <a:ext cx="8357016" cy="851002"/>
              </a:xfrm>
              <a:prstGeom prst="rect">
                <a:avLst/>
              </a:prstGeom>
              <a:blipFill>
                <a:blip r:embed="rId4"/>
                <a:stretch>
                  <a:fillRect l="-455" t="-1471" b="-1471"/>
                </a:stretch>
              </a:blipFill>
            </p:spPr>
            <p:txBody>
              <a:bodyPr/>
              <a:lstStyle/>
              <a:p>
                <a:r>
                  <a:rPr lang="es-CR">
                    <a:noFill/>
                  </a:rPr>
                  <a:t> </a:t>
                </a:r>
              </a:p>
            </p:txBody>
          </p:sp>
        </mc:Fallback>
      </mc:AlternateContent>
    </p:spTree>
    <p:extLst>
      <p:ext uri="{BB962C8B-B14F-4D97-AF65-F5344CB8AC3E}">
        <p14:creationId xmlns:p14="http://schemas.microsoft.com/office/powerpoint/2010/main" val="317114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F164B35-3F38-3D4A-8FF2-EE492AD3F5E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ADF4649B-0AC4-0D45-9DD5-4F998AE0A789}"/>
                  </a:ext>
                </a:extLst>
              </p:cNvPr>
              <p:cNvSpPr txBox="1"/>
              <p:nvPr/>
            </p:nvSpPr>
            <p:spPr>
              <a:xfrm>
                <a:off x="457200" y="403065"/>
                <a:ext cx="8229600" cy="4408836"/>
              </a:xfrm>
              <a:prstGeom prst="rect">
                <a:avLst/>
              </a:prstGeom>
              <a:noFill/>
            </p:spPr>
            <p:txBody>
              <a:bodyPr wrap="square" rtlCol="0">
                <a:spAutoFit/>
              </a:bodyPr>
              <a:lstStyle/>
              <a:p>
                <a:r>
                  <a:rPr lang="es-CR" sz="2000" dirty="0">
                    <a:solidFill>
                      <a:srgbClr val="595959"/>
                    </a:solidFill>
                    <a:latin typeface="Myriad Pro" panose="020B0503030403020204" pitchFamily="34" charset="0"/>
                  </a:rPr>
                  <a:t>El objetivo del codificador es descubrir cómo producir el vector latente, </a:t>
                </a:r>
                <a:r>
                  <a:rPr lang="es-CR" sz="2000" b="1" dirty="0">
                    <a:latin typeface="Myriad Pro" panose="020B0503030403020204" pitchFamily="34" charset="0"/>
                  </a:rPr>
                  <a:t>z</a:t>
                </a:r>
                <a:r>
                  <a:rPr lang="es-CR" sz="2000" dirty="0">
                    <a:solidFill>
                      <a:srgbClr val="595959"/>
                    </a:solidFill>
                    <a:latin typeface="Myriad Pro" panose="020B0503030403020204" pitchFamily="34" charset="0"/>
                  </a:rPr>
                  <a:t>, que permitirá al decodificador recuperarse como </a:t>
                </a:r>
                <a:r>
                  <a:rPr lang="es-CR" sz="2000" b="1" dirty="0">
                    <a:latin typeface="Myriad Pro" panose="020B0503030403020204" pitchFamily="34" charset="0"/>
                  </a:rPr>
                  <a:t>MSE</a:t>
                </a:r>
                <a:r>
                  <a:rPr lang="es-CR" sz="2000" dirty="0">
                    <a:solidFill>
                      <a:srgbClr val="595959"/>
                    </a:solidFill>
                    <a:latin typeface="Myriad Pro" panose="020B0503030403020204" pitchFamily="34" charset="0"/>
                  </a:rPr>
                  <a:t>, como se muestra a través de:  </a:t>
                </a:r>
                <a14:m>
                  <m:oMath xmlns:m="http://schemas.openxmlformats.org/officeDocument/2006/math">
                    <m:sSub>
                      <m:sSubPr>
                        <m:ctrlPr>
                          <a:rPr lang="es-CR" sz="2000" i="1" smtClean="0">
                            <a:solidFill>
                              <a:schemeClr val="tx1"/>
                            </a:solidFill>
                            <a:latin typeface="Cambria Math" panose="02040503050406030204" pitchFamily="18" charset="0"/>
                          </a:rPr>
                        </m:ctrlPr>
                      </m:sSubPr>
                      <m:e>
                        <m:r>
                          <a:rPr lang="es-ES" sz="2000" b="0" i="1" smtClean="0">
                            <a:solidFill>
                              <a:schemeClr val="tx1"/>
                            </a:solidFill>
                            <a:latin typeface="Cambria Math" panose="02040503050406030204" pitchFamily="18" charset="0"/>
                          </a:rPr>
                          <m:t>𝑥</m:t>
                        </m:r>
                      </m:e>
                      <m:sub>
                        <m:r>
                          <a:rPr lang="es-ES" sz="2000" b="0" i="1" smtClean="0">
                            <a:solidFill>
                              <a:schemeClr val="tx1"/>
                            </a:solidFill>
                            <a:latin typeface="Cambria Math" panose="02040503050406030204" pitchFamily="18" charset="0"/>
                          </a:rPr>
                          <m:t>𝑜𝑟𝑖𝑔</m:t>
                        </m:r>
                      </m:sub>
                    </m:sSub>
                    <m:r>
                      <a:rPr lang="es-ES" sz="2000" b="0" i="1" smtClean="0">
                        <a:solidFill>
                          <a:srgbClr val="595959"/>
                        </a:solidFill>
                        <a:latin typeface="Cambria Math" panose="02040503050406030204" pitchFamily="18" charset="0"/>
                      </a:rPr>
                      <m:t> </m:t>
                    </m:r>
                  </m:oMath>
                </a14:m>
                <a:r>
                  <a:rPr lang="es-CR" sz="2000" dirty="0">
                    <a:solidFill>
                      <a:srgbClr val="595959"/>
                    </a:solidFill>
                    <a:latin typeface="Myriad Pro" panose="020B0503030403020204" pitchFamily="34" charset="0"/>
                  </a:rPr>
                  <a:t>minimizando la función de pérdida de disimilitud:</a:t>
                </a:r>
              </a:p>
              <a:p>
                <a:endParaRPr lang="es-CR" sz="2000" dirty="0">
                  <a:solidFill>
                    <a:srgbClr val="595959"/>
                  </a:solidFill>
                  <a:latin typeface="Myriad Pro" panose="020B0503030403020204" pitchFamily="34" charset="0"/>
                </a:endParaRPr>
              </a:p>
              <a:p>
                <a:pPr algn="just"/>
                <a:endParaRPr lang="es-CR" sz="2000" dirty="0">
                  <a:solidFill>
                    <a:srgbClr val="595959"/>
                  </a:solidFill>
                  <a:latin typeface="Myriad Pro" panose="020B0503030403020204" pitchFamily="34" charset="0"/>
                </a:endParaRPr>
              </a:p>
              <a:p>
                <a:pPr algn="ctr"/>
                <a14:m>
                  <m:oMathPara xmlns:m="http://schemas.openxmlformats.org/officeDocument/2006/math">
                    <m:oMathParaPr>
                      <m:jc m:val="centerGroup"/>
                    </m:oMathParaPr>
                    <m:oMath xmlns:m="http://schemas.openxmlformats.org/officeDocument/2006/math">
                      <m:r>
                        <a:rPr lang="es-CR" sz="2000" i="1" smtClean="0">
                          <a:latin typeface="Cambria Math" panose="02040503050406030204" pitchFamily="18" charset="0"/>
                          <a:ea typeface="Cambria Math" panose="02040503050406030204" pitchFamily="18" charset="0"/>
                        </a:rPr>
                        <m:t>ℒ</m:t>
                      </m:r>
                      <m:d>
                        <m:dPr>
                          <m:ctrlPr>
                            <a:rPr lang="es-ES" sz="2000" b="0" i="1" smtClean="0">
                              <a:latin typeface="Cambria Math" panose="02040503050406030204" pitchFamily="18" charset="0"/>
                              <a:ea typeface="Cambria Math" panose="02040503050406030204" pitchFamily="18" charset="0"/>
                            </a:rPr>
                          </m:ctrlPr>
                        </m:dPr>
                        <m:e>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𝑥</m:t>
                              </m:r>
                            </m:e>
                            <m:sub>
                              <m:r>
                                <a:rPr lang="es-ES" sz="2000" b="0" i="1" smtClean="0">
                                  <a:latin typeface="Cambria Math" panose="02040503050406030204" pitchFamily="18" charset="0"/>
                                  <a:ea typeface="Cambria Math" panose="02040503050406030204" pitchFamily="18" charset="0"/>
                                </a:rPr>
                                <m:t>𝑜𝑟𝑖𝑔</m:t>
                              </m:r>
                            </m:sub>
                          </m:sSub>
                          <m:r>
                            <a:rPr lang="es-ES" sz="2000" b="0" i="1" smtClean="0">
                              <a:latin typeface="Cambria Math" panose="02040503050406030204" pitchFamily="18" charset="0"/>
                              <a:ea typeface="Cambria Math" panose="02040503050406030204" pitchFamily="18" charset="0"/>
                            </a:rPr>
                            <m:t>,</m:t>
                          </m:r>
                          <m:acc>
                            <m:accPr>
                              <m:chr m:val="̃"/>
                              <m:ctrlPr>
                                <a:rPr lang="es-ES" sz="2000" b="0" i="1" smtClean="0">
                                  <a:latin typeface="Cambria Math" panose="02040503050406030204" pitchFamily="18" charset="0"/>
                                  <a:ea typeface="Cambria Math" panose="02040503050406030204" pitchFamily="18" charset="0"/>
                                </a:rPr>
                              </m:ctrlPr>
                            </m:accPr>
                            <m:e>
                              <m:r>
                                <a:rPr lang="es-ES" sz="2000" b="0" i="1" smtClean="0">
                                  <a:latin typeface="Cambria Math" panose="02040503050406030204" pitchFamily="18" charset="0"/>
                                  <a:ea typeface="Cambria Math" panose="02040503050406030204" pitchFamily="18" charset="0"/>
                                </a:rPr>
                                <m:t>𝑥</m:t>
                              </m:r>
                            </m:e>
                          </m:acc>
                        </m:e>
                      </m:d>
                      <m:r>
                        <a:rPr lang="es-ES" sz="2000" b="0" i="1" smtClean="0">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𝑀𝑆𝐸</m:t>
                      </m:r>
                      <m:r>
                        <a:rPr lang="es-ES" sz="2000" b="0" i="1" smtClean="0">
                          <a:latin typeface="Cambria Math" panose="02040503050406030204" pitchFamily="18" charset="0"/>
                          <a:ea typeface="Cambria Math" panose="02040503050406030204" pitchFamily="18" charset="0"/>
                        </a:rPr>
                        <m:t>=</m:t>
                      </m:r>
                      <m:f>
                        <m:fPr>
                          <m:ctrlPr>
                            <a:rPr lang="es-ES" sz="2000" b="0" i="1" smtClean="0">
                              <a:latin typeface="Cambria Math" panose="02040503050406030204" pitchFamily="18" charset="0"/>
                              <a:ea typeface="Cambria Math" panose="02040503050406030204" pitchFamily="18" charset="0"/>
                            </a:rPr>
                          </m:ctrlPr>
                        </m:fPr>
                        <m:num>
                          <m:r>
                            <a:rPr lang="es-ES" sz="2000" b="0" i="1" smtClean="0">
                              <a:latin typeface="Cambria Math" panose="02040503050406030204" pitchFamily="18" charset="0"/>
                              <a:ea typeface="Cambria Math" panose="02040503050406030204" pitchFamily="18" charset="0"/>
                            </a:rPr>
                            <m:t>1</m:t>
                          </m:r>
                        </m:num>
                        <m:den>
                          <m:r>
                            <a:rPr lang="es-ES" sz="2000" b="0" i="1" smtClean="0">
                              <a:latin typeface="Cambria Math" panose="02040503050406030204" pitchFamily="18" charset="0"/>
                              <a:ea typeface="Cambria Math" panose="02040503050406030204" pitchFamily="18" charset="0"/>
                            </a:rPr>
                            <m:t>𝑚</m:t>
                          </m:r>
                        </m:den>
                      </m:f>
                      <m:nary>
                        <m:naryPr>
                          <m:chr m:val="∑"/>
                          <m:ctrlPr>
                            <a:rPr lang="es-ES" sz="2000" b="0" i="1" smtClean="0">
                              <a:latin typeface="Cambria Math" panose="02040503050406030204" pitchFamily="18" charset="0"/>
                              <a:ea typeface="Cambria Math" panose="02040503050406030204" pitchFamily="18" charset="0"/>
                            </a:rPr>
                          </m:ctrlPr>
                        </m:naryPr>
                        <m:sub>
                          <m:r>
                            <m:rPr>
                              <m:brk m:alnAt="23"/>
                            </m:rPr>
                            <a:rPr lang="es-ES" sz="2000" b="0" i="1" smtClean="0">
                              <a:latin typeface="Cambria Math" panose="02040503050406030204" pitchFamily="18" charset="0"/>
                              <a:ea typeface="Cambria Math" panose="02040503050406030204" pitchFamily="18" charset="0"/>
                            </a:rPr>
                            <m:t>𝑖</m:t>
                          </m:r>
                          <m:r>
                            <a:rPr lang="es-ES" sz="2000" b="0" i="1" smtClean="0">
                              <a:latin typeface="Cambria Math" panose="02040503050406030204" pitchFamily="18" charset="0"/>
                              <a:ea typeface="Cambria Math" panose="02040503050406030204" pitchFamily="18" charset="0"/>
                            </a:rPr>
                            <m:t>=1</m:t>
                          </m:r>
                        </m:sub>
                        <m:sup>
                          <m:r>
                            <a:rPr lang="es-ES" sz="2000" b="0" i="1" smtClean="0">
                              <a:latin typeface="Cambria Math" panose="02040503050406030204" pitchFamily="18" charset="0"/>
                              <a:ea typeface="Cambria Math" panose="02040503050406030204" pitchFamily="18" charset="0"/>
                            </a:rPr>
                            <m:t>𝑖</m:t>
                          </m:r>
                          <m:r>
                            <a:rPr lang="es-ES" sz="2000" b="0" i="1" smtClean="0">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𝑚</m:t>
                          </m:r>
                        </m:sup>
                        <m:e>
                          <m:sSup>
                            <m:sSupPr>
                              <m:ctrlPr>
                                <a:rPr lang="es-ES" sz="2000" b="0" i="1" smtClean="0">
                                  <a:latin typeface="Cambria Math" panose="02040503050406030204" pitchFamily="18" charset="0"/>
                                  <a:ea typeface="Cambria Math" panose="02040503050406030204" pitchFamily="18" charset="0"/>
                                </a:rPr>
                              </m:ctrlPr>
                            </m:sSupPr>
                            <m:e>
                              <m:r>
                                <a:rPr lang="es-ES" sz="2000" b="0" i="1" smtClean="0">
                                  <a:latin typeface="Cambria Math" panose="02040503050406030204" pitchFamily="18" charset="0"/>
                                  <a:ea typeface="Cambria Math" panose="02040503050406030204" pitchFamily="18" charset="0"/>
                                </a:rPr>
                                <m:t>(</m:t>
                              </m:r>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𝑥</m:t>
                                  </m:r>
                                </m:e>
                                <m:sub>
                                  <m:sSub>
                                    <m:sSubPr>
                                      <m:ctrlPr>
                                        <a:rPr lang="es-ES" sz="2000" b="0" i="1" smtClean="0">
                                          <a:latin typeface="Cambria Math" panose="02040503050406030204" pitchFamily="18" charset="0"/>
                                          <a:ea typeface="Cambria Math" panose="02040503050406030204" pitchFamily="18" charset="0"/>
                                        </a:rPr>
                                      </m:ctrlPr>
                                    </m:sSubPr>
                                    <m:e>
                                      <m:r>
                                        <a:rPr lang="es-ES" sz="2000" b="0" i="1" smtClean="0">
                                          <a:latin typeface="Cambria Math" panose="02040503050406030204" pitchFamily="18" charset="0"/>
                                          <a:ea typeface="Cambria Math" panose="02040503050406030204" pitchFamily="18" charset="0"/>
                                        </a:rPr>
                                        <m:t>𝑜𝑟𝑖𝑔</m:t>
                                      </m:r>
                                    </m:e>
                                    <m:sub>
                                      <m:r>
                                        <a:rPr lang="es-ES" sz="2000" b="0" i="1" smtClean="0">
                                          <a:latin typeface="Cambria Math" panose="02040503050406030204" pitchFamily="18" charset="0"/>
                                          <a:ea typeface="Cambria Math" panose="02040503050406030204" pitchFamily="18" charset="0"/>
                                        </a:rPr>
                                        <m:t>𝑖</m:t>
                                      </m:r>
                                    </m:sub>
                                  </m:sSub>
                                </m:sub>
                              </m:sSub>
                              <m:r>
                                <a:rPr lang="es-ES" sz="2000" b="0" i="1" smtClean="0">
                                  <a:latin typeface="Cambria Math" panose="02040503050406030204" pitchFamily="18" charset="0"/>
                                  <a:ea typeface="Cambria Math" panose="02040503050406030204" pitchFamily="18" charset="0"/>
                                </a:rPr>
                                <m:t>−</m:t>
                              </m:r>
                              <m:sSub>
                                <m:sSubPr>
                                  <m:ctrlPr>
                                    <a:rPr lang="es-ES" sz="2000" b="0" i="1" smtClean="0">
                                      <a:latin typeface="Cambria Math" panose="02040503050406030204" pitchFamily="18" charset="0"/>
                                      <a:ea typeface="Cambria Math" panose="02040503050406030204" pitchFamily="18" charset="0"/>
                                    </a:rPr>
                                  </m:ctrlPr>
                                </m:sSubPr>
                                <m:e>
                                  <m:acc>
                                    <m:accPr>
                                      <m:chr m:val="̃"/>
                                      <m:ctrlPr>
                                        <a:rPr lang="es-ES" sz="2000" b="0" i="1" smtClean="0">
                                          <a:latin typeface="Cambria Math" panose="02040503050406030204" pitchFamily="18" charset="0"/>
                                          <a:ea typeface="Cambria Math" panose="02040503050406030204" pitchFamily="18" charset="0"/>
                                        </a:rPr>
                                      </m:ctrlPr>
                                    </m:accPr>
                                    <m:e>
                                      <m:r>
                                        <a:rPr lang="es-ES" sz="2000" b="0" i="1" smtClean="0">
                                          <a:latin typeface="Cambria Math" panose="02040503050406030204" pitchFamily="18" charset="0"/>
                                          <a:ea typeface="Cambria Math" panose="02040503050406030204" pitchFamily="18" charset="0"/>
                                        </a:rPr>
                                        <m:t>𝑥</m:t>
                                      </m:r>
                                    </m:e>
                                  </m:acc>
                                </m:e>
                                <m:sub>
                                  <m:r>
                                    <a:rPr lang="es-ES" sz="2000" b="0" i="1" smtClean="0">
                                      <a:latin typeface="Cambria Math" panose="02040503050406030204" pitchFamily="18" charset="0"/>
                                      <a:ea typeface="Cambria Math" panose="02040503050406030204" pitchFamily="18" charset="0"/>
                                    </a:rPr>
                                    <m:t>𝑖</m:t>
                                  </m:r>
                                </m:sub>
                              </m:sSub>
                              <m:r>
                                <a:rPr lang="es-ES" sz="2000" b="0" i="1" smtClean="0">
                                  <a:latin typeface="Cambria Math" panose="02040503050406030204" pitchFamily="18" charset="0"/>
                                  <a:ea typeface="Cambria Math" panose="02040503050406030204" pitchFamily="18" charset="0"/>
                                </a:rPr>
                                <m:t> )</m:t>
                              </m:r>
                            </m:e>
                            <m:sup>
                              <m:r>
                                <a:rPr lang="es-ES" sz="2000" b="0" i="1" smtClean="0">
                                  <a:latin typeface="Cambria Math" panose="02040503050406030204" pitchFamily="18" charset="0"/>
                                  <a:ea typeface="Cambria Math" panose="02040503050406030204" pitchFamily="18" charset="0"/>
                                </a:rPr>
                                <m:t>2</m:t>
                              </m:r>
                            </m:sup>
                          </m:sSup>
                        </m:e>
                      </m:nary>
                    </m:oMath>
                  </m:oMathPara>
                </a14:m>
                <a:endParaRPr lang="es-CR" sz="2000" dirty="0"/>
              </a:p>
              <a:p>
                <a:pPr algn="ctr"/>
                <a:endParaRPr lang="es-CR" sz="2000" dirty="0"/>
              </a:p>
              <a:p>
                <a:pPr algn="ctr"/>
                <a:endParaRPr lang="es-CR" sz="2000" dirty="0"/>
              </a:p>
              <a:p>
                <a:r>
                  <a:rPr lang="es-CR" sz="2000" dirty="0">
                    <a:solidFill>
                      <a:srgbClr val="595959"/>
                    </a:solidFill>
                    <a:latin typeface="Myriad Pro" panose="020B0503030403020204" pitchFamily="34" charset="0"/>
                  </a:rPr>
                  <a:t>Donde </a:t>
                </a:r>
                <a:r>
                  <a:rPr lang="es-CR" sz="2000" dirty="0">
                    <a:latin typeface="Cambria Math" panose="02040503050406030204" pitchFamily="18" charset="0"/>
                    <a:ea typeface="Cambria Math" panose="02040503050406030204" pitchFamily="18" charset="0"/>
                  </a:rPr>
                  <a:t>m</a:t>
                </a:r>
                <a:r>
                  <a:rPr lang="es-CR" sz="2000" dirty="0">
                    <a:solidFill>
                      <a:srgbClr val="595959"/>
                    </a:solidFill>
                    <a:latin typeface="Myriad Pro" panose="020B0503030403020204" pitchFamily="34" charset="0"/>
                  </a:rPr>
                  <a:t> es la dimensión de salida (por ejemplo, en MNIST, </a:t>
                </a:r>
                <a:r>
                  <a:rPr lang="es-CR" sz="2000" dirty="0">
                    <a:solidFill>
                      <a:srgbClr val="595959"/>
                    </a:solidFill>
                    <a:latin typeface="Cambria Math" panose="02040503050406030204" pitchFamily="18" charset="0"/>
                    <a:ea typeface="Cambria Math" panose="02040503050406030204" pitchFamily="18" charset="0"/>
                  </a:rPr>
                  <a:t>m=ancho x altura x canal = 28 x 28 x1 = 784</a:t>
                </a:r>
                <a:r>
                  <a:rPr lang="es-CR" sz="2000" dirty="0">
                    <a:solidFill>
                      <a:srgbClr val="595959"/>
                    </a:solidFill>
                    <a:latin typeface="Myriad Pro" panose="020B0503030403020204" pitchFamily="34" charset="0"/>
                  </a:rPr>
                  <a:t>). </a:t>
                </a:r>
                <a14:m>
                  <m:oMath xmlns:m="http://schemas.openxmlformats.org/officeDocument/2006/math">
                    <m:sSub>
                      <m:sSubPr>
                        <m:ctrlPr>
                          <a:rPr lang="es-CR" sz="2000" i="1" smtClean="0">
                            <a:solidFill>
                              <a:schemeClr val="tx1"/>
                            </a:solidFill>
                            <a:latin typeface="Cambria Math" panose="02040503050406030204" pitchFamily="18" charset="0"/>
                          </a:rPr>
                        </m:ctrlPr>
                      </m:sSubPr>
                      <m:e>
                        <m:r>
                          <a:rPr lang="es-ES" sz="2000" b="0" i="1" smtClean="0">
                            <a:solidFill>
                              <a:schemeClr val="tx1"/>
                            </a:solidFill>
                            <a:latin typeface="Cambria Math" panose="02040503050406030204" pitchFamily="18" charset="0"/>
                          </a:rPr>
                          <m:t>𝑥</m:t>
                        </m:r>
                      </m:e>
                      <m:sub>
                        <m:sSub>
                          <m:sSubPr>
                            <m:ctrlPr>
                              <a:rPr lang="es-CR" sz="2000" i="1" smtClean="0">
                                <a:solidFill>
                                  <a:schemeClr val="tx1"/>
                                </a:solidFill>
                                <a:latin typeface="Cambria Math" panose="02040503050406030204" pitchFamily="18" charset="0"/>
                              </a:rPr>
                            </m:ctrlPr>
                          </m:sSubPr>
                          <m:e>
                            <m:r>
                              <a:rPr lang="es-ES" sz="2000" b="0" i="1" smtClean="0">
                                <a:solidFill>
                                  <a:schemeClr val="tx1"/>
                                </a:solidFill>
                                <a:latin typeface="Cambria Math" panose="02040503050406030204" pitchFamily="18" charset="0"/>
                              </a:rPr>
                              <m:t>𝑜𝑟𝑖𝑔</m:t>
                            </m:r>
                          </m:e>
                          <m:sub>
                            <m:r>
                              <a:rPr lang="es-ES" sz="2000" b="0" i="1" smtClean="0">
                                <a:solidFill>
                                  <a:schemeClr val="tx1"/>
                                </a:solidFill>
                                <a:latin typeface="Cambria Math" panose="02040503050406030204" pitchFamily="18" charset="0"/>
                              </a:rPr>
                              <m:t>𝑖</m:t>
                            </m:r>
                          </m:sub>
                        </m:sSub>
                      </m:sub>
                    </m:sSub>
                    <m:r>
                      <a:rPr lang="es-ES" sz="2000" b="0" i="1" smtClean="0">
                        <a:solidFill>
                          <a:srgbClr val="595959"/>
                        </a:solidFill>
                        <a:latin typeface="Cambria Math" panose="02040503050406030204" pitchFamily="18" charset="0"/>
                      </a:rPr>
                      <m:t> </m:t>
                    </m:r>
                  </m:oMath>
                </a14:m>
                <a:r>
                  <a:rPr lang="es-CR" sz="2000" dirty="0">
                    <a:solidFill>
                      <a:srgbClr val="595959"/>
                    </a:solidFill>
                    <a:latin typeface="Myriad Pro" panose="020B0503030403020204" pitchFamily="34" charset="0"/>
                  </a:rPr>
                  <a:t>y </a:t>
                </a:r>
                <a14:m>
                  <m:oMath xmlns:m="http://schemas.openxmlformats.org/officeDocument/2006/math">
                    <m:sSub>
                      <m:sSubPr>
                        <m:ctrlPr>
                          <a:rPr lang="es-CR" sz="2000" i="1" smtClean="0">
                            <a:solidFill>
                              <a:schemeClr val="tx1"/>
                            </a:solidFill>
                            <a:latin typeface="Cambria Math" panose="02040503050406030204" pitchFamily="18" charset="0"/>
                          </a:rPr>
                        </m:ctrlPr>
                      </m:sSubPr>
                      <m:e>
                        <m:acc>
                          <m:accPr>
                            <m:chr m:val="̃"/>
                            <m:ctrlPr>
                              <a:rPr lang="es-CR" sz="2000" i="1" smtClean="0">
                                <a:solidFill>
                                  <a:schemeClr val="tx1"/>
                                </a:solidFill>
                                <a:latin typeface="Cambria Math" panose="02040503050406030204" pitchFamily="18" charset="0"/>
                              </a:rPr>
                            </m:ctrlPr>
                          </m:accPr>
                          <m:e>
                            <m:r>
                              <a:rPr lang="es-ES" sz="2000" b="0" i="1" smtClean="0">
                                <a:solidFill>
                                  <a:schemeClr val="tx1"/>
                                </a:solidFill>
                                <a:latin typeface="Cambria Math" panose="02040503050406030204" pitchFamily="18" charset="0"/>
                              </a:rPr>
                              <m:t>𝑥</m:t>
                            </m:r>
                          </m:e>
                        </m:acc>
                      </m:e>
                      <m:sub>
                        <m:r>
                          <a:rPr lang="es-ES" sz="2000" b="0" i="1" smtClean="0">
                            <a:solidFill>
                              <a:schemeClr val="tx1"/>
                            </a:solidFill>
                            <a:latin typeface="Cambria Math" panose="02040503050406030204" pitchFamily="18" charset="0"/>
                          </a:rPr>
                          <m:t>𝑖</m:t>
                        </m:r>
                      </m:sub>
                    </m:sSub>
                  </m:oMath>
                </a14:m>
                <a:r>
                  <a:rPr lang="es-CR" sz="2000" dirty="0">
                    <a:solidFill>
                      <a:srgbClr val="595959"/>
                    </a:solidFill>
                    <a:latin typeface="Myriad Pro" panose="020B0503030403020204" pitchFamily="34" charset="0"/>
                  </a:rPr>
                  <a:t> son elementos de </a:t>
                </a:r>
                <a14:m>
                  <m:oMath xmlns:m="http://schemas.openxmlformats.org/officeDocument/2006/math">
                    <m:sSub>
                      <m:sSubPr>
                        <m:ctrlPr>
                          <a:rPr lang="es-CR" sz="2000" i="1" smtClean="0">
                            <a:solidFill>
                              <a:schemeClr val="tx1"/>
                            </a:solidFill>
                            <a:latin typeface="Cambria Math" panose="02040503050406030204" pitchFamily="18" charset="0"/>
                          </a:rPr>
                        </m:ctrlPr>
                      </m:sSubPr>
                      <m:e>
                        <m:r>
                          <a:rPr lang="es-ES" sz="2000" b="0" i="1" smtClean="0">
                            <a:solidFill>
                              <a:schemeClr val="tx1"/>
                            </a:solidFill>
                            <a:latin typeface="Cambria Math" panose="02040503050406030204" pitchFamily="18" charset="0"/>
                          </a:rPr>
                          <m:t>𝑥</m:t>
                        </m:r>
                      </m:e>
                      <m:sub>
                        <m:r>
                          <a:rPr lang="es-ES" sz="2000" b="0" i="1" smtClean="0">
                            <a:solidFill>
                              <a:schemeClr val="tx1"/>
                            </a:solidFill>
                            <a:latin typeface="Cambria Math" panose="02040503050406030204" pitchFamily="18" charset="0"/>
                          </a:rPr>
                          <m:t>𝑜𝑟𝑖𝑔</m:t>
                        </m:r>
                      </m:sub>
                    </m:sSub>
                  </m:oMath>
                </a14:m>
                <a:r>
                  <a:rPr lang="es-CR" sz="2000" dirty="0">
                    <a:solidFill>
                      <a:srgbClr val="595959"/>
                    </a:solidFill>
                    <a:latin typeface="Myriad Pro" panose="020B0503030403020204" pitchFamily="34" charset="0"/>
                  </a:rPr>
                  <a:t> y </a:t>
                </a:r>
                <a14:m>
                  <m:oMath xmlns:m="http://schemas.openxmlformats.org/officeDocument/2006/math">
                    <m:acc>
                      <m:accPr>
                        <m:chr m:val="̃"/>
                        <m:ctrlPr>
                          <a:rPr lang="es-CR" sz="2000" i="1" smtClean="0">
                            <a:solidFill>
                              <a:schemeClr val="tx1"/>
                            </a:solidFill>
                            <a:latin typeface="Cambria Math" panose="02040503050406030204" pitchFamily="18" charset="0"/>
                          </a:rPr>
                        </m:ctrlPr>
                      </m:accPr>
                      <m:e>
                        <m:r>
                          <a:rPr lang="es-ES" sz="2000" b="0" i="1" smtClean="0">
                            <a:solidFill>
                              <a:schemeClr val="tx1"/>
                            </a:solidFill>
                            <a:latin typeface="Cambria Math" panose="02040503050406030204" pitchFamily="18" charset="0"/>
                          </a:rPr>
                          <m:t>𝑥</m:t>
                        </m:r>
                      </m:e>
                    </m:acc>
                  </m:oMath>
                </a14:m>
                <a:r>
                  <a:rPr lang="es-CR" sz="2000" dirty="0">
                    <a:solidFill>
                      <a:srgbClr val="595959"/>
                    </a:solidFill>
                    <a:latin typeface="Myriad Pro" panose="020B0503030403020204" pitchFamily="34" charset="0"/>
                  </a:rPr>
                  <a:t>, respectivamente.</a:t>
                </a:r>
                <a:endParaRPr lang="es-CR" sz="2000" dirty="0"/>
              </a:p>
            </p:txBody>
          </p:sp>
        </mc:Choice>
        <mc:Fallback>
          <p:sp>
            <p:nvSpPr>
              <p:cNvPr id="7" name="CuadroTexto 6">
                <a:extLst>
                  <a:ext uri="{FF2B5EF4-FFF2-40B4-BE49-F238E27FC236}">
                    <a16:creationId xmlns:a16="http://schemas.microsoft.com/office/drawing/2014/main" id="{ADF4649B-0AC4-0D45-9DD5-4F998AE0A789}"/>
                  </a:ext>
                </a:extLst>
              </p:cNvPr>
              <p:cNvSpPr txBox="1">
                <a:spLocks noRot="1" noChangeAspect="1" noMove="1" noResize="1" noEditPoints="1" noAdjustHandles="1" noChangeArrowheads="1" noChangeShapeType="1" noTextEdit="1"/>
              </p:cNvSpPr>
              <p:nvPr/>
            </p:nvSpPr>
            <p:spPr>
              <a:xfrm>
                <a:off x="457200" y="403065"/>
                <a:ext cx="8229600" cy="4408836"/>
              </a:xfrm>
              <a:prstGeom prst="rect">
                <a:avLst/>
              </a:prstGeom>
              <a:blipFill>
                <a:blip r:embed="rId2"/>
                <a:stretch>
                  <a:fillRect l="-772" t="-575" r="-926" b="-1437"/>
                </a:stretch>
              </a:blipFill>
            </p:spPr>
            <p:txBody>
              <a:bodyPr/>
              <a:lstStyle/>
              <a:p>
                <a:r>
                  <a:rPr lang="es-CR">
                    <a:noFill/>
                  </a:rPr>
                  <a:t> </a:t>
                </a:r>
              </a:p>
            </p:txBody>
          </p:sp>
        </mc:Fallback>
      </mc:AlternateContent>
    </p:spTree>
    <p:extLst>
      <p:ext uri="{BB962C8B-B14F-4D97-AF65-F5344CB8AC3E}">
        <p14:creationId xmlns:p14="http://schemas.microsoft.com/office/powerpoint/2010/main" val="3717005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444600"/>
            <a:ext cx="8229600" cy="4127400"/>
          </a:xfrm>
        </p:spPr>
        <p:txBody>
          <a:bodyPr/>
          <a:lstStyle/>
          <a:p>
            <a:pPr marL="0" indent="0">
              <a:buNone/>
            </a:pPr>
            <a:r>
              <a:rPr lang="es-CR" sz="2000" dirty="0">
                <a:solidFill>
                  <a:srgbClr val="595959"/>
                </a:solidFill>
                <a:latin typeface="Myriad Pro" panose="020B0503030403020204" pitchFamily="34" charset="0"/>
                <a:ea typeface="ＭＳ Ｐゴシック" panose="020B0600070205080204" pitchFamily="34" charset="-128"/>
              </a:rPr>
              <a:t>Para implementar el DAE, necesitaremos realizar algunos cambios en el codificador automático presentado en la sección anterior.</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2000" dirty="0">
                <a:solidFill>
                  <a:srgbClr val="595959"/>
                </a:solidFill>
                <a:latin typeface="Myriad Pro" panose="020B0503030403020204" pitchFamily="34" charset="0"/>
                <a:ea typeface="ＭＳ Ｐゴシック" panose="020B0600070205080204" pitchFamily="34" charset="-128"/>
              </a:rPr>
              <a:t>En primer lugar, los </a:t>
            </a:r>
            <a:r>
              <a:rPr lang="es-CR" sz="2000" b="1" dirty="0">
                <a:solidFill>
                  <a:srgbClr val="595959"/>
                </a:solidFill>
                <a:latin typeface="Myriad Pro" panose="020B0503030403020204" pitchFamily="34" charset="0"/>
                <a:ea typeface="ＭＳ Ｐゴシック" panose="020B0600070205080204" pitchFamily="34" charset="-128"/>
              </a:rPr>
              <a:t>datos de entrada de entrenamiento</a:t>
            </a:r>
            <a:r>
              <a:rPr lang="es-CR" sz="2000" dirty="0">
                <a:solidFill>
                  <a:srgbClr val="595959"/>
                </a:solidFill>
                <a:latin typeface="Myriad Pro" panose="020B0503030403020204" pitchFamily="34" charset="0"/>
                <a:ea typeface="ＭＳ Ｐゴシック" panose="020B0600070205080204" pitchFamily="34" charset="-128"/>
              </a:rPr>
              <a:t> deben ser dígitos MNIST </a:t>
            </a:r>
            <a:r>
              <a:rPr lang="es-CR" sz="2000" b="1" dirty="0">
                <a:solidFill>
                  <a:srgbClr val="595959"/>
                </a:solidFill>
                <a:latin typeface="Myriad Pro" panose="020B0503030403020204" pitchFamily="34" charset="0"/>
                <a:ea typeface="ＭＳ Ｐゴシック" panose="020B0600070205080204" pitchFamily="34" charset="-128"/>
              </a:rPr>
              <a:t>corruptos</a:t>
            </a:r>
            <a:r>
              <a:rPr lang="es-CR" sz="2000" dirty="0">
                <a:solidFill>
                  <a:srgbClr val="595959"/>
                </a:solidFill>
                <a:latin typeface="Myriad Pro" panose="020B0503030403020204" pitchFamily="34" charset="0"/>
                <a:ea typeface="ＭＳ Ｐゴシック" panose="020B0600070205080204" pitchFamily="34" charset="-128"/>
              </a:rPr>
              <a:t>. Los </a:t>
            </a:r>
            <a:r>
              <a:rPr lang="es-CR" sz="2000" b="1" dirty="0">
                <a:solidFill>
                  <a:srgbClr val="595959"/>
                </a:solidFill>
                <a:latin typeface="Myriad Pro" panose="020B0503030403020204" pitchFamily="34" charset="0"/>
                <a:ea typeface="ＭＳ Ｐゴシック" panose="020B0600070205080204" pitchFamily="34" charset="-128"/>
              </a:rPr>
              <a:t>datos de salida de entrenamiento</a:t>
            </a:r>
            <a:r>
              <a:rPr lang="es-CR" sz="2000" dirty="0">
                <a:solidFill>
                  <a:srgbClr val="595959"/>
                </a:solidFill>
                <a:latin typeface="Myriad Pro" panose="020B0503030403020204" pitchFamily="34" charset="0"/>
                <a:ea typeface="ＭＳ Ｐゴシック" panose="020B0600070205080204" pitchFamily="34" charset="-128"/>
              </a:rPr>
              <a:t> son los mismos dígitos MNIST </a:t>
            </a:r>
            <a:r>
              <a:rPr lang="es-CR" sz="2000" b="1" dirty="0">
                <a:solidFill>
                  <a:srgbClr val="595959"/>
                </a:solidFill>
                <a:latin typeface="Myriad Pro" panose="020B0503030403020204" pitchFamily="34" charset="0"/>
                <a:ea typeface="ＭＳ Ｐゴシック" panose="020B0600070205080204" pitchFamily="34" charset="-128"/>
              </a:rPr>
              <a:t>limpios</a:t>
            </a:r>
            <a:r>
              <a:rPr lang="es-CR" sz="2000" dirty="0">
                <a:solidFill>
                  <a:srgbClr val="595959"/>
                </a:solidFill>
                <a:latin typeface="Myriad Pro" panose="020B0503030403020204" pitchFamily="34" charset="0"/>
                <a:ea typeface="ＭＳ Ｐゴシック" panose="020B0600070205080204" pitchFamily="34" charset="-128"/>
              </a:rPr>
              <a:t> originales. </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2000" dirty="0">
                <a:solidFill>
                  <a:srgbClr val="595959"/>
                </a:solidFill>
                <a:latin typeface="Myriad Pro" panose="020B0503030403020204" pitchFamily="34" charset="0"/>
                <a:ea typeface="ＭＳ Ｐゴシック" panose="020B0600070205080204" pitchFamily="34" charset="-128"/>
              </a:rPr>
              <a:t>Esto es como decirle al codificador automático cuáles deberían ser las imágenes corregidas o pedirle que </a:t>
            </a:r>
            <a:r>
              <a:rPr lang="es-CR" sz="2000" b="1" dirty="0">
                <a:solidFill>
                  <a:srgbClr val="595959"/>
                </a:solidFill>
                <a:latin typeface="Myriad Pro" panose="020B0503030403020204" pitchFamily="34" charset="0"/>
                <a:ea typeface="ＭＳ Ｐゴシック" panose="020B0600070205080204" pitchFamily="34" charset="-128"/>
              </a:rPr>
              <a:t>averigüe cómo eliminar el ruido</a:t>
            </a:r>
            <a:r>
              <a:rPr lang="es-CR" sz="2000" dirty="0">
                <a:solidFill>
                  <a:srgbClr val="595959"/>
                </a:solidFill>
                <a:latin typeface="Myriad Pro" panose="020B0503030403020204" pitchFamily="34" charset="0"/>
                <a:ea typeface="ＭＳ Ｐゴシック" panose="020B0600070205080204" pitchFamily="34" charset="-128"/>
              </a:rPr>
              <a:t> dada una imagen dañada. Por último, debemos validar el codificador automático en los datos de prueba MNIST corruptos. </a:t>
            </a: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13</a:t>
            </a:fld>
            <a:endParaRPr lang="en-US" altLang="es-CR"/>
          </a:p>
        </p:txBody>
      </p:sp>
      <p:sp>
        <p:nvSpPr>
          <p:cNvPr id="5" name="Rectangle 2">
            <a:extLst>
              <a:ext uri="{FF2B5EF4-FFF2-40B4-BE49-F238E27FC236}">
                <a16:creationId xmlns:a16="http://schemas.microsoft.com/office/drawing/2014/main" id="{FF164B35-3F38-3D4A-8FF2-EE492AD3F5E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6" name="Rectangle 2">
            <a:extLst>
              <a:ext uri="{FF2B5EF4-FFF2-40B4-BE49-F238E27FC236}">
                <a16:creationId xmlns:a16="http://schemas.microsoft.com/office/drawing/2014/main" id="{CF9E7E6F-ACFD-DE4B-A041-85DA33E4705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7" name="Rectangle 4">
            <a:extLst>
              <a:ext uri="{FF2B5EF4-FFF2-40B4-BE49-F238E27FC236}">
                <a16:creationId xmlns:a16="http://schemas.microsoft.com/office/drawing/2014/main" id="{038ECD59-21FA-654F-8920-B87617C4025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Tree>
    <p:extLst>
      <p:ext uri="{BB962C8B-B14F-4D97-AF65-F5344CB8AC3E}">
        <p14:creationId xmlns:p14="http://schemas.microsoft.com/office/powerpoint/2010/main" val="3966680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444599"/>
            <a:ext cx="8229600" cy="1413230"/>
          </a:xfrm>
        </p:spPr>
        <p:txBody>
          <a:bodyPr/>
          <a:lstStyle/>
          <a:p>
            <a:pPr marL="0" indent="0" algn="just">
              <a:buNone/>
            </a:pPr>
            <a:r>
              <a:rPr lang="es-CR" sz="2000" dirty="0">
                <a:solidFill>
                  <a:srgbClr val="595959"/>
                </a:solidFill>
                <a:latin typeface="Myriad Pro" panose="020B0503030403020204" pitchFamily="34" charset="0"/>
              </a:rPr>
              <a:t>El dígito 7 de MNIST que se muestra a la izquierda de la imagen es una entrada de imagen corrupta real. El de la derecha es la salida de imagen limpia de un codificador automático de eliminación de ruido entrenado.</a:t>
            </a:r>
            <a:endParaRPr lang="es-CR" sz="2000" dirty="0"/>
          </a:p>
          <a:p>
            <a:pPr marL="0" indent="0" algn="just">
              <a:buNone/>
            </a:pPr>
            <a:endParaRPr lang="es-CR" sz="18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14</a:t>
            </a:fld>
            <a:endParaRPr lang="en-US" altLang="es-CR"/>
          </a:p>
        </p:txBody>
      </p:sp>
      <p:sp>
        <p:nvSpPr>
          <p:cNvPr id="5" name="Rectangle 2">
            <a:extLst>
              <a:ext uri="{FF2B5EF4-FFF2-40B4-BE49-F238E27FC236}">
                <a16:creationId xmlns:a16="http://schemas.microsoft.com/office/drawing/2014/main" id="{FF164B35-3F38-3D4A-8FF2-EE492AD3F5E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6" name="Rectangle 2">
            <a:extLst>
              <a:ext uri="{FF2B5EF4-FFF2-40B4-BE49-F238E27FC236}">
                <a16:creationId xmlns:a16="http://schemas.microsoft.com/office/drawing/2014/main" id="{CF9E7E6F-ACFD-DE4B-A041-85DA33E4705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7" name="Rectangle 4">
            <a:extLst>
              <a:ext uri="{FF2B5EF4-FFF2-40B4-BE49-F238E27FC236}">
                <a16:creationId xmlns:a16="http://schemas.microsoft.com/office/drawing/2014/main" id="{038ECD59-21FA-654F-8920-B87617C4025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14" name="Imagen 13">
            <a:extLst>
              <a:ext uri="{FF2B5EF4-FFF2-40B4-BE49-F238E27FC236}">
                <a16:creationId xmlns:a16="http://schemas.microsoft.com/office/drawing/2014/main" id="{2F445575-C581-7544-BFB2-F8B10AC5F00A}"/>
              </a:ext>
            </a:extLst>
          </p:cNvPr>
          <p:cNvPicPr/>
          <p:nvPr/>
        </p:nvPicPr>
        <p:blipFill>
          <a:blip r:embed="rId2"/>
          <a:stretch>
            <a:fillRect/>
          </a:stretch>
        </p:blipFill>
        <p:spPr>
          <a:xfrm>
            <a:off x="1823351" y="2728151"/>
            <a:ext cx="5497298" cy="1115042"/>
          </a:xfrm>
          <a:prstGeom prst="rect">
            <a:avLst/>
          </a:prstGeom>
        </p:spPr>
      </p:pic>
    </p:spTree>
    <p:extLst>
      <p:ext uri="{BB962C8B-B14F-4D97-AF65-F5344CB8AC3E}">
        <p14:creationId xmlns:p14="http://schemas.microsoft.com/office/powerpoint/2010/main" val="203601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algn="l"/>
            <a:r>
              <a:rPr lang="es-ES_tradnl" sz="2400" b="1" dirty="0">
                <a:solidFill>
                  <a:srgbClr val="7F7F7F"/>
                </a:solidFill>
                <a:latin typeface="Century Gothic" panose="020B0502020202020204" pitchFamily="34" charset="0"/>
                <a:ea typeface="ＭＳ Ｐゴシック" panose="020B0600070205080204" pitchFamily="34" charset="-128"/>
              </a:rPr>
              <a:t>Autocodificadores</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69823" y="1063625"/>
            <a:ext cx="8229600" cy="1707944"/>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Un autocodificador es un tipo de FNN no supervisado que aprende a reconstruir datos de alta dimensión utilizando datos codificados latentes. Puede pensar en ello como intentar aprender una función de identidad (es decir, tomar x como entrada y luego predecir x).</a:t>
            </a:r>
          </a:p>
          <a:p>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Comencemos por echar un vistazo al siguiente diagrama, que muestra cómo se ve un codificador automático:</a:t>
            </a:r>
          </a:p>
          <a:p>
            <a:endParaRPr lang="es-CR" sz="1600" dirty="0">
              <a:solidFill>
                <a:srgbClr val="595959"/>
              </a:solidFill>
              <a:latin typeface="Myriad Pro" panose="020B0503030403020204" pitchFamily="34" charset="0"/>
              <a:ea typeface="ＭＳ Ｐゴシック" panose="020B0600070205080204" pitchFamily="34" charset="-128"/>
            </a:endParaRPr>
          </a:p>
          <a:p>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a:t>
            </a:fld>
            <a:endParaRPr lang="en-US" altLang="es-CR"/>
          </a:p>
        </p:txBody>
      </p:sp>
      <p:sp>
        <p:nvSpPr>
          <p:cNvPr id="5" name="Rectangle 2">
            <a:extLst>
              <a:ext uri="{FF2B5EF4-FFF2-40B4-BE49-F238E27FC236}">
                <a16:creationId xmlns:a16="http://schemas.microsoft.com/office/drawing/2014/main" id="{3CC5F7D1-022D-C048-9C61-37020010F76D}"/>
              </a:ext>
            </a:extLst>
          </p:cNvPr>
          <p:cNvSpPr>
            <a:spLocks noChangeArrowheads="1"/>
          </p:cNvSpPr>
          <p:nvPr/>
        </p:nvSpPr>
        <p:spPr bwMode="auto">
          <a:xfrm>
            <a:off x="-269823" y="282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1025" name="Imagen 1" descr="autoencoder diagram">
            <a:extLst>
              <a:ext uri="{FF2B5EF4-FFF2-40B4-BE49-F238E27FC236}">
                <a16:creationId xmlns:a16="http://schemas.microsoft.com/office/drawing/2014/main" id="{ED41439D-1A68-BA4E-8A32-9BF43E836CB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323476" y="2988366"/>
            <a:ext cx="4229724"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77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¿Cómo funciona?</a:t>
            </a:r>
            <a:endParaRPr lang="es-CR" sz="2400"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3567114"/>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La red del codificador toma la entrada de alta dimensión y la </a:t>
                </a:r>
                <a:r>
                  <a:rPr lang="es-CR" sz="1600" b="1" dirty="0">
                    <a:solidFill>
                      <a:srgbClr val="595959"/>
                    </a:solidFill>
                    <a:latin typeface="Myriad Pro" panose="020B0503030403020204" pitchFamily="34" charset="0"/>
                    <a:ea typeface="ＭＳ Ｐゴシック" panose="020B0600070205080204" pitchFamily="34" charset="-128"/>
                  </a:rPr>
                  <a:t>reduce a código latente </a:t>
                </a:r>
                <a:r>
                  <a:rPr lang="es-CR" sz="1600" dirty="0">
                    <a:solidFill>
                      <a:srgbClr val="595959"/>
                    </a:solidFill>
                    <a:latin typeface="Myriad Pro" panose="020B0503030403020204" pitchFamily="34" charset="0"/>
                    <a:ea typeface="ＭＳ Ｐゴシック" panose="020B0600070205080204" pitchFamily="34" charset="-128"/>
                  </a:rPr>
                  <a:t>de dimensión inferior (es decir, aprende los patrones en los datos de entrada). Esto funciona de manera similar al análisis de componentes principales y la factorización de matrices. Funciona de la siguiente manera:</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lgn="ctr">
                  <a:buNone/>
                </a:pPr>
                <a14:m>
                  <m:oMathPara xmlns:m="http://schemas.openxmlformats.org/officeDocument/2006/math">
                    <m:oMathParaPr>
                      <m:jc m:val="centerGroup"/>
                    </m:oMathParaPr>
                    <m:oMath xmlns:m="http://schemas.openxmlformats.org/officeDocument/2006/math">
                      <m:r>
                        <a:rPr lang="es-ES" sz="1600" b="0" i="1" smtClean="0">
                          <a:solidFill>
                            <a:srgbClr val="595959"/>
                          </a:solidFill>
                          <a:latin typeface="Cambria Math" panose="02040503050406030204" pitchFamily="18" charset="0"/>
                          <a:ea typeface="ＭＳ Ｐゴシック" panose="020B0600070205080204" pitchFamily="34" charset="-128"/>
                        </a:rPr>
                        <m:t>𝑧</m:t>
                      </m:r>
                      <m:r>
                        <a:rPr lang="es-ES" sz="1600" b="0" i="1" smtClean="0">
                          <a:solidFill>
                            <a:srgbClr val="595959"/>
                          </a:solidFill>
                          <a:latin typeface="Cambria Math" panose="02040503050406030204" pitchFamily="18" charset="0"/>
                          <a:ea typeface="ＭＳ Ｐゴシック" panose="020B0600070205080204" pitchFamily="34" charset="-128"/>
                        </a:rPr>
                        <m:t>=</m:t>
                      </m:r>
                      <m:r>
                        <a:rPr lang="es-ES" sz="1600" b="0" i="1" smtClean="0">
                          <a:solidFill>
                            <a:srgbClr val="595959"/>
                          </a:solidFill>
                          <a:latin typeface="Cambria Math" panose="02040503050406030204" pitchFamily="18" charset="0"/>
                          <a:ea typeface="ＭＳ Ｐゴシック" panose="020B0600070205080204" pitchFamily="34" charset="-128"/>
                        </a:rPr>
                        <m:t>𝑓</m:t>
                      </m:r>
                      <m:r>
                        <a:rPr lang="es-ES" sz="1600" b="0" i="1" smtClean="0">
                          <a:solidFill>
                            <a:srgbClr val="595959"/>
                          </a:solidFill>
                          <a:latin typeface="Cambria Math" panose="02040503050406030204" pitchFamily="18" charset="0"/>
                          <a:ea typeface="ＭＳ Ｐゴシック" panose="020B0600070205080204" pitchFamily="34" charset="-128"/>
                        </a:rPr>
                        <m:t>(</m:t>
                      </m:r>
                      <m:r>
                        <a:rPr lang="es-ES" sz="1600" b="0" i="1" smtClean="0">
                          <a:solidFill>
                            <a:srgbClr val="595959"/>
                          </a:solidFill>
                          <a:latin typeface="Cambria Math" panose="02040503050406030204" pitchFamily="18" charset="0"/>
                          <a:ea typeface="ＭＳ Ｐゴシック" panose="020B0600070205080204" pitchFamily="34" charset="-128"/>
                        </a:rPr>
                        <m:t>𝑥</m:t>
                      </m:r>
                      <m:r>
                        <a:rPr lang="es-ES" sz="1600" b="0" i="1" smtClean="0">
                          <a:solidFill>
                            <a:srgbClr val="595959"/>
                          </a:solidFill>
                          <a:latin typeface="Cambria Math" panose="02040503050406030204" pitchFamily="18" charset="0"/>
                          <a:ea typeface="ＭＳ Ｐゴシック" panose="020B0600070205080204" pitchFamily="34" charset="-128"/>
                        </a:rPr>
                        <m:t>)</m:t>
                      </m:r>
                    </m:oMath>
                  </m:oMathPara>
                </a14:m>
                <a:endParaRPr lang="es-CR" sz="1600" dirty="0">
                  <a:solidFill>
                    <a:srgbClr val="595959"/>
                  </a:solidFill>
                  <a:latin typeface="Myriad Pro" panose="020B0503030403020204" pitchFamily="34" charset="0"/>
                  <a:ea typeface="ＭＳ Ｐゴシック" panose="020B0600070205080204" pitchFamily="34" charset="-128"/>
                </a:endParaRPr>
              </a:p>
              <a:p>
                <a:pPr marL="0" indent="0" algn="ctr">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La red de decodificadores toma como entrada el código latente de menor dimensión (los patrones), que contiene toda la información principal sobre la entrada, y </a:t>
                </a:r>
                <a:r>
                  <a:rPr lang="es-CR" sz="1600" b="1" dirty="0">
                    <a:solidFill>
                      <a:srgbClr val="595959"/>
                    </a:solidFill>
                    <a:latin typeface="Myriad Pro" panose="020B0503030403020204" pitchFamily="34" charset="0"/>
                    <a:ea typeface="ＭＳ Ｐゴシック" panose="020B0600070205080204" pitchFamily="34" charset="-128"/>
                  </a:rPr>
                  <a:t>reconstruye la entrada original</a:t>
                </a:r>
                <a:r>
                  <a:rPr lang="es-CR" sz="1600" dirty="0">
                    <a:solidFill>
                      <a:srgbClr val="595959"/>
                    </a:solidFill>
                    <a:latin typeface="Myriad Pro" panose="020B0503030403020204" pitchFamily="34" charset="0"/>
                    <a:ea typeface="ＭＳ Ｐゴシック" panose="020B0600070205080204" pitchFamily="34" charset="-128"/>
                  </a:rPr>
                  <a:t> (o lo más cerca posible de la entrada original) a partir de ella. Funciona de la siguiente manera:</a:t>
                </a:r>
              </a:p>
              <a:p>
                <a:pPr marL="0" indent="0" algn="ctr">
                  <a:buNone/>
                </a:pPr>
                <a14:m>
                  <m:oMathPara xmlns:m="http://schemas.openxmlformats.org/officeDocument/2006/math">
                    <m:oMathParaPr>
                      <m:jc m:val="centerGroup"/>
                    </m:oMathParaPr>
                    <m:oMath xmlns:m="http://schemas.openxmlformats.org/officeDocument/2006/math">
                      <m:acc>
                        <m:accPr>
                          <m:chr m:val="̃"/>
                          <m:ctrlPr>
                            <a:rPr lang="es-ES" sz="1600" b="0" i="1" smtClean="0">
                              <a:solidFill>
                                <a:srgbClr val="595959"/>
                              </a:solidFill>
                              <a:latin typeface="Cambria Math" panose="02040503050406030204" pitchFamily="18" charset="0"/>
                              <a:ea typeface="ＭＳ Ｐゴシック" panose="020B0600070205080204" pitchFamily="34" charset="-128"/>
                            </a:rPr>
                          </m:ctrlPr>
                        </m:accPr>
                        <m:e>
                          <m:r>
                            <a:rPr lang="es-ES" sz="1600" b="0" i="1" smtClean="0">
                              <a:solidFill>
                                <a:srgbClr val="595959"/>
                              </a:solidFill>
                              <a:latin typeface="Cambria Math" panose="02040503050406030204" pitchFamily="18" charset="0"/>
                              <a:ea typeface="ＭＳ Ｐゴシック" panose="020B0600070205080204" pitchFamily="34" charset="-128"/>
                            </a:rPr>
                            <m:t>𝑥</m:t>
                          </m:r>
                        </m:e>
                      </m:acc>
                      <m:r>
                        <a:rPr lang="es-ES" sz="1600" b="0" i="1" smtClean="0">
                          <a:solidFill>
                            <a:srgbClr val="595959"/>
                          </a:solidFill>
                          <a:latin typeface="Cambria Math" panose="02040503050406030204" pitchFamily="18" charset="0"/>
                          <a:ea typeface="ＭＳ Ｐゴシック" panose="020B0600070205080204" pitchFamily="34" charset="-128"/>
                        </a:rPr>
                        <m:t>=</m:t>
                      </m:r>
                      <m:r>
                        <a:rPr lang="es-ES" sz="1600" b="0" i="1" smtClean="0">
                          <a:solidFill>
                            <a:srgbClr val="595959"/>
                          </a:solidFill>
                          <a:latin typeface="Cambria Math" panose="02040503050406030204" pitchFamily="18" charset="0"/>
                          <a:ea typeface="ＭＳ Ｐゴシック" panose="020B0600070205080204" pitchFamily="34" charset="-128"/>
                        </a:rPr>
                        <m:t>𝑔</m:t>
                      </m:r>
                      <m:r>
                        <a:rPr lang="es-ES" sz="1600" b="0" i="1" smtClean="0">
                          <a:solidFill>
                            <a:srgbClr val="595959"/>
                          </a:solidFill>
                          <a:latin typeface="Cambria Math" panose="02040503050406030204" pitchFamily="18" charset="0"/>
                          <a:ea typeface="ＭＳ Ｐゴシック" panose="020B0600070205080204" pitchFamily="34" charset="-128"/>
                        </a:rPr>
                        <m:t>(</m:t>
                      </m:r>
                      <m:r>
                        <a:rPr lang="es-ES" sz="1600" b="0" i="1" smtClean="0">
                          <a:solidFill>
                            <a:srgbClr val="595959"/>
                          </a:solidFill>
                          <a:latin typeface="Cambria Math" panose="02040503050406030204" pitchFamily="18" charset="0"/>
                          <a:ea typeface="ＭＳ Ｐゴシック" panose="020B0600070205080204" pitchFamily="34" charset="-128"/>
                        </a:rPr>
                        <m:t>𝑧</m:t>
                      </m:r>
                      <m:r>
                        <a:rPr lang="es-ES" sz="1600" b="0" i="1" smtClean="0">
                          <a:solidFill>
                            <a:srgbClr val="595959"/>
                          </a:solidFill>
                          <a:latin typeface="Cambria Math" panose="02040503050406030204" pitchFamily="18" charset="0"/>
                          <a:ea typeface="ＭＳ Ｐゴシック" panose="020B0600070205080204" pitchFamily="34" charset="-128"/>
                        </a:rPr>
                        <m:t>)</m:t>
                      </m:r>
                    </m:oMath>
                  </m:oMathPara>
                </a14:m>
                <a:endParaRPr lang="es-CR" sz="1600" dirty="0">
                  <a:solidFill>
                    <a:srgbClr val="595959"/>
                  </a:solidFill>
                  <a:latin typeface="Myriad Pro" panose="020B0503030403020204" pitchFamily="34" charset="0"/>
                  <a:ea typeface="ＭＳ Ｐゴシック" panose="020B0600070205080204" pitchFamily="34" charset="-128"/>
                </a:endParaRPr>
              </a:p>
            </p:txBody>
          </p:sp>
        </mc:Choice>
        <mc:Fallback>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1200149"/>
                <a:ext cx="8229600" cy="3567114"/>
              </a:xfrm>
              <a:blipFill>
                <a:blip r:embed="rId2"/>
                <a:stretch>
                  <a:fillRect l="-463" t="-355" r="-309"/>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a:t>
            </a:fld>
            <a:endParaRPr lang="en-US" altLang="es-CR"/>
          </a:p>
        </p:txBody>
      </p:sp>
    </p:spTree>
    <p:extLst>
      <p:ext uri="{BB962C8B-B14F-4D97-AF65-F5344CB8AC3E}">
        <p14:creationId xmlns:p14="http://schemas.microsoft.com/office/powerpoint/2010/main" val="183042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¿Cómo funciona?</a:t>
            </a:r>
            <a:endParaRPr lang="es-CR" sz="2400"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827314"/>
                <a:ext cx="8229600" cy="3939948"/>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Nuestro objetivo es que la entrada original sea lo más cercana (idealmente, idéntica) a la salida reconstruida, es decir, </a:t>
                </a:r>
                <a14:m>
                  <m:oMath xmlns:m="http://schemas.openxmlformats.org/officeDocument/2006/math">
                    <m:r>
                      <a:rPr lang="es-CR" sz="1600" i="1" dirty="0">
                        <a:solidFill>
                          <a:srgbClr val="595959"/>
                        </a:solidFill>
                        <a:latin typeface="Cambria Math" panose="02040503050406030204" pitchFamily="18" charset="0"/>
                        <a:ea typeface="ＭＳ Ｐゴシック" panose="020B0600070205080204" pitchFamily="34" charset="-128"/>
                      </a:rPr>
                      <m:t>𝑥</m:t>
                    </m:r>
                    <m:r>
                      <a:rPr lang="es-CR" sz="1600" i="1" dirty="0">
                        <a:solidFill>
                          <a:srgbClr val="595959"/>
                        </a:solidFill>
                        <a:latin typeface="Cambria Math" panose="02040503050406030204" pitchFamily="18" charset="0"/>
                        <a:ea typeface="Cambria Math" panose="02040503050406030204" pitchFamily="18" charset="0"/>
                      </a:rPr>
                      <m:t>≈</m:t>
                    </m:r>
                    <m:acc>
                      <m:accPr>
                        <m:chr m:val="̃"/>
                        <m:ctrlPr>
                          <a:rPr lang="es-CR" sz="1600" i="1" dirty="0">
                            <a:solidFill>
                              <a:srgbClr val="595959"/>
                            </a:solidFill>
                            <a:latin typeface="Cambria Math" panose="02040503050406030204" pitchFamily="18" charset="0"/>
                            <a:ea typeface="Cambria Math" panose="02040503050406030204" pitchFamily="18" charset="0"/>
                          </a:rPr>
                        </m:ctrlPr>
                      </m:accPr>
                      <m:e>
                        <m:r>
                          <a:rPr lang="es-ES" sz="1600" i="1" dirty="0">
                            <a:solidFill>
                              <a:srgbClr val="595959"/>
                            </a:solidFill>
                            <a:latin typeface="Cambria Math" panose="02040503050406030204" pitchFamily="18" charset="0"/>
                            <a:ea typeface="Cambria Math" panose="02040503050406030204" pitchFamily="18" charset="0"/>
                          </a:rPr>
                          <m:t>𝑥</m:t>
                        </m:r>
                      </m:e>
                    </m:acc>
                    <m:r>
                      <a:rPr lang="es-ES" sz="1600" i="1" dirty="0">
                        <a:solidFill>
                          <a:srgbClr val="595959"/>
                        </a:solidFill>
                        <a:latin typeface="Cambria Math" panose="02040503050406030204" pitchFamily="18" charset="0"/>
                        <a:ea typeface="Cambria Math" panose="02040503050406030204" pitchFamily="18" charset="0"/>
                      </a:rPr>
                      <m:t>.</m:t>
                    </m:r>
                  </m:oMath>
                </a14:m>
                <a:r>
                  <a:rPr lang="es-CR" sz="1600" dirty="0">
                    <a:solidFill>
                      <a:srgbClr val="595959"/>
                    </a:solidFill>
                    <a:latin typeface="Myriad Pro" panose="020B0503030403020204" pitchFamily="34" charset="0"/>
                    <a:ea typeface="ＭＳ Ｐゴシック" panose="020B0600070205080204" pitchFamily="34" charset="-128"/>
                  </a:rPr>
                  <a:t> Podemos combinar las dos ecuaciones anteriores y expresar el codificador automático de la siguiente manera:</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14:m>
                  <m:oMathPara xmlns:m="http://schemas.openxmlformats.org/officeDocument/2006/math">
                    <m:oMathParaPr>
                      <m:jc m:val="centerGroup"/>
                    </m:oMathParaPr>
                    <m:oMath xmlns:m="http://schemas.openxmlformats.org/officeDocument/2006/math">
                      <m:acc>
                        <m:accPr>
                          <m:chr m:val="̃"/>
                          <m:ctrlPr>
                            <a:rPr lang="es-ES" sz="1600" b="0" i="1" smtClean="0">
                              <a:solidFill>
                                <a:srgbClr val="595959"/>
                              </a:solidFill>
                              <a:latin typeface="Cambria Math" panose="02040503050406030204" pitchFamily="18" charset="0"/>
                              <a:ea typeface="ＭＳ Ｐゴシック" panose="020B0600070205080204" pitchFamily="34" charset="-128"/>
                            </a:rPr>
                          </m:ctrlPr>
                        </m:accPr>
                        <m:e>
                          <m:r>
                            <a:rPr lang="es-ES" sz="1600" b="0" i="1" smtClean="0">
                              <a:solidFill>
                                <a:srgbClr val="595959"/>
                              </a:solidFill>
                              <a:latin typeface="Cambria Math" panose="02040503050406030204" pitchFamily="18" charset="0"/>
                              <a:ea typeface="ＭＳ Ｐゴシック" panose="020B0600070205080204" pitchFamily="34" charset="-128"/>
                            </a:rPr>
                            <m:t>𝑥</m:t>
                          </m:r>
                        </m:e>
                      </m:acc>
                      <m:r>
                        <a:rPr lang="es-ES" sz="1600" b="0" i="1" smtClean="0">
                          <a:solidFill>
                            <a:srgbClr val="595959"/>
                          </a:solidFill>
                          <a:latin typeface="Cambria Math" panose="02040503050406030204" pitchFamily="18" charset="0"/>
                          <a:ea typeface="ＭＳ Ｐゴシック" panose="020B0600070205080204" pitchFamily="34" charset="-128"/>
                        </a:rPr>
                        <m:t>=</m:t>
                      </m:r>
                      <m:r>
                        <a:rPr lang="es-ES" sz="1600" b="0" i="1" smtClean="0">
                          <a:solidFill>
                            <a:srgbClr val="595959"/>
                          </a:solidFill>
                          <a:latin typeface="Cambria Math" panose="02040503050406030204" pitchFamily="18" charset="0"/>
                          <a:ea typeface="ＭＳ Ｐゴシック" panose="020B0600070205080204" pitchFamily="34" charset="-128"/>
                        </a:rPr>
                        <m:t>𝑔</m:t>
                      </m:r>
                      <m:r>
                        <a:rPr lang="es-ES" sz="1600" b="0" i="1" smtClean="0">
                          <a:solidFill>
                            <a:srgbClr val="595959"/>
                          </a:solidFill>
                          <a:latin typeface="Cambria Math" panose="02040503050406030204" pitchFamily="18" charset="0"/>
                          <a:ea typeface="ＭＳ Ｐゴシック" panose="020B0600070205080204" pitchFamily="34" charset="-128"/>
                        </a:rPr>
                        <m:t>(</m:t>
                      </m:r>
                      <m:r>
                        <a:rPr lang="es-ES" sz="1600" b="0" i="1" smtClean="0">
                          <a:solidFill>
                            <a:srgbClr val="595959"/>
                          </a:solidFill>
                          <a:latin typeface="Cambria Math" panose="02040503050406030204" pitchFamily="18" charset="0"/>
                          <a:ea typeface="ＭＳ Ｐゴシック" panose="020B0600070205080204" pitchFamily="34" charset="-128"/>
                        </a:rPr>
                        <m:t>𝑓</m:t>
                      </m:r>
                      <m:d>
                        <m:dPr>
                          <m:ctrlPr>
                            <a:rPr lang="es-ES" sz="1600" b="0" i="1" smtClean="0">
                              <a:solidFill>
                                <a:srgbClr val="595959"/>
                              </a:solidFill>
                              <a:latin typeface="Cambria Math" panose="02040503050406030204" pitchFamily="18" charset="0"/>
                              <a:ea typeface="Cambria Math" panose="02040503050406030204" pitchFamily="18" charset="0"/>
                            </a:rPr>
                          </m:ctrlPr>
                        </m:dPr>
                        <m:e>
                          <m:r>
                            <a:rPr lang="es-ES" sz="1600" b="0" i="1" smtClean="0">
                              <a:solidFill>
                                <a:srgbClr val="595959"/>
                              </a:solidFill>
                              <a:latin typeface="Cambria Math" panose="02040503050406030204" pitchFamily="18" charset="0"/>
                              <a:ea typeface="ＭＳ Ｐゴシック" panose="020B0600070205080204" pitchFamily="34" charset="-128"/>
                            </a:rPr>
                            <m:t>𝑥</m:t>
                          </m:r>
                        </m:e>
                      </m:d>
                      <m:r>
                        <a:rPr lang="es-ES" sz="1600" b="0" i="1" smtClean="0">
                          <a:solidFill>
                            <a:srgbClr val="595959"/>
                          </a:solidFill>
                          <a:latin typeface="Cambria Math" panose="02040503050406030204" pitchFamily="18" charset="0"/>
                          <a:ea typeface="ＭＳ Ｐゴシック" panose="020B0600070205080204" pitchFamily="34" charset="-128"/>
                        </a:rPr>
                        <m:t>)</m:t>
                      </m:r>
                    </m:oMath>
                  </m:oMathPara>
                </a14:m>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Tanto el codificador como el decodificador tienen pesos separados, pero aprendemos los parámetros juntos para generar los datos reconstruidos, que son casi idénticos a la entrada original. Durante el entrenamiento, podemos utilizar la pérdida de MSE:</a:t>
                </a:r>
                <a:endParaRPr lang="es-ES" sz="1600" b="0" i="1" dirty="0">
                  <a:solidFill>
                    <a:srgbClr val="595959"/>
                  </a:solidFill>
                  <a:latin typeface="Cambria Math" panose="02040503050406030204" pitchFamily="18" charset="0"/>
                  <a:ea typeface="ＭＳ Ｐゴシック" panose="020B0600070205080204" pitchFamily="34" charset="-128"/>
                </a:endParaRPr>
              </a:p>
              <a:p>
                <a:pPr marL="0" indent="0" algn="ctr">
                  <a:buNone/>
                </a:pPr>
                <a:endParaRPr lang="es-ES" sz="1600" b="0" i="1" dirty="0">
                  <a:solidFill>
                    <a:srgbClr val="595959"/>
                  </a:solidFill>
                  <a:latin typeface="Cambria Math" panose="02040503050406030204" pitchFamily="18" charset="0"/>
                  <a:ea typeface="ＭＳ Ｐゴシック" panose="020B0600070205080204" pitchFamily="34" charset="-128"/>
                </a:endParaRPr>
              </a:p>
              <a:p>
                <a:pPr marL="0" indent="0" algn="ctr">
                  <a:buNone/>
                </a:pPr>
                <a14:m>
                  <m:oMathPara xmlns:m="http://schemas.openxmlformats.org/officeDocument/2006/math">
                    <m:oMathParaPr>
                      <m:jc m:val="centerGroup"/>
                    </m:oMathParaPr>
                    <m:oMath xmlns:m="http://schemas.openxmlformats.org/officeDocument/2006/math">
                      <m:r>
                        <a:rPr lang="es-ES" sz="1600" b="0" i="1" dirty="0" smtClean="0">
                          <a:solidFill>
                            <a:srgbClr val="595959"/>
                          </a:solidFill>
                          <a:latin typeface="Cambria Math" panose="02040503050406030204" pitchFamily="18" charset="0"/>
                          <a:ea typeface="ＭＳ Ｐゴシック" panose="020B0600070205080204" pitchFamily="34" charset="-128"/>
                        </a:rPr>
                        <m:t>𝐿</m:t>
                      </m:r>
                      <m:d>
                        <m:dPr>
                          <m:ctrlPr>
                            <a:rPr lang="es-ES" sz="1600" b="0" i="1" dirty="0" smtClean="0">
                              <a:solidFill>
                                <a:srgbClr val="595959"/>
                              </a:solidFill>
                              <a:latin typeface="Cambria Math" panose="02040503050406030204" pitchFamily="18" charset="0"/>
                              <a:ea typeface="ＭＳ Ｐゴシック" panose="020B0600070205080204" pitchFamily="34" charset="-128"/>
                            </a:rPr>
                          </m:ctrlPr>
                        </m:dPr>
                        <m:e>
                          <m:r>
                            <a:rPr lang="es-ES" sz="1600" b="0" i="1" dirty="0" smtClean="0">
                              <a:solidFill>
                                <a:srgbClr val="595959"/>
                              </a:solidFill>
                              <a:latin typeface="Cambria Math" panose="02040503050406030204" pitchFamily="18" charset="0"/>
                              <a:ea typeface="ＭＳ Ｐゴシック" panose="020B0600070205080204" pitchFamily="34" charset="-128"/>
                            </a:rPr>
                            <m:t>𝑥</m:t>
                          </m:r>
                          <m:r>
                            <a:rPr lang="es-ES" sz="1600" b="0" i="1" dirty="0" smtClean="0">
                              <a:solidFill>
                                <a:srgbClr val="595959"/>
                              </a:solidFill>
                              <a:latin typeface="Cambria Math" panose="02040503050406030204" pitchFamily="18" charset="0"/>
                              <a:ea typeface="Cambria Math" panose="02040503050406030204" pitchFamily="18" charset="0"/>
                            </a:rPr>
                            <m:t>,</m:t>
                          </m:r>
                          <m:acc>
                            <m:accPr>
                              <m:chr m:val="̃"/>
                              <m:ctrlPr>
                                <a:rPr lang="es-ES" sz="1600" b="0" i="1" dirty="0" smtClean="0">
                                  <a:solidFill>
                                    <a:srgbClr val="595959"/>
                                  </a:solidFill>
                                  <a:latin typeface="Cambria Math" panose="02040503050406030204" pitchFamily="18" charset="0"/>
                                  <a:ea typeface="Cambria Math" panose="02040503050406030204" pitchFamily="18" charset="0"/>
                                </a:rPr>
                              </m:ctrlPr>
                            </m:accPr>
                            <m:e>
                              <m:r>
                                <a:rPr lang="es-ES" sz="1600" b="0" i="1" dirty="0" smtClean="0">
                                  <a:solidFill>
                                    <a:srgbClr val="595959"/>
                                  </a:solidFill>
                                  <a:latin typeface="Cambria Math" panose="02040503050406030204" pitchFamily="18" charset="0"/>
                                  <a:ea typeface="Cambria Math" panose="02040503050406030204" pitchFamily="18" charset="0"/>
                                </a:rPr>
                                <m:t>𝑥</m:t>
                              </m:r>
                            </m:e>
                          </m:acc>
                        </m:e>
                      </m:d>
                      <m:r>
                        <a:rPr lang="es-ES" sz="1600" b="0" i="1" dirty="0" smtClean="0">
                          <a:solidFill>
                            <a:srgbClr val="595959"/>
                          </a:solidFill>
                          <a:latin typeface="Cambria Math" panose="02040503050406030204" pitchFamily="18" charset="0"/>
                          <a:ea typeface="ＭＳ Ｐゴシック" panose="020B0600070205080204" pitchFamily="34" charset="-128"/>
                        </a:rPr>
                        <m:t>=</m:t>
                      </m:r>
                      <m:r>
                        <a:rPr lang="es-ES" sz="1600" b="0" i="1" dirty="0" smtClean="0">
                          <a:solidFill>
                            <a:srgbClr val="595959"/>
                          </a:solidFill>
                          <a:latin typeface="Cambria Math" panose="02040503050406030204" pitchFamily="18" charset="0"/>
                          <a:ea typeface="ＭＳ Ｐゴシック" panose="020B0600070205080204" pitchFamily="34" charset="-128"/>
                        </a:rPr>
                        <m:t>𝑀𝑆𝐸</m:t>
                      </m:r>
                      <m:r>
                        <a:rPr lang="es-ES" sz="1600" b="0" i="1" dirty="0" smtClean="0">
                          <a:solidFill>
                            <a:srgbClr val="595959"/>
                          </a:solidFill>
                          <a:latin typeface="Cambria Math" panose="02040503050406030204" pitchFamily="18" charset="0"/>
                          <a:ea typeface="ＭＳ Ｐゴシック" panose="020B0600070205080204" pitchFamily="34" charset="-128"/>
                        </a:rPr>
                        <m:t>=</m:t>
                      </m:r>
                      <m:f>
                        <m:fPr>
                          <m:ctrlPr>
                            <a:rPr lang="es-ES" sz="1600" b="0" i="1" dirty="0" smtClean="0">
                              <a:solidFill>
                                <a:srgbClr val="595959"/>
                              </a:solidFill>
                              <a:latin typeface="Cambria Math" panose="02040503050406030204" pitchFamily="18" charset="0"/>
                              <a:ea typeface="ＭＳ Ｐゴシック" panose="020B0600070205080204" pitchFamily="34" charset="-128"/>
                            </a:rPr>
                          </m:ctrlPr>
                        </m:fPr>
                        <m:num>
                          <m:r>
                            <a:rPr lang="es-ES" sz="1600" b="0" i="1" dirty="0" smtClean="0">
                              <a:solidFill>
                                <a:srgbClr val="595959"/>
                              </a:solidFill>
                              <a:latin typeface="Cambria Math" panose="02040503050406030204" pitchFamily="18" charset="0"/>
                              <a:ea typeface="ＭＳ Ｐゴシック" panose="020B0600070205080204" pitchFamily="34" charset="-128"/>
                            </a:rPr>
                            <m:t>1</m:t>
                          </m:r>
                        </m:num>
                        <m:den>
                          <m:r>
                            <a:rPr lang="es-ES" sz="1600" b="0" i="1" dirty="0" smtClean="0">
                              <a:solidFill>
                                <a:srgbClr val="595959"/>
                              </a:solidFill>
                              <a:latin typeface="Cambria Math" panose="02040503050406030204" pitchFamily="18" charset="0"/>
                              <a:ea typeface="ＭＳ Ｐゴシック" panose="020B0600070205080204" pitchFamily="34" charset="-128"/>
                            </a:rPr>
                            <m:t>𝑚</m:t>
                          </m:r>
                        </m:den>
                      </m:f>
                      <m:nary>
                        <m:naryPr>
                          <m:chr m:val="∑"/>
                          <m:ctrlPr>
                            <a:rPr lang="es-ES" sz="1600" b="0" i="1" dirty="0" smtClean="0">
                              <a:solidFill>
                                <a:srgbClr val="595959"/>
                              </a:solidFill>
                              <a:latin typeface="Cambria Math" panose="02040503050406030204" pitchFamily="18" charset="0"/>
                              <a:ea typeface="ＭＳ Ｐゴシック" panose="020B0600070205080204" pitchFamily="34" charset="-128"/>
                            </a:rPr>
                          </m:ctrlPr>
                        </m:naryPr>
                        <m:sub>
                          <m:r>
                            <m:rPr>
                              <m:brk m:alnAt="23"/>
                            </m:rPr>
                            <a:rPr lang="es-ES" sz="1600" b="0" i="1" dirty="0" smtClean="0">
                              <a:solidFill>
                                <a:srgbClr val="595959"/>
                              </a:solidFill>
                              <a:latin typeface="Cambria Math" panose="02040503050406030204" pitchFamily="18" charset="0"/>
                              <a:ea typeface="ＭＳ Ｐゴシック" panose="020B0600070205080204" pitchFamily="34" charset="-128"/>
                            </a:rPr>
                            <m:t>𝑖</m:t>
                          </m:r>
                          <m:r>
                            <a:rPr lang="es-ES" sz="1600" b="0" i="1" dirty="0" smtClean="0">
                              <a:solidFill>
                                <a:srgbClr val="595959"/>
                              </a:solidFill>
                              <a:latin typeface="Cambria Math" panose="02040503050406030204" pitchFamily="18" charset="0"/>
                              <a:ea typeface="ＭＳ Ｐゴシック" panose="020B0600070205080204" pitchFamily="34" charset="-128"/>
                            </a:rPr>
                            <m:t>=1</m:t>
                          </m:r>
                        </m:sub>
                        <m:sup>
                          <m:r>
                            <a:rPr lang="es-ES" sz="1600" b="0" i="1" dirty="0" smtClean="0">
                              <a:solidFill>
                                <a:srgbClr val="595959"/>
                              </a:solidFill>
                              <a:latin typeface="Cambria Math" panose="02040503050406030204" pitchFamily="18" charset="0"/>
                              <a:ea typeface="ＭＳ Ｐゴシック" panose="020B0600070205080204" pitchFamily="34" charset="-128"/>
                            </a:rPr>
                            <m:t>𝑚</m:t>
                          </m:r>
                        </m:sup>
                        <m:e>
                          <m:sSup>
                            <m:sSupPr>
                              <m:ctrlPr>
                                <a:rPr lang="es-ES" sz="1600" b="0" i="1" dirty="0" smtClean="0">
                                  <a:solidFill>
                                    <a:srgbClr val="595959"/>
                                  </a:solidFill>
                                  <a:latin typeface="Cambria Math" panose="02040503050406030204" pitchFamily="18" charset="0"/>
                                  <a:ea typeface="ＭＳ Ｐゴシック" panose="020B0600070205080204" pitchFamily="34" charset="-128"/>
                                </a:rPr>
                              </m:ctrlPr>
                            </m:sSupPr>
                            <m:e>
                              <m:r>
                                <a:rPr lang="es-ES" sz="1600" b="0" i="1" dirty="0" smtClean="0">
                                  <a:solidFill>
                                    <a:srgbClr val="595959"/>
                                  </a:solidFill>
                                  <a:latin typeface="Cambria Math" panose="02040503050406030204" pitchFamily="18" charset="0"/>
                                  <a:ea typeface="ＭＳ Ｐゴシック" panose="020B0600070205080204" pitchFamily="34" charset="-128"/>
                                </a:rPr>
                                <m:t>(</m:t>
                              </m:r>
                              <m:sSub>
                                <m:sSubPr>
                                  <m:ctrlPr>
                                    <a:rPr lang="es-ES" sz="1600" b="0" i="1" dirty="0" smtClean="0">
                                      <a:solidFill>
                                        <a:srgbClr val="595959"/>
                                      </a:solidFill>
                                      <a:latin typeface="Cambria Math" panose="02040503050406030204" pitchFamily="18" charset="0"/>
                                      <a:ea typeface="ＭＳ Ｐゴシック" panose="020B0600070205080204" pitchFamily="34" charset="-128"/>
                                    </a:rPr>
                                  </m:ctrlPr>
                                </m:sSubPr>
                                <m:e>
                                  <m:r>
                                    <a:rPr lang="es-ES" sz="1600" b="0" i="1" dirty="0" smtClean="0">
                                      <a:solidFill>
                                        <a:srgbClr val="595959"/>
                                      </a:solidFill>
                                      <a:latin typeface="Cambria Math" panose="02040503050406030204" pitchFamily="18" charset="0"/>
                                      <a:ea typeface="ＭＳ Ｐゴシック" panose="020B0600070205080204" pitchFamily="34" charset="-128"/>
                                    </a:rPr>
                                    <m:t>𝑥</m:t>
                                  </m:r>
                                </m:e>
                                <m:sub>
                                  <m:r>
                                    <a:rPr lang="es-ES" sz="1600" b="0" i="1" dirty="0" smtClean="0">
                                      <a:solidFill>
                                        <a:srgbClr val="595959"/>
                                      </a:solidFill>
                                      <a:latin typeface="Cambria Math" panose="02040503050406030204" pitchFamily="18" charset="0"/>
                                      <a:ea typeface="ＭＳ Ｐゴシック" panose="020B0600070205080204" pitchFamily="34" charset="-128"/>
                                    </a:rPr>
                                    <m:t>𝑖</m:t>
                                  </m:r>
                                </m:sub>
                              </m:sSub>
                              <m:r>
                                <a:rPr lang="es-ES" sz="1600" b="0" i="1" dirty="0" smtClean="0">
                                  <a:solidFill>
                                    <a:srgbClr val="595959"/>
                                  </a:solidFill>
                                  <a:latin typeface="Cambria Math" panose="02040503050406030204" pitchFamily="18" charset="0"/>
                                  <a:ea typeface="ＭＳ Ｐゴシック" panose="020B0600070205080204" pitchFamily="34" charset="-128"/>
                                </a:rPr>
                                <m:t>−</m:t>
                              </m:r>
                              <m:sSub>
                                <m:sSubPr>
                                  <m:ctrlPr>
                                    <a:rPr lang="es-ES" sz="1600" b="0" i="1" dirty="0" smtClean="0">
                                      <a:solidFill>
                                        <a:srgbClr val="595959"/>
                                      </a:solidFill>
                                      <a:latin typeface="Cambria Math" panose="02040503050406030204" pitchFamily="18" charset="0"/>
                                      <a:ea typeface="ＭＳ Ｐゴシック" panose="020B0600070205080204" pitchFamily="34" charset="-128"/>
                                    </a:rPr>
                                  </m:ctrlPr>
                                </m:sSubPr>
                                <m:e>
                                  <m:acc>
                                    <m:accPr>
                                      <m:chr m:val="̃"/>
                                      <m:ctrlPr>
                                        <a:rPr lang="es-ES" sz="1600" b="0" i="1" dirty="0" smtClean="0">
                                          <a:solidFill>
                                            <a:srgbClr val="595959"/>
                                          </a:solidFill>
                                          <a:latin typeface="Cambria Math" panose="02040503050406030204" pitchFamily="18" charset="0"/>
                                          <a:ea typeface="ＭＳ Ｐゴシック" panose="020B0600070205080204" pitchFamily="34" charset="-128"/>
                                        </a:rPr>
                                      </m:ctrlPr>
                                    </m:accPr>
                                    <m:e>
                                      <m:r>
                                        <a:rPr lang="es-ES" sz="1600" b="0" i="1" dirty="0" smtClean="0">
                                          <a:solidFill>
                                            <a:srgbClr val="595959"/>
                                          </a:solidFill>
                                          <a:latin typeface="Cambria Math" panose="02040503050406030204" pitchFamily="18" charset="0"/>
                                          <a:ea typeface="ＭＳ Ｐゴシック" panose="020B0600070205080204" pitchFamily="34" charset="-128"/>
                                        </a:rPr>
                                        <m:t>𝑥</m:t>
                                      </m:r>
                                    </m:e>
                                  </m:acc>
                                </m:e>
                                <m:sub>
                                  <m:r>
                                    <a:rPr lang="es-ES" sz="1600" b="0" i="1" dirty="0" smtClean="0">
                                      <a:solidFill>
                                        <a:srgbClr val="595959"/>
                                      </a:solidFill>
                                      <a:latin typeface="Cambria Math" panose="02040503050406030204" pitchFamily="18" charset="0"/>
                                      <a:ea typeface="ＭＳ Ｐゴシック" panose="020B0600070205080204" pitchFamily="34" charset="-128"/>
                                    </a:rPr>
                                    <m:t>𝑖</m:t>
                                  </m:r>
                                </m:sub>
                              </m:sSub>
                              <m:r>
                                <a:rPr lang="es-ES" sz="1600" b="0" i="1" dirty="0" smtClean="0">
                                  <a:solidFill>
                                    <a:srgbClr val="595959"/>
                                  </a:solidFill>
                                  <a:latin typeface="Cambria Math" panose="02040503050406030204" pitchFamily="18" charset="0"/>
                                  <a:ea typeface="ＭＳ Ｐゴシック" panose="020B0600070205080204" pitchFamily="34" charset="-128"/>
                                </a:rPr>
                                <m:t> )</m:t>
                              </m:r>
                            </m:e>
                            <m:sup>
                              <m:r>
                                <a:rPr lang="es-ES" sz="1600" b="0" i="1" dirty="0" smtClean="0">
                                  <a:solidFill>
                                    <a:srgbClr val="595959"/>
                                  </a:solidFill>
                                  <a:latin typeface="Cambria Math" panose="02040503050406030204" pitchFamily="18" charset="0"/>
                                  <a:ea typeface="ＭＳ Ｐゴシック" panose="020B0600070205080204" pitchFamily="34" charset="-128"/>
                                </a:rPr>
                                <m:t>2</m:t>
                              </m:r>
                            </m:sup>
                          </m:sSup>
                        </m:e>
                      </m:nary>
                    </m:oMath>
                  </m:oMathPara>
                </a14:m>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Aquí, </a:t>
                </a:r>
                <a:r>
                  <a:rPr lang="es-CR" sz="1600" dirty="0">
                    <a:solidFill>
                      <a:srgbClr val="595959"/>
                    </a:solidFill>
                    <a:latin typeface="Cambria Math" panose="02040503050406030204" pitchFamily="18" charset="0"/>
                    <a:ea typeface="Cambria Math" panose="02040503050406030204" pitchFamily="18" charset="0"/>
                  </a:rPr>
                  <a:t>m</a:t>
                </a:r>
                <a:r>
                  <a:rPr lang="es-CR" sz="1600" dirty="0">
                    <a:solidFill>
                      <a:srgbClr val="595959"/>
                    </a:solidFill>
                    <a:latin typeface="Myriad Pro" panose="020B0503030403020204" pitchFamily="34" charset="0"/>
                    <a:ea typeface="ＭＳ Ｐゴシック" panose="020B0600070205080204" pitchFamily="34" charset="-128"/>
                  </a:rPr>
                  <a:t> es la dimensión de la salida, i.e, </a:t>
                </a:r>
                <a:r>
                  <a:rPr lang="es-CR" sz="1600" i="1" dirty="0">
                    <a:solidFill>
                      <a:srgbClr val="595959"/>
                    </a:solidFill>
                    <a:latin typeface="Cambria Math" panose="02040503050406030204" pitchFamily="18" charset="0"/>
                    <a:ea typeface="Cambria Math" panose="02040503050406030204" pitchFamily="18" charset="0"/>
                  </a:rPr>
                  <a:t>m = ancho </a:t>
                </a:r>
                <a14:m>
                  <m:oMath xmlns:m="http://schemas.openxmlformats.org/officeDocument/2006/math">
                    <m:r>
                      <a:rPr lang="es-CR" sz="1600" i="1" smtClean="0">
                        <a:solidFill>
                          <a:srgbClr val="595959"/>
                        </a:solidFill>
                        <a:latin typeface="Cambria Math" panose="02040503050406030204" pitchFamily="18" charset="0"/>
                        <a:ea typeface="Cambria Math" panose="02040503050406030204" pitchFamily="18" charset="0"/>
                      </a:rPr>
                      <m:t>×</m:t>
                    </m:r>
                  </m:oMath>
                </a14:m>
                <a:r>
                  <a:rPr lang="es-CR" sz="1600" i="1" dirty="0">
                    <a:solidFill>
                      <a:srgbClr val="595959"/>
                    </a:solidFill>
                    <a:latin typeface="Cambria Math" panose="02040503050406030204" pitchFamily="18" charset="0"/>
                    <a:ea typeface="Cambria Math" panose="02040503050406030204" pitchFamily="18" charset="0"/>
                  </a:rPr>
                  <a:t> altura </a:t>
                </a:r>
                <a14:m>
                  <m:oMath xmlns:m="http://schemas.openxmlformats.org/officeDocument/2006/math">
                    <m:r>
                      <a:rPr lang="es-CR" sz="1600" i="1" smtClean="0">
                        <a:solidFill>
                          <a:srgbClr val="595959"/>
                        </a:solidFill>
                        <a:latin typeface="Cambria Math" panose="02040503050406030204" pitchFamily="18" charset="0"/>
                        <a:ea typeface="Cambria Math" panose="02040503050406030204" pitchFamily="18" charset="0"/>
                      </a:rPr>
                      <m:t>×</m:t>
                    </m:r>
                  </m:oMath>
                </a14:m>
                <a:r>
                  <a:rPr lang="es-CR" sz="1600" i="1" dirty="0">
                    <a:solidFill>
                      <a:srgbClr val="595959"/>
                    </a:solidFill>
                    <a:latin typeface="Cambria Math" panose="02040503050406030204" pitchFamily="18" charset="0"/>
                    <a:ea typeface="Cambria Math" panose="02040503050406030204" pitchFamily="18" charset="0"/>
                  </a:rPr>
                  <a:t> canal</a:t>
                </a:r>
                <a:r>
                  <a:rPr lang="es-CR" sz="1600" dirty="0">
                    <a:solidFill>
                      <a:srgbClr val="595959"/>
                    </a:solidFill>
                    <a:latin typeface="Myriad Pro" panose="020B0503030403020204" pitchFamily="34" charset="0"/>
                    <a:ea typeface="ＭＳ Ｐゴシック" panose="020B0600070205080204" pitchFamily="34" charset="-128"/>
                  </a:rPr>
                  <a:t>.  </a:t>
                </a:r>
              </a:p>
            </p:txBody>
          </p:sp>
        </mc:Choice>
        <mc:Fallback>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827314"/>
                <a:ext cx="8229600" cy="3939948"/>
              </a:xfrm>
              <a:blipFill>
                <a:blip r:embed="rId2"/>
                <a:stretch>
                  <a:fillRect l="-463" t="-643" b="-17042"/>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4</a:t>
            </a:fld>
            <a:endParaRPr lang="en-US" altLang="es-CR"/>
          </a:p>
        </p:txBody>
      </p:sp>
    </p:spTree>
    <p:extLst>
      <p:ext uri="{BB962C8B-B14F-4D97-AF65-F5344CB8AC3E}">
        <p14:creationId xmlns:p14="http://schemas.microsoft.com/office/powerpoint/2010/main" val="306241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Datos MNIST</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50495"/>
            <a:ext cx="8229600" cy="857251"/>
          </a:xfrm>
        </p:spPr>
        <p:txBody>
          <a:bodyPr/>
          <a:lstStyle/>
          <a:p>
            <a:pPr marL="0" indent="0" algn="just">
              <a:buNone/>
            </a:pPr>
            <a:r>
              <a:rPr lang="es-CR" sz="1600" dirty="0">
                <a:solidFill>
                  <a:srgbClr val="595959"/>
                </a:solidFill>
                <a:latin typeface="Myriad Pro" panose="020B0503030403020204" pitchFamily="34" charset="0"/>
                <a:ea typeface="ＭＳ Ｐゴシック" panose="020B0600070205080204" pitchFamily="34" charset="-128"/>
              </a:rPr>
              <a:t>Supongamos que tenemos el conjunto de datos MNIST, que contiene imágenes de dígitos escritos a mano del 0 al 9.</a:t>
            </a:r>
          </a:p>
          <a:p>
            <a:pPr marL="0" indent="0">
              <a:buNone/>
            </a:pPr>
            <a:endParaRPr lang="es-CR" sz="18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800" dirty="0">
                <a:solidFill>
                  <a:srgbClr val="595959"/>
                </a:solidFill>
                <a:latin typeface="Myriad Pro" panose="020B0503030403020204" pitchFamily="34" charset="0"/>
                <a:ea typeface="ＭＳ Ｐゴシック" panose="020B0600070205080204" pitchFamily="34" charset="-128"/>
              </a:rPr>
              <a:t> </a:t>
            </a:r>
            <a:endParaRPr lang="es-CR" sz="16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5</a:t>
            </a:fld>
            <a:endParaRPr lang="en-US" altLang="es-CR"/>
          </a:p>
        </p:txBody>
      </p:sp>
      <p:sp>
        <p:nvSpPr>
          <p:cNvPr id="6" name="Rectangle 2">
            <a:extLst>
              <a:ext uri="{FF2B5EF4-FFF2-40B4-BE49-F238E27FC236}">
                <a16:creationId xmlns:a16="http://schemas.microsoft.com/office/drawing/2014/main" id="{258B9C51-100F-124E-9077-CBB8E9948101}"/>
              </a:ext>
            </a:extLst>
          </p:cNvPr>
          <p:cNvSpPr>
            <a:spLocks noChangeArrowheads="1"/>
          </p:cNvSpPr>
          <p:nvPr/>
        </p:nvSpPr>
        <p:spPr bwMode="auto">
          <a:xfrm>
            <a:off x="2346687" y="2571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2049" name="Imagen 5" descr="page288image16223280">
            <a:extLst>
              <a:ext uri="{FF2B5EF4-FFF2-40B4-BE49-F238E27FC236}">
                <a16:creationId xmlns:a16="http://schemas.microsoft.com/office/drawing/2014/main" id="{15961BF4-71D6-1647-BEF3-3F8C3168FD4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482224" y="1907745"/>
            <a:ext cx="3933565" cy="206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90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376238"/>
            <a:ext cx="8229599" cy="1697220"/>
          </a:xfrm>
        </p:spPr>
        <p:txBody>
          <a:bodyPr/>
          <a:lstStyle/>
          <a:p>
            <a:pPr marL="0" indent="0">
              <a:buNone/>
            </a:pPr>
            <a:r>
              <a:rPr lang="es-CR" sz="1800" dirty="0">
                <a:solidFill>
                  <a:srgbClr val="595959"/>
                </a:solidFill>
                <a:latin typeface="Myriad Pro" panose="020B0503030403020204" pitchFamily="34" charset="0"/>
                <a:ea typeface="ＭＳ Ｐゴシック" panose="020B0600070205080204" pitchFamily="34" charset="-128"/>
              </a:rPr>
              <a:t>La red del codificador toma estos datos como entrada y los codifica en una capa latente de cuello de botella de menor dimensión, que contiene una representación comprimida de esta entrada de mayor dimensión y nos la muestra en dos dimensiones. Este espacio de incrustación tiene el siguiente aspecto, donde cada uno de los colores representa un dígito específico:</a:t>
            </a: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6</a:t>
            </a:fld>
            <a:endParaRPr lang="en-US" altLang="es-CR"/>
          </a:p>
        </p:txBody>
      </p:sp>
      <p:sp>
        <p:nvSpPr>
          <p:cNvPr id="6" name="Rectangle 2">
            <a:extLst>
              <a:ext uri="{FF2B5EF4-FFF2-40B4-BE49-F238E27FC236}">
                <a16:creationId xmlns:a16="http://schemas.microsoft.com/office/drawing/2014/main" id="{03C5616F-65DE-BF43-B946-D7F89B1DA8AA}"/>
              </a:ext>
            </a:extLst>
          </p:cNvPr>
          <p:cNvSpPr>
            <a:spLocks noChangeArrowheads="1"/>
          </p:cNvSpPr>
          <p:nvPr/>
        </p:nvSpPr>
        <p:spPr bwMode="auto">
          <a:xfrm>
            <a:off x="2713219" y="1693887"/>
            <a:ext cx="73237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R"/>
          </a:p>
        </p:txBody>
      </p:sp>
      <p:pic>
        <p:nvPicPr>
          <p:cNvPr id="3073" name="Imagen 6" descr="page289image16249648">
            <a:extLst>
              <a:ext uri="{FF2B5EF4-FFF2-40B4-BE49-F238E27FC236}">
                <a16:creationId xmlns:a16="http://schemas.microsoft.com/office/drawing/2014/main" id="{2F8D2FA8-015D-324C-8DE4-7D62BFF21F0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923081" y="2073458"/>
            <a:ext cx="2559600" cy="255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44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376237"/>
            <a:ext cx="8229599" cy="4180023"/>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Por ahora, probablemente se esté preguntando para qué sirve una arquitectura como esta. ¿Qué podríamos ganar al entrenar un modelo para recrear y generar su propia entrada? Resulta que hay varias cosas: podríamos usarlo para </a:t>
            </a:r>
            <a:r>
              <a:rPr lang="es-CR" sz="1600" b="1" dirty="0">
                <a:solidFill>
                  <a:srgbClr val="595959"/>
                </a:solidFill>
                <a:latin typeface="Myriad Pro" panose="020B0503030403020204" pitchFamily="34" charset="0"/>
                <a:ea typeface="ＭＳ Ｐゴシック" panose="020B0600070205080204" pitchFamily="34" charset="-128"/>
              </a:rPr>
              <a:t>comprimir datos</a:t>
            </a:r>
            <a:r>
              <a:rPr lang="es-CR" sz="1600" dirty="0">
                <a:solidFill>
                  <a:srgbClr val="595959"/>
                </a:solidFill>
                <a:latin typeface="Myriad Pro" panose="020B0503030403020204" pitchFamily="34" charset="0"/>
                <a:ea typeface="ＭＳ Ｐゴシック" panose="020B0600070205080204" pitchFamily="34" charset="-128"/>
              </a:rPr>
              <a:t> y almacenarlos para </a:t>
            </a:r>
            <a:r>
              <a:rPr lang="es-CR" sz="1600" b="1" dirty="0">
                <a:solidFill>
                  <a:srgbClr val="595959"/>
                </a:solidFill>
                <a:latin typeface="Myriad Pro" panose="020B0503030403020204" pitchFamily="34" charset="0"/>
                <a:ea typeface="ＭＳ Ｐゴシック" panose="020B0600070205080204" pitchFamily="34" charset="-128"/>
              </a:rPr>
              <a:t>ahorrar espacio </a:t>
            </a:r>
            <a:r>
              <a:rPr lang="es-CR" sz="1600" dirty="0">
                <a:solidFill>
                  <a:srgbClr val="595959"/>
                </a:solidFill>
                <a:latin typeface="Myriad Pro" panose="020B0503030403020204" pitchFamily="34" charset="0"/>
                <a:ea typeface="ＭＳ Ｐゴシック" panose="020B0600070205080204" pitchFamily="34" charset="-128"/>
              </a:rPr>
              <a:t>y reconstruirlos cuando necesitemos acceder a ellos, podríamos </a:t>
            </a:r>
            <a:r>
              <a:rPr lang="es-CR" sz="1600" b="1" dirty="0">
                <a:solidFill>
                  <a:srgbClr val="595959"/>
                </a:solidFill>
                <a:latin typeface="Myriad Pro" panose="020B0503030403020204" pitchFamily="34" charset="0"/>
                <a:ea typeface="ＭＳ Ｐゴシック" panose="020B0600070205080204" pitchFamily="34" charset="-128"/>
              </a:rPr>
              <a:t>eliminar el ruido de las imágenes o archivos de audio</a:t>
            </a:r>
            <a:r>
              <a:rPr lang="es-CR" sz="1600" dirty="0">
                <a:solidFill>
                  <a:srgbClr val="595959"/>
                </a:solidFill>
                <a:latin typeface="Myriad Pro" panose="020B0503030403020204" pitchFamily="34" charset="0"/>
                <a:ea typeface="ＭＳ Ｐゴシック" panose="020B0600070205080204" pitchFamily="34" charset="-128"/>
              </a:rPr>
              <a:t>, o podríamos usarlo para reducir la </a:t>
            </a:r>
            <a:r>
              <a:rPr lang="es-CR" sz="1600" b="1" dirty="0" err="1">
                <a:solidFill>
                  <a:srgbClr val="595959"/>
                </a:solidFill>
                <a:latin typeface="Myriad Pro" panose="020B0503030403020204" pitchFamily="34" charset="0"/>
                <a:ea typeface="ＭＳ Ｐゴシック" panose="020B0600070205080204" pitchFamily="34" charset="-128"/>
              </a:rPr>
              <a:t>dimensionalidad</a:t>
            </a:r>
            <a:r>
              <a:rPr lang="es-CR" sz="1600" b="1" dirty="0">
                <a:solidFill>
                  <a:srgbClr val="595959"/>
                </a:solidFill>
                <a:latin typeface="Myriad Pro" panose="020B0503030403020204" pitchFamily="34" charset="0"/>
                <a:ea typeface="ＭＳ Ｐゴシック" panose="020B0600070205080204" pitchFamily="34" charset="-128"/>
              </a:rPr>
              <a:t> </a:t>
            </a:r>
            <a:r>
              <a:rPr lang="es-CR" sz="1600" dirty="0">
                <a:solidFill>
                  <a:srgbClr val="595959"/>
                </a:solidFill>
                <a:latin typeface="Myriad Pro" panose="020B0503030403020204" pitchFamily="34" charset="0"/>
                <a:ea typeface="ＭＳ Ｐゴシック" panose="020B0600070205080204" pitchFamily="34" charset="-128"/>
              </a:rPr>
              <a:t> para visualización de datos.</a:t>
            </a:r>
          </a:p>
          <a:p>
            <a:pPr marL="0" indent="0">
              <a:buNone/>
            </a:pPr>
            <a:endParaRPr lang="es-CR" sz="18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Sin embargo, el hecho de que esta arquitectura se pueda utilizar para comprimir imágenes </a:t>
            </a:r>
            <a:r>
              <a:rPr lang="es-CR" sz="1600" i="1" dirty="0">
                <a:solidFill>
                  <a:srgbClr val="595959"/>
                </a:solidFill>
                <a:latin typeface="Myriad Pro" panose="020B0503030403020204" pitchFamily="34" charset="0"/>
                <a:ea typeface="ＭＳ Ｐゴシック" panose="020B0600070205080204" pitchFamily="34" charset="-128"/>
              </a:rPr>
              <a:t>no significa que sea similar a un algoritmo de compresión de datos como MP3 o JPEG.</a:t>
            </a:r>
            <a:r>
              <a:rPr lang="es-CR" sz="1600" dirty="0">
                <a:solidFill>
                  <a:srgbClr val="595959"/>
                </a:solidFill>
                <a:latin typeface="Myriad Pro" panose="020B0503030403020204" pitchFamily="34" charset="0"/>
                <a:ea typeface="ＭＳ Ｐゴシック" panose="020B0600070205080204" pitchFamily="34" charset="-128"/>
              </a:rPr>
              <a:t> Un codificador automático </a:t>
            </a:r>
            <a:r>
              <a:rPr lang="es-CR" sz="1600" i="1" dirty="0">
                <a:solidFill>
                  <a:srgbClr val="595959"/>
                </a:solidFill>
                <a:latin typeface="Myriad Pro" panose="020B0503030403020204" pitchFamily="34" charset="0"/>
                <a:ea typeface="ＭＳ Ｐゴシック" panose="020B0600070205080204" pitchFamily="34" charset="-128"/>
              </a:rPr>
              <a:t>solo puede comprimir los datos que ha visto durante el entrenamiento</a:t>
            </a:r>
            <a:r>
              <a:rPr lang="es-CR" sz="1600" dirty="0">
                <a:solidFill>
                  <a:srgbClr val="595959"/>
                </a:solidFill>
                <a:latin typeface="Myriad Pro" panose="020B0503030403020204" pitchFamily="34" charset="0"/>
                <a:ea typeface="ＭＳ Ｐゴシック" panose="020B0600070205080204" pitchFamily="34" charset="-128"/>
              </a:rPr>
              <a:t>, por lo que si se entrena con imágenes de automóviles, sería bastante ineficaz para comprimir imágenes de caballos, ya que las funciones que ha aprendido son específicas de los automóviles, que no generalizan bien a los caballos. Los algoritmos de compresión como MP3 y JPEG, por otro lado, no aprenden las características de las entradas que reciben; hacen suposiciones generales sobre sus insumos.</a:t>
            </a:r>
          </a:p>
          <a:p>
            <a:pPr marL="0" indent="0">
              <a:buNone/>
            </a:pPr>
            <a:endParaRPr lang="es-CR" sz="18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7</a:t>
            </a:fld>
            <a:endParaRPr lang="en-US" altLang="es-CR"/>
          </a:p>
        </p:txBody>
      </p:sp>
      <p:sp>
        <p:nvSpPr>
          <p:cNvPr id="6" name="Rectangle 2">
            <a:extLst>
              <a:ext uri="{FF2B5EF4-FFF2-40B4-BE49-F238E27FC236}">
                <a16:creationId xmlns:a16="http://schemas.microsoft.com/office/drawing/2014/main" id="{03C5616F-65DE-BF43-B946-D7F89B1DA8AA}"/>
              </a:ext>
            </a:extLst>
          </p:cNvPr>
          <p:cNvSpPr>
            <a:spLocks noChangeArrowheads="1"/>
          </p:cNvSpPr>
          <p:nvPr/>
        </p:nvSpPr>
        <p:spPr bwMode="auto">
          <a:xfrm>
            <a:off x="2713219" y="1693887"/>
            <a:ext cx="73237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R"/>
          </a:p>
        </p:txBody>
      </p:sp>
    </p:spTree>
    <p:extLst>
      <p:ext uri="{BB962C8B-B14F-4D97-AF65-F5344CB8AC3E}">
        <p14:creationId xmlns:p14="http://schemas.microsoft.com/office/powerpoint/2010/main" val="53965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376237"/>
            <a:ext cx="8229599" cy="703055"/>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En el siguiente diagrama, puede ver un codificador automático comprimiendo una imagen en un espacio latente y reconstruyéndola en la salida:</a:t>
            </a:r>
            <a:endParaRPr lang="es-CR" sz="18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8</a:t>
            </a:fld>
            <a:endParaRPr lang="en-US" altLang="es-CR"/>
          </a:p>
        </p:txBody>
      </p:sp>
      <p:sp>
        <p:nvSpPr>
          <p:cNvPr id="2" name="Rectangle 2">
            <a:extLst>
              <a:ext uri="{FF2B5EF4-FFF2-40B4-BE49-F238E27FC236}">
                <a16:creationId xmlns:a16="http://schemas.microsoft.com/office/drawing/2014/main" id="{2261747F-0A63-064E-80C3-7A3C81D45F8F}"/>
              </a:ext>
            </a:extLst>
          </p:cNvPr>
          <p:cNvSpPr>
            <a:spLocks noChangeArrowheads="1"/>
          </p:cNvSpPr>
          <p:nvPr/>
        </p:nvSpPr>
        <p:spPr bwMode="auto">
          <a:xfrm>
            <a:off x="2053652" y="150861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5121" name="Imagen 7" descr="page290image16216464">
            <a:extLst>
              <a:ext uri="{FF2B5EF4-FFF2-40B4-BE49-F238E27FC236}">
                <a16:creationId xmlns:a16="http://schemas.microsoft.com/office/drawing/2014/main" id="{F1FEE607-EDD8-A74F-A093-0A81E657548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479205" y="1394164"/>
            <a:ext cx="3556000" cy="876300"/>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2">
            <a:extLst>
              <a:ext uri="{FF2B5EF4-FFF2-40B4-BE49-F238E27FC236}">
                <a16:creationId xmlns:a16="http://schemas.microsoft.com/office/drawing/2014/main" id="{FCC628EA-A81B-E14F-A1AF-52D8C687F1FF}"/>
              </a:ext>
            </a:extLst>
          </p:cNvPr>
          <p:cNvSpPr txBox="1">
            <a:spLocks/>
          </p:cNvSpPr>
          <p:nvPr/>
        </p:nvSpPr>
        <p:spPr bwMode="auto">
          <a:xfrm>
            <a:off x="457199" y="2931827"/>
            <a:ext cx="8229599" cy="152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Puede ver, en el diagrama, que el </a:t>
            </a:r>
            <a:r>
              <a:rPr lang="es-CR" sz="1600" dirty="0" err="1">
                <a:solidFill>
                  <a:srgbClr val="595959"/>
                </a:solidFill>
                <a:latin typeface="Myriad Pro" panose="020B0503030403020204" pitchFamily="34" charset="0"/>
                <a:ea typeface="ＭＳ Ｐゴシック" panose="020B0600070205080204" pitchFamily="34" charset="-128"/>
              </a:rPr>
              <a:t>autoencoder</a:t>
            </a:r>
            <a:r>
              <a:rPr lang="es-CR" sz="1600" dirty="0">
                <a:solidFill>
                  <a:srgbClr val="595959"/>
                </a:solidFill>
                <a:latin typeface="Myriad Pro" panose="020B0503030403020204" pitchFamily="34" charset="0"/>
                <a:ea typeface="ＭＳ Ｐゴシック" panose="020B0600070205080204" pitchFamily="34" charset="-128"/>
              </a:rPr>
              <a:t> ha logrado reconstruir la imagen de entrada y todavía se ve como el número cuatro, pero </a:t>
            </a:r>
            <a:r>
              <a:rPr lang="es-CR" sz="1600" b="1" dirty="0">
                <a:solidFill>
                  <a:srgbClr val="595959"/>
                </a:solidFill>
                <a:latin typeface="Myriad Pro" panose="020B0503030403020204" pitchFamily="34" charset="0"/>
                <a:ea typeface="ＭＳ Ｐゴシック" panose="020B0600070205080204" pitchFamily="34" charset="-128"/>
              </a:rPr>
              <a:t>no es una réplica exacta</a:t>
            </a:r>
            <a:r>
              <a:rPr lang="es-CR" sz="1600" dirty="0">
                <a:solidFill>
                  <a:srgbClr val="595959"/>
                </a:solidFill>
                <a:latin typeface="Myriad Pro" panose="020B0503030403020204" pitchFamily="34" charset="0"/>
                <a:ea typeface="ＭＳ Ｐゴシック" panose="020B0600070205080204" pitchFamily="34" charset="-128"/>
              </a:rPr>
              <a:t>; parte de la información se ha perdido. Esto </a:t>
            </a:r>
            <a:r>
              <a:rPr lang="es-CR" sz="1600" b="1" dirty="0">
                <a:solidFill>
                  <a:srgbClr val="595959"/>
                </a:solidFill>
                <a:latin typeface="Myriad Pro" panose="020B0503030403020204" pitchFamily="34" charset="0"/>
                <a:ea typeface="ＭＳ Ｐゴシック" panose="020B0600070205080204" pitchFamily="34" charset="-128"/>
              </a:rPr>
              <a:t>no es un error de entrenamiento</a:t>
            </a:r>
            <a:r>
              <a:rPr lang="es-CR" sz="1600" dirty="0">
                <a:solidFill>
                  <a:srgbClr val="595959"/>
                </a:solidFill>
                <a:latin typeface="Myriad Pro" panose="020B0503030403020204" pitchFamily="34" charset="0"/>
                <a:ea typeface="ＭＳ Ｐゴシック" panose="020B0600070205080204" pitchFamily="34" charset="-128"/>
              </a:rPr>
              <a:t>; esto </a:t>
            </a:r>
            <a:r>
              <a:rPr lang="es-CR" sz="1600" b="1" dirty="0">
                <a:solidFill>
                  <a:srgbClr val="595959"/>
                </a:solidFill>
                <a:latin typeface="Myriad Pro" panose="020B0503030403020204" pitchFamily="34" charset="0"/>
                <a:ea typeface="ＭＳ Ｐゴシック" panose="020B0600070205080204" pitchFamily="34" charset="-128"/>
              </a:rPr>
              <a:t>es por diseño</a:t>
            </a:r>
            <a:r>
              <a:rPr lang="es-CR" sz="1600" dirty="0">
                <a:solidFill>
                  <a:srgbClr val="595959"/>
                </a:solidFill>
                <a:latin typeface="Myriad Pro" panose="020B0503030403020204" pitchFamily="34" charset="0"/>
                <a:ea typeface="ＭＳ Ｐゴシック" panose="020B0600070205080204" pitchFamily="34" charset="-128"/>
              </a:rPr>
              <a:t>. Los codificadores automáticos están diseñados para tener pérdidas y solo copian aproximadamente los datos de entrada para que puedan extraer </a:t>
            </a:r>
            <a:r>
              <a:rPr lang="es-CR" sz="1600" b="1" dirty="0">
                <a:solidFill>
                  <a:srgbClr val="595959"/>
                </a:solidFill>
                <a:latin typeface="Myriad Pro" panose="020B0503030403020204" pitchFamily="34" charset="0"/>
                <a:ea typeface="ＭＳ Ｐゴシック" panose="020B0600070205080204" pitchFamily="34" charset="-128"/>
              </a:rPr>
              <a:t>solo lo necesario </a:t>
            </a:r>
            <a:r>
              <a:rPr lang="es-CR" sz="1600" dirty="0">
                <a:solidFill>
                  <a:srgbClr val="595959"/>
                </a:solidFill>
                <a:latin typeface="Myriad Pro" panose="020B0503030403020204" pitchFamily="34" charset="0"/>
                <a:ea typeface="ＭＳ Ｐゴシック" panose="020B0600070205080204" pitchFamily="34" charset="-128"/>
              </a:rPr>
              <a:t>al priorizar lo que considera más útil.</a:t>
            </a:r>
            <a:endParaRPr lang="es-CR" sz="1800" dirty="0">
              <a:solidFill>
                <a:srgbClr val="595959"/>
              </a:solidFill>
              <a:latin typeface="Myriad Pro" panose="020B0503030403020204" pitchFamily="34" charset="0"/>
              <a:ea typeface="ＭＳ Ｐゴシック" panose="020B0600070205080204" pitchFamily="34" charset="-128"/>
            </a:endParaRPr>
          </a:p>
        </p:txBody>
      </p:sp>
    </p:spTree>
    <p:extLst>
      <p:ext uri="{BB962C8B-B14F-4D97-AF65-F5344CB8AC3E}">
        <p14:creationId xmlns:p14="http://schemas.microsoft.com/office/powerpoint/2010/main" val="1595488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199" y="1063624"/>
            <a:ext cx="8229600" cy="3373461"/>
          </a:xfrm>
        </p:spPr>
        <p:txBody>
          <a:bodyPr/>
          <a:lstStyle/>
          <a:p>
            <a:pPr marL="0" indent="0">
              <a:buNone/>
            </a:pPr>
            <a:r>
              <a:rPr lang="es-CR" sz="2000" dirty="0">
                <a:solidFill>
                  <a:srgbClr val="595959"/>
                </a:solidFill>
                <a:latin typeface="Myriad Pro" panose="020B0503030403020204" pitchFamily="34" charset="0"/>
              </a:rPr>
              <a:t>El codificador automático de eliminación de ruido (DAE) es una variación del codificador automático anterior, ya que </a:t>
            </a:r>
            <a:r>
              <a:rPr lang="es-CR" sz="2000" b="1" dirty="0">
                <a:solidFill>
                  <a:srgbClr val="595959"/>
                </a:solidFill>
                <a:latin typeface="Myriad Pro" panose="020B0503030403020204" pitchFamily="34" charset="0"/>
              </a:rPr>
              <a:t>aprende a reconstruir entradas dañadas o ruidosas con casi certeza</a:t>
            </a:r>
            <a:r>
              <a:rPr lang="es-CR" sz="2000" dirty="0">
                <a:solidFill>
                  <a:srgbClr val="595959"/>
                </a:solidFill>
                <a:latin typeface="Myriad Pro" panose="020B0503030403020204" pitchFamily="34" charset="0"/>
              </a:rPr>
              <a:t>. Supongamos que tenemos una imagen y, por alguna razón, está borrosa o algunos de los píxeles se han corrompido y nos gustaría mejorar la resolución de la imagen (algo así como lo hacen en las películas cuando pueden encontrar pistas en las imágenes). con resolución relativamente baja). Podemos pasarlo por nuestro DAE y obtener una imagen completamente reconstruida.</a:t>
            </a:r>
            <a:endParaRPr lang="es-CR" sz="20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9</a:t>
            </a:fld>
            <a:endParaRPr lang="en-US" altLang="es-CR"/>
          </a:p>
        </p:txBody>
      </p:sp>
      <p:sp>
        <p:nvSpPr>
          <p:cNvPr id="7" name="Título 1">
            <a:extLst>
              <a:ext uri="{FF2B5EF4-FFF2-40B4-BE49-F238E27FC236}">
                <a16:creationId xmlns:a16="http://schemas.microsoft.com/office/drawing/2014/main" id="{860D98D1-F0C1-5645-BFBC-9012A59325F6}"/>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El codificador automático de eliminación de ruido.</a:t>
            </a:r>
            <a:endParaRPr lang="es-CR" sz="2400" dirty="0"/>
          </a:p>
        </p:txBody>
      </p:sp>
      <p:sp>
        <p:nvSpPr>
          <p:cNvPr id="12" name="Rectangle 8">
            <a:extLst>
              <a:ext uri="{FF2B5EF4-FFF2-40B4-BE49-F238E27FC236}">
                <a16:creationId xmlns:a16="http://schemas.microsoft.com/office/drawing/2014/main" id="{FB0FBFF5-9DA8-2144-9A5D-06058658543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2" name="Rectangle 2">
            <a:extLst>
              <a:ext uri="{FF2B5EF4-FFF2-40B4-BE49-F238E27FC236}">
                <a16:creationId xmlns:a16="http://schemas.microsoft.com/office/drawing/2014/main" id="{FE2094D2-8B34-C046-9A58-0D714BF9E24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Tree>
    <p:extLst>
      <p:ext uri="{BB962C8B-B14F-4D97-AF65-F5344CB8AC3E}">
        <p14:creationId xmlns:p14="http://schemas.microsoft.com/office/powerpoint/2010/main" val="1291041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10432</TotalTime>
  <Words>1218</Words>
  <Application>Microsoft Macintosh PowerPoint</Application>
  <PresentationFormat>Presentación en pantalla (16:9)</PresentationFormat>
  <Paragraphs>70</Paragraphs>
  <Slides>14</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Arial Hebrew Scholar</vt:lpstr>
      <vt:lpstr>Calibri</vt:lpstr>
      <vt:lpstr>Cambria Math</vt:lpstr>
      <vt:lpstr>Century Gothic</vt:lpstr>
      <vt:lpstr>Myriad Pro</vt:lpstr>
      <vt:lpstr>Office Theme</vt:lpstr>
      <vt:lpstr>Presentación de PowerPoint</vt:lpstr>
      <vt:lpstr>Autocodificadores</vt:lpstr>
      <vt:lpstr>¿Cómo funciona?</vt:lpstr>
      <vt:lpstr>¿Cómo funciona?</vt:lpstr>
      <vt:lpstr>Datos MNIST</vt:lpstr>
      <vt:lpstr>Presentación de PowerPoint</vt:lpstr>
      <vt:lpstr>Presentación de PowerPoint</vt:lpstr>
      <vt:lpstr>Presentación de PowerPoint</vt:lpstr>
      <vt:lpstr>El codificador automático de eliminación de ruido.</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Oldemar Rodriguez</cp:lastModifiedBy>
  <cp:revision>442</cp:revision>
  <dcterms:created xsi:type="dcterms:W3CDTF">2010-04-12T23:12:02Z</dcterms:created>
  <dcterms:modified xsi:type="dcterms:W3CDTF">2021-06-14T19:18:28Z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