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82" r:id="rId4"/>
    <p:sldId id="259" r:id="rId5"/>
    <p:sldId id="263" r:id="rId6"/>
    <p:sldId id="262" r:id="rId7"/>
    <p:sldId id="260" r:id="rId8"/>
    <p:sldId id="264" r:id="rId9"/>
    <p:sldId id="281" r:id="rId10"/>
    <p:sldId id="265" r:id="rId11"/>
    <p:sldId id="266" r:id="rId12"/>
    <p:sldId id="268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68FA8D-EB8C-48B7-8DA5-1B38DB4390CB}">
          <p14:sldIdLst>
            <p14:sldId id="256"/>
            <p14:sldId id="257"/>
            <p14:sldId id="282"/>
            <p14:sldId id="259"/>
            <p14:sldId id="263"/>
            <p14:sldId id="262"/>
            <p14:sldId id="260"/>
          </p14:sldIdLst>
        </p14:section>
        <p14:section name="Untitled Section" id="{55E0B7AA-EEA6-4709-8C19-9BB9B6D6A4A8}">
          <p14:sldIdLst>
            <p14:sldId id="264"/>
            <p14:sldId id="281"/>
            <p14:sldId id="265"/>
            <p14:sldId id="266"/>
            <p14:sldId id="26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7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1BC2-3B69-80F1-ECB1-BC247A448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590CB-6682-98C0-9ED0-AAB653F0D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C8B9A-948C-7749-4F57-8677D04B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E72D-47E9-90B0-0656-A48D93A7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EDE7B-1F46-788D-F9C0-5001C8B0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90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4897-7694-A512-7E32-95E0E0C0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EF9B5-4195-1D56-07C3-CAD00CAE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1FAB-F599-5B6C-638A-11E29095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B7402-2431-8887-D020-921642FA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04EF-1649-6EA4-4185-87B3675F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6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62062-DD34-BD30-FC99-0FFAE2D70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A50AC-8A1E-AA2A-3211-E9EFC37B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5B38-E892-9D72-8C09-6756BC66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F899-2880-3F6D-4D1A-C261F8D5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8378-EC33-E09A-3C5A-E55C7019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85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5C62-CEE1-D81A-5147-5CA12BC5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5F12-6E7F-6981-AD3D-6B26F0D53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0C8B-B69E-15CD-B4EA-74F90E79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C461-C0ED-E7B5-83EB-474B2E16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79EF-33CA-57E4-A3A5-51BCD7C1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6925-E625-3633-F567-954573F5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ADE05-E9B9-81E3-1D26-1EDB1D8A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21145-7053-2BE3-BD53-AD901023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F31D-3EDE-445C-26C9-33675946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7451-6E03-0FB5-4C87-6F61B07F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302D-5804-689B-768D-13B7CA03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D49F-2FEC-9B73-36D7-9468C5BCE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D75A-E97E-2916-E995-1837AD05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958D5-77ED-9E0F-EB21-DC898410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BFCB3-382E-FBF3-834C-A528C7AC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98D34-B358-AF15-B2F9-1F59D3DE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A2D1-A557-AD9B-A1AF-6A7B3244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ECBB8-5058-94FC-4DDD-B5BCB787B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A8914-098E-73A2-7044-B1EDD0B8A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BF5F8-3D45-F17E-0D9D-9F7CFE635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FE941-6EFD-FCD0-F087-C1EB5F805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162BE-D9C5-7D32-337B-F9F9D0A0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9E85C-99E9-A54F-2500-54F14760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DBAC3-298E-C08E-81CB-32B808E3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A310-0529-997A-874A-1E598203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B6DF-7C5C-8979-2921-3652A1CD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E89C5-E14C-B4EB-A9A6-9D0FD130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8216C-E0D1-BB1A-91B9-ED0D30E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02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D1103-E662-AEA0-5517-44F3475D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1EF19-B269-22E3-A5AB-4BE1A4AB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51CA4-5462-DA17-199F-CC1F9DAB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5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3D80-D9A6-33A0-41F4-E65026C6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6B4B-DB8D-B6DE-1746-183890F7F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EEDDF-9810-F31B-75F7-F7EB530D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A01F4-29BF-59DA-6B46-03ECDB80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3FA32-9FE6-3757-4576-01E6A378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844AC-E320-61EB-5F24-C68D121A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19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F057-6E46-266B-053E-AF8DB929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44396-5E86-0858-C954-6690381D0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95925-DFFA-27DB-E7EF-FDB7B74C5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FD99F-53E1-3C5F-72DF-63B56A63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2A4C-F724-CB53-3E18-2E1FDB37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1FB7E-26F0-BED8-9366-DDED9FFB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CF936-9C07-D212-1972-EDC94780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470A8-C5B0-C93E-0BDD-575391E8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D9A4-A81E-5D6E-6E7F-190F979BF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6131-37DC-43CB-BF06-C9DA764FCF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CD7B2-5EB0-8AF0-8BF1-0F603DB30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11CFB-4A97-A32A-F014-43AC9AC77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15EE-5F82-4F2F-9C36-68A01B1E3C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78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8;p1"/>
          <p:cNvPicPr preferRelativeResize="0"/>
          <p:nvPr/>
        </p:nvPicPr>
        <p:blipFill rotWithShape="1">
          <a:blip r:embed="rId2"/>
          <a:srcRect b="58717"/>
          <a:stretch>
            <a:fillRect/>
          </a:stretch>
        </p:blipFill>
        <p:spPr>
          <a:xfrm>
            <a:off x="194062" y="526092"/>
            <a:ext cx="11916658" cy="2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84811" y="3617313"/>
            <a:ext cx="922237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031" y="6105420"/>
            <a:ext cx="3324689" cy="7525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8903" y="2943616"/>
            <a:ext cx="8492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PROJECT ON </a:t>
            </a:r>
          </a:p>
          <a:p>
            <a:pPr algn="ctr"/>
            <a:r>
              <a:rPr lang="en-I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TRANSACTION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452" y="3870960"/>
            <a:ext cx="9913249" cy="28381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br>
              <a:rPr lang="en-US" sz="2400" dirty="0"/>
            </a:b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E63A4-CE28-B564-1126-B8953EF8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325" y="6105420"/>
            <a:ext cx="3324689" cy="752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A07544-515E-B362-9FF5-AFB8D37A05F5}"/>
              </a:ext>
            </a:extLst>
          </p:cNvPr>
          <p:cNvSpPr txBox="1"/>
          <p:nvPr/>
        </p:nvSpPr>
        <p:spPr>
          <a:xfrm>
            <a:off x="306177" y="-101055"/>
            <a:ext cx="84741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4.Profitability &amp;  Risk Indicators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17173-0DC2-4137-BD91-86D8DDDB7AA6}"/>
              </a:ext>
            </a:extLst>
          </p:cNvPr>
          <p:cNvSpPr txBox="1"/>
          <p:nvPr/>
        </p:nvSpPr>
        <p:spPr>
          <a:xfrm>
            <a:off x="771452" y="495738"/>
            <a:ext cx="917421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Key Insights: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High-risk customers hold significant exposure despite being fewer in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Medium-risk customers form the majority of the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Low-risk customers have the highest stability and lowest default chances.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Revenue contribution is not directly proportional to risk — some high-risk customers generate large revenues.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Credit score distribution is skewed towards medium-risk levels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High-risk customers need monitoring, stricter limits, and tailored credit strategies.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customer credit score is around 590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EE9BEF1-49DF-9163-F0FC-240B6751F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47" y="2369033"/>
            <a:ext cx="101150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73270" y="1150182"/>
            <a:ext cx="11246068" cy="520857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Target medium-value customers with upsell/loyalty programs.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Strengthen credit risk controls for high-risk customers.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Personalize offers by age and gender demographics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Use time &amp; location patterns for optimized campaigns.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Build segment-specific retention &amp; loyalty strategies.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Launch financial literacy programs to improve customer credit scores.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Introduce tier-based rewards to motivate customers to move up in segments.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Optimize transaction fees by segment to balance profitability and inclusivity.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Use predictive analytics to forecast churn and proactively retain customers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34721" y="150298"/>
            <a:ext cx="7942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 i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Recommendations</a:t>
            </a:r>
          </a:p>
          <a:p>
            <a:endParaRPr lang="en-US" sz="3600" b="1" i="1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FB6FC2-8DE1-0715-2AB0-CB33FBBF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833" y="6130609"/>
            <a:ext cx="3324689" cy="75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14347" y="664045"/>
            <a:ext cx="6323330" cy="819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72D6B3-11AE-E62F-5258-B9E80F45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792" y="6105420"/>
            <a:ext cx="3324689" cy="75258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00F2C60-7BA7-B5A9-4ED7-32B54CDB5F7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14346" y="1324597"/>
            <a:ext cx="85930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Bank Transaction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highlighted 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different customer segments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contribute unevenly to revenue and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High-value customers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generate the majority of profits, while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low-value/dormant accounts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increase operational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Risk factors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like defaults, overdrafts, and fraud are concentrated in specific demographic groups (youth, elderly, rural).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Cross-selling &amp; multi-product adoption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emerged as key drivers of long-term profitability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1791221" y="2460138"/>
            <a:ext cx="7640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02470-A3D4-6044-437F-B58DAC4B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946" y="6105420"/>
            <a:ext cx="3324689" cy="752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35B363-C0B5-F371-D9B5-B0126E1005CA}"/>
              </a:ext>
            </a:extLst>
          </p:cNvPr>
          <p:cNvSpPr txBox="1"/>
          <p:nvPr/>
        </p:nvSpPr>
        <p:spPr>
          <a:xfrm>
            <a:off x="7735614" y="3682652"/>
            <a:ext cx="41609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Presented By: </a:t>
            </a:r>
          </a:p>
          <a:p>
            <a:r>
              <a:rPr lang="en-US" sz="4000" dirty="0"/>
              <a:t>Anvesh  </a:t>
            </a:r>
            <a:r>
              <a:rPr lang="en-US" sz="4000" dirty="0" err="1"/>
              <a:t>Darshinala</a:t>
            </a:r>
            <a:r>
              <a:rPr lang="en-US" sz="4000"/>
              <a:t>      </a:t>
            </a:r>
            <a:r>
              <a:rPr lang="en-US" sz="4000" dirty="0"/>
              <a:t>Shanti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48640"/>
            <a:ext cx="4477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0" y="1497915"/>
            <a:ext cx="74239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The main objective of bank transaction analysis is to maximize profitability while minimizing risks, ensuring compliance, and improving customer experience</a:t>
            </a:r>
            <a:r>
              <a:rPr lang="en-US" sz="2800" dirty="0">
                <a:solidFill>
                  <a:srgbClr val="FF211C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AC05A6-3FB3-AF13-AC15-437AEB5B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729" y="6105420"/>
            <a:ext cx="3324689" cy="75258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C648698-B92C-7421-0225-57AB27BDE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91" y="3464136"/>
            <a:ext cx="96019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nderstand Customer Behavior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– To analyze how customers spend, save, and borrow, helping the bank offer personalized services.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Revenue &amp; Profitability Tracking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– To identify which products (loans, savings, credit cards) generate the most income.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1DB8B-E3DF-AB87-B485-BD8336CC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370" y="6105420"/>
            <a:ext cx="3324689" cy="752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31DFF-9552-ABD2-37D3-98107BD9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04" y="0"/>
            <a:ext cx="12089192" cy="7028650"/>
          </a:xfrm>
          <a:prstGeom prst="rect">
            <a:avLst/>
          </a:prstGeom>
          <a:effectLst>
            <a:innerShdw blurRad="63500" dist="50800" dir="8100000">
              <a:schemeClr val="bg1">
                <a:alpha val="50000"/>
              </a:schemeClr>
            </a:inn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59" y="203200"/>
            <a:ext cx="10267207" cy="645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Demographics Analysis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</a:p>
          <a:p>
            <a:r>
              <a:rPr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Insights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Total customer base is  884K across multiple locations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Customer distribution is uneven, concentrated in top cities/regions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Male customers form the majority of the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Average customer age is around 39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Locations with higher density also contribute more to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Gender skew indicates potential to improve engagement with female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Mid-career age group (30–40) is the dominant customer segment</a:t>
            </a:r>
            <a:endParaRPr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A9D1A-900D-AF32-6775-AE22BA5A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063" y="6097072"/>
            <a:ext cx="3361567" cy="760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1EEF5-F407-C399-5D65-7D9C243C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876" y="6185064"/>
            <a:ext cx="2972844" cy="6729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AC0418-135D-A02A-4DCC-20E37FE9E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1" y="71120"/>
            <a:ext cx="745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</a:t>
            </a:r>
            <a:r>
              <a:rPr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Transaction Demographics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2001" y="822961"/>
            <a:ext cx="9895489" cy="5693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    </a:t>
            </a:r>
            <a:r>
              <a:rPr sz="32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Key Insights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: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Peak transactions occur during specific days of the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Certain time windows (hours of the day) show higher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Customers aged 31–40 have higher average transaction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Senior customers (60+) show high-value but lower-frequency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Younger customers (21–30) transact more frequently but at lower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Gender patterns show males dominating in transaction count/amount.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Outlier transactions exist with very high amounts, requiring fraud checks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E211C-904D-A752-0AE9-04233F51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103" y="6105420"/>
            <a:ext cx="3324689" cy="75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41084E-2A8D-6ADA-01F7-0E09FD99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991" y="6126213"/>
            <a:ext cx="3232831" cy="731787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FF0B0163-5EE9-4E77-190D-99FDA9FFD3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CF47B58-EB0E-F8D0-8ED5-EDE4F840E87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9257353"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85DD8A-3252-E8B9-73C8-F79705583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260" y="25052"/>
            <a:ext cx="12317260" cy="7002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674" y="-52552"/>
            <a:ext cx="7208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Customer Segmentation</a:t>
            </a:r>
          </a:p>
          <a:p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9674" y="514607"/>
            <a:ext cx="1103915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i="1" dirty="0">
              <a:sym typeface="+mn-ea"/>
            </a:endParaRPr>
          </a:p>
          <a:p>
            <a:r>
              <a:rPr lang="en-US" sz="3200" b="1" i="1" dirty="0">
                <a:sym typeface="+mn-ea"/>
              </a:rPr>
              <a:t>Key Incites</a:t>
            </a:r>
          </a:p>
          <a:p>
            <a:endParaRPr lang="en-US" sz="3200" b="1" i="1" dirty="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High-value customers generate the majority of transaction revenue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Medium-value customers represent the largest group by 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Low-value customers have low balances and contribute least to revenue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High-value customers show strong loyalty but are smaller in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Medium-value customers are the best target for upselling into high-value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Low-value customers are more prone to churn and need retention campaigns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Segment conversion (medium → high) is key to improving long-term revenue</a:t>
            </a:r>
            <a:endParaRPr lang="en-US" sz="2800" b="1" i="1" dirty="0">
              <a:sym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3F70B-1400-FCDD-3B1E-A64369E3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540" y="6105420"/>
            <a:ext cx="3324689" cy="752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1895" y="872490"/>
            <a:ext cx="7438390" cy="4591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8EE1C-29A4-2135-1645-EA6891DB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103" y="6105420"/>
            <a:ext cx="3324689" cy="752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708CB5-B616-F190-E5C4-71A74BDF8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553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AKURALA HARSHITHA</dc:creator>
  <cp:lastModifiedBy>anu</cp:lastModifiedBy>
  <cp:revision>28</cp:revision>
  <dcterms:created xsi:type="dcterms:W3CDTF">2025-08-13T15:43:00Z</dcterms:created>
  <dcterms:modified xsi:type="dcterms:W3CDTF">2025-09-09T10:05:27Z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77E32741605641D1B3417337DCA492A5_13</vt:lpwstr>
  </property>
  <property fmtid="{D5CDD505-2E9C-101B-9397-08002B2CF9AE}" pid="3" name="KSOProductBuildVer">
    <vt:lpwstr>1033-12.2.0.21931</vt:lpwstr>
  </property>
</Properties>
</file>