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7" autoAdjust="0"/>
    <p:restoredTop sz="94660"/>
  </p:normalViewPr>
  <p:slideViewPr>
    <p:cSldViewPr snapToGrid="0">
      <p:cViewPr varScale="1">
        <p:scale>
          <a:sx n="66" d="100"/>
          <a:sy n="66" d="100"/>
        </p:scale>
        <p:origin x="5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FC6131-37DC-43CB-BF06-C9DA764FCFFA}" type="datetimeFigureOut">
              <a:rPr lang="en-IN" smtClean="0"/>
              <a:t>25-08-2025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B9115EE-5F82-4F2F-9C36-68A01B1E3CB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48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C6131-37DC-43CB-BF06-C9DA764FCFF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115EE-5F82-4F2F-9C36-68A01B1E3CB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8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C6131-37DC-43CB-BF06-C9DA764FCFF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115EE-5F82-4F2F-9C36-68A01B1E3CB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4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C6131-37DC-43CB-BF06-C9DA764FCFF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115EE-5F82-4F2F-9C36-68A01B1E3CB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88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C6131-37DC-43CB-BF06-C9DA764FCFF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115EE-5F82-4F2F-9C36-68A01B1E3CB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383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C6131-37DC-43CB-BF06-C9DA764FCFF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115EE-5F82-4F2F-9C36-68A01B1E3CB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997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C6131-37DC-43CB-BF06-C9DA764FCFFA}" type="datetimeFigureOut">
              <a:rPr lang="en-IN" smtClean="0"/>
              <a:t>25-08-2025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115EE-5F82-4F2F-9C36-68A01B1E3CB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17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C6131-37DC-43CB-BF06-C9DA764FCFFA}" type="datetimeFigureOut">
              <a:rPr lang="en-IN" smtClean="0"/>
              <a:t>25-08-2025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115EE-5F82-4F2F-9C36-68A01B1E3CB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23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C6131-37DC-43CB-BF06-C9DA764FCFFA}" type="datetimeFigureOut">
              <a:rPr lang="en-IN" smtClean="0"/>
              <a:t>25-08-2025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416723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C6131-37DC-43CB-BF06-C9DA764FCFF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115EE-5F82-4F2F-9C36-68A01B1E3CB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3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FC6131-37DC-43CB-BF06-C9DA764FCFFA}" type="datetimeFigureOut">
              <a:rPr lang="en-IN" smtClean="0"/>
              <a:t>25-08-2025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B9115EE-5F82-4F2F-9C36-68A01B1E3CB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97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FC6131-37DC-43CB-BF06-C9DA764FCFFA}" type="datetimeFigureOut">
              <a:rPr lang="en-IN" smtClean="0"/>
              <a:t>25-08-2025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9115EE-5F82-4F2F-9C36-68A01B1E3CB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96883"/>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B175DCEA-D6B3-1948-201D-041716A4540C}"/>
              </a:ext>
            </a:extLst>
          </p:cNvPr>
          <p:cNvPicPr preferRelativeResize="0"/>
          <p:nvPr/>
        </p:nvPicPr>
        <p:blipFill rotWithShape="1">
          <a:blip r:embed="rId2">
            <a:alphaModFix/>
          </a:blip>
          <a:srcRect b="58717"/>
          <a:stretch/>
        </p:blipFill>
        <p:spPr>
          <a:xfrm>
            <a:off x="194062" y="206262"/>
            <a:ext cx="11803876" cy="2431142"/>
          </a:xfrm>
          <a:prstGeom prst="rect">
            <a:avLst/>
          </a:prstGeom>
          <a:noFill/>
          <a:ln>
            <a:noFill/>
          </a:ln>
        </p:spPr>
      </p:pic>
      <p:pic>
        <p:nvPicPr>
          <p:cNvPr id="9" name="Picture 8">
            <a:extLst>
              <a:ext uri="{FF2B5EF4-FFF2-40B4-BE49-F238E27FC236}">
                <a16:creationId xmlns:a16="http://schemas.microsoft.com/office/drawing/2014/main" id="{E737CBE9-FDAB-65BF-0E0C-83337F3DCE94}"/>
              </a:ext>
            </a:extLst>
          </p:cNvPr>
          <p:cNvPicPr>
            <a:picLocks noChangeAspect="1"/>
          </p:cNvPicPr>
          <p:nvPr/>
        </p:nvPicPr>
        <p:blipFill>
          <a:blip r:embed="rId3"/>
          <a:stretch>
            <a:fillRect/>
          </a:stretch>
        </p:blipFill>
        <p:spPr>
          <a:xfrm>
            <a:off x="8770708" y="5150445"/>
            <a:ext cx="3324689" cy="752580"/>
          </a:xfrm>
          <a:prstGeom prst="rect">
            <a:avLst/>
          </a:prstGeom>
        </p:spPr>
      </p:pic>
      <p:sp>
        <p:nvSpPr>
          <p:cNvPr id="10" name="TextBox 9">
            <a:extLst>
              <a:ext uri="{FF2B5EF4-FFF2-40B4-BE49-F238E27FC236}">
                <a16:creationId xmlns:a16="http://schemas.microsoft.com/office/drawing/2014/main" id="{69FEF516-06BD-7AB5-9050-A7CD114FC402}"/>
              </a:ext>
            </a:extLst>
          </p:cNvPr>
          <p:cNvSpPr txBox="1"/>
          <p:nvPr/>
        </p:nvSpPr>
        <p:spPr>
          <a:xfrm>
            <a:off x="1330961" y="2799692"/>
            <a:ext cx="886968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MY SQL PROJECT</a:t>
            </a:r>
          </a:p>
        </p:txBody>
      </p:sp>
      <p:sp>
        <p:nvSpPr>
          <p:cNvPr id="11" name="TextBox 10">
            <a:extLst>
              <a:ext uri="{FF2B5EF4-FFF2-40B4-BE49-F238E27FC236}">
                <a16:creationId xmlns:a16="http://schemas.microsoft.com/office/drawing/2014/main" id="{6AAD16D8-84BC-814E-949A-84ADD3A816CA}"/>
              </a:ext>
            </a:extLst>
          </p:cNvPr>
          <p:cNvSpPr txBox="1"/>
          <p:nvPr/>
        </p:nvSpPr>
        <p:spPr>
          <a:xfrm>
            <a:off x="2716346" y="5379805"/>
            <a:ext cx="430487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Shanthi</a:t>
            </a:r>
          </a:p>
        </p:txBody>
      </p:sp>
      <p:sp>
        <p:nvSpPr>
          <p:cNvPr id="12" name="TextBox 11">
            <a:extLst>
              <a:ext uri="{FF2B5EF4-FFF2-40B4-BE49-F238E27FC236}">
                <a16:creationId xmlns:a16="http://schemas.microsoft.com/office/drawing/2014/main" id="{AFAE0C7A-EA3E-5FCC-9071-B2C08A0F8559}"/>
              </a:ext>
            </a:extLst>
          </p:cNvPr>
          <p:cNvSpPr txBox="1"/>
          <p:nvPr/>
        </p:nvSpPr>
        <p:spPr>
          <a:xfrm>
            <a:off x="285968" y="5379805"/>
            <a:ext cx="305351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344048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1EF75-43AE-604C-D1B5-03B7DB9E9EAD}"/>
              </a:ext>
            </a:extLst>
          </p:cNvPr>
          <p:cNvSpPr txBox="1"/>
          <p:nvPr/>
        </p:nvSpPr>
        <p:spPr>
          <a:xfrm>
            <a:off x="471639" y="385012"/>
            <a:ext cx="7098206"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3. What are the top 3 values of total invoice?</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AA6591-D9CE-0A2D-02F5-BBE056315EC2}"/>
              </a:ext>
            </a:extLst>
          </p:cNvPr>
          <p:cNvPicPr>
            <a:picLocks noChangeAspect="1"/>
          </p:cNvPicPr>
          <p:nvPr/>
        </p:nvPicPr>
        <p:blipFill>
          <a:blip r:embed="rId2"/>
          <a:stretch>
            <a:fillRect/>
          </a:stretch>
        </p:blipFill>
        <p:spPr>
          <a:xfrm>
            <a:off x="471639" y="1479953"/>
            <a:ext cx="9564330" cy="635000"/>
          </a:xfrm>
          <a:prstGeom prst="rect">
            <a:avLst/>
          </a:prstGeom>
        </p:spPr>
      </p:pic>
      <p:pic>
        <p:nvPicPr>
          <p:cNvPr id="7" name="Picture 6">
            <a:extLst>
              <a:ext uri="{FF2B5EF4-FFF2-40B4-BE49-F238E27FC236}">
                <a16:creationId xmlns:a16="http://schemas.microsoft.com/office/drawing/2014/main" id="{2B5461BE-6F2F-D3B1-7AFA-3AFEB42EF3D2}"/>
              </a:ext>
            </a:extLst>
          </p:cNvPr>
          <p:cNvPicPr>
            <a:picLocks noChangeAspect="1"/>
          </p:cNvPicPr>
          <p:nvPr/>
        </p:nvPicPr>
        <p:blipFill>
          <a:blip r:embed="rId3"/>
          <a:stretch>
            <a:fillRect/>
          </a:stretch>
        </p:blipFill>
        <p:spPr>
          <a:xfrm>
            <a:off x="8133362" y="3270644"/>
            <a:ext cx="2069239" cy="2654795"/>
          </a:xfrm>
          <a:prstGeom prst="rect">
            <a:avLst/>
          </a:prstGeom>
        </p:spPr>
      </p:pic>
    </p:spTree>
    <p:extLst>
      <p:ext uri="{BB962C8B-B14F-4D97-AF65-F5344CB8AC3E}">
        <p14:creationId xmlns:p14="http://schemas.microsoft.com/office/powerpoint/2010/main" val="317832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EE451-F932-CCC9-7685-1FBB473D2D7C}"/>
              </a:ext>
            </a:extLst>
          </p:cNvPr>
          <p:cNvSpPr txBox="1"/>
          <p:nvPr/>
        </p:nvSpPr>
        <p:spPr>
          <a:xfrm>
            <a:off x="279133" y="250257"/>
            <a:ext cx="7601146" cy="1631216"/>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4. Which city has the best customers? - We would like to throw a promotional Music Festival in the city we made the most money. Write a query that returns one city that has the highest sum of invoice totals. Return both the city name &amp; sum of all invoice totals</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3A06B8-9A80-ACD1-92A7-CFD2311A942E}"/>
              </a:ext>
            </a:extLst>
          </p:cNvPr>
          <p:cNvPicPr>
            <a:picLocks noChangeAspect="1"/>
          </p:cNvPicPr>
          <p:nvPr/>
        </p:nvPicPr>
        <p:blipFill>
          <a:blip r:embed="rId2"/>
          <a:stretch>
            <a:fillRect/>
          </a:stretch>
        </p:blipFill>
        <p:spPr>
          <a:xfrm>
            <a:off x="279133" y="2008795"/>
            <a:ext cx="8435993" cy="1938993"/>
          </a:xfrm>
          <a:prstGeom prst="rect">
            <a:avLst/>
          </a:prstGeom>
        </p:spPr>
      </p:pic>
      <p:pic>
        <p:nvPicPr>
          <p:cNvPr id="7" name="Picture 6">
            <a:extLst>
              <a:ext uri="{FF2B5EF4-FFF2-40B4-BE49-F238E27FC236}">
                <a16:creationId xmlns:a16="http://schemas.microsoft.com/office/drawing/2014/main" id="{3760037F-8486-F40C-54F4-E992B9BF9561}"/>
              </a:ext>
            </a:extLst>
          </p:cNvPr>
          <p:cNvPicPr>
            <a:picLocks noChangeAspect="1"/>
          </p:cNvPicPr>
          <p:nvPr/>
        </p:nvPicPr>
        <p:blipFill>
          <a:blip r:embed="rId3"/>
          <a:stretch>
            <a:fillRect/>
          </a:stretch>
        </p:blipFill>
        <p:spPr>
          <a:xfrm>
            <a:off x="7451783" y="4292868"/>
            <a:ext cx="4211233" cy="1683074"/>
          </a:xfrm>
          <a:prstGeom prst="rect">
            <a:avLst/>
          </a:prstGeom>
        </p:spPr>
      </p:pic>
    </p:spTree>
    <p:extLst>
      <p:ext uri="{BB962C8B-B14F-4D97-AF65-F5344CB8AC3E}">
        <p14:creationId xmlns:p14="http://schemas.microsoft.com/office/powerpoint/2010/main" val="2272300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F5F34-6105-E8F2-9C55-51B434E4CC2E}"/>
              </a:ext>
            </a:extLst>
          </p:cNvPr>
          <p:cNvSpPr txBox="1"/>
          <p:nvPr/>
        </p:nvSpPr>
        <p:spPr>
          <a:xfrm>
            <a:off x="242740" y="173255"/>
            <a:ext cx="7882358"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5. Who is the best customer? - The customer who has spent the</a:t>
            </a:r>
          </a:p>
          <a:p>
            <a:r>
              <a:rPr lang="en-US" altLang="en-US" sz="2000" b="1" dirty="0">
                <a:solidFill>
                  <a:schemeClr val="bg1"/>
                </a:solidFill>
                <a:latin typeface="Times New Roman" panose="02020603050405020304" pitchFamily="18" charset="0"/>
                <a:cs typeface="Times New Roman" panose="02020603050405020304" pitchFamily="18" charset="0"/>
              </a:rPr>
              <a:t> most money will be declared the best customer. Write a query </a:t>
            </a:r>
          </a:p>
          <a:p>
            <a:r>
              <a:rPr lang="en-US" altLang="en-US" sz="2000" b="1" dirty="0">
                <a:solidFill>
                  <a:schemeClr val="bg1"/>
                </a:solidFill>
                <a:latin typeface="Times New Roman" panose="02020603050405020304" pitchFamily="18" charset="0"/>
                <a:cs typeface="Times New Roman" panose="02020603050405020304" pitchFamily="18" charset="0"/>
              </a:rPr>
              <a:t>that returns the person who has spent the most money</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80B73A-617C-97F5-A6F1-68DF42D3AECA}"/>
              </a:ext>
            </a:extLst>
          </p:cNvPr>
          <p:cNvPicPr>
            <a:picLocks noChangeAspect="1"/>
          </p:cNvPicPr>
          <p:nvPr/>
        </p:nvPicPr>
        <p:blipFill>
          <a:blip r:embed="rId2"/>
          <a:stretch>
            <a:fillRect/>
          </a:stretch>
        </p:blipFill>
        <p:spPr>
          <a:xfrm>
            <a:off x="242739" y="1572938"/>
            <a:ext cx="7882359" cy="2209181"/>
          </a:xfrm>
          <a:prstGeom prst="rect">
            <a:avLst/>
          </a:prstGeom>
        </p:spPr>
      </p:pic>
      <p:pic>
        <p:nvPicPr>
          <p:cNvPr id="7" name="Picture 6">
            <a:extLst>
              <a:ext uri="{FF2B5EF4-FFF2-40B4-BE49-F238E27FC236}">
                <a16:creationId xmlns:a16="http://schemas.microsoft.com/office/drawing/2014/main" id="{DA3216AD-19D8-3C1E-277D-94730702217C}"/>
              </a:ext>
            </a:extLst>
          </p:cNvPr>
          <p:cNvPicPr>
            <a:picLocks noChangeAspect="1"/>
          </p:cNvPicPr>
          <p:nvPr/>
        </p:nvPicPr>
        <p:blipFill>
          <a:blip r:embed="rId3"/>
          <a:stretch>
            <a:fillRect/>
          </a:stretch>
        </p:blipFill>
        <p:spPr>
          <a:xfrm>
            <a:off x="6177944" y="4442589"/>
            <a:ext cx="5725095" cy="1482518"/>
          </a:xfrm>
          <a:prstGeom prst="rect">
            <a:avLst/>
          </a:prstGeom>
        </p:spPr>
      </p:pic>
    </p:spTree>
    <p:extLst>
      <p:ext uri="{BB962C8B-B14F-4D97-AF65-F5344CB8AC3E}">
        <p14:creationId xmlns:p14="http://schemas.microsoft.com/office/powerpoint/2010/main" val="158632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F9635-63AF-0886-FBBF-2E2C4DB9BCD6}"/>
              </a:ext>
            </a:extLst>
          </p:cNvPr>
          <p:cNvSpPr txBox="1"/>
          <p:nvPr/>
        </p:nvSpPr>
        <p:spPr>
          <a:xfrm>
            <a:off x="442763" y="154005"/>
            <a:ext cx="6448926"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6. Write a query to return the email, first name, last name, &amp; Genre of all Rock Music listeners. Return your list ordered alphabetically by email starting with A</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9B20DA-D699-736E-C872-492C05D90F73}"/>
              </a:ext>
            </a:extLst>
          </p:cNvPr>
          <p:cNvPicPr>
            <a:picLocks noChangeAspect="1"/>
          </p:cNvPicPr>
          <p:nvPr/>
        </p:nvPicPr>
        <p:blipFill>
          <a:blip r:embed="rId2"/>
          <a:stretch>
            <a:fillRect/>
          </a:stretch>
        </p:blipFill>
        <p:spPr>
          <a:xfrm>
            <a:off x="349166" y="1328286"/>
            <a:ext cx="10267317" cy="2917460"/>
          </a:xfrm>
          <a:prstGeom prst="rect">
            <a:avLst/>
          </a:prstGeom>
        </p:spPr>
      </p:pic>
      <p:pic>
        <p:nvPicPr>
          <p:cNvPr id="9" name="Picture 8">
            <a:extLst>
              <a:ext uri="{FF2B5EF4-FFF2-40B4-BE49-F238E27FC236}">
                <a16:creationId xmlns:a16="http://schemas.microsoft.com/office/drawing/2014/main" id="{F7CC774C-6D99-30DE-C9A5-087D410B9E73}"/>
              </a:ext>
            </a:extLst>
          </p:cNvPr>
          <p:cNvPicPr>
            <a:picLocks noChangeAspect="1"/>
          </p:cNvPicPr>
          <p:nvPr/>
        </p:nvPicPr>
        <p:blipFill>
          <a:blip r:embed="rId3"/>
          <a:stretch>
            <a:fillRect/>
          </a:stretch>
        </p:blipFill>
        <p:spPr>
          <a:xfrm>
            <a:off x="6310597" y="4800277"/>
            <a:ext cx="5439534" cy="1028844"/>
          </a:xfrm>
          <a:prstGeom prst="rect">
            <a:avLst/>
          </a:prstGeom>
        </p:spPr>
      </p:pic>
    </p:spTree>
    <p:extLst>
      <p:ext uri="{BB962C8B-B14F-4D97-AF65-F5344CB8AC3E}">
        <p14:creationId xmlns:p14="http://schemas.microsoft.com/office/powerpoint/2010/main" val="2012972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B4740-4CB8-F7E5-10CA-2AD55326F05F}"/>
              </a:ext>
            </a:extLst>
          </p:cNvPr>
          <p:cNvSpPr txBox="1"/>
          <p:nvPr/>
        </p:nvSpPr>
        <p:spPr>
          <a:xfrm>
            <a:off x="404261" y="86628"/>
            <a:ext cx="6569641" cy="1323439"/>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ea typeface="Arial" panose="020B0604020202020204"/>
                <a:cs typeface="Times New Roman" panose="02020603050405020304" pitchFamily="18" charset="0"/>
              </a:rPr>
              <a:t>7. Let's invite the artists who have written the most rock music in our dataset. Write a query that returns the Artist name and total track count of the top 10 rock bands </a:t>
            </a:r>
            <a:r>
              <a:rPr lang="en-IN" altLang="en-US" sz="2000" b="1" dirty="0">
                <a:solidFill>
                  <a:schemeClr val="bg1"/>
                </a:solidFill>
                <a:latin typeface="Times New Roman" panose="02020603050405020304" pitchFamily="18" charset="0"/>
                <a:ea typeface="Arial" panose="020B0604020202020204"/>
                <a:cs typeface="Times New Roman" panose="02020603050405020304" pitchFamily="18" charset="0"/>
              </a:rPr>
              <a:t>.</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A4854C-6F5F-366E-4BE0-594C45A95F41}"/>
              </a:ext>
            </a:extLst>
          </p:cNvPr>
          <p:cNvPicPr>
            <a:picLocks noChangeAspect="1"/>
          </p:cNvPicPr>
          <p:nvPr/>
        </p:nvPicPr>
        <p:blipFill>
          <a:blip r:embed="rId2"/>
          <a:stretch>
            <a:fillRect/>
          </a:stretch>
        </p:blipFill>
        <p:spPr>
          <a:xfrm>
            <a:off x="452406" y="1410067"/>
            <a:ext cx="7233183" cy="2422575"/>
          </a:xfrm>
          <a:prstGeom prst="rect">
            <a:avLst/>
          </a:prstGeom>
        </p:spPr>
      </p:pic>
      <p:pic>
        <p:nvPicPr>
          <p:cNvPr id="8" name="Picture 7">
            <a:extLst>
              <a:ext uri="{FF2B5EF4-FFF2-40B4-BE49-F238E27FC236}">
                <a16:creationId xmlns:a16="http://schemas.microsoft.com/office/drawing/2014/main" id="{8FCCF6A3-7C7F-2FD5-EEED-1940FDA84693}"/>
              </a:ext>
            </a:extLst>
          </p:cNvPr>
          <p:cNvPicPr>
            <a:picLocks noChangeAspect="1"/>
          </p:cNvPicPr>
          <p:nvPr/>
        </p:nvPicPr>
        <p:blipFill>
          <a:blip r:embed="rId3"/>
          <a:stretch>
            <a:fillRect/>
          </a:stretch>
        </p:blipFill>
        <p:spPr>
          <a:xfrm>
            <a:off x="7849218" y="3940926"/>
            <a:ext cx="3494805" cy="1954156"/>
          </a:xfrm>
          <a:prstGeom prst="rect">
            <a:avLst/>
          </a:prstGeom>
        </p:spPr>
      </p:pic>
    </p:spTree>
    <p:extLst>
      <p:ext uri="{BB962C8B-B14F-4D97-AF65-F5344CB8AC3E}">
        <p14:creationId xmlns:p14="http://schemas.microsoft.com/office/powerpoint/2010/main" val="3013686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4C5E6-D487-9C14-06B8-6A41E9168BF4}"/>
              </a:ext>
            </a:extLst>
          </p:cNvPr>
          <p:cNvSpPr txBox="1"/>
          <p:nvPr/>
        </p:nvSpPr>
        <p:spPr>
          <a:xfrm>
            <a:off x="270658" y="231006"/>
            <a:ext cx="6969386" cy="1631216"/>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8. Return all the track names that have a song length longer than the average song length.- Return the Name and Milliseconds for each track. Order by the song length, with the longest songs listed first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894B19-E04F-EFCA-0976-785A5188120C}"/>
              </a:ext>
            </a:extLst>
          </p:cNvPr>
          <p:cNvPicPr>
            <a:picLocks noChangeAspect="1"/>
          </p:cNvPicPr>
          <p:nvPr/>
        </p:nvPicPr>
        <p:blipFill>
          <a:blip r:embed="rId2"/>
          <a:stretch>
            <a:fillRect/>
          </a:stretch>
        </p:blipFill>
        <p:spPr>
          <a:xfrm>
            <a:off x="7007498" y="3984823"/>
            <a:ext cx="4392348" cy="1925577"/>
          </a:xfrm>
          <a:prstGeom prst="rect">
            <a:avLst/>
          </a:prstGeom>
        </p:spPr>
      </p:pic>
      <p:pic>
        <p:nvPicPr>
          <p:cNvPr id="9" name="Picture 8">
            <a:extLst>
              <a:ext uri="{FF2B5EF4-FFF2-40B4-BE49-F238E27FC236}">
                <a16:creationId xmlns:a16="http://schemas.microsoft.com/office/drawing/2014/main" id="{1487ED51-4DEB-9131-2881-119A81AF7488}"/>
              </a:ext>
            </a:extLst>
          </p:cNvPr>
          <p:cNvPicPr>
            <a:picLocks noChangeAspect="1"/>
          </p:cNvPicPr>
          <p:nvPr/>
        </p:nvPicPr>
        <p:blipFill>
          <a:blip r:embed="rId3"/>
          <a:stretch>
            <a:fillRect/>
          </a:stretch>
        </p:blipFill>
        <p:spPr>
          <a:xfrm>
            <a:off x="371034" y="1862222"/>
            <a:ext cx="6969387" cy="1631216"/>
          </a:xfrm>
          <a:prstGeom prst="rect">
            <a:avLst/>
          </a:prstGeom>
        </p:spPr>
      </p:pic>
    </p:spTree>
    <p:extLst>
      <p:ext uri="{BB962C8B-B14F-4D97-AF65-F5344CB8AC3E}">
        <p14:creationId xmlns:p14="http://schemas.microsoft.com/office/powerpoint/2010/main" val="6975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46060-8AD4-E9A6-7F19-00F7658ABC35}"/>
              </a:ext>
            </a:extLst>
          </p:cNvPr>
          <p:cNvSpPr txBox="1"/>
          <p:nvPr/>
        </p:nvSpPr>
        <p:spPr>
          <a:xfrm>
            <a:off x="336885" y="144380"/>
            <a:ext cx="6765374"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9. Find how much amount is spent by each customer on artists? Write a query to return customer name, artist name and total spent</a:t>
            </a:r>
            <a:r>
              <a:rPr lang="en-US" altLang="en-US" sz="2000" dirty="0">
                <a:solidFill>
                  <a:schemeClr val="bg1"/>
                </a:solidFill>
                <a:latin typeface="Times New Roman" panose="02020603050405020304" pitchFamily="18" charset="0"/>
                <a:cs typeface="Times New Roman" panose="02020603050405020304" pitchFamily="18" charset="0"/>
              </a:rPr>
              <a:t> </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CFACEF0-C98A-8858-31B7-F60712FC1204}"/>
              </a:ext>
            </a:extLst>
          </p:cNvPr>
          <p:cNvPicPr>
            <a:picLocks noChangeAspect="1"/>
          </p:cNvPicPr>
          <p:nvPr/>
        </p:nvPicPr>
        <p:blipFill>
          <a:blip r:embed="rId2"/>
          <a:stretch>
            <a:fillRect/>
          </a:stretch>
        </p:blipFill>
        <p:spPr>
          <a:xfrm>
            <a:off x="336885" y="1236812"/>
            <a:ext cx="8071043" cy="2825470"/>
          </a:xfrm>
          <a:prstGeom prst="rect">
            <a:avLst/>
          </a:prstGeom>
        </p:spPr>
      </p:pic>
      <p:pic>
        <p:nvPicPr>
          <p:cNvPr id="9" name="Picture 8">
            <a:extLst>
              <a:ext uri="{FF2B5EF4-FFF2-40B4-BE49-F238E27FC236}">
                <a16:creationId xmlns:a16="http://schemas.microsoft.com/office/drawing/2014/main" id="{819BA212-235C-503B-9A05-DB604B9D4B83}"/>
              </a:ext>
            </a:extLst>
          </p:cNvPr>
          <p:cNvPicPr>
            <a:picLocks noChangeAspect="1"/>
          </p:cNvPicPr>
          <p:nvPr/>
        </p:nvPicPr>
        <p:blipFill>
          <a:blip r:embed="rId3"/>
          <a:stretch>
            <a:fillRect/>
          </a:stretch>
        </p:blipFill>
        <p:spPr>
          <a:xfrm>
            <a:off x="5336262" y="4488226"/>
            <a:ext cx="6649378" cy="1552792"/>
          </a:xfrm>
          <a:prstGeom prst="rect">
            <a:avLst/>
          </a:prstGeom>
        </p:spPr>
      </p:pic>
    </p:spTree>
    <p:extLst>
      <p:ext uri="{BB962C8B-B14F-4D97-AF65-F5344CB8AC3E}">
        <p14:creationId xmlns:p14="http://schemas.microsoft.com/office/powerpoint/2010/main" val="396177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064FA-A8E3-B164-CB54-E52E46FA440E}"/>
              </a:ext>
            </a:extLst>
          </p:cNvPr>
          <p:cNvSpPr txBox="1"/>
          <p:nvPr/>
        </p:nvSpPr>
        <p:spPr>
          <a:xfrm>
            <a:off x="262249" y="200201"/>
            <a:ext cx="7892195"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F9C305-E589-DD5F-76D0-D7550441CE19}"/>
              </a:ext>
            </a:extLst>
          </p:cNvPr>
          <p:cNvPicPr>
            <a:picLocks noChangeAspect="1"/>
          </p:cNvPicPr>
          <p:nvPr/>
        </p:nvPicPr>
        <p:blipFill>
          <a:blip r:embed="rId2"/>
          <a:stretch>
            <a:fillRect/>
          </a:stretch>
        </p:blipFill>
        <p:spPr>
          <a:xfrm>
            <a:off x="262249" y="1966763"/>
            <a:ext cx="7354970" cy="3082043"/>
          </a:xfrm>
          <a:prstGeom prst="rect">
            <a:avLst/>
          </a:prstGeom>
        </p:spPr>
      </p:pic>
      <p:pic>
        <p:nvPicPr>
          <p:cNvPr id="7" name="Picture 6">
            <a:extLst>
              <a:ext uri="{FF2B5EF4-FFF2-40B4-BE49-F238E27FC236}">
                <a16:creationId xmlns:a16="http://schemas.microsoft.com/office/drawing/2014/main" id="{6567AE4C-3997-43F9-73FA-8D579977273D}"/>
              </a:ext>
            </a:extLst>
          </p:cNvPr>
          <p:cNvPicPr>
            <a:picLocks noChangeAspect="1"/>
          </p:cNvPicPr>
          <p:nvPr/>
        </p:nvPicPr>
        <p:blipFill>
          <a:blip r:embed="rId3"/>
          <a:stretch>
            <a:fillRect/>
          </a:stretch>
        </p:blipFill>
        <p:spPr>
          <a:xfrm>
            <a:off x="7881061" y="4241108"/>
            <a:ext cx="4048690" cy="1781424"/>
          </a:xfrm>
          <a:prstGeom prst="rect">
            <a:avLst/>
          </a:prstGeom>
        </p:spPr>
      </p:pic>
    </p:spTree>
    <p:extLst>
      <p:ext uri="{BB962C8B-B14F-4D97-AF65-F5344CB8AC3E}">
        <p14:creationId xmlns:p14="http://schemas.microsoft.com/office/powerpoint/2010/main" val="295483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C4D53-F337-DD3A-3F43-F1F3A9D91B9C}"/>
              </a:ext>
            </a:extLst>
          </p:cNvPr>
          <p:cNvSpPr txBox="1"/>
          <p:nvPr/>
        </p:nvSpPr>
        <p:spPr>
          <a:xfrm>
            <a:off x="173255" y="147271"/>
            <a:ext cx="7454462"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5985F0-04AC-DB49-F13E-7695868EF9A9}"/>
              </a:ext>
            </a:extLst>
          </p:cNvPr>
          <p:cNvPicPr>
            <a:picLocks noChangeAspect="1"/>
          </p:cNvPicPr>
          <p:nvPr/>
        </p:nvPicPr>
        <p:blipFill>
          <a:blip r:embed="rId2"/>
          <a:stretch>
            <a:fillRect/>
          </a:stretch>
        </p:blipFill>
        <p:spPr>
          <a:xfrm>
            <a:off x="280597" y="1831504"/>
            <a:ext cx="6766013" cy="3333509"/>
          </a:xfrm>
          <a:prstGeom prst="rect">
            <a:avLst/>
          </a:prstGeom>
        </p:spPr>
      </p:pic>
      <p:pic>
        <p:nvPicPr>
          <p:cNvPr id="7" name="Picture 6">
            <a:extLst>
              <a:ext uri="{FF2B5EF4-FFF2-40B4-BE49-F238E27FC236}">
                <a16:creationId xmlns:a16="http://schemas.microsoft.com/office/drawing/2014/main" id="{E4D622D7-E250-0818-7EDC-DC842D73C08B}"/>
              </a:ext>
            </a:extLst>
          </p:cNvPr>
          <p:cNvPicPr>
            <a:picLocks noChangeAspect="1"/>
          </p:cNvPicPr>
          <p:nvPr/>
        </p:nvPicPr>
        <p:blipFill>
          <a:blip r:embed="rId3"/>
          <a:stretch>
            <a:fillRect/>
          </a:stretch>
        </p:blipFill>
        <p:spPr>
          <a:xfrm>
            <a:off x="7501504" y="4264775"/>
            <a:ext cx="4486901" cy="1800476"/>
          </a:xfrm>
          <a:prstGeom prst="rect">
            <a:avLst/>
          </a:prstGeom>
        </p:spPr>
      </p:pic>
    </p:spTree>
    <p:extLst>
      <p:ext uri="{BB962C8B-B14F-4D97-AF65-F5344CB8AC3E}">
        <p14:creationId xmlns:p14="http://schemas.microsoft.com/office/powerpoint/2010/main" val="195252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AEACE-A29B-56D6-8669-6ECE2194854B}"/>
              </a:ext>
            </a:extLst>
          </p:cNvPr>
          <p:cNvSpPr txBox="1"/>
          <p:nvPr/>
        </p:nvSpPr>
        <p:spPr>
          <a:xfrm>
            <a:off x="529390" y="702644"/>
            <a:ext cx="624679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CHALLENGES</a:t>
            </a:r>
          </a:p>
        </p:txBody>
      </p:sp>
      <p:sp>
        <p:nvSpPr>
          <p:cNvPr id="3" name="TextBox 2">
            <a:extLst>
              <a:ext uri="{FF2B5EF4-FFF2-40B4-BE49-F238E27FC236}">
                <a16:creationId xmlns:a16="http://schemas.microsoft.com/office/drawing/2014/main" id="{062F6AC8-58F0-9D5B-51CE-017A17B07FAD}"/>
              </a:ext>
            </a:extLst>
          </p:cNvPr>
          <p:cNvSpPr txBox="1"/>
          <p:nvPr/>
        </p:nvSpPr>
        <p:spPr>
          <a:xfrm>
            <a:off x="644892" y="1536174"/>
            <a:ext cx="719007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Managing complex joins across multiple related tables.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Handling large datasets while maintaining query efficiency.</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Ensuring accuracy and consistency of aggregated results.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Structuring nested queries and CTEs for advanced analysis.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Translating raw query outputs into clear business insights.</a:t>
            </a:r>
          </a:p>
          <a:p>
            <a:pPr marL="285750" indent="-28575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08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287951-82FC-7824-31FE-D8DEF96A7C5C}"/>
              </a:ext>
            </a:extLst>
          </p:cNvPr>
          <p:cNvSpPr txBox="1"/>
          <p:nvPr/>
        </p:nvSpPr>
        <p:spPr>
          <a:xfrm>
            <a:off x="2367280" y="2214880"/>
            <a:ext cx="6776720" cy="1200329"/>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MUSIC STORE MANAGEMENT SYSTEM</a:t>
            </a:r>
          </a:p>
        </p:txBody>
      </p:sp>
      <p:pic>
        <p:nvPicPr>
          <p:cNvPr id="2" name="Picture 1">
            <a:extLst>
              <a:ext uri="{FF2B5EF4-FFF2-40B4-BE49-F238E27FC236}">
                <a16:creationId xmlns:a16="http://schemas.microsoft.com/office/drawing/2014/main" id="{3BB056A7-874C-3CC0-9BC7-18A5501B675A}"/>
              </a:ext>
            </a:extLst>
          </p:cNvPr>
          <p:cNvPicPr>
            <a:picLocks noChangeAspect="1"/>
          </p:cNvPicPr>
          <p:nvPr/>
        </p:nvPicPr>
        <p:blipFill>
          <a:blip r:embed="rId2"/>
          <a:stretch>
            <a:fillRect/>
          </a:stretch>
        </p:blipFill>
        <p:spPr>
          <a:xfrm>
            <a:off x="8685013" y="5135907"/>
            <a:ext cx="3324689" cy="752580"/>
          </a:xfrm>
          <a:prstGeom prst="rect">
            <a:avLst/>
          </a:prstGeom>
        </p:spPr>
      </p:pic>
    </p:spTree>
    <p:extLst>
      <p:ext uri="{BB962C8B-B14F-4D97-AF65-F5344CB8AC3E}">
        <p14:creationId xmlns:p14="http://schemas.microsoft.com/office/powerpoint/2010/main" val="3714825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6A73D-68D9-E868-AF16-5BEDD7BD0272}"/>
              </a:ext>
            </a:extLst>
          </p:cNvPr>
          <p:cNvSpPr txBox="1"/>
          <p:nvPr/>
        </p:nvSpPr>
        <p:spPr>
          <a:xfrm>
            <a:off x="654518" y="818147"/>
            <a:ext cx="5958038"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F11E21E-B5EA-4D0A-DD31-9DF94C88F8C2}"/>
              </a:ext>
            </a:extLst>
          </p:cNvPr>
          <p:cNvSpPr txBox="1"/>
          <p:nvPr/>
        </p:nvSpPr>
        <p:spPr>
          <a:xfrm>
            <a:off x="760396" y="1720840"/>
            <a:ext cx="7546206" cy="3785652"/>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Through systematic SQL analysis, the project uncovered key patterns in customer behavior, sales performance, and music preferences across regions.</a:t>
            </a:r>
          </a:p>
          <a:p>
            <a:r>
              <a:rPr lang="en-US" sz="240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results highlight top-performing markets, valuable customer segments, and popular genres, providing actionable insights for targeted promotions and strategic growth</a:t>
            </a:r>
            <a:r>
              <a:rPr lang="en-US" sz="240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This approach demonstrates how well-structured queries can convert raw data into meaningful intelligence for decision-making.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019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2BD13-D379-16F7-3D1B-4CF27200DBAD}"/>
              </a:ext>
            </a:extLst>
          </p:cNvPr>
          <p:cNvSpPr txBox="1"/>
          <p:nvPr/>
        </p:nvSpPr>
        <p:spPr>
          <a:xfrm>
            <a:off x="2303362" y="2811458"/>
            <a:ext cx="572946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0475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14B1C-EEF4-33C0-810F-34FA372D7C92}"/>
              </a:ext>
            </a:extLst>
          </p:cNvPr>
          <p:cNvSpPr txBox="1"/>
          <p:nvPr/>
        </p:nvSpPr>
        <p:spPr>
          <a:xfrm>
            <a:off x="1046480" y="852755"/>
            <a:ext cx="4193340"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B1EBB186-0C54-B6F6-838D-D492C4023382}"/>
              </a:ext>
            </a:extLst>
          </p:cNvPr>
          <p:cNvSpPr txBox="1"/>
          <p:nvPr/>
        </p:nvSpPr>
        <p:spPr>
          <a:xfrm>
            <a:off x="780835" y="1797977"/>
            <a:ext cx="7181636"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project aims to explore and analyze the </a:t>
            </a:r>
            <a:r>
              <a:rPr lang="en-US" sz="2400" b="1" dirty="0">
                <a:solidFill>
                  <a:schemeClr val="bg1"/>
                </a:solidFill>
                <a:latin typeface="Times New Roman" panose="02020603050405020304" pitchFamily="18" charset="0"/>
                <a:cs typeface="Times New Roman" panose="02020603050405020304" pitchFamily="18" charset="0"/>
              </a:rPr>
              <a:t>Music Store Database</a:t>
            </a:r>
            <a:r>
              <a:rPr lang="en-US" sz="2400" dirty="0">
                <a:solidFill>
                  <a:schemeClr val="bg1"/>
                </a:solidFill>
                <a:latin typeface="Times New Roman" panose="02020603050405020304" pitchFamily="18" charset="0"/>
                <a:cs typeface="Times New Roman" panose="02020603050405020304" pitchFamily="18" charset="0"/>
              </a:rPr>
              <a:t> using SQL to uncover key business insights and trends. The primary objectives are: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9AB7FE-B990-7788-7779-9A2DCEE269B8}"/>
              </a:ext>
            </a:extLst>
          </p:cNvPr>
          <p:cNvSpPr txBox="1"/>
          <p:nvPr/>
        </p:nvSpPr>
        <p:spPr>
          <a:xfrm>
            <a:off x="780835" y="3307471"/>
            <a:ext cx="6667928" cy="1938992"/>
          </a:xfrm>
          <a:prstGeom prst="rect">
            <a:avLst/>
          </a:prstGeom>
          <a:noFill/>
        </p:spPr>
        <p:txBody>
          <a:bodyPr wrap="square" rtlCol="0">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Employee Analysis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Geographic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Product Portfolio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Music &amp; Genre Performance</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Regional Genre Preferences</a:t>
            </a:r>
          </a:p>
        </p:txBody>
      </p:sp>
    </p:spTree>
    <p:extLst>
      <p:ext uri="{BB962C8B-B14F-4D97-AF65-F5344CB8AC3E}">
        <p14:creationId xmlns:p14="http://schemas.microsoft.com/office/powerpoint/2010/main" val="265879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CD-B660-20CE-EB78-FBF4AC4CAF6A}"/>
              </a:ext>
            </a:extLst>
          </p:cNvPr>
          <p:cNvSpPr txBox="1"/>
          <p:nvPr/>
        </p:nvSpPr>
        <p:spPr>
          <a:xfrm>
            <a:off x="760287" y="873303"/>
            <a:ext cx="5578867"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B6F09B3F-3F1F-FDBE-E3DF-1F62FC7E2957}"/>
              </a:ext>
            </a:extLst>
          </p:cNvPr>
          <p:cNvSpPr txBox="1"/>
          <p:nvPr/>
        </p:nvSpPr>
        <p:spPr>
          <a:xfrm>
            <a:off x="760287" y="1972639"/>
            <a:ext cx="7243282"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music store generates large volumes of data across sales, customers, employees, and inventory.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data is not systematically analyzed, limiting actionable insights for decision-making.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absence of structured analysis hinders the identification of top products, genres, and customer trends.</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There is a need to transform raw data into clear, data-driven insights to support strategic planning.</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66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2562-08F5-F2C8-5371-75E966DD718A}"/>
              </a:ext>
            </a:extLst>
          </p:cNvPr>
          <p:cNvSpPr txBox="1"/>
          <p:nvPr/>
        </p:nvSpPr>
        <p:spPr>
          <a:xfrm>
            <a:off x="404261" y="0"/>
            <a:ext cx="5611729"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ER DIAGRAM</a:t>
            </a:r>
          </a:p>
        </p:txBody>
      </p:sp>
      <p:pic>
        <p:nvPicPr>
          <p:cNvPr id="8" name="Picture 7">
            <a:extLst>
              <a:ext uri="{FF2B5EF4-FFF2-40B4-BE49-F238E27FC236}">
                <a16:creationId xmlns:a16="http://schemas.microsoft.com/office/drawing/2014/main" id="{08BF47AD-F0D4-7F36-D13B-2B2A89252751}"/>
              </a:ext>
            </a:extLst>
          </p:cNvPr>
          <p:cNvPicPr>
            <a:picLocks noChangeAspect="1"/>
          </p:cNvPicPr>
          <p:nvPr/>
        </p:nvPicPr>
        <p:blipFill>
          <a:blip r:embed="rId2"/>
          <a:stretch>
            <a:fillRect/>
          </a:stretch>
        </p:blipFill>
        <p:spPr>
          <a:xfrm>
            <a:off x="1020278" y="646331"/>
            <a:ext cx="8043345" cy="5399537"/>
          </a:xfrm>
          <a:prstGeom prst="rect">
            <a:avLst/>
          </a:prstGeom>
        </p:spPr>
      </p:pic>
    </p:spTree>
    <p:extLst>
      <p:ext uri="{BB962C8B-B14F-4D97-AF65-F5344CB8AC3E}">
        <p14:creationId xmlns:p14="http://schemas.microsoft.com/office/powerpoint/2010/main" val="143725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EC690-B4BA-4C3F-1897-FA16782AF420}"/>
              </a:ext>
            </a:extLst>
          </p:cNvPr>
          <p:cNvSpPr txBox="1"/>
          <p:nvPr/>
        </p:nvSpPr>
        <p:spPr>
          <a:xfrm>
            <a:off x="358029" y="658914"/>
            <a:ext cx="7428215"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UNDERSTANDING THE SCHEMA</a:t>
            </a:r>
          </a:p>
        </p:txBody>
      </p:sp>
      <p:sp>
        <p:nvSpPr>
          <p:cNvPr id="3" name="TextBox 2">
            <a:extLst>
              <a:ext uri="{FF2B5EF4-FFF2-40B4-BE49-F238E27FC236}">
                <a16:creationId xmlns:a16="http://schemas.microsoft.com/office/drawing/2014/main" id="{94CC16A6-3E6B-1158-8039-EDDCB0A4115C}"/>
              </a:ext>
            </a:extLst>
          </p:cNvPr>
          <p:cNvSpPr txBox="1"/>
          <p:nvPr/>
        </p:nvSpPr>
        <p:spPr>
          <a:xfrm>
            <a:off x="358029" y="1674771"/>
            <a:ext cx="906180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database is designed in 3rd Normal Form (3NF) to ensure minimal redundancy and efficient querying.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Core Entities include:</a:t>
            </a:r>
          </a:p>
          <a:p>
            <a:pPr algn="just"/>
            <a:r>
              <a:rPr lang="en-US" sz="2400" dirty="0">
                <a:solidFill>
                  <a:schemeClr val="bg1"/>
                </a:solidFill>
                <a:latin typeface="Times New Roman" panose="02020603050405020304" pitchFamily="18" charset="0"/>
                <a:cs typeface="Times New Roman" panose="02020603050405020304" pitchFamily="18" charset="0"/>
              </a:rPr>
              <a:t>             Customer  - Stores customer details and contact information.</a:t>
            </a:r>
          </a:p>
          <a:p>
            <a:pPr algn="just"/>
            <a:r>
              <a:rPr lang="en-US" sz="2400" dirty="0">
                <a:solidFill>
                  <a:schemeClr val="bg1"/>
                </a:solidFill>
                <a:latin typeface="Times New Roman" panose="02020603050405020304" pitchFamily="18" charset="0"/>
                <a:cs typeface="Times New Roman" panose="02020603050405020304" pitchFamily="18" charset="0"/>
              </a:rPr>
              <a:t>             Invoice - Record sales transactions.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InvoiceLine</a:t>
            </a:r>
            <a:r>
              <a:rPr lang="en-US" sz="2400" dirty="0">
                <a:solidFill>
                  <a:schemeClr val="bg1"/>
                </a:solidFill>
                <a:latin typeface="Times New Roman" panose="02020603050405020304" pitchFamily="18" charset="0"/>
                <a:cs typeface="Times New Roman" panose="02020603050405020304" pitchFamily="18" charset="0"/>
              </a:rPr>
              <a:t>  - Individual purchased items.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Artist,Album,Track</a:t>
            </a:r>
            <a:r>
              <a:rPr lang="en-US" sz="2400" dirty="0">
                <a:solidFill>
                  <a:schemeClr val="bg1"/>
                </a:solidFill>
                <a:latin typeface="Times New Roman" panose="02020603050405020304" pitchFamily="18" charset="0"/>
                <a:cs typeface="Times New Roman" panose="02020603050405020304" pitchFamily="18" charset="0"/>
              </a:rPr>
              <a:t> – Define the music catalog.</a:t>
            </a:r>
          </a:p>
          <a:p>
            <a:pPr algn="just"/>
            <a:r>
              <a:rPr lang="en-US" sz="2400" dirty="0">
                <a:solidFill>
                  <a:schemeClr val="bg1"/>
                </a:solidFill>
                <a:latin typeface="Times New Roman" panose="02020603050405020304" pitchFamily="18" charset="0"/>
                <a:cs typeface="Times New Roman" panose="02020603050405020304" pitchFamily="18" charset="0"/>
              </a:rPr>
              <a:t>             Genre &amp; MediaType – Classify tracks by style and format.</a:t>
            </a:r>
          </a:p>
          <a:p>
            <a:pPr algn="just"/>
            <a:r>
              <a:rPr lang="en-US" sz="2400" dirty="0">
                <a:solidFill>
                  <a:schemeClr val="bg1"/>
                </a:solidFill>
                <a:latin typeface="Times New Roman" panose="02020603050405020304" pitchFamily="18" charset="0"/>
                <a:cs typeface="Times New Roman" panose="02020603050405020304" pitchFamily="18" charset="0"/>
              </a:rPr>
              <a:t>             Employee – Maintains staff information and reporting hierarchy.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Primary Keys (PKs) uniquely identify each record, and Foreign Keys (FKs) enforce relationships between tables.</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51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01AC3-B93E-2E74-7F48-9B3EA96FD6A2}"/>
              </a:ext>
            </a:extLst>
          </p:cNvPr>
          <p:cNvPicPr>
            <a:picLocks noChangeAspect="1"/>
          </p:cNvPicPr>
          <p:nvPr/>
        </p:nvPicPr>
        <p:blipFill>
          <a:blip r:embed="rId2"/>
          <a:stretch>
            <a:fillRect/>
          </a:stretch>
        </p:blipFill>
        <p:spPr>
          <a:xfrm>
            <a:off x="391814" y="742585"/>
            <a:ext cx="6066738" cy="5221020"/>
          </a:xfrm>
          <a:prstGeom prst="rect">
            <a:avLst/>
          </a:prstGeom>
        </p:spPr>
      </p:pic>
      <p:sp>
        <p:nvSpPr>
          <p:cNvPr id="4" name="TextBox 3">
            <a:extLst>
              <a:ext uri="{FF2B5EF4-FFF2-40B4-BE49-F238E27FC236}">
                <a16:creationId xmlns:a16="http://schemas.microsoft.com/office/drawing/2014/main" id="{7D71DF36-B02A-5F22-69AC-1B03B6D8093F}"/>
              </a:ext>
            </a:extLst>
          </p:cNvPr>
          <p:cNvSpPr txBox="1"/>
          <p:nvPr/>
        </p:nvSpPr>
        <p:spPr>
          <a:xfrm>
            <a:off x="259882" y="96256"/>
            <a:ext cx="5197643"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SCHEMA STRUCTURE</a:t>
            </a:r>
          </a:p>
        </p:txBody>
      </p:sp>
    </p:spTree>
    <p:extLst>
      <p:ext uri="{BB962C8B-B14F-4D97-AF65-F5344CB8AC3E}">
        <p14:creationId xmlns:p14="http://schemas.microsoft.com/office/powerpoint/2010/main" val="204440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60110-45A9-41A5-EC0A-86AD995D6C3B}"/>
              </a:ext>
            </a:extLst>
          </p:cNvPr>
          <p:cNvSpPr txBox="1"/>
          <p:nvPr/>
        </p:nvSpPr>
        <p:spPr>
          <a:xfrm>
            <a:off x="308009" y="269508"/>
            <a:ext cx="7311992"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1. Who is the senior most employee based on job title?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22018-2DD2-F201-BBC2-4C5C1D7947C9}"/>
              </a:ext>
            </a:extLst>
          </p:cNvPr>
          <p:cNvPicPr>
            <a:picLocks noChangeAspect="1"/>
          </p:cNvPicPr>
          <p:nvPr/>
        </p:nvPicPr>
        <p:blipFill>
          <a:blip r:embed="rId2"/>
          <a:stretch>
            <a:fillRect/>
          </a:stretch>
        </p:blipFill>
        <p:spPr>
          <a:xfrm>
            <a:off x="410963" y="1583134"/>
            <a:ext cx="7847635" cy="2055672"/>
          </a:xfrm>
          <a:prstGeom prst="rect">
            <a:avLst/>
          </a:prstGeom>
        </p:spPr>
      </p:pic>
      <p:pic>
        <p:nvPicPr>
          <p:cNvPr id="7" name="Picture 6">
            <a:extLst>
              <a:ext uri="{FF2B5EF4-FFF2-40B4-BE49-F238E27FC236}">
                <a16:creationId xmlns:a16="http://schemas.microsoft.com/office/drawing/2014/main" id="{5AB6713D-C3AF-BB77-15ED-E362E3F570EC}"/>
              </a:ext>
            </a:extLst>
          </p:cNvPr>
          <p:cNvPicPr>
            <a:picLocks noChangeAspect="1"/>
          </p:cNvPicPr>
          <p:nvPr/>
        </p:nvPicPr>
        <p:blipFill>
          <a:blip r:embed="rId3"/>
          <a:stretch>
            <a:fillRect/>
          </a:stretch>
        </p:blipFill>
        <p:spPr>
          <a:xfrm>
            <a:off x="4416142" y="4505282"/>
            <a:ext cx="7494816" cy="1539167"/>
          </a:xfrm>
          <a:prstGeom prst="rect">
            <a:avLst/>
          </a:prstGeom>
        </p:spPr>
      </p:pic>
    </p:spTree>
    <p:extLst>
      <p:ext uri="{BB962C8B-B14F-4D97-AF65-F5344CB8AC3E}">
        <p14:creationId xmlns:p14="http://schemas.microsoft.com/office/powerpoint/2010/main" val="10834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63355-1930-18EB-1110-90271C614C9A}"/>
              </a:ext>
            </a:extLst>
          </p:cNvPr>
          <p:cNvSpPr txBox="1"/>
          <p:nvPr/>
        </p:nvSpPr>
        <p:spPr>
          <a:xfrm>
            <a:off x="375386" y="214968"/>
            <a:ext cx="7262032"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2. Which countries have the most Invoices?</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3DEF69-D1C0-5C31-627C-2EB872F1751D}"/>
              </a:ext>
            </a:extLst>
          </p:cNvPr>
          <p:cNvPicPr>
            <a:picLocks noChangeAspect="1"/>
          </p:cNvPicPr>
          <p:nvPr/>
        </p:nvPicPr>
        <p:blipFill>
          <a:blip r:embed="rId2"/>
          <a:stretch>
            <a:fillRect/>
          </a:stretch>
        </p:blipFill>
        <p:spPr>
          <a:xfrm>
            <a:off x="375386" y="1076200"/>
            <a:ext cx="8253521" cy="2175831"/>
          </a:xfrm>
          <a:prstGeom prst="rect">
            <a:avLst/>
          </a:prstGeom>
        </p:spPr>
      </p:pic>
      <p:pic>
        <p:nvPicPr>
          <p:cNvPr id="7" name="Picture 6">
            <a:extLst>
              <a:ext uri="{FF2B5EF4-FFF2-40B4-BE49-F238E27FC236}">
                <a16:creationId xmlns:a16="http://schemas.microsoft.com/office/drawing/2014/main" id="{E95B5955-99AD-2A83-A034-27E8CF628DA1}"/>
              </a:ext>
            </a:extLst>
          </p:cNvPr>
          <p:cNvPicPr>
            <a:picLocks noChangeAspect="1"/>
          </p:cNvPicPr>
          <p:nvPr/>
        </p:nvPicPr>
        <p:blipFill>
          <a:blip r:embed="rId3"/>
          <a:stretch>
            <a:fillRect/>
          </a:stretch>
        </p:blipFill>
        <p:spPr>
          <a:xfrm>
            <a:off x="6379589" y="3605970"/>
            <a:ext cx="5511145" cy="2276793"/>
          </a:xfrm>
          <a:prstGeom prst="rect">
            <a:avLst/>
          </a:prstGeom>
        </p:spPr>
      </p:pic>
    </p:spTree>
    <p:extLst>
      <p:ext uri="{BB962C8B-B14F-4D97-AF65-F5344CB8AC3E}">
        <p14:creationId xmlns:p14="http://schemas.microsoft.com/office/powerpoint/2010/main" val="38582537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1105</TotalTime>
  <Words>717</Words>
  <Application>Microsoft Office PowerPoint</Application>
  <PresentationFormat>Widescreen</PresentationFormat>
  <Paragraphs>52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AKURALA HARSHITHA</dc:creator>
  <cp:lastModifiedBy>Admin</cp:lastModifiedBy>
  <cp:revision>19</cp:revision>
  <dcterms:created xsi:type="dcterms:W3CDTF">2025-08-13T15:43:00Z</dcterms:created>
  <dcterms:modified xsi:type="dcterms:W3CDTF">2025-08-25T17:45:15Z</dcterms:modified>
</cp:coreProperties>
</file>