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85" r:id="rId4"/>
    <p:sldId id="286" r:id="rId5"/>
    <p:sldId id="287" r:id="rId6"/>
    <p:sldId id="288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0088" autoAdjust="0"/>
  </p:normalViewPr>
  <p:slideViewPr>
    <p:cSldViewPr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Handling Multiple 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Need of handling multiple tables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Multi table access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Set operators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Summary</a:t>
            </a:r>
            <a:endParaRPr lang="en-US" sz="2400" dirty="0" smtClean="0"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3708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Need of handling multiple tables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38986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Concept of multiple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store data in multiple tables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Accessing data from multiple tables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26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209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2. Multi </a:t>
            </a:r>
            <a:r>
              <a:rPr lang="en-US" dirty="0">
                <a:solidFill>
                  <a:schemeClr val="bg1"/>
                </a:solidFill>
                <a:sym typeface="+mn-ea"/>
              </a:rPr>
              <a:t>table access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4478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where clause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  <a:p>
            <a:r>
              <a:rPr lang="en-US" dirty="0"/>
              <a:t>              SELECT </a:t>
            </a:r>
            <a:r>
              <a:rPr lang="en-US" dirty="0" err="1"/>
              <a:t>e.emmpno</a:t>
            </a:r>
            <a:r>
              <a:rPr lang="en-US" dirty="0"/>
              <a:t>, </a:t>
            </a:r>
            <a:r>
              <a:rPr lang="en-US" dirty="0" err="1"/>
              <a:t>e.ename</a:t>
            </a:r>
            <a:r>
              <a:rPr lang="en-US" dirty="0"/>
              <a:t>, </a:t>
            </a:r>
            <a:r>
              <a:rPr lang="en-US" dirty="0" err="1"/>
              <a:t>e.sal</a:t>
            </a:r>
            <a:r>
              <a:rPr lang="en-US" dirty="0"/>
              <a:t>, </a:t>
            </a:r>
            <a:r>
              <a:rPr lang="en-US" dirty="0" err="1"/>
              <a:t>e.deptno</a:t>
            </a:r>
            <a:r>
              <a:rPr lang="en-US" dirty="0"/>
              <a:t>, </a:t>
            </a:r>
            <a:r>
              <a:rPr lang="en-US" dirty="0" err="1"/>
              <a:t>d.dname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FROM </a:t>
            </a:r>
            <a:r>
              <a:rPr lang="en-US" dirty="0" err="1"/>
              <a:t>emp</a:t>
            </a:r>
            <a:r>
              <a:rPr lang="en-US" dirty="0"/>
              <a:t> e, </a:t>
            </a:r>
            <a:r>
              <a:rPr lang="en-US" dirty="0" err="1"/>
              <a:t>dept</a:t>
            </a:r>
            <a:r>
              <a:rPr lang="en-US" dirty="0"/>
              <a:t> d</a:t>
            </a:r>
            <a:br>
              <a:rPr lang="en-US" dirty="0"/>
            </a:br>
            <a:r>
              <a:rPr lang="en-US" dirty="0"/>
              <a:t>              WHERE </a:t>
            </a:r>
            <a:r>
              <a:rPr lang="en-US" dirty="0" err="1"/>
              <a:t>e.deptno</a:t>
            </a:r>
            <a:r>
              <a:rPr lang="en-US" dirty="0"/>
              <a:t> = </a:t>
            </a:r>
            <a:r>
              <a:rPr lang="en-US" dirty="0" err="1"/>
              <a:t>d.deptno</a:t>
            </a:r>
            <a:r>
              <a:rPr lang="en-US" dirty="0"/>
              <a:t>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where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1667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3. Set </a:t>
            </a:r>
            <a:r>
              <a:rPr lang="en-US" dirty="0">
                <a:solidFill>
                  <a:schemeClr val="bg1"/>
                </a:solidFill>
                <a:sym typeface="+mn-ea"/>
              </a:rPr>
              <a:t>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200" y="868391"/>
            <a:ext cx="4495800" cy="583720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Union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 smtClean="0"/>
              <a:t>Combine </a:t>
            </a:r>
            <a:r>
              <a:rPr lang="en-US" sz="1300" dirty="0"/>
              <a:t>the result-set of two or more SELECT statements</a:t>
            </a:r>
            <a:r>
              <a:rPr lang="en-US" sz="13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Every SELECT statement within UNION must have the same number of columns.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The columns must also have similar data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dirty="0"/>
              <a:t>The columns in every SELECT statement must also be in the same order.</a:t>
            </a:r>
          </a:p>
          <a:p>
            <a:pPr marL="914400" lvl="2" indent="0">
              <a:buNone/>
            </a:pPr>
            <a:r>
              <a:rPr lang="en-US" sz="1400" dirty="0" err="1" smtClean="0"/>
              <a:t>Sql</a:t>
            </a:r>
            <a:r>
              <a:rPr lang="en-US" sz="1400" dirty="0" smtClean="0"/>
              <a:t>&gt; select </a:t>
            </a:r>
            <a:r>
              <a:rPr lang="en-US" sz="1400" dirty="0"/>
              <a:t>* from t1</a:t>
            </a:r>
            <a:br>
              <a:rPr lang="en-US" sz="1400" dirty="0"/>
            </a:br>
            <a:r>
              <a:rPr lang="en-US" sz="1400" dirty="0" smtClean="0"/>
              <a:t>         union</a:t>
            </a:r>
            <a:r>
              <a:rPr lang="en-US" sz="1400" dirty="0"/>
              <a:t> </a:t>
            </a:r>
            <a:br>
              <a:rPr lang="en-US" sz="1400" dirty="0"/>
            </a:br>
            <a:r>
              <a:rPr lang="en-US" sz="1400" dirty="0" smtClean="0"/>
              <a:t>         select </a:t>
            </a:r>
            <a:r>
              <a:rPr lang="en-US" sz="1400" dirty="0"/>
              <a:t>* from t2</a:t>
            </a:r>
            <a:r>
              <a:rPr lang="en-US" sz="1400" dirty="0" smtClean="0"/>
              <a:t>;</a:t>
            </a:r>
          </a:p>
          <a:p>
            <a:pPr marL="914400" lvl="2" indent="0">
              <a:buNone/>
            </a:pPr>
            <a:endParaRPr lang="en-US" sz="1400" dirty="0" smtClean="0"/>
          </a:p>
          <a:p>
            <a:r>
              <a:rPr lang="en-US" sz="2400" b="1" dirty="0"/>
              <a:t>U</a:t>
            </a:r>
            <a:r>
              <a:rPr lang="en-US" sz="2400" b="1" dirty="0" smtClean="0"/>
              <a:t>nion 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This operator takes duplicate values in the result set</a:t>
            </a:r>
            <a:r>
              <a:rPr lang="en-US" sz="1200" dirty="0"/>
              <a:t>.   </a:t>
            </a:r>
            <a:r>
              <a:rPr lang="en-US" sz="2000" dirty="0"/>
              <a:t> 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sql</a:t>
            </a:r>
            <a:r>
              <a:rPr lang="en-US" sz="1400" dirty="0" smtClean="0"/>
              <a:t>&gt; select </a:t>
            </a:r>
            <a:r>
              <a:rPr lang="en-US" sz="1400" dirty="0"/>
              <a:t>* from t1</a:t>
            </a:r>
            <a:br>
              <a:rPr lang="en-US" sz="1400" dirty="0"/>
            </a:br>
            <a:r>
              <a:rPr lang="en-US" sz="1400" dirty="0" smtClean="0"/>
              <a:t>               union </a:t>
            </a:r>
            <a:r>
              <a:rPr lang="en-US" sz="1400" dirty="0"/>
              <a:t>all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   select </a:t>
            </a:r>
            <a:r>
              <a:rPr lang="en-US" sz="1400" dirty="0"/>
              <a:t>* from t2;</a:t>
            </a:r>
            <a:endParaRPr lang="en-US" sz="1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868392"/>
            <a:ext cx="4419600" cy="45259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Intersect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Intersect </a:t>
            </a:r>
            <a:r>
              <a:rPr lang="en-US" sz="1400" dirty="0"/>
              <a:t>operator returns rows that are common to both the result </a:t>
            </a:r>
            <a:r>
              <a:rPr lang="en-US" sz="1400" dirty="0" smtClean="0"/>
              <a:t>set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err="1" smtClean="0"/>
              <a:t>sql</a:t>
            </a:r>
            <a:r>
              <a:rPr lang="en-US" sz="1400" dirty="0" smtClean="0"/>
              <a:t>&gt; select </a:t>
            </a:r>
            <a:r>
              <a:rPr lang="en-US" sz="1400" dirty="0"/>
              <a:t>* from t1</a:t>
            </a:r>
            <a:br>
              <a:rPr lang="en-US" sz="1400" dirty="0"/>
            </a:br>
            <a:r>
              <a:rPr lang="en-US" sz="1400" dirty="0" smtClean="0"/>
              <a:t>               intersect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   select </a:t>
            </a:r>
            <a:r>
              <a:rPr lang="en-US" sz="1400" dirty="0"/>
              <a:t>* from t2; </a:t>
            </a:r>
            <a:r>
              <a:rPr lang="en-US" sz="400" dirty="0"/>
              <a:t>  </a:t>
            </a:r>
            <a:endParaRPr lang="en-US" sz="400" dirty="0" smtClean="0"/>
          </a:p>
          <a:p>
            <a:pPr marL="457200" lvl="1" indent="0">
              <a:buNone/>
            </a:pPr>
            <a:endParaRPr lang="en-US" sz="400" dirty="0"/>
          </a:p>
          <a:p>
            <a:pPr marL="457200" lvl="1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endParaRPr lang="en-US" sz="400" dirty="0"/>
          </a:p>
          <a:p>
            <a:pPr marL="457200" lvl="1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endParaRPr lang="en-US" sz="400" dirty="0"/>
          </a:p>
          <a:p>
            <a:pPr marL="457200" lvl="1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endParaRPr lang="en-US" sz="400" dirty="0"/>
          </a:p>
          <a:p>
            <a:pPr marL="457200" lvl="1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endParaRPr lang="en-US" sz="400" dirty="0"/>
          </a:p>
          <a:p>
            <a:pPr marL="457200" lvl="1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endParaRPr lang="en-US" sz="400" dirty="0"/>
          </a:p>
          <a:p>
            <a:pPr marL="457200" lvl="1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endParaRPr lang="en-US" sz="400" dirty="0"/>
          </a:p>
          <a:p>
            <a:pPr marL="457200" lvl="1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endParaRPr lang="en-US" sz="400" dirty="0"/>
          </a:p>
          <a:p>
            <a:pPr marL="457200" lvl="1" indent="0">
              <a:buNone/>
            </a:pPr>
            <a:endParaRPr lang="en-US" sz="400" dirty="0"/>
          </a:p>
          <a:p>
            <a:r>
              <a:rPr lang="en-US" sz="2400" b="1" dirty="0"/>
              <a:t>Except(minus</a:t>
            </a:r>
            <a:r>
              <a:rPr lang="en-US" sz="2400" b="1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 EXCEPT operator is used to deduct the results of one query from the results of </a:t>
            </a:r>
            <a:r>
              <a:rPr lang="en-US" sz="1400" dirty="0" smtClean="0"/>
              <a:t>another.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sql</a:t>
            </a:r>
            <a:r>
              <a:rPr lang="en-US" sz="1400" dirty="0" smtClean="0"/>
              <a:t>&gt; </a:t>
            </a:r>
            <a:r>
              <a:rPr lang="en-US" sz="1400" dirty="0"/>
              <a:t>select</a:t>
            </a:r>
            <a:r>
              <a:rPr lang="en-US" sz="1400" dirty="0"/>
              <a:t> * from t2</a:t>
            </a:r>
            <a:br>
              <a:rPr lang="en-US" sz="1400" dirty="0"/>
            </a:br>
            <a:r>
              <a:rPr lang="en-US" sz="1400" dirty="0" smtClean="0"/>
              <a:t>                except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    select </a:t>
            </a:r>
            <a:r>
              <a:rPr lang="en-US" sz="1400" dirty="0"/>
              <a:t>* from t1;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45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"/>
            <a:ext cx="1304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4. Summary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914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Need of handling multiple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Multi table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Set </a:t>
            </a:r>
            <a:r>
              <a:rPr lang="en-US" dirty="0" smtClean="0">
                <a:sym typeface="+mn-ea"/>
              </a:rPr>
              <a:t>operators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3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63</TotalTime>
  <Words>149</Words>
  <Application>Microsoft Office PowerPoint</Application>
  <PresentationFormat>On-screen Show (4:3)</PresentationFormat>
  <Paragraphs>59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object-technologies-template</vt:lpstr>
      <vt:lpstr>Handling Multiple Tables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939</cp:revision>
  <dcterms:created xsi:type="dcterms:W3CDTF">2011-08-02T13:33:00Z</dcterms:created>
  <dcterms:modified xsi:type="dcterms:W3CDTF">2024-08-27T05:37:41Z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