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84" r:id="rId3"/>
    <p:sldId id="301" r:id="rId4"/>
    <p:sldId id="293" r:id="rId5"/>
    <p:sldId id="302" r:id="rId6"/>
    <p:sldId id="303" r:id="rId7"/>
    <p:sldId id="304" r:id="rId8"/>
    <p:sldId id="305" r:id="rId9"/>
    <p:sldId id="306" r:id="rId10"/>
    <p:sldId id="296" r:id="rId11"/>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E54"/>
    <a:srgbClr val="FAFCFA"/>
    <a:srgbClr val="FFE38B"/>
    <a:srgbClr val="4766FF"/>
    <a:srgbClr val="001FBC"/>
    <a:srgbClr val="3366CC"/>
    <a:srgbClr val="DDDDDD"/>
    <a:srgbClr val="37589E"/>
    <a:srgbClr val="23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9" autoAdjust="0"/>
    <p:restoredTop sz="90088" autoAdjust="0"/>
  </p:normalViewPr>
  <p:slideViewPr>
    <p:cSldViewPr showGuides="1">
      <p:cViewPr varScale="1">
        <p:scale>
          <a:sx n="79" d="100"/>
          <a:sy n="79" d="100"/>
        </p:scale>
        <p:origin x="1036" y="60"/>
      </p:cViewPr>
      <p:guideLst>
        <p:guide orient="horz" pos="2160"/>
        <p:guide pos="2880"/>
      </p:guideLst>
    </p:cSldViewPr>
  </p:slideViewPr>
  <p:outlineViewPr>
    <p:cViewPr>
      <p:scale>
        <a:sx n="33" d="100"/>
        <a:sy n="33" d="100"/>
      </p:scale>
      <p:origin x="0" y="99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D79CB-BE06-48E2-AFF4-F834DD9FE4CA}" type="datetimeFigureOut">
              <a:rPr lang="en-US" smtClean="0"/>
              <a:t>3/22/2025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0277CB-D9EE-4DA6-BB9C-94149A9590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50277CB-D9EE-4DA6-BB9C-94149A9590B7}"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ln>
        </p:spPr>
      </p:sp>
      <p:sp>
        <p:nvSpPr>
          <p:cNvPr id="1536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15364" name="Slide Number Placeholder 3"/>
          <p:cNvSpPr>
            <a:spLocks noGrp="1"/>
          </p:cNvSpPr>
          <p:nvPr>
            <p:ph type="sldNum" sz="quarter" idx="5"/>
          </p:nvPr>
        </p:nvSpPr>
        <p:spPr bwMode="auto">
          <a:noFill/>
          <a:ln>
            <a:miter lim="800000"/>
          </a:ln>
        </p:spPr>
        <p:txBody>
          <a:bodyPr wrap="square" numCol="1" anchorCtr="0" compatLnSpc="1"/>
          <a:lstStyle/>
          <a:p>
            <a:fld id="{46BF5F57-F95E-435C-A7D5-E57A8098C997}" type="slidenum">
              <a:rPr lang="en-US" smtClean="0"/>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6297"/>
            <a:ext cx="7772400" cy="1470025"/>
          </a:xfrm>
        </p:spPr>
        <p:txBody>
          <a:bodyPr/>
          <a:lstStyle>
            <a:lvl1pPr>
              <a:defRPr b="1" cap="none" spc="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defRPr>
            </a:lvl1pPr>
          </a:lstStyle>
          <a:p>
            <a:r>
              <a:rPr lang="en-US" smtClean="0"/>
              <a:t>Click to edit Master title style</a:t>
            </a:r>
            <a:endParaRPr lang="en-US" dirty="0"/>
          </a:p>
        </p:txBody>
      </p:sp>
      <p:sp>
        <p:nvSpPr>
          <p:cNvPr id="7" name="Rectangle 6"/>
          <p:cNvSpPr/>
          <p:nvPr userDrawn="1"/>
        </p:nvSpPr>
        <p:spPr>
          <a:xfrm>
            <a:off x="0" y="6137522"/>
            <a:ext cx="9144000" cy="720000"/>
          </a:xfrm>
          <a:prstGeom prst="rect">
            <a:avLst/>
          </a:prstGeom>
          <a:gradFill flip="none" rotWithShape="1">
            <a:gsLst>
              <a:gs pos="0">
                <a:srgbClr val="233865"/>
              </a:gs>
              <a:gs pos="50000">
                <a:srgbClr val="37589E"/>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www.object.co.in</a:t>
            </a:r>
            <a:endParaRPr lang="en-US" sz="1200" dirty="0"/>
          </a:p>
        </p:txBody>
      </p:sp>
      <p:sp>
        <p:nvSpPr>
          <p:cNvPr id="8" name="Rectangle 7"/>
          <p:cNvSpPr/>
          <p:nvPr userDrawn="1"/>
        </p:nvSpPr>
        <p:spPr>
          <a:xfrm>
            <a:off x="0" y="5866501"/>
            <a:ext cx="9144000" cy="27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9144000" cy="63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wmf"/>
          <p:cNvPicPr>
            <a:picLocks noChangeAspect="1"/>
          </p:cNvPicPr>
          <p:nvPr userDrawn="1"/>
        </p:nvPicPr>
        <p:blipFill>
          <a:blip r:embed="rId2" cstate="print"/>
          <a:stretch>
            <a:fillRect/>
          </a:stretch>
        </p:blipFill>
        <p:spPr>
          <a:xfrm>
            <a:off x="3244014" y="1506112"/>
            <a:ext cx="2655972" cy="1137070"/>
          </a:xfrm>
          <a:prstGeom prst="rect">
            <a:avLst/>
          </a:prstGeom>
          <a:ln w="3175">
            <a:solidFill>
              <a:srgbClr val="DDDDDD"/>
            </a:solidFill>
          </a:ln>
          <a:effectLst>
            <a:outerShdw blurRad="76200" dir="13500000" sy="23000" kx="1200000" algn="br" rotWithShape="0">
              <a:prstClr val="black">
                <a:alpha val="20000"/>
              </a:prstClr>
            </a:outerShdw>
          </a:effectLst>
        </p:spPr>
      </p:pic>
      <p:sp>
        <p:nvSpPr>
          <p:cNvPr id="36" name="Slide Number Placeholder 5"/>
          <p:cNvSpPr>
            <a:spLocks noGrp="1"/>
          </p:cNvSpPr>
          <p:nvPr>
            <p:ph type="sldNum" sz="quarter" idx="4"/>
          </p:nvPr>
        </p:nvSpPr>
        <p:spPr>
          <a:xfrm>
            <a:off x="6988640" y="5857891"/>
            <a:ext cx="2133600" cy="285753"/>
          </a:xfrm>
          <a:prstGeom prst="rect">
            <a:avLst/>
          </a:prstGeom>
        </p:spPr>
        <p:txBody>
          <a:bodyPr vert="horz" lIns="91440" tIns="45720" rIns="91440" bIns="45720" rtlCol="0" anchor="ctr"/>
          <a:lstStyle>
            <a:lvl1pPr algn="r">
              <a:defRPr sz="1200">
                <a:solidFill>
                  <a:schemeClr val="bg1"/>
                </a:solidFill>
              </a:defRPr>
            </a:lvl1pPr>
          </a:lstStyle>
          <a:p>
            <a:fld id="{2B247DEE-32BC-4F65-A3C1-8E57DB1D817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48ADE-4089-450A-B6C3-97A5247EB803}"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48ADE-4089-450A-B6C3-97A5247EB803}"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686800" cy="6096000"/>
          </a:xfrm>
        </p:spPr>
        <p:txBody>
          <a:bodyPr>
            <a:normAutofit/>
          </a:bodyPr>
          <a:lstStyle>
            <a:lvl1pPr>
              <a:buSzPct val="60000"/>
              <a:buFontTx/>
              <a:buBlip>
                <a:blip r:embed="rId2"/>
              </a:buBlip>
              <a:defRPr sz="2400"/>
            </a:lvl1pPr>
            <a:lvl2pPr>
              <a:buSzPct val="60000"/>
              <a:buFontTx/>
              <a:buBlip>
                <a:blip r:embed="rId3"/>
              </a:buBlip>
              <a:defRPr sz="2000"/>
            </a:lvl2pPr>
            <a:lvl3pPr>
              <a:buSzPct val="65000"/>
              <a:buFontTx/>
              <a:buBlip>
                <a:blip r:embed="rId4"/>
              </a:buBlip>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6" name="Freeform 18"/>
          <p:cNvSpPr>
            <a:spLocks noEditPoints="1"/>
          </p:cNvSpPr>
          <p:nvPr userDrawn="1"/>
        </p:nvSpPr>
        <p:spPr bwMode="auto">
          <a:xfrm>
            <a:off x="457200" y="762000"/>
            <a:ext cx="8686800" cy="6096000"/>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solidFill>
            <a:srgbClr val="FAFCFA">
              <a:alpha val="35000"/>
            </a:srgbClr>
          </a:solidFill>
          <a:ln w="9525">
            <a:noFill/>
            <a:round/>
          </a:ln>
          <a:effectLst>
            <a:outerShdw blurRad="50800" dist="88900" dir="2700000" algn="tl" rotWithShape="0">
              <a:prstClr val="black">
                <a:alpha val="4000"/>
              </a:prstClr>
            </a:outerShdw>
          </a:effectLst>
        </p:spPr>
        <p:txBody>
          <a:bodyPr vert="horz" wrap="square" lIns="91440" tIns="45720" rIns="91440" bIns="45720" numCol="1" anchor="t" anchorCtr="0" compatLnSpc="1"/>
          <a:lstStyle/>
          <a:p>
            <a:endParaRPr lang="en-US"/>
          </a:p>
        </p:txBody>
      </p:sp>
      <p:sp>
        <p:nvSpPr>
          <p:cNvPr id="9" name="Rectangle 8"/>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720000"/>
          </a:xfrm>
        </p:spPr>
        <p:txBody>
          <a:bodyPr>
            <a:normAutofit/>
          </a:bodyPr>
          <a:lstStyle>
            <a:lvl1pPr algn="l">
              <a:defRPr sz="3200">
                <a:solidFill>
                  <a:schemeClr val="bg1"/>
                </a:solidFill>
              </a:defRPr>
            </a:lvl1pPr>
          </a:lstStyle>
          <a:p>
            <a:r>
              <a:rPr lang="en-US" dirty="0" smtClean="0"/>
              <a:t>Click to edit Master title style</a:t>
            </a:r>
            <a:endParaRPr lang="en-US" dirty="0"/>
          </a:p>
        </p:txBody>
      </p:sp>
      <p:grpSp>
        <p:nvGrpSpPr>
          <p:cNvPr id="10" name="Group 9"/>
          <p:cNvGrpSpPr/>
          <p:nvPr userDrawn="1"/>
        </p:nvGrpSpPr>
        <p:grpSpPr>
          <a:xfrm>
            <a:off x="7696200" y="152400"/>
            <a:ext cx="1219210" cy="436825"/>
            <a:chOff x="6302375" y="1695450"/>
            <a:chExt cx="2481262" cy="889000"/>
          </a:xfrm>
          <a:solidFill>
            <a:schemeClr val="bg1"/>
          </a:solidFill>
        </p:grpSpPr>
        <p:sp>
          <p:nvSpPr>
            <p:cNvPr id="11"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20"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1"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
        <p:nvSpPr>
          <p:cNvPr id="30" name="Slide Number Placeholder 5"/>
          <p:cNvSpPr txBox="1"/>
          <p:nvPr userDrawn="1"/>
        </p:nvSpPr>
        <p:spPr>
          <a:xfrm>
            <a:off x="6864138" y="5857891"/>
            <a:ext cx="2133600" cy="285753"/>
          </a:xfrm>
          <a:prstGeom prst="rect">
            <a:avLst/>
          </a:prstGeom>
        </p:spPr>
        <p:txBody>
          <a:bodyPr vert="horz" lIns="91440" tIns="45720" rIns="91440" bIns="45720" rtlCol="0" anchor="ctr"/>
          <a:lstStyle>
            <a:lvl1pPr algn="r">
              <a:defRPr sz="12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33BC7EB-769F-4D8F-B8CF-718FD71F14B6}" type="slidenum">
              <a:rPr kumimoji="0" lang="en-US" sz="1200" b="0" i="0" u="none" strike="noStrike" kern="1200" cap="none" spc="0" normalizeH="0" baseline="0" noProof="0" smtClean="0">
                <a:ln>
                  <a:noFill/>
                </a:ln>
                <a:solidFill>
                  <a:schemeClr val="bg1"/>
                </a:solidFill>
                <a:effectLst/>
                <a:uLnTx/>
                <a:uFillTx/>
                <a:latin typeface="+mn-lt"/>
                <a:ea typeface="+mn-ea"/>
                <a:cs typeface="+mn-cs"/>
              </a:rPr>
              <a:t>‹#›</a:t>
            </a:fld>
            <a:endParaRPr kumimoji="0" lang="en-US"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31" name="TextBox 30"/>
          <p:cNvSpPr txBox="1"/>
          <p:nvPr userDrawn="1"/>
        </p:nvSpPr>
        <p:spPr>
          <a:xfrm>
            <a:off x="7715272" y="6359023"/>
            <a:ext cx="1277529"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www.object.co.in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D48ADE-4089-450A-B6C3-97A5247EB803}"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D48ADE-4089-450A-B6C3-97A5247EB803}"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D48ADE-4089-450A-B6C3-97A5247EB803}"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47DEE-32BC-4F65-A3C1-8E57DB1D8179}" type="slidenum">
              <a:rPr lang="en-US" smtClean="0"/>
              <a:t>‹#›</a:t>
            </a:fld>
            <a:endParaRPr lang="en-US"/>
          </a:p>
        </p:txBody>
      </p:sp>
      <p:sp>
        <p:nvSpPr>
          <p:cNvPr id="10" name="Rectangle 9"/>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7696200" y="152400"/>
            <a:ext cx="1219210" cy="436825"/>
            <a:chOff x="6302375" y="1695450"/>
            <a:chExt cx="2481262" cy="889000"/>
          </a:xfrm>
          <a:solidFill>
            <a:schemeClr val="bg1"/>
          </a:solidFill>
        </p:grpSpPr>
        <p:sp>
          <p:nvSpPr>
            <p:cNvPr id="12"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21"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2"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30"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D48ADE-4089-450A-B6C3-97A5247EB803}"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47DEE-32BC-4F65-A3C1-8E57DB1D8179}" type="slidenum">
              <a:rPr lang="en-US" smtClean="0"/>
              <a:t>‹#›</a:t>
            </a:fld>
            <a:endParaRPr lang="en-US"/>
          </a:p>
        </p:txBody>
      </p:sp>
      <p:sp>
        <p:nvSpPr>
          <p:cNvPr id="6" name="Rectangle 5"/>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7696200" y="152400"/>
            <a:ext cx="1219210" cy="436825"/>
            <a:chOff x="6302375" y="1695450"/>
            <a:chExt cx="2481262" cy="889000"/>
          </a:xfrm>
          <a:solidFill>
            <a:schemeClr val="bg1"/>
          </a:solidFill>
        </p:grpSpPr>
        <p:sp>
          <p:nvSpPr>
            <p:cNvPr id="8"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7"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8"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48ADE-4089-450A-B6C3-97A5247EB803}" type="datetimeFigureOut">
              <a:rPr lang="en-US" smtClean="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smtClean="0"/>
              <a:t>www.object.co.in</a:t>
            </a:r>
            <a:endParaRPr lang="en-US" dirty="0"/>
          </a:p>
        </p:txBody>
      </p:sp>
      <p:sp>
        <p:nvSpPr>
          <p:cNvPr id="5" name="Rectangle 4"/>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7443720" y="74608"/>
            <a:ext cx="1554480" cy="548640"/>
            <a:chOff x="6302375" y="1695450"/>
            <a:chExt cx="2481262" cy="889000"/>
          </a:xfrm>
          <a:solidFill>
            <a:schemeClr val="bg1"/>
          </a:solidFill>
        </p:grpSpPr>
        <p:sp>
          <p:nvSpPr>
            <p:cNvPr id="7"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6"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7"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48ADE-4089-450A-B6C3-97A5247EB803}"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48ADE-4089-450A-B6C3-97A5247EB803}"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48ADE-4089-450A-B6C3-97A5247EB803}" type="datetimeFigureOut">
              <a:rPr lang="en-US" smtClean="0"/>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47DEE-32BC-4F65-A3C1-8E57DB1D81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Introduction to SQL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50824" y="115888"/>
            <a:ext cx="6226175" cy="460375"/>
          </a:xfrm>
          <a:prstGeom prst="rect">
            <a:avLst/>
          </a:prstGeom>
          <a:noFill/>
          <a:ln w="9525">
            <a:noFill/>
            <a:miter lim="800000"/>
          </a:ln>
        </p:spPr>
        <p:txBody>
          <a:bodyPr wrap="square">
            <a:spAutoFit/>
          </a:bodyPr>
          <a:lstStyle/>
          <a:p>
            <a:pPr marL="457200" indent="-457200">
              <a:spcBef>
                <a:spcPct val="50000"/>
              </a:spcBef>
            </a:pPr>
            <a:r>
              <a:rPr lang="en-US" sz="2400" dirty="0">
                <a:solidFill>
                  <a:srgbClr val="FFFFFF"/>
                </a:solidFill>
              </a:rPr>
              <a:t>3. DB Overview</a:t>
            </a:r>
          </a:p>
        </p:txBody>
      </p:sp>
      <p:sp>
        <p:nvSpPr>
          <p:cNvPr id="2" name="TextBox 1"/>
          <p:cNvSpPr txBox="1"/>
          <p:nvPr/>
        </p:nvSpPr>
        <p:spPr>
          <a:xfrm>
            <a:off x="457200" y="1219200"/>
            <a:ext cx="3766609" cy="3970318"/>
          </a:xfrm>
          <a:prstGeom prst="rect">
            <a:avLst/>
          </a:prstGeom>
          <a:noFill/>
        </p:spPr>
        <p:txBody>
          <a:bodyPr wrap="none" rtlCol="0">
            <a:spAutoFit/>
          </a:bodyPr>
          <a:lstStyle/>
          <a:p>
            <a:r>
              <a:rPr lang="en-US" dirty="0"/>
              <a:t>Topics covered under DBT</a:t>
            </a:r>
          </a:p>
          <a:p>
            <a:endParaRPr lang="en-US" dirty="0"/>
          </a:p>
          <a:p>
            <a:pPr marL="742950" lvl="1" indent="-285750">
              <a:buFont typeface="Arial" panose="020B0604020202020204" pitchFamily="34" charset="0"/>
              <a:buChar char="•"/>
            </a:pPr>
            <a:r>
              <a:rPr lang="en-US" dirty="0"/>
              <a:t> Database concept</a:t>
            </a:r>
          </a:p>
          <a:p>
            <a:pPr marL="742950" lvl="1" indent="-285750">
              <a:buFont typeface="Arial" panose="020B0604020202020204" pitchFamily="34" charset="0"/>
              <a:buChar char="•"/>
            </a:pPr>
            <a:r>
              <a:rPr lang="en-US" dirty="0"/>
              <a:t> Need of database system</a:t>
            </a:r>
          </a:p>
          <a:p>
            <a:pPr marL="742950" lvl="1" indent="-285750">
              <a:buFont typeface="Arial" panose="020B0604020202020204" pitchFamily="34" charset="0"/>
              <a:buChar char="•"/>
            </a:pPr>
            <a:r>
              <a:rPr lang="en-US" dirty="0"/>
              <a:t> Data modelling</a:t>
            </a:r>
          </a:p>
          <a:p>
            <a:pPr marL="742950" lvl="1" indent="-285750">
              <a:buFont typeface="Arial" panose="020B0604020202020204" pitchFamily="34" charset="0"/>
              <a:buChar char="•"/>
            </a:pPr>
            <a:r>
              <a:rPr lang="en-US" dirty="0"/>
              <a:t> About RDBMS</a:t>
            </a:r>
          </a:p>
          <a:p>
            <a:pPr marL="742950" lvl="1" indent="-285750">
              <a:buFont typeface="Arial" panose="020B0604020202020204" pitchFamily="34" charset="0"/>
              <a:buChar char="•"/>
            </a:pPr>
            <a:r>
              <a:rPr lang="en-US" dirty="0"/>
              <a:t> Codd’s rules</a:t>
            </a:r>
          </a:p>
          <a:p>
            <a:pPr marL="742950" lvl="1" indent="-285750">
              <a:buFont typeface="Arial" panose="020B0604020202020204" pitchFamily="34" charset="0"/>
              <a:buChar char="•"/>
            </a:pPr>
            <a:r>
              <a:rPr lang="en-US" dirty="0"/>
              <a:t> ACID Properties</a:t>
            </a:r>
          </a:p>
          <a:p>
            <a:pPr marL="742950" lvl="1" indent="-285750">
              <a:buFont typeface="Arial" panose="020B0604020202020204" pitchFamily="34" charset="0"/>
              <a:buChar char="•"/>
            </a:pPr>
            <a:r>
              <a:rPr lang="en-US" dirty="0"/>
              <a:t> SQL</a:t>
            </a:r>
          </a:p>
          <a:p>
            <a:pPr marL="742950" lvl="1" indent="-285750">
              <a:buFont typeface="Arial" panose="020B0604020202020204" pitchFamily="34" charset="0"/>
              <a:buChar char="•"/>
            </a:pPr>
            <a:r>
              <a:rPr lang="en-US" dirty="0"/>
              <a:t> Handling  multiple files</a:t>
            </a:r>
          </a:p>
          <a:p>
            <a:pPr marL="742950" lvl="1" indent="-285750">
              <a:buFont typeface="Arial" panose="020B0604020202020204" pitchFamily="34" charset="0"/>
              <a:buChar char="•"/>
            </a:pPr>
            <a:r>
              <a:rPr lang="en-US" dirty="0"/>
              <a:t> Stored Procedures/ </a:t>
            </a:r>
            <a:r>
              <a:rPr lang="en-US" dirty="0" smtClean="0"/>
              <a:t>Functions</a:t>
            </a:r>
          </a:p>
          <a:p>
            <a:pPr marL="742950" lvl="1" indent="-285750">
              <a:buFont typeface="Arial" panose="020B0604020202020204" pitchFamily="34" charset="0"/>
              <a:buChar char="•"/>
            </a:pPr>
            <a:r>
              <a:rPr lang="en-US" dirty="0" smtClean="0"/>
              <a:t>Cursors</a:t>
            </a:r>
          </a:p>
          <a:p>
            <a:pPr marL="742950" lvl="1" indent="-285750">
              <a:buFont typeface="Arial" panose="020B0604020202020204" pitchFamily="34" charset="0"/>
              <a:buChar char="•"/>
            </a:pPr>
            <a:r>
              <a:rPr lang="en-US" dirty="0" smtClean="0"/>
              <a:t>Triggers</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250825" y="115888"/>
            <a:ext cx="4941888" cy="477054"/>
          </a:xfrm>
          <a:prstGeom prst="rect">
            <a:avLst/>
          </a:prstGeom>
          <a:noFill/>
          <a:ln w="9525">
            <a:noFill/>
            <a:miter lim="800000"/>
          </a:ln>
        </p:spPr>
        <p:txBody>
          <a:bodyPr>
            <a:spAutoFit/>
          </a:bodyPr>
          <a:lstStyle/>
          <a:p>
            <a:pPr marL="457200" indent="-457200">
              <a:spcBef>
                <a:spcPct val="50000"/>
              </a:spcBef>
            </a:pPr>
            <a:r>
              <a:rPr lang="en-US" sz="2400" dirty="0" smtClean="0">
                <a:solidFill>
                  <a:schemeClr val="bg1"/>
                </a:solidFill>
              </a:rPr>
              <a:t>Agenda</a:t>
            </a:r>
            <a:endParaRPr lang="en-US" sz="2400" dirty="0">
              <a:solidFill>
                <a:schemeClr val="bg1"/>
              </a:solidFill>
            </a:endParaRPr>
          </a:p>
        </p:txBody>
      </p:sp>
      <p:sp>
        <p:nvSpPr>
          <p:cNvPr id="2" name="TextBox 1"/>
          <p:cNvSpPr txBox="1"/>
          <p:nvPr/>
        </p:nvSpPr>
        <p:spPr>
          <a:xfrm>
            <a:off x="304800" y="914400"/>
            <a:ext cx="7924800" cy="1568450"/>
          </a:xfrm>
          <a:prstGeom prst="rect">
            <a:avLst/>
          </a:prstGeom>
          <a:noFill/>
        </p:spPr>
        <p:txBody>
          <a:bodyPr wrap="square" rtlCol="0">
            <a:spAutoFit/>
          </a:bodyPr>
          <a:lstStyle/>
          <a:p>
            <a:pPr marL="457200" indent="-457200">
              <a:buFont typeface="+mj-lt"/>
              <a:buAutoNum type="arabicPeriod"/>
            </a:pPr>
            <a:r>
              <a:rPr lang="en-US" sz="2400" dirty="0" smtClean="0"/>
              <a:t>Structured Quer</a:t>
            </a:r>
            <a:r>
              <a:rPr lang="en-US" sz="2400" dirty="0" smtClean="0">
                <a:sym typeface="+mn-ea"/>
              </a:rPr>
              <a:t>y Language </a:t>
            </a:r>
          </a:p>
          <a:p>
            <a:pPr marL="457200" indent="-457200">
              <a:buFont typeface="+mj-lt"/>
              <a:buAutoNum type="arabicPeriod"/>
            </a:pPr>
            <a:r>
              <a:rPr lang="en-US" sz="2400" dirty="0" smtClean="0">
                <a:sym typeface="+mn-ea"/>
              </a:rPr>
              <a:t>Data types in MySQL</a:t>
            </a:r>
          </a:p>
          <a:p>
            <a:pPr marL="457200" indent="-457200">
              <a:buFont typeface="+mj-lt"/>
              <a:buAutoNum type="arabicPeriod"/>
            </a:pPr>
            <a:r>
              <a:rPr lang="en-US" sz="2400" dirty="0" smtClean="0">
                <a:sym typeface="+mn-ea"/>
              </a:rPr>
              <a:t>DB Overview</a:t>
            </a:r>
          </a:p>
          <a:p>
            <a:pPr marL="457200" indent="-457200">
              <a:buFont typeface="+mj-lt"/>
              <a:buAutoNum type="arabicPeriod"/>
            </a:pPr>
            <a:r>
              <a:rPr lang="en-US" sz="2400" dirty="0" smtClean="0">
                <a:sym typeface="+mn-ea"/>
              </a:rPr>
              <a:t>Summary</a:t>
            </a:r>
            <a:endParaRPr lang="en-US" sz="2400" dirty="0">
              <a:sym typeface="+mn-ea"/>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normAutofit fontScale="90000"/>
          </a:bodyPr>
          <a:lstStyle/>
          <a:p>
            <a:pPr algn="l"/>
            <a:r>
              <a:rPr lang="en-US" dirty="0" smtClean="0">
                <a:solidFill>
                  <a:schemeClr val="bg1"/>
                </a:solidFill>
              </a:rPr>
              <a:t>1. Types of SQL Statements</a:t>
            </a:r>
            <a:endParaRPr lang="en-US" dirty="0">
              <a:solidFill>
                <a:schemeClr val="bg1"/>
              </a:solidFill>
            </a:endParaRPr>
          </a:p>
        </p:txBody>
      </p:sp>
      <p:sp>
        <p:nvSpPr>
          <p:cNvPr id="3" name="Content Placeholder 2"/>
          <p:cNvSpPr>
            <a:spLocks noGrp="1"/>
          </p:cNvSpPr>
          <p:nvPr>
            <p:ph sz="half" idx="1"/>
          </p:nvPr>
        </p:nvSpPr>
        <p:spPr>
          <a:xfrm>
            <a:off x="0" y="762000"/>
            <a:ext cx="4572000" cy="6096000"/>
          </a:xfrm>
        </p:spPr>
        <p:txBody>
          <a:bodyPr/>
          <a:lstStyle/>
          <a:p>
            <a:pPr marL="0" indent="0">
              <a:buNone/>
            </a:pPr>
            <a:r>
              <a:rPr lang="en-US" sz="2000" b="1" dirty="0" smtClean="0"/>
              <a:t>Data </a:t>
            </a:r>
            <a:r>
              <a:rPr lang="en-US" sz="2000" b="1" dirty="0"/>
              <a:t>Definition </a:t>
            </a:r>
            <a:r>
              <a:rPr lang="en-US" sz="2000" b="1" dirty="0" smtClean="0"/>
              <a:t>Language Statements (DDL)</a:t>
            </a:r>
            <a:endParaRPr lang="en-US" sz="2000" b="1" dirty="0"/>
          </a:p>
          <a:p>
            <a:pPr marL="0" indent="0" fontAlgn="ctr">
              <a:buNone/>
            </a:pPr>
            <a:r>
              <a:rPr lang="en-US" sz="2000" dirty="0"/>
              <a:t>      -  CREATE</a:t>
            </a:r>
          </a:p>
          <a:p>
            <a:pPr marL="0" indent="0" fontAlgn="ctr">
              <a:buNone/>
            </a:pPr>
            <a:r>
              <a:rPr lang="en-US" sz="2000" dirty="0"/>
              <a:t>      -  ALTER</a:t>
            </a:r>
          </a:p>
          <a:p>
            <a:pPr marL="0" indent="0" fontAlgn="ctr">
              <a:buNone/>
            </a:pPr>
            <a:r>
              <a:rPr lang="en-US" sz="2000" dirty="0"/>
              <a:t>      -  DROP</a:t>
            </a:r>
          </a:p>
          <a:p>
            <a:pPr marL="0" indent="0" fontAlgn="ctr">
              <a:buNone/>
            </a:pPr>
            <a:r>
              <a:rPr lang="en-US" sz="2000" dirty="0"/>
              <a:t>      -  TRUNCATE</a:t>
            </a:r>
          </a:p>
          <a:p>
            <a:pPr marL="0" indent="0" fontAlgn="ctr">
              <a:buNone/>
            </a:pPr>
            <a:r>
              <a:rPr lang="en-US" sz="2000" dirty="0"/>
              <a:t>      -  RENAME</a:t>
            </a:r>
          </a:p>
          <a:p>
            <a:pPr marL="0" indent="0">
              <a:buNone/>
            </a:pPr>
            <a:r>
              <a:rPr lang="en-US" sz="2000" b="1" dirty="0" smtClean="0"/>
              <a:t>Transaction </a:t>
            </a:r>
            <a:r>
              <a:rPr lang="en-US" sz="2000" b="1" dirty="0"/>
              <a:t>Control </a:t>
            </a:r>
            <a:r>
              <a:rPr lang="en-US" sz="2000" b="1" dirty="0" smtClean="0"/>
              <a:t>Language </a:t>
            </a:r>
            <a:r>
              <a:rPr lang="en-US" sz="2000" b="1" dirty="0"/>
              <a:t>Statements</a:t>
            </a:r>
          </a:p>
          <a:p>
            <a:pPr marL="0" indent="0">
              <a:buNone/>
            </a:pPr>
            <a:r>
              <a:rPr lang="en-US" sz="2000" b="1" dirty="0" smtClean="0"/>
              <a:t>(TCL) </a:t>
            </a:r>
          </a:p>
          <a:p>
            <a:pPr marL="0" indent="0">
              <a:buNone/>
            </a:pPr>
            <a:r>
              <a:rPr lang="en-US" sz="2000" b="1" dirty="0" smtClean="0"/>
              <a:t>  </a:t>
            </a:r>
            <a:r>
              <a:rPr lang="en-US" dirty="0" smtClean="0"/>
              <a:t>  - </a:t>
            </a:r>
            <a:r>
              <a:rPr lang="en-US" sz="1800" dirty="0" smtClean="0"/>
              <a:t>COMMIT</a:t>
            </a:r>
            <a:endParaRPr lang="en-US" sz="1800" dirty="0"/>
          </a:p>
          <a:p>
            <a:pPr marL="0" indent="0" fontAlgn="ctr">
              <a:buNone/>
            </a:pPr>
            <a:r>
              <a:rPr lang="en-US" sz="1800" dirty="0"/>
              <a:t>     </a:t>
            </a:r>
            <a:r>
              <a:rPr lang="en-US" sz="1800" dirty="0" smtClean="0"/>
              <a:t>-  </a:t>
            </a:r>
            <a:r>
              <a:rPr lang="en-US" sz="1800" dirty="0"/>
              <a:t>ROLLBACK</a:t>
            </a:r>
          </a:p>
          <a:p>
            <a:pPr marL="0" indent="0" fontAlgn="ctr">
              <a:buNone/>
            </a:pPr>
            <a:r>
              <a:rPr lang="en-US" sz="1800" dirty="0"/>
              <a:t>    </a:t>
            </a:r>
            <a:r>
              <a:rPr lang="en-US" sz="1800" dirty="0" smtClean="0"/>
              <a:t> -  </a:t>
            </a:r>
            <a:r>
              <a:rPr lang="en-US" sz="1800" dirty="0"/>
              <a:t>SAVEPOINT</a:t>
            </a:r>
          </a:p>
          <a:p>
            <a:pPr marL="0" indent="0" fontAlgn="ctr">
              <a:buNone/>
            </a:pPr>
            <a:r>
              <a:rPr lang="en-US" sz="1800" dirty="0"/>
              <a:t>     </a:t>
            </a:r>
            <a:r>
              <a:rPr lang="en-US" sz="1800" dirty="0" smtClean="0"/>
              <a:t>- SET </a:t>
            </a:r>
            <a:r>
              <a:rPr lang="en-US" sz="1800" dirty="0"/>
              <a:t>TRANSACTION</a:t>
            </a:r>
          </a:p>
          <a:p>
            <a:pPr marL="0" indent="0">
              <a:buNone/>
            </a:pPr>
            <a:r>
              <a:rPr lang="en-US" sz="2000" dirty="0" smtClean="0"/>
              <a:t> </a:t>
            </a:r>
            <a:endParaRPr lang="en-US" sz="2000" dirty="0"/>
          </a:p>
        </p:txBody>
      </p:sp>
      <p:sp>
        <p:nvSpPr>
          <p:cNvPr id="4" name="Content Placeholder 3"/>
          <p:cNvSpPr>
            <a:spLocks noGrp="1"/>
          </p:cNvSpPr>
          <p:nvPr>
            <p:ph sz="half" idx="2"/>
          </p:nvPr>
        </p:nvSpPr>
        <p:spPr>
          <a:xfrm>
            <a:off x="4419600" y="762000"/>
            <a:ext cx="4648200" cy="5981700"/>
          </a:xfrm>
        </p:spPr>
        <p:txBody>
          <a:bodyPr/>
          <a:lstStyle/>
          <a:p>
            <a:pPr marL="0" indent="0">
              <a:buNone/>
            </a:pPr>
            <a:r>
              <a:rPr lang="en-US" sz="2000" b="1" dirty="0" smtClean="0"/>
              <a:t>Data </a:t>
            </a:r>
            <a:r>
              <a:rPr lang="en-US" sz="2000" b="1" dirty="0"/>
              <a:t>Manipulation </a:t>
            </a:r>
            <a:r>
              <a:rPr lang="en-US" sz="2000" b="1" dirty="0" smtClean="0"/>
              <a:t>Language Statements </a:t>
            </a:r>
            <a:endParaRPr lang="en-US" sz="2000" b="1" dirty="0"/>
          </a:p>
          <a:p>
            <a:pPr marL="0" indent="0" fontAlgn="ctr">
              <a:buNone/>
            </a:pPr>
            <a:r>
              <a:rPr lang="en-US" sz="2000" dirty="0" smtClean="0"/>
              <a:t> -  SELECT</a:t>
            </a:r>
            <a:r>
              <a:rPr lang="en-US" sz="2000" dirty="0"/>
              <a:t> </a:t>
            </a:r>
            <a:r>
              <a:rPr lang="en-US" sz="2000" dirty="0" smtClean="0"/>
              <a:t>          - MERGE</a:t>
            </a:r>
            <a:endParaRPr lang="en-US" sz="2000" dirty="0"/>
          </a:p>
          <a:p>
            <a:pPr marL="0" indent="0" fontAlgn="ctr">
              <a:buNone/>
            </a:pPr>
            <a:r>
              <a:rPr lang="en-US" sz="2000" dirty="0" smtClean="0"/>
              <a:t> -  INSERT           - </a:t>
            </a:r>
            <a:r>
              <a:rPr lang="en-US" sz="2000" dirty="0"/>
              <a:t>LOCK </a:t>
            </a:r>
            <a:r>
              <a:rPr lang="en-US" sz="2000" dirty="0" smtClean="0"/>
              <a:t>TABLE</a:t>
            </a:r>
            <a:endParaRPr lang="en-US" sz="2000" dirty="0"/>
          </a:p>
          <a:p>
            <a:pPr marL="0" indent="0" fontAlgn="ctr">
              <a:buNone/>
            </a:pPr>
            <a:r>
              <a:rPr lang="en-US" sz="2000" dirty="0" smtClean="0"/>
              <a:t> -  UPDATE          -  CALL</a:t>
            </a:r>
            <a:endParaRPr lang="en-US" sz="2000" dirty="0"/>
          </a:p>
          <a:p>
            <a:pPr marL="0" indent="0" fontAlgn="ctr">
              <a:buNone/>
            </a:pPr>
            <a:r>
              <a:rPr lang="en-US" sz="2000" dirty="0" smtClean="0"/>
              <a:t> -  DELETE</a:t>
            </a:r>
            <a:endParaRPr lang="en-US" sz="2000" dirty="0"/>
          </a:p>
          <a:p>
            <a:pPr marL="0" indent="0" fontAlgn="ctr">
              <a:buNone/>
            </a:pPr>
            <a:r>
              <a:rPr lang="en-US" sz="2000" dirty="0"/>
              <a:t>	</a:t>
            </a:r>
            <a:r>
              <a:rPr lang="en-US" sz="2000" dirty="0" smtClean="0"/>
              <a:t> </a:t>
            </a:r>
            <a:endParaRPr lang="en-US" sz="2000" dirty="0"/>
          </a:p>
          <a:p>
            <a:pPr marL="0" indent="0">
              <a:buNone/>
            </a:pPr>
            <a:r>
              <a:rPr lang="en-US" sz="2000" b="1" dirty="0" smtClean="0"/>
              <a:t> </a:t>
            </a:r>
            <a:endParaRPr lang="en-US" dirty="0"/>
          </a:p>
          <a:p>
            <a:endParaRPr lang="en-US" dirty="0"/>
          </a:p>
        </p:txBody>
      </p:sp>
    </p:spTree>
    <p:extLst>
      <p:ext uri="{BB962C8B-B14F-4D97-AF65-F5344CB8AC3E}">
        <p14:creationId xmlns:p14="http://schemas.microsoft.com/office/powerpoint/2010/main" val="4196549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50824" y="115888"/>
            <a:ext cx="6226175" cy="460375"/>
          </a:xfrm>
          <a:prstGeom prst="rect">
            <a:avLst/>
          </a:prstGeom>
          <a:noFill/>
          <a:ln w="9525">
            <a:noFill/>
            <a:miter lim="800000"/>
          </a:ln>
        </p:spPr>
        <p:txBody>
          <a:bodyPr wrap="square">
            <a:spAutoFit/>
          </a:bodyPr>
          <a:lstStyle/>
          <a:p>
            <a:pPr marL="457200" indent="-457200">
              <a:spcBef>
                <a:spcPct val="50000"/>
              </a:spcBef>
            </a:pPr>
            <a:r>
              <a:rPr lang="en-US" sz="2400" dirty="0">
                <a:solidFill>
                  <a:srgbClr val="FFFFFF"/>
                </a:solidFill>
              </a:rPr>
              <a:t>2. Data Types in SQL</a:t>
            </a:r>
          </a:p>
        </p:txBody>
      </p:sp>
      <p:sp>
        <p:nvSpPr>
          <p:cNvPr id="4" name="TextBox 3"/>
          <p:cNvSpPr txBox="1"/>
          <p:nvPr/>
        </p:nvSpPr>
        <p:spPr>
          <a:xfrm>
            <a:off x="152401" y="1143000"/>
            <a:ext cx="4525886" cy="369332"/>
          </a:xfrm>
          <a:prstGeom prst="rect">
            <a:avLst/>
          </a:prstGeom>
          <a:noFill/>
        </p:spPr>
        <p:txBody>
          <a:bodyPr wrap="square" rtlCol="0">
            <a:spAutoFit/>
          </a:bodyPr>
          <a:lstStyle/>
          <a:p>
            <a:r>
              <a:rPr lang="en-US" b="1" dirty="0" smtClean="0"/>
              <a:t>Data Types in MySQL</a:t>
            </a:r>
          </a:p>
        </p:txBody>
      </p:sp>
      <p:sp>
        <p:nvSpPr>
          <p:cNvPr id="7" name="TextBox 6"/>
          <p:cNvSpPr txBox="1"/>
          <p:nvPr/>
        </p:nvSpPr>
        <p:spPr>
          <a:xfrm>
            <a:off x="152400" y="1709737"/>
            <a:ext cx="3886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Numeric data types</a:t>
            </a:r>
          </a:p>
          <a:p>
            <a:pPr marL="285750" indent="-285750">
              <a:buFont typeface="Arial" panose="020B0604020202020204" pitchFamily="34" charset="0"/>
              <a:buChar char="•"/>
            </a:pPr>
            <a:r>
              <a:rPr lang="en-US" dirty="0" smtClean="0"/>
              <a:t>Date and time data types</a:t>
            </a:r>
          </a:p>
          <a:p>
            <a:pPr marL="285750" indent="-285750">
              <a:buFont typeface="Arial" panose="020B0604020202020204" pitchFamily="34" charset="0"/>
              <a:buChar char="•"/>
            </a:pPr>
            <a:r>
              <a:rPr lang="en-US" dirty="0" smtClean="0"/>
              <a:t>String and character data types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87005478"/>
              </p:ext>
            </p:extLst>
          </p:nvPr>
        </p:nvGraphicFramePr>
        <p:xfrm>
          <a:off x="29815" y="1295401"/>
          <a:ext cx="8961784" cy="4716268"/>
        </p:xfrm>
        <a:graphic>
          <a:graphicData uri="http://schemas.openxmlformats.org/drawingml/2006/table">
            <a:tbl>
              <a:tblPr firstRow="1" bandRow="1">
                <a:tableStyleId>{5C22544A-7EE6-4342-B048-85BDC9FD1C3A}</a:tableStyleId>
              </a:tblPr>
              <a:tblGrid>
                <a:gridCol w="1776905">
                  <a:extLst>
                    <a:ext uri="{9D8B030D-6E8A-4147-A177-3AD203B41FA5}">
                      <a16:colId xmlns:a16="http://schemas.microsoft.com/office/drawing/2014/main" val="3566788412"/>
                    </a:ext>
                  </a:extLst>
                </a:gridCol>
                <a:gridCol w="7184879">
                  <a:extLst>
                    <a:ext uri="{9D8B030D-6E8A-4147-A177-3AD203B41FA5}">
                      <a16:colId xmlns:a16="http://schemas.microsoft.com/office/drawing/2014/main" val="2432117835"/>
                    </a:ext>
                  </a:extLst>
                </a:gridCol>
              </a:tblGrid>
              <a:tr h="439252">
                <a:tc>
                  <a:txBody>
                    <a:bodyPr/>
                    <a:lstStyle/>
                    <a:p>
                      <a:r>
                        <a:rPr lang="en-US" dirty="0" smtClean="0"/>
                        <a:t>Data Types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780662260"/>
                  </a:ext>
                </a:extLst>
              </a:tr>
              <a:tr h="1208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CHAR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Stores fixed-length strings (up to 255 characters). When creating a CHAR column,  specify the length using the CHAR(N) syntax. N is the number of characters you want to take up. If you do not define the length, it uses the default value 1.</a:t>
                      </a:r>
                    </a:p>
                  </a:txBody>
                  <a:tcPr/>
                </a:tc>
                <a:extLst>
                  <a:ext uri="{0D108BD9-81ED-4DB2-BD59-A6C34878D82A}">
                    <a16:rowId xmlns:a16="http://schemas.microsoft.com/office/drawing/2014/main" val="2509766841"/>
                  </a:ext>
                </a:extLst>
              </a:tr>
              <a:tr h="14876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VARCHAR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Stores variable-length strings. While the length has to be defined when creating a column, the values are not right-padded. They have a maximum limit, but the length is not fixed and varies depending on the data. Before, the range for entries was from 0 to 255. After the release of MySQL 5.0.3 , VARCHAR range is up to 65 535 characters.</a:t>
                      </a:r>
                    </a:p>
                  </a:txBody>
                  <a:tcPr/>
                </a:tc>
                <a:extLst>
                  <a:ext uri="{0D108BD9-81ED-4DB2-BD59-A6C34878D82A}">
                    <a16:rowId xmlns:a16="http://schemas.microsoft.com/office/drawing/2014/main" val="1123861749"/>
                  </a:ext>
                </a:extLst>
              </a:tr>
              <a:tr h="9297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BINARY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BINARY is used for fixed-length binary strings, up to 255 bytes. The main syntax for defining such a column is BINARY(N), where N is the number of bytes.</a:t>
                      </a:r>
                    </a:p>
                  </a:txBody>
                  <a:tcPr/>
                </a:tc>
                <a:extLst>
                  <a:ext uri="{0D108BD9-81ED-4DB2-BD59-A6C34878D82A}">
                    <a16:rowId xmlns:a16="http://schemas.microsoft.com/office/drawing/2014/main" val="3604671801"/>
                  </a:ext>
                </a:extLst>
              </a:tr>
              <a:tr h="650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VARBINARY</a:t>
                      </a:r>
                    </a:p>
                    <a:p>
                      <a:endParaRPr lang="en-US" dirty="0"/>
                    </a:p>
                  </a:txBody>
                  <a:tcPr/>
                </a:tc>
                <a:tc>
                  <a:txBody>
                    <a:bodyPr/>
                    <a:lstStyle/>
                    <a:p>
                      <a:r>
                        <a:rPr lang="en-US" sz="1800" dirty="0" smtClean="0">
                          <a:effectLst/>
                        </a:rPr>
                        <a:t>VARBINARY stores variable-length binary strings. MySQL version 5.0.3 and newer stores up to 65 535 bytes</a:t>
                      </a:r>
                      <a:r>
                        <a:rPr lang="en-US" sz="900" dirty="0" smtClean="0">
                          <a:effectLst/>
                        </a:rPr>
                        <a:t>.</a:t>
                      </a:r>
                      <a:endParaRPr lang="en-US" sz="900" dirty="0">
                        <a:effectLst/>
                      </a:endParaRPr>
                    </a:p>
                  </a:txBody>
                  <a:tcPr marL="4683" marR="4683" marT="4683" marB="4683" anchor="ctr"/>
                </a:tc>
                <a:extLst>
                  <a:ext uri="{0D108BD9-81ED-4DB2-BD59-A6C34878D82A}">
                    <a16:rowId xmlns:a16="http://schemas.microsoft.com/office/drawing/2014/main" val="517525736"/>
                  </a:ext>
                </a:extLst>
              </a:tr>
            </a:tbl>
          </a:graphicData>
        </a:graphic>
      </p:graphicFrame>
      <p:sp>
        <p:nvSpPr>
          <p:cNvPr id="8" name="TextBox 7"/>
          <p:cNvSpPr txBox="1"/>
          <p:nvPr/>
        </p:nvSpPr>
        <p:spPr>
          <a:xfrm flipH="1">
            <a:off x="29815" y="0"/>
            <a:ext cx="6675785" cy="523220"/>
          </a:xfrm>
          <a:prstGeom prst="rect">
            <a:avLst/>
          </a:prstGeom>
          <a:noFill/>
        </p:spPr>
        <p:txBody>
          <a:bodyPr wrap="square" rtlCol="0">
            <a:spAutoFit/>
          </a:bodyPr>
          <a:lstStyle/>
          <a:p>
            <a:r>
              <a:rPr lang="en-US" sz="2800" dirty="0" smtClean="0">
                <a:solidFill>
                  <a:schemeClr val="bg1"/>
                </a:solidFill>
              </a:rPr>
              <a:t>Data Types in MySQL</a:t>
            </a:r>
            <a:r>
              <a:rPr lang="en-US" sz="2800" dirty="0" smtClean="0"/>
              <a:t>  Ty</a:t>
            </a:r>
            <a:endParaRPr lang="en-US" sz="2800" dirty="0"/>
          </a:p>
        </p:txBody>
      </p:sp>
      <p:sp>
        <p:nvSpPr>
          <p:cNvPr id="9" name="TextBox 8"/>
          <p:cNvSpPr txBox="1"/>
          <p:nvPr/>
        </p:nvSpPr>
        <p:spPr>
          <a:xfrm>
            <a:off x="29815" y="724644"/>
            <a:ext cx="4237385" cy="400110"/>
          </a:xfrm>
          <a:prstGeom prst="rect">
            <a:avLst/>
          </a:prstGeom>
          <a:noFill/>
        </p:spPr>
        <p:txBody>
          <a:bodyPr wrap="square" rtlCol="0">
            <a:spAutoFit/>
          </a:bodyPr>
          <a:lstStyle/>
          <a:p>
            <a:r>
              <a:rPr lang="en-US" sz="2000" b="1" dirty="0" smtClean="0"/>
              <a:t>Character Data Types </a:t>
            </a:r>
            <a:endParaRPr lang="en-US" sz="2000" b="1" dirty="0"/>
          </a:p>
        </p:txBody>
      </p:sp>
    </p:spTree>
    <p:extLst>
      <p:ext uri="{BB962C8B-B14F-4D97-AF65-F5344CB8AC3E}">
        <p14:creationId xmlns:p14="http://schemas.microsoft.com/office/powerpoint/2010/main" val="3387822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961727"/>
              </p:ext>
            </p:extLst>
          </p:nvPr>
        </p:nvGraphicFramePr>
        <p:xfrm>
          <a:off x="76200" y="914400"/>
          <a:ext cx="8915400" cy="4798536"/>
        </p:xfrm>
        <a:graphic>
          <a:graphicData uri="http://schemas.openxmlformats.org/drawingml/2006/table">
            <a:tbl>
              <a:tblPr firstRow="1" bandRow="1">
                <a:tableStyleId>{5C22544A-7EE6-4342-B048-85BDC9FD1C3A}</a:tableStyleId>
              </a:tblPr>
              <a:tblGrid>
                <a:gridCol w="1628030">
                  <a:extLst>
                    <a:ext uri="{9D8B030D-6E8A-4147-A177-3AD203B41FA5}">
                      <a16:colId xmlns:a16="http://schemas.microsoft.com/office/drawing/2014/main" val="2823239846"/>
                    </a:ext>
                  </a:extLst>
                </a:gridCol>
                <a:gridCol w="7287370">
                  <a:extLst>
                    <a:ext uri="{9D8B030D-6E8A-4147-A177-3AD203B41FA5}">
                      <a16:colId xmlns:a16="http://schemas.microsoft.com/office/drawing/2014/main" val="2560959022"/>
                    </a:ext>
                  </a:extLst>
                </a:gridCol>
              </a:tblGrid>
              <a:tr h="491490">
                <a:tc>
                  <a:txBody>
                    <a:bodyPr/>
                    <a:lstStyle/>
                    <a:p>
                      <a:r>
                        <a:rPr lang="en-US" dirty="0" smtClean="0"/>
                        <a:t>Data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703007667"/>
                  </a:ext>
                </a:extLst>
              </a:tr>
              <a:tr h="491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ENUM</a:t>
                      </a:r>
                    </a:p>
                    <a:p>
                      <a:endParaRPr lang="en-US" dirty="0"/>
                    </a:p>
                  </a:txBody>
                  <a:tcPr/>
                </a:tc>
                <a:tc>
                  <a:txBody>
                    <a:bodyPr/>
                    <a:lstStyle/>
                    <a:p>
                      <a:r>
                        <a:rPr lang="en-US" sz="1800" dirty="0" smtClean="0">
                          <a:effectLst/>
                        </a:rPr>
                        <a:t>The ENUM data type is used to store one of the predefined possible values in a column. The column can have up to 65535 distinct values.</a:t>
                      </a:r>
                      <a:br>
                        <a:rPr lang="en-US" sz="1800" dirty="0" smtClean="0">
                          <a:effectLst/>
                        </a:rPr>
                      </a:br>
                      <a:r>
                        <a:rPr lang="en-US" sz="1800" dirty="0" smtClean="0">
                          <a:effectLst/>
                        </a:rPr>
                        <a:t>When creating an ENUM table column in MySQL, you specify a list of all the permitted values.</a:t>
                      </a:r>
                      <a:endParaRPr lang="en-US" dirty="0"/>
                    </a:p>
                  </a:txBody>
                  <a:tcPr/>
                </a:tc>
                <a:extLst>
                  <a:ext uri="{0D108BD9-81ED-4DB2-BD59-A6C34878D82A}">
                    <a16:rowId xmlns:a16="http://schemas.microsoft.com/office/drawing/2014/main" val="2088277201"/>
                  </a:ext>
                </a:extLst>
              </a:tr>
              <a:tr h="491490">
                <a:tc>
                  <a:txBody>
                    <a:bodyPr/>
                    <a:lstStyle/>
                    <a:p>
                      <a:r>
                        <a:rPr lang="en-US" dirty="0" smtClean="0"/>
                        <a:t>BLOB and</a:t>
                      </a:r>
                      <a:r>
                        <a:rPr lang="en-US" baseline="0" dirty="0" smtClean="0"/>
                        <a:t> TEXT</a:t>
                      </a:r>
                      <a:endParaRPr lang="en-US" dirty="0"/>
                    </a:p>
                  </a:txBody>
                  <a:tcPr/>
                </a:tc>
                <a:tc>
                  <a:txBody>
                    <a:bodyPr/>
                    <a:lstStyle/>
                    <a:p>
                      <a:r>
                        <a:rPr lang="en-US" sz="1800" dirty="0">
                          <a:effectLst/>
                        </a:rPr>
                        <a:t>Both BLOB and TEXT are used to store large amounts of data.</a:t>
                      </a:r>
                      <a:br>
                        <a:rPr lang="en-US" sz="1800" dirty="0">
                          <a:effectLst/>
                        </a:rPr>
                      </a:br>
                      <a:r>
                        <a:rPr lang="en-US" sz="1800" dirty="0">
                          <a:effectLst/>
                        </a:rPr>
                        <a:t>BLOB handles Binary Large Objects (that is, large sets of binary data such as images, audio or PDF files).</a:t>
                      </a:r>
                    </a:p>
                  </a:txBody>
                  <a:tcPr marL="4683" marR="4683" marT="4683" marB="4683" anchor="ctr"/>
                </a:tc>
                <a:extLst>
                  <a:ext uri="{0D108BD9-81ED-4DB2-BD59-A6C34878D82A}">
                    <a16:rowId xmlns:a16="http://schemas.microsoft.com/office/drawing/2014/main" val="3469403138"/>
                  </a:ext>
                </a:extLst>
              </a:tr>
              <a:tr h="491490">
                <a:tc>
                  <a:txBody>
                    <a:bodyPr/>
                    <a:lstStyle/>
                    <a:p>
                      <a:r>
                        <a:rPr lang="en-US" dirty="0" smtClean="0"/>
                        <a:t>SET</a:t>
                      </a:r>
                      <a:endParaRPr lang="en-US" dirty="0"/>
                    </a:p>
                  </a:txBody>
                  <a:tcPr/>
                </a:tc>
                <a:tc>
                  <a:txBody>
                    <a:bodyPr/>
                    <a:lstStyle/>
                    <a:p>
                      <a:r>
                        <a:rPr lang="en-US" dirty="0" smtClean="0"/>
                        <a:t>Like ENUM, the SET data type has a predefined list of possible values stored in the column.</a:t>
                      </a:r>
                      <a:br>
                        <a:rPr lang="en-US" dirty="0" smtClean="0"/>
                      </a:br>
                      <a:r>
                        <a:rPr lang="en-US" dirty="0" smtClean="0"/>
                        <a:t>The main difference between the two is that SET allows an entry to have more than one value.</a:t>
                      </a:r>
                      <a:br>
                        <a:rPr lang="en-US" dirty="0" smtClean="0"/>
                      </a:br>
                      <a:r>
                        <a:rPr lang="en-US" dirty="0" smtClean="0"/>
                        <a:t>For example, if the column is defined as SET('Red','Orange','Yellow','Green') and has four possible values in the list, one entry could have the value Red, while another could have the value Red, Yellow.</a:t>
                      </a:r>
                      <a:br>
                        <a:rPr lang="en-US" dirty="0" smtClean="0"/>
                      </a:br>
                      <a:r>
                        <a:rPr lang="en-US" dirty="0" smtClean="0"/>
                        <a:t>The maximum number of permitted values is 64.</a:t>
                      </a:r>
                      <a:endParaRPr lang="en-US" dirty="0"/>
                    </a:p>
                  </a:txBody>
                  <a:tcPr/>
                </a:tc>
                <a:extLst>
                  <a:ext uri="{0D108BD9-81ED-4DB2-BD59-A6C34878D82A}">
                    <a16:rowId xmlns:a16="http://schemas.microsoft.com/office/drawing/2014/main" val="1294046981"/>
                  </a:ext>
                </a:extLst>
              </a:tr>
            </a:tbl>
          </a:graphicData>
        </a:graphic>
      </p:graphicFrame>
      <p:sp>
        <p:nvSpPr>
          <p:cNvPr id="3" name="TextBox 2"/>
          <p:cNvSpPr txBox="1"/>
          <p:nvPr/>
        </p:nvSpPr>
        <p:spPr>
          <a:xfrm>
            <a:off x="76200" y="152400"/>
            <a:ext cx="4038600" cy="523220"/>
          </a:xfrm>
          <a:prstGeom prst="rect">
            <a:avLst/>
          </a:prstGeom>
          <a:noFill/>
        </p:spPr>
        <p:txBody>
          <a:bodyPr wrap="square" rtlCol="0">
            <a:spAutoFit/>
          </a:bodyPr>
          <a:lstStyle/>
          <a:p>
            <a:r>
              <a:rPr lang="en-US" sz="2800" dirty="0">
                <a:solidFill>
                  <a:schemeClr val="bg1"/>
                </a:solidFill>
              </a:rPr>
              <a:t>Data Types in MySQL</a:t>
            </a:r>
            <a:r>
              <a:rPr lang="en-US" sz="2800" dirty="0"/>
              <a:t>  Ty</a:t>
            </a:r>
          </a:p>
        </p:txBody>
      </p:sp>
    </p:spTree>
    <p:extLst>
      <p:ext uri="{BB962C8B-B14F-4D97-AF65-F5344CB8AC3E}">
        <p14:creationId xmlns:p14="http://schemas.microsoft.com/office/powerpoint/2010/main" val="1530537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4495800" cy="461665"/>
          </a:xfrm>
          <a:prstGeom prst="rect">
            <a:avLst/>
          </a:prstGeom>
          <a:noFill/>
        </p:spPr>
        <p:txBody>
          <a:bodyPr wrap="square" rtlCol="0">
            <a:spAutoFit/>
          </a:bodyPr>
          <a:lstStyle/>
          <a:p>
            <a:r>
              <a:rPr lang="en-US" sz="2400" dirty="0">
                <a:solidFill>
                  <a:schemeClr val="bg1"/>
                </a:solidFill>
              </a:rPr>
              <a:t>Data Types in MySQL</a:t>
            </a:r>
            <a:endParaRPr lang="en-US" sz="2400" dirty="0"/>
          </a:p>
        </p:txBody>
      </p:sp>
      <p:sp>
        <p:nvSpPr>
          <p:cNvPr id="3" name="TextBox 2"/>
          <p:cNvSpPr txBox="1"/>
          <p:nvPr/>
        </p:nvSpPr>
        <p:spPr>
          <a:xfrm>
            <a:off x="0" y="762000"/>
            <a:ext cx="2487295" cy="677108"/>
          </a:xfrm>
          <a:prstGeom prst="rect">
            <a:avLst/>
          </a:prstGeom>
          <a:noFill/>
        </p:spPr>
        <p:txBody>
          <a:bodyPr wrap="square" rtlCol="0">
            <a:spAutoFit/>
          </a:bodyPr>
          <a:lstStyle/>
          <a:p>
            <a:r>
              <a:rPr lang="en-US" sz="2000" b="1" dirty="0" smtClean="0"/>
              <a:t>Numeric </a:t>
            </a:r>
            <a:r>
              <a:rPr lang="en-US" sz="2000" b="1" dirty="0"/>
              <a:t>Data Types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7792013"/>
              </p:ext>
            </p:extLst>
          </p:nvPr>
        </p:nvGraphicFramePr>
        <p:xfrm>
          <a:off x="26504" y="1231293"/>
          <a:ext cx="9041295" cy="5952490"/>
        </p:xfrm>
        <a:graphic>
          <a:graphicData uri="http://schemas.openxmlformats.org/drawingml/2006/table">
            <a:tbl>
              <a:tblPr firstRow="1" bandRow="1">
                <a:tableStyleId>{5C22544A-7EE6-4342-B048-85BDC9FD1C3A}</a:tableStyleId>
              </a:tblPr>
              <a:tblGrid>
                <a:gridCol w="1747478">
                  <a:extLst>
                    <a:ext uri="{9D8B030D-6E8A-4147-A177-3AD203B41FA5}">
                      <a16:colId xmlns:a16="http://schemas.microsoft.com/office/drawing/2014/main" val="1434142530"/>
                    </a:ext>
                  </a:extLst>
                </a:gridCol>
                <a:gridCol w="7293817">
                  <a:extLst>
                    <a:ext uri="{9D8B030D-6E8A-4147-A177-3AD203B41FA5}">
                      <a16:colId xmlns:a16="http://schemas.microsoft.com/office/drawing/2014/main" val="1075045478"/>
                    </a:ext>
                  </a:extLst>
                </a:gridCol>
              </a:tblGrid>
              <a:tr h="370840">
                <a:tc>
                  <a:txBody>
                    <a:bodyPr/>
                    <a:lstStyle/>
                    <a:p>
                      <a:r>
                        <a:rPr lang="en-US" dirty="0" smtClean="0"/>
                        <a:t>Data</a:t>
                      </a:r>
                      <a:r>
                        <a:rPr lang="en-US" baseline="0" dirty="0" smtClean="0"/>
                        <a:t> Types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107176843"/>
                  </a:ext>
                </a:extLst>
              </a:tr>
              <a:tr h="370840">
                <a:tc>
                  <a:txBody>
                    <a:bodyPr/>
                    <a:lstStyle/>
                    <a:p>
                      <a:r>
                        <a:rPr lang="en-US" dirty="0" smtClean="0"/>
                        <a:t>  INT</a:t>
                      </a:r>
                      <a:endParaRPr lang="en-US" dirty="0"/>
                    </a:p>
                  </a:txBody>
                  <a:tcPr marL="9525" marR="9525" marT="9525" marB="9525"/>
                </a:tc>
                <a:tc>
                  <a:txBody>
                    <a:bodyPr/>
                    <a:lstStyle/>
                    <a:p>
                      <a:r>
                        <a:rPr lang="en-US" dirty="0">
                          <a:effectLst/>
                        </a:rPr>
                        <a:t>A normal-sized integer that can be signed or unsigned. If signed, the allowable range is from -2147483648 to 2147483647. If unsigned, the allowable range is from 0 to 4294967295. You can specify a width of up to 11 digits</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3426249655"/>
                  </a:ext>
                </a:extLst>
              </a:tr>
              <a:tr h="370840">
                <a:tc>
                  <a:txBody>
                    <a:bodyPr/>
                    <a:lstStyle/>
                    <a:p>
                      <a:r>
                        <a:rPr lang="en-US" dirty="0" smtClean="0"/>
                        <a:t> TINYINT</a:t>
                      </a:r>
                      <a:endParaRPr lang="en-US" dirty="0"/>
                    </a:p>
                  </a:txBody>
                  <a:tcPr marL="9525" marR="9525" marT="9525" marB="9525"/>
                </a:tc>
                <a:tc>
                  <a:txBody>
                    <a:bodyPr/>
                    <a:lstStyle/>
                    <a:p>
                      <a:r>
                        <a:rPr lang="en-US" dirty="0">
                          <a:effectLst/>
                        </a:rPr>
                        <a:t>A very small integer that can be signed or unsigned. If signed, the allowable range is from -128 to 127. If unsigned, the allowable range is from 0 to 255. You can specify a width of up to 4 digits</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1920135824"/>
                  </a:ext>
                </a:extLst>
              </a:tr>
              <a:tr h="370840">
                <a:tc>
                  <a:txBody>
                    <a:bodyPr/>
                    <a:lstStyle/>
                    <a:p>
                      <a:r>
                        <a:rPr lang="en-US" dirty="0" smtClean="0"/>
                        <a:t> SMALLINT</a:t>
                      </a:r>
                      <a:endParaRPr lang="en-US" dirty="0"/>
                    </a:p>
                  </a:txBody>
                  <a:tcPr marL="9525" marR="9525" marT="9525" marB="9525"/>
                </a:tc>
                <a:tc>
                  <a:txBody>
                    <a:bodyPr/>
                    <a:lstStyle/>
                    <a:p>
                      <a:r>
                        <a:rPr lang="en-US" dirty="0">
                          <a:effectLst/>
                        </a:rPr>
                        <a:t>A small integer that can be signed or unsigned. If signed, the allowable range is from -32768 to 32767. If unsigned, the allowable range is from 0 to 65535. You can specify a width of up to 5 digits</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1331264364"/>
                  </a:ext>
                </a:extLst>
              </a:tr>
              <a:tr h="370840">
                <a:tc>
                  <a:txBody>
                    <a:bodyPr/>
                    <a:lstStyle/>
                    <a:p>
                      <a:r>
                        <a:rPr lang="en-US" dirty="0" smtClean="0"/>
                        <a:t> MEDIUMINT</a:t>
                      </a:r>
                      <a:endParaRPr lang="en-US" dirty="0"/>
                    </a:p>
                  </a:txBody>
                  <a:tcPr marL="9525" marR="9525" marT="9525" marB="9525"/>
                </a:tc>
                <a:tc>
                  <a:txBody>
                    <a:bodyPr/>
                    <a:lstStyle/>
                    <a:p>
                      <a:r>
                        <a:rPr lang="en-US" dirty="0">
                          <a:effectLst/>
                        </a:rPr>
                        <a:t>A medium-sized integer that can be signed or unsigned. If signed, the allowable range is from -8388608 to 8388607. If unsigned, the allowable range is from 0 to 16777215. You can specify a width of up to 9 </a:t>
                      </a:r>
                      <a:r>
                        <a:rPr lang="en-US" dirty="0" smtClean="0">
                          <a:effectLst/>
                        </a:rPr>
                        <a:t>digits</a:t>
                      </a:r>
                    </a:p>
                    <a:p>
                      <a:endParaRPr lang="en-US" dirty="0">
                        <a:effectLst/>
                      </a:endParaRPr>
                    </a:p>
                  </a:txBody>
                  <a:tcPr marL="9525" marR="9525" marT="9525" marB="9525" anchor="ctr"/>
                </a:tc>
                <a:extLst>
                  <a:ext uri="{0D108BD9-81ED-4DB2-BD59-A6C34878D82A}">
                    <a16:rowId xmlns:a16="http://schemas.microsoft.com/office/drawing/2014/main" val="798421695"/>
                  </a:ext>
                </a:extLst>
              </a:tr>
              <a:tr h="370840">
                <a:tc>
                  <a:txBody>
                    <a:bodyPr/>
                    <a:lstStyle/>
                    <a:p>
                      <a:r>
                        <a:rPr lang="en-US" dirty="0" smtClean="0"/>
                        <a:t> BIGINT</a:t>
                      </a:r>
                      <a:endParaRPr lang="en-US" dirty="0"/>
                    </a:p>
                  </a:txBody>
                  <a:tcPr marL="9525" marR="9525" marT="9525" marB="9525"/>
                </a:tc>
                <a:tc>
                  <a:txBody>
                    <a:bodyPr/>
                    <a:lstStyle/>
                    <a:p>
                      <a:r>
                        <a:rPr lang="en-US" dirty="0">
                          <a:effectLst/>
                        </a:rPr>
                        <a:t>A large integer that can be signed or unsigned. If signed, the allowable range is from -9223372036854775808 to 9223372036854775807. If unsigned, the allowable range is from 0 to 18446744073709551615. You can specify a width of up to 20 digits.</a:t>
                      </a:r>
                    </a:p>
                  </a:txBody>
                  <a:tcPr marL="9525" marR="9525" marT="9525" marB="9525" anchor="ctr"/>
                </a:tc>
                <a:extLst>
                  <a:ext uri="{0D108BD9-81ED-4DB2-BD59-A6C34878D82A}">
                    <a16:rowId xmlns:a16="http://schemas.microsoft.com/office/drawing/2014/main" val="2605680068"/>
                  </a:ext>
                </a:extLst>
              </a:tr>
            </a:tbl>
          </a:graphicData>
        </a:graphic>
      </p:graphicFrame>
    </p:spTree>
    <p:extLst>
      <p:ext uri="{BB962C8B-B14F-4D97-AF65-F5344CB8AC3E}">
        <p14:creationId xmlns:p14="http://schemas.microsoft.com/office/powerpoint/2010/main" val="576772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12332004"/>
              </p:ext>
            </p:extLst>
          </p:nvPr>
        </p:nvGraphicFramePr>
        <p:xfrm>
          <a:off x="228600" y="914401"/>
          <a:ext cx="8763000" cy="517778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812609091"/>
                    </a:ext>
                  </a:extLst>
                </a:gridCol>
                <a:gridCol w="6248400">
                  <a:extLst>
                    <a:ext uri="{9D8B030D-6E8A-4147-A177-3AD203B41FA5}">
                      <a16:colId xmlns:a16="http://schemas.microsoft.com/office/drawing/2014/main" val="51632278"/>
                    </a:ext>
                  </a:extLst>
                </a:gridCol>
              </a:tblGrid>
              <a:tr h="457199">
                <a:tc>
                  <a:txBody>
                    <a:bodyPr/>
                    <a:lstStyle/>
                    <a:p>
                      <a:r>
                        <a:rPr lang="en-US" dirty="0" smtClean="0"/>
                        <a:t>Data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603138419"/>
                  </a:ext>
                </a:extLst>
              </a:tr>
              <a:tr h="1524000">
                <a:tc>
                  <a:txBody>
                    <a:bodyPr/>
                    <a:lstStyle/>
                    <a:p>
                      <a:r>
                        <a:rPr lang="en-US" dirty="0" smtClean="0"/>
                        <a:t>  FLOAT(M,D</a:t>
                      </a:r>
                      <a:r>
                        <a:rPr lang="en-US" dirty="0"/>
                        <a:t>)</a:t>
                      </a:r>
                    </a:p>
                  </a:txBody>
                  <a:tcPr marL="9525" marR="9525" marT="9525" marB="9525"/>
                </a:tc>
                <a:tc>
                  <a:txBody>
                    <a:bodyPr/>
                    <a:lstStyle/>
                    <a:p>
                      <a:r>
                        <a:rPr lang="en-US" dirty="0">
                          <a:effectLst/>
                        </a:rPr>
                        <a:t>A floating-point number that cannot be unsigned. You can define the display length (M) and the number of decimals (D). This is not required and will default to 10,2, where 2 is the number of decimals and 10 is the total number of digits (including decimals). Decimal precision can go to 24 places for a FLOAT</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1876247383"/>
                  </a:ext>
                </a:extLst>
              </a:tr>
              <a:tr h="370840">
                <a:tc>
                  <a:txBody>
                    <a:bodyPr/>
                    <a:lstStyle/>
                    <a:p>
                      <a:r>
                        <a:rPr lang="en-US" dirty="0" smtClean="0"/>
                        <a:t>  DOUBLE(M,D</a:t>
                      </a:r>
                      <a:r>
                        <a:rPr lang="en-US" dirty="0"/>
                        <a:t>)</a:t>
                      </a:r>
                    </a:p>
                  </a:txBody>
                  <a:tcPr marL="9525" marR="9525" marT="9525" marB="9525"/>
                </a:tc>
                <a:tc>
                  <a:txBody>
                    <a:bodyPr/>
                    <a:lstStyle/>
                    <a:p>
                      <a:r>
                        <a:rPr lang="en-US" dirty="0">
                          <a:effectLst/>
                        </a:rPr>
                        <a:t>A double precision floating-point number that cannot be unsigned. You can define the display length (M) and the number of decimals (D). This is not required and will default to 16,4, where 4 is the number of decimals. Decimal precision can go to 53 places for a DOUBLE. REAL is a synonym for DOUBLE</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4118902270"/>
                  </a:ext>
                </a:extLst>
              </a:tr>
              <a:tr h="370840">
                <a:tc>
                  <a:txBody>
                    <a:bodyPr/>
                    <a:lstStyle/>
                    <a:p>
                      <a:r>
                        <a:rPr lang="en-US" dirty="0" smtClean="0"/>
                        <a:t>  DECIMAL(M,D</a:t>
                      </a:r>
                      <a:r>
                        <a:rPr lang="en-US" dirty="0"/>
                        <a:t>)</a:t>
                      </a:r>
                    </a:p>
                  </a:txBody>
                  <a:tcPr marL="9525" marR="9525" marT="9525" marB="9525"/>
                </a:tc>
                <a:tc>
                  <a:txBody>
                    <a:bodyPr/>
                    <a:lstStyle/>
                    <a:p>
                      <a:r>
                        <a:rPr lang="en-US" dirty="0">
                          <a:effectLst/>
                        </a:rPr>
                        <a:t>An unpacked floating-point number that cannot be unsigned. In the unpacked decimals, each decimal corresponds to one byte. Defining the display length (M)and the number of decimals (D) is required. NUMERIC is a synonym for DECIMAL</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2087508027"/>
                  </a:ext>
                </a:extLst>
              </a:tr>
            </a:tbl>
          </a:graphicData>
        </a:graphic>
      </p:graphicFrame>
    </p:spTree>
    <p:extLst>
      <p:ext uri="{BB962C8B-B14F-4D97-AF65-F5344CB8AC3E}">
        <p14:creationId xmlns:p14="http://schemas.microsoft.com/office/powerpoint/2010/main" val="1620119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46226072"/>
              </p:ext>
            </p:extLst>
          </p:nvPr>
        </p:nvGraphicFramePr>
        <p:xfrm>
          <a:off x="152400" y="1371600"/>
          <a:ext cx="8839200" cy="487059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817254753"/>
                    </a:ext>
                  </a:extLst>
                </a:gridCol>
                <a:gridCol w="7315200">
                  <a:extLst>
                    <a:ext uri="{9D8B030D-6E8A-4147-A177-3AD203B41FA5}">
                      <a16:colId xmlns:a16="http://schemas.microsoft.com/office/drawing/2014/main" val="1675483632"/>
                    </a:ext>
                  </a:extLst>
                </a:gridCol>
              </a:tblGrid>
              <a:tr h="387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Data Types</a:t>
                      </a:r>
                      <a:endParaRPr lang="en-US" dirty="0" smtClean="0"/>
                    </a:p>
                  </a:txBody>
                  <a:tcPr/>
                </a:tc>
                <a:tc>
                  <a:txBody>
                    <a:bodyPr/>
                    <a:lstStyle/>
                    <a:p>
                      <a:r>
                        <a:rPr lang="en-US" b="1" dirty="0" smtClean="0">
                          <a:effectLst/>
                        </a:rPr>
                        <a:t>Description</a:t>
                      </a:r>
                      <a:endParaRPr lang="en-US" dirty="0">
                        <a:effectLst/>
                      </a:endParaRPr>
                    </a:p>
                  </a:txBody>
                  <a:tcPr/>
                </a:tc>
                <a:extLst>
                  <a:ext uri="{0D108BD9-81ED-4DB2-BD59-A6C34878D82A}">
                    <a16:rowId xmlns:a16="http://schemas.microsoft.com/office/drawing/2014/main" val="2729303409"/>
                  </a:ext>
                </a:extLst>
              </a:tr>
              <a:tr h="735245">
                <a:tc>
                  <a:txBody>
                    <a:bodyPr/>
                    <a:lstStyle/>
                    <a:p>
                      <a:r>
                        <a:rPr lang="en-US" dirty="0" smtClean="0"/>
                        <a:t> DATE</a:t>
                      </a:r>
                      <a:endParaRPr lang="en-US" dirty="0"/>
                    </a:p>
                  </a:txBody>
                  <a:tcPr marL="9525" marR="9525" marT="9525" marB="9525"/>
                </a:tc>
                <a:tc>
                  <a:txBody>
                    <a:bodyPr/>
                    <a:lstStyle/>
                    <a:p>
                      <a:r>
                        <a:rPr lang="en-US" dirty="0">
                          <a:effectLst/>
                        </a:rPr>
                        <a:t>A date in YYYY-MM-DD format, between 1000-01-01 and 9999-12-31. For example, December 30th, 1973 would be stored as 1973-12-30.</a:t>
                      </a:r>
                    </a:p>
                  </a:txBody>
                  <a:tcPr marL="9525" marR="9525" marT="9525" marB="9525"/>
                </a:tc>
                <a:extLst>
                  <a:ext uri="{0D108BD9-81ED-4DB2-BD59-A6C34878D82A}">
                    <a16:rowId xmlns:a16="http://schemas.microsoft.com/office/drawing/2014/main" val="2494096521"/>
                  </a:ext>
                </a:extLst>
              </a:tr>
              <a:tr h="1042280">
                <a:tc>
                  <a:txBody>
                    <a:bodyPr/>
                    <a:lstStyle/>
                    <a:p>
                      <a:r>
                        <a:rPr lang="en-US" dirty="0" smtClean="0"/>
                        <a:t> DATETIME</a:t>
                      </a:r>
                      <a:endParaRPr lang="en-US" dirty="0"/>
                    </a:p>
                  </a:txBody>
                  <a:tcPr marL="9525" marR="9525" marT="9525" marB="9525"/>
                </a:tc>
                <a:tc>
                  <a:txBody>
                    <a:bodyPr/>
                    <a:lstStyle/>
                    <a:p>
                      <a:r>
                        <a:rPr lang="en-US" dirty="0">
                          <a:effectLst/>
                        </a:rPr>
                        <a:t>A date and time combination in YYYY-MM-DD HH:MM:SS format, between 1000-01-01 00:00:00 and 9999-12-31 23:59:59. For example, 3:30 in the afternoon on December 30th, 1973 would be stored as 1973-12-30 15:30:00.</a:t>
                      </a:r>
                    </a:p>
                  </a:txBody>
                  <a:tcPr marL="9525" marR="9525" marT="9525" marB="9525"/>
                </a:tc>
                <a:extLst>
                  <a:ext uri="{0D108BD9-81ED-4DB2-BD59-A6C34878D82A}">
                    <a16:rowId xmlns:a16="http://schemas.microsoft.com/office/drawing/2014/main" val="1677224367"/>
                  </a:ext>
                </a:extLst>
              </a:tr>
              <a:tr h="1282806">
                <a:tc>
                  <a:txBody>
                    <a:bodyPr/>
                    <a:lstStyle/>
                    <a:p>
                      <a:r>
                        <a:rPr lang="en-US" dirty="0" smtClean="0"/>
                        <a:t> TIMESTAMP</a:t>
                      </a:r>
                      <a:endParaRPr lang="en-US" dirty="0"/>
                    </a:p>
                  </a:txBody>
                  <a:tcPr marL="9525" marR="9525" marT="9525" marB="9525"/>
                </a:tc>
                <a:tc>
                  <a:txBody>
                    <a:bodyPr/>
                    <a:lstStyle/>
                    <a:p>
                      <a:r>
                        <a:rPr lang="en-US" dirty="0">
                          <a:effectLst/>
                        </a:rPr>
                        <a:t>A timestamp between midnight, January 1st, 1970 and sometime in 2037. This looks like the previous DATETIME format, only without the hyphens between numbers; 3:30 in the afternoon on December 30th, 1973 would be stored as 19731230153000 ( YYYYMMDDHHMMSS ).</a:t>
                      </a:r>
                    </a:p>
                  </a:txBody>
                  <a:tcPr marL="9525" marR="9525" marT="9525" marB="9525"/>
                </a:tc>
                <a:extLst>
                  <a:ext uri="{0D108BD9-81ED-4DB2-BD59-A6C34878D82A}">
                    <a16:rowId xmlns:a16="http://schemas.microsoft.com/office/drawing/2014/main" val="2554456196"/>
                  </a:ext>
                </a:extLst>
              </a:tr>
              <a:tr h="400876">
                <a:tc>
                  <a:txBody>
                    <a:bodyPr/>
                    <a:lstStyle/>
                    <a:p>
                      <a:r>
                        <a:rPr lang="en-US" dirty="0" smtClean="0"/>
                        <a:t> TIME</a:t>
                      </a:r>
                      <a:endParaRPr lang="en-US" dirty="0"/>
                    </a:p>
                  </a:txBody>
                  <a:tcPr marL="9525" marR="9525" marT="9525" marB="9525"/>
                </a:tc>
                <a:tc>
                  <a:txBody>
                    <a:bodyPr/>
                    <a:lstStyle/>
                    <a:p>
                      <a:r>
                        <a:rPr lang="en-US" dirty="0">
                          <a:effectLst/>
                        </a:rPr>
                        <a:t>Stores the time in a HH:MM:SS format.</a:t>
                      </a:r>
                    </a:p>
                  </a:txBody>
                  <a:tcPr marL="9525" marR="9525" marT="9525" marB="9525"/>
                </a:tc>
                <a:extLst>
                  <a:ext uri="{0D108BD9-81ED-4DB2-BD59-A6C34878D82A}">
                    <a16:rowId xmlns:a16="http://schemas.microsoft.com/office/drawing/2014/main" val="3291551918"/>
                  </a:ext>
                </a:extLst>
              </a:tr>
              <a:tr h="1022174">
                <a:tc>
                  <a:txBody>
                    <a:bodyPr/>
                    <a:lstStyle/>
                    <a:p>
                      <a:r>
                        <a:rPr lang="en-US" dirty="0" smtClean="0"/>
                        <a:t> YEAR(M</a:t>
                      </a:r>
                      <a:r>
                        <a:rPr lang="en-US" dirty="0"/>
                        <a:t>)</a:t>
                      </a:r>
                    </a:p>
                  </a:txBody>
                  <a:tcPr marL="9525" marR="9525" marT="9525" marB="9525"/>
                </a:tc>
                <a:tc>
                  <a:txBody>
                    <a:bodyPr/>
                    <a:lstStyle/>
                    <a:p>
                      <a:r>
                        <a:rPr lang="en-US" dirty="0">
                          <a:effectLst/>
                        </a:rPr>
                        <a:t>Stores a year in a 2-digit or a 4-digit format. If the length is specified as 2 (for example YEAR(2)), YEAR can be between 1970 to 2069 (70 to 69). If the length is specified as 4, then YEAR can be 1901 to 2155. The default length is 4.</a:t>
                      </a:r>
                    </a:p>
                  </a:txBody>
                  <a:tcPr marL="9525" marR="9525" marT="9525" marB="9525"/>
                </a:tc>
                <a:extLst>
                  <a:ext uri="{0D108BD9-81ED-4DB2-BD59-A6C34878D82A}">
                    <a16:rowId xmlns:a16="http://schemas.microsoft.com/office/drawing/2014/main" val="628767835"/>
                  </a:ext>
                </a:extLst>
              </a:tr>
            </a:tbl>
          </a:graphicData>
        </a:graphic>
      </p:graphicFrame>
      <p:sp>
        <p:nvSpPr>
          <p:cNvPr id="4" name="TextBox 3"/>
          <p:cNvSpPr txBox="1"/>
          <p:nvPr/>
        </p:nvSpPr>
        <p:spPr>
          <a:xfrm flipH="1">
            <a:off x="152399" y="838200"/>
            <a:ext cx="3886199" cy="400110"/>
          </a:xfrm>
          <a:prstGeom prst="rect">
            <a:avLst/>
          </a:prstGeom>
          <a:noFill/>
        </p:spPr>
        <p:txBody>
          <a:bodyPr wrap="square" rtlCol="0">
            <a:spAutoFit/>
          </a:bodyPr>
          <a:lstStyle/>
          <a:p>
            <a:r>
              <a:rPr lang="en-US" sz="2000" b="1" dirty="0" smtClean="0"/>
              <a:t>Date and Time Data Type </a:t>
            </a:r>
            <a:endParaRPr lang="en-US" sz="2000" b="1" dirty="0"/>
          </a:p>
        </p:txBody>
      </p:sp>
    </p:spTree>
    <p:extLst>
      <p:ext uri="{BB962C8B-B14F-4D97-AF65-F5344CB8AC3E}">
        <p14:creationId xmlns:p14="http://schemas.microsoft.com/office/powerpoint/2010/main" val="18210218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18.MVC"/>
</p:tagLst>
</file>

<file path=ppt/theme/theme1.xml><?xml version="1.0" encoding="utf-8"?>
<a:theme xmlns:a="http://schemas.openxmlformats.org/drawingml/2006/main" name="object-technologie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object-technologies-template</Template>
  <TotalTime>152</TotalTime>
  <Words>1163</Words>
  <Application>Microsoft Office PowerPoint</Application>
  <PresentationFormat>On-screen Show (4:3)</PresentationFormat>
  <Paragraphs>104</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object-technologies-template</vt:lpstr>
      <vt:lpstr>   Introduction to SQL</vt:lpstr>
      <vt:lpstr>PowerPoint Presentation</vt:lpstr>
      <vt:lpstr>1. Types of SQL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2.CSharp Basics- Ppt</dc:title>
  <dc:creator>AB</dc:creator>
  <cp:lastModifiedBy>admin</cp:lastModifiedBy>
  <cp:revision>992</cp:revision>
  <dcterms:created xsi:type="dcterms:W3CDTF">2011-08-02T13:33:00Z</dcterms:created>
  <dcterms:modified xsi:type="dcterms:W3CDTF">2025-03-22T07:12:56Z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1033-12.2.0.17545</vt:lpwstr>
  </property>
  <property fmtid="{D5CDD505-2E9C-101B-9397-08002B2CF9AE}" pid="3" name="ICV">
    <vt:lpwstr>4EA273B0F61C4044BC14378B18014B74_12</vt:lpwstr>
  </property>
</Properties>
</file>