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93" r:id="rId6"/>
    <p:sldId id="287" r:id="rId7"/>
    <p:sldId id="288" r:id="rId8"/>
    <p:sldId id="294" r:id="rId9"/>
    <p:sldId id="289" r:id="rId10"/>
    <p:sldId id="290" r:id="rId11"/>
    <p:sldId id="296" r:id="rId12"/>
    <p:sldId id="297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in RDBMS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178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6. Composite </a:t>
            </a:r>
            <a:r>
              <a:rPr lang="en-US" dirty="0">
                <a:solidFill>
                  <a:schemeClr val="bg1"/>
                </a:solidFill>
                <a:sym typeface="+mn-ea"/>
              </a:rPr>
              <a:t>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59811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 </a:t>
            </a:r>
            <a:r>
              <a:rPr lang="en-US" dirty="0"/>
              <a:t>of multiple </a:t>
            </a:r>
            <a:r>
              <a:rPr lang="en-US" dirty="0" smtClean="0"/>
              <a:t>columns.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Example  </a:t>
            </a:r>
            <a:r>
              <a:rPr lang="en-US" dirty="0" smtClean="0"/>
              <a:t> </a:t>
            </a:r>
            <a:r>
              <a:rPr lang="en-US" dirty="0"/>
              <a:t>   </a:t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 err="1" smtClean="0"/>
              <a:t>sql</a:t>
            </a:r>
            <a:r>
              <a:rPr lang="en-US" dirty="0" smtClean="0"/>
              <a:t>&gt;create </a:t>
            </a:r>
            <a:r>
              <a:rPr lang="en-US" dirty="0"/>
              <a:t>admission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smtClean="0"/>
              <a:t>           (</a:t>
            </a:r>
            <a:r>
              <a:rPr lang="en-US" dirty="0"/>
              <a:t> 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smtClean="0"/>
              <a:t>           </a:t>
            </a:r>
            <a:r>
              <a:rPr lang="en-US" dirty="0" err="1" smtClean="0"/>
              <a:t>cid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smtClean="0"/>
              <a:t>           CONSTRAINT </a:t>
            </a:r>
            <a:r>
              <a:rPr lang="en-US" dirty="0" err="1"/>
              <a:t>cpy_admission</a:t>
            </a:r>
            <a:r>
              <a:rPr lang="en-US" dirty="0"/>
              <a:t> PRIMARY KEY (SID,CID)</a:t>
            </a:r>
            <a:br>
              <a:rPr lang="en-US" dirty="0"/>
            </a:br>
            <a:r>
              <a:rPr lang="en-US" dirty="0"/>
              <a:t>   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381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sym typeface="+mn-ea"/>
              </a:rPr>
              <a:t>7.  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Altering constraints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06" y="762000"/>
            <a:ext cx="4766094" cy="6019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/>
              <a:t>Adding NOT NULL constraint 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smtClean="0"/>
              <a:t>ALTER </a:t>
            </a:r>
            <a:r>
              <a:rPr lang="en-US" sz="3400" dirty="0"/>
              <a:t>TABLE Person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 </a:t>
            </a:r>
            <a:r>
              <a:rPr lang="en-US" sz="3400" dirty="0"/>
              <a:t>MODIFY age </a:t>
            </a:r>
            <a:r>
              <a:rPr lang="en-US" sz="3400" dirty="0" err="1"/>
              <a:t>int</a:t>
            </a:r>
            <a:r>
              <a:rPr lang="en-US" sz="3400" dirty="0"/>
              <a:t> NOT NULL;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Adding CHECK constraint   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ALTER </a:t>
            </a:r>
            <a:r>
              <a:rPr lang="en-US" sz="3400" dirty="0"/>
              <a:t>TABLE Persons</a:t>
            </a:r>
            <a:br>
              <a:rPr lang="en-US" sz="3400" dirty="0"/>
            </a:br>
            <a:r>
              <a:rPr lang="en-US" sz="3400" dirty="0"/>
              <a:t>  </a:t>
            </a:r>
            <a:r>
              <a:rPr lang="en-US" sz="3400" dirty="0" smtClean="0"/>
              <a:t> ADD </a:t>
            </a:r>
            <a:r>
              <a:rPr lang="en-US" sz="3400" dirty="0"/>
              <a:t>CHECK (Age&gt;=18);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or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ALTER </a:t>
            </a:r>
            <a:r>
              <a:rPr lang="en-US" sz="3400" dirty="0"/>
              <a:t>TABLE Persons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ADD </a:t>
            </a:r>
            <a:r>
              <a:rPr lang="en-US" sz="3400" dirty="0"/>
              <a:t>CONSTRAINT </a:t>
            </a:r>
            <a:r>
              <a:rPr lang="en-US" sz="3400" dirty="0" err="1"/>
              <a:t>CHK_PersonAge</a:t>
            </a:r>
            <a:r>
              <a:rPr lang="en-US" sz="3400" dirty="0"/>
              <a:t> CHECK (Age&gt;=18);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Adding DEFAULT constraint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   </a:t>
            </a:r>
            <a:r>
              <a:rPr lang="en-US" sz="3400" dirty="0"/>
              <a:t>ALTER TABLE Persons</a:t>
            </a:r>
            <a:br>
              <a:rPr lang="en-US" sz="3400" dirty="0"/>
            </a:br>
            <a:r>
              <a:rPr lang="en-US" sz="3400" dirty="0"/>
              <a:t>  </a:t>
            </a:r>
            <a:r>
              <a:rPr lang="en-US" sz="3400" dirty="0" smtClean="0"/>
              <a:t> </a:t>
            </a:r>
            <a:r>
              <a:rPr lang="en-US" sz="3400" dirty="0"/>
              <a:t>ADD DEFAULT city='PUNE';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or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ALTER </a:t>
            </a:r>
            <a:r>
              <a:rPr lang="en-US" sz="3400" dirty="0"/>
              <a:t>TABLE Persons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ADD </a:t>
            </a:r>
            <a:r>
              <a:rPr lang="en-US" sz="3400" dirty="0" err="1"/>
              <a:t>def_city</a:t>
            </a:r>
            <a:r>
              <a:rPr lang="en-US" sz="3400" dirty="0"/>
              <a:t> DEFAULT city='PUNE'; 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Adding UNIQUE constraint </a:t>
            </a:r>
          </a:p>
          <a:p>
            <a:pPr marL="0" indent="0">
              <a:buNone/>
            </a:pPr>
            <a:r>
              <a:rPr lang="en-US" sz="3400" dirty="0" smtClean="0"/>
              <a:t>   </a:t>
            </a:r>
            <a:r>
              <a:rPr lang="en-US" sz="3400" dirty="0"/>
              <a:t>ALTER TABLE Persons</a:t>
            </a:r>
            <a:br>
              <a:rPr lang="en-US" sz="3400" dirty="0"/>
            </a:br>
            <a:r>
              <a:rPr lang="en-US" sz="3400" dirty="0"/>
              <a:t>   </a:t>
            </a:r>
            <a:r>
              <a:rPr lang="en-US" sz="3400" dirty="0" smtClean="0"/>
              <a:t>ADD </a:t>
            </a:r>
            <a:r>
              <a:rPr lang="en-US" sz="3400" dirty="0"/>
              <a:t>CONSTRAINT </a:t>
            </a:r>
            <a:r>
              <a:rPr lang="en-US" sz="3400" dirty="0" err="1"/>
              <a:t>uni_empno</a:t>
            </a:r>
            <a:r>
              <a:rPr lang="en-US" sz="3400" dirty="0"/>
              <a:t> UNIQUE (</a:t>
            </a:r>
            <a:r>
              <a:rPr lang="en-US" sz="3400" dirty="0" err="1"/>
              <a:t>empno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/>
              <a:t>  </a:t>
            </a:r>
            <a:r>
              <a:rPr lang="en-US" sz="3400" dirty="0" smtClean="0"/>
              <a:t> </a:t>
            </a:r>
            <a:r>
              <a:rPr lang="en-US" sz="3400" dirty="0"/>
              <a:t>or</a:t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smtClean="0"/>
              <a:t>  ALTER </a:t>
            </a:r>
            <a:r>
              <a:rPr lang="en-US" sz="3400" dirty="0"/>
              <a:t>TABLE Persons</a:t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smtClean="0"/>
              <a:t>  </a:t>
            </a:r>
            <a:r>
              <a:rPr lang="en-US" sz="3400" dirty="0"/>
              <a:t>ADD  UNIQUE(</a:t>
            </a:r>
            <a:r>
              <a:rPr lang="en-US" sz="3400" dirty="0" err="1"/>
              <a:t>empno</a:t>
            </a:r>
            <a:r>
              <a:rPr lang="en-US" sz="3400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774940"/>
            <a:ext cx="4191000" cy="60068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/>
              <a:t>Adding Primary Key constraint </a:t>
            </a:r>
            <a:endParaRPr lang="en-US" sz="3400" b="1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900" dirty="0" smtClean="0"/>
              <a:t>ALTER </a:t>
            </a:r>
            <a:r>
              <a:rPr lang="en-US" sz="2900" dirty="0"/>
              <a:t>TABLE Persons</a:t>
            </a:r>
            <a:br>
              <a:rPr lang="en-US" sz="2900" dirty="0"/>
            </a:br>
            <a:r>
              <a:rPr lang="en-US" sz="2900" dirty="0"/>
              <a:t> </a:t>
            </a:r>
            <a:r>
              <a:rPr lang="en-US" sz="2900" dirty="0" smtClean="0"/>
              <a:t>   ADD </a:t>
            </a:r>
            <a:r>
              <a:rPr lang="en-US" sz="2900" dirty="0"/>
              <a:t>PRIMARY KEY (ID);</a:t>
            </a:r>
            <a:br>
              <a:rPr lang="en-US" sz="2900" dirty="0"/>
            </a:br>
            <a:r>
              <a:rPr lang="en-US" sz="2900" dirty="0"/>
              <a:t> </a:t>
            </a:r>
            <a:r>
              <a:rPr lang="en-US" sz="2900" dirty="0" smtClean="0"/>
              <a:t>   or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</a:t>
            </a:r>
            <a:r>
              <a:rPr lang="en-US" sz="2900" dirty="0" smtClean="0"/>
              <a:t>   ALTER </a:t>
            </a:r>
            <a:r>
              <a:rPr lang="en-US" sz="2900" dirty="0"/>
              <a:t>TABLE Persons</a:t>
            </a:r>
            <a:br>
              <a:rPr lang="en-US" sz="2900" dirty="0"/>
            </a:br>
            <a:r>
              <a:rPr lang="en-US" sz="2900" dirty="0"/>
              <a:t> </a:t>
            </a:r>
            <a:r>
              <a:rPr lang="en-US" sz="2900" dirty="0" smtClean="0"/>
              <a:t>   ADD </a:t>
            </a:r>
            <a:r>
              <a:rPr lang="en-US" sz="2900" dirty="0"/>
              <a:t>CONSTRAINT </a:t>
            </a:r>
            <a:r>
              <a:rPr lang="en-US" sz="2900" dirty="0" err="1" smtClean="0"/>
              <a:t>PK_Person</a:t>
            </a:r>
            <a:r>
              <a:rPr lang="en-US" sz="2900" dirty="0" smtClean="0"/>
              <a:t> </a:t>
            </a:r>
            <a:r>
              <a:rPr lang="en-US" sz="2900" dirty="0"/>
              <a:t>PRIMARY KEY (ID </a:t>
            </a:r>
            <a:r>
              <a:rPr lang="en-US" sz="2900" dirty="0" smtClean="0"/>
              <a:t>);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3400" b="1" dirty="0"/>
              <a:t>Adding </a:t>
            </a:r>
            <a:r>
              <a:rPr lang="en-US" sz="3400" b="1" dirty="0" smtClean="0"/>
              <a:t>Foreign </a:t>
            </a:r>
            <a:r>
              <a:rPr lang="en-US" sz="3400" b="1" dirty="0"/>
              <a:t>Key </a:t>
            </a:r>
            <a:r>
              <a:rPr lang="en-US" sz="3400" b="1" dirty="0" smtClean="0"/>
              <a:t>constraint</a:t>
            </a:r>
          </a:p>
          <a:p>
            <a:pPr marL="0" indent="0">
              <a:buNone/>
            </a:pPr>
            <a:r>
              <a:rPr lang="en-US" sz="3400" b="1" dirty="0"/>
              <a:t> </a:t>
            </a:r>
            <a:r>
              <a:rPr lang="en-US" sz="3400" b="1" dirty="0" smtClean="0"/>
              <a:t>   </a:t>
            </a:r>
            <a:r>
              <a:rPr lang="en-US" dirty="0"/>
              <a:t>ALTER TABLE</a:t>
            </a:r>
            <a:r>
              <a:rPr lang="en-US" sz="3600" dirty="0"/>
              <a:t> </a:t>
            </a:r>
            <a:r>
              <a:rPr lang="en-US" sz="2900" dirty="0"/>
              <a:t>Orders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   </a:t>
            </a:r>
            <a:r>
              <a:rPr lang="en-US" dirty="0" smtClean="0"/>
              <a:t>ADD </a:t>
            </a:r>
            <a:r>
              <a:rPr lang="en-US" dirty="0"/>
              <a:t>FOREIGN KEY</a:t>
            </a:r>
            <a:r>
              <a:rPr lang="en-US" sz="3600" dirty="0"/>
              <a:t> </a:t>
            </a:r>
            <a:r>
              <a:rPr lang="en-US" sz="2900" dirty="0"/>
              <a:t>(</a:t>
            </a:r>
            <a:r>
              <a:rPr lang="en-US" sz="2900" dirty="0" err="1"/>
              <a:t>PersonID</a:t>
            </a:r>
            <a:r>
              <a:rPr lang="en-US" sz="2900" dirty="0"/>
              <a:t>) </a:t>
            </a:r>
            <a:r>
              <a:rPr lang="en-US" dirty="0"/>
              <a:t>REFERENCES</a:t>
            </a:r>
            <a:r>
              <a:rPr lang="en-US" sz="3600" dirty="0"/>
              <a:t> </a:t>
            </a:r>
            <a:r>
              <a:rPr lang="en-US" sz="3600" dirty="0" smtClean="0"/>
              <a:t>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                     </a:t>
            </a:r>
            <a:r>
              <a:rPr lang="en-US" sz="2900" dirty="0" smtClean="0"/>
              <a:t>Persons(</a:t>
            </a:r>
            <a:r>
              <a:rPr lang="en-US" sz="2900" dirty="0" err="1" smtClean="0"/>
              <a:t>PersonID</a:t>
            </a:r>
            <a:r>
              <a:rPr lang="en-US" sz="2900" dirty="0"/>
              <a:t>);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   </a:t>
            </a:r>
            <a:r>
              <a:rPr lang="en-US" sz="2900" dirty="0"/>
              <a:t>or</a:t>
            </a:r>
            <a:br>
              <a:rPr lang="en-US" sz="2900" dirty="0"/>
            </a:br>
            <a:r>
              <a:rPr lang="en-US" sz="2900" dirty="0"/>
              <a:t>   </a:t>
            </a:r>
            <a:r>
              <a:rPr lang="en-US" sz="2900" dirty="0" smtClean="0"/>
              <a:t> </a:t>
            </a:r>
            <a:r>
              <a:rPr lang="en-US" sz="2900" dirty="0"/>
              <a:t> </a:t>
            </a:r>
            <a:r>
              <a:rPr lang="en-US" sz="2900" dirty="0" smtClean="0"/>
              <a:t>ALTER </a:t>
            </a:r>
            <a:r>
              <a:rPr lang="en-US" sz="2900" dirty="0"/>
              <a:t>TABLE Orders</a:t>
            </a:r>
            <a:br>
              <a:rPr lang="en-US" sz="2900" dirty="0"/>
            </a:br>
            <a:r>
              <a:rPr lang="en-US" sz="2900" dirty="0"/>
              <a:t>    </a:t>
            </a:r>
            <a:r>
              <a:rPr lang="en-US" sz="2900" dirty="0" smtClean="0"/>
              <a:t> ADD </a:t>
            </a:r>
            <a:r>
              <a:rPr lang="en-US" sz="2900" dirty="0"/>
              <a:t>CONSTRAINT </a:t>
            </a:r>
            <a:r>
              <a:rPr lang="en-US" sz="2900" dirty="0" err="1"/>
              <a:t>FK_PersonOrder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    </a:t>
            </a:r>
            <a:r>
              <a:rPr lang="en-US" sz="2900" dirty="0" smtClean="0"/>
              <a:t> FOREIGN </a:t>
            </a:r>
            <a:r>
              <a:rPr lang="en-US" sz="2900" dirty="0"/>
              <a:t>KEY (</a:t>
            </a:r>
            <a:r>
              <a:rPr lang="en-US" sz="2900" dirty="0" err="1"/>
              <a:t>PersonID</a:t>
            </a:r>
            <a:r>
              <a:rPr lang="en-US" sz="2900" dirty="0"/>
              <a:t>) REFERENCES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                                          Persons(</a:t>
            </a:r>
            <a:r>
              <a:rPr lang="en-US" sz="2900" dirty="0" err="1" smtClean="0"/>
              <a:t>PersonID</a:t>
            </a:r>
            <a:r>
              <a:rPr lang="en-US" sz="2900" dirty="0"/>
              <a:t>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762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774940"/>
            <a:ext cx="0" cy="608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Constraints in RDBMS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Using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Implementing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Cascade and set 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Auto increment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Composite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Altering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8.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9144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​</a:t>
            </a:r>
            <a:r>
              <a:rPr lang="en-US" sz="2400" dirty="0"/>
              <a:t>Constraints </a:t>
            </a:r>
            <a:r>
              <a:rPr lang="en-US" sz="2400" dirty="0" smtClean="0"/>
              <a:t>in RDBMS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Using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Implementing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Cascade and set 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Auto increment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Composite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Altering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</a:p>
          <a:p>
            <a:r>
              <a:rPr lang="en-US" sz="2400" dirty="0" smtClean="0">
                <a:sym typeface="+mn-ea"/>
              </a:rPr>
              <a:t> 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267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Constraints in RDBMS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78" y="762000"/>
            <a:ext cx="904192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 </a:t>
            </a:r>
            <a:r>
              <a:rPr lang="en-US" dirty="0" smtClean="0"/>
              <a:t>are </a:t>
            </a:r>
            <a:r>
              <a:rPr lang="en-US" dirty="0"/>
              <a:t>the rules imposed on tables so that the data entered in the </a:t>
            </a:r>
            <a:r>
              <a:rPr lang="en-US" dirty="0" smtClean="0"/>
              <a:t>table </a:t>
            </a:r>
            <a:r>
              <a:rPr lang="en-US" dirty="0"/>
              <a:t>is a correct data.  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</a:t>
            </a:r>
            <a:r>
              <a:rPr lang="en-US" dirty="0"/>
              <a:t>are used to limit the type of data that can go into </a:t>
            </a:r>
            <a:r>
              <a:rPr lang="en-US" dirty="0" smtClean="0"/>
              <a:t>the </a:t>
            </a:r>
            <a:r>
              <a:rPr lang="en-US" dirty="0"/>
              <a:t>table.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Ensures </a:t>
            </a:r>
            <a:r>
              <a:rPr lang="en-US" dirty="0"/>
              <a:t>the</a:t>
            </a:r>
            <a:r>
              <a:rPr lang="en-US" dirty="0">
                <a:solidFill>
                  <a:srgbClr val="3399FF"/>
                </a:solidFill>
              </a:rPr>
              <a:t> </a:t>
            </a:r>
            <a:r>
              <a:rPr lang="en-US" dirty="0"/>
              <a:t>accuracy and</a:t>
            </a:r>
            <a:r>
              <a:rPr lang="en-US" dirty="0">
                <a:solidFill>
                  <a:srgbClr val="3498DB"/>
                </a:solidFill>
              </a:rPr>
              <a:t> </a:t>
            </a:r>
            <a:r>
              <a:rPr lang="en-US" dirty="0"/>
              <a:t>reliability</a:t>
            </a:r>
            <a:r>
              <a:rPr lang="en-US" dirty="0">
                <a:solidFill>
                  <a:srgbClr val="3498DB"/>
                </a:solidFill>
              </a:rPr>
              <a:t> </a:t>
            </a:r>
            <a:r>
              <a:rPr lang="en-US" dirty="0"/>
              <a:t>of the data in the table.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</a:t>
            </a:r>
            <a:r>
              <a:rPr lang="en-US" dirty="0"/>
              <a:t>are used, so that the data though </a:t>
            </a:r>
            <a:r>
              <a:rPr lang="en-US" dirty="0" smtClean="0"/>
              <a:t>scattered </a:t>
            </a:r>
            <a:r>
              <a:rPr lang="en-US" dirty="0"/>
              <a:t>in multiple tables remain </a:t>
            </a:r>
            <a:r>
              <a:rPr lang="en-US" dirty="0" smtClean="0"/>
              <a:t>consistent </a:t>
            </a:r>
            <a:r>
              <a:rPr lang="en-US" dirty="0"/>
              <a:t>and integrated.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</a:t>
            </a:r>
            <a:r>
              <a:rPr lang="en-US" dirty="0"/>
              <a:t>are also called as data integrity constraints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 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​Constraints and their </a:t>
            </a:r>
            <a:r>
              <a:rPr lang="en-US" dirty="0" smtClean="0"/>
              <a:t>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 Prevent the </a:t>
            </a:r>
            <a:r>
              <a:rPr lang="en-US" dirty="0" smtClean="0"/>
              <a:t>deletion/</a:t>
            </a:r>
            <a:r>
              <a:rPr lang="en-US" dirty="0" err="1" smtClean="0"/>
              <a:t>updation</a:t>
            </a:r>
            <a:r>
              <a:rPr lang="en-US" dirty="0"/>
              <a:t>  of a table if there are dependencies </a:t>
            </a:r>
            <a:r>
              <a:rPr lang="en-US" dirty="0" smtClean="0"/>
              <a:t>from other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table.  </a:t>
            </a:r>
            <a:r>
              <a:rPr lang="en-US" dirty="0" smtClean="0"/>
              <a:t>​​​​​​​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Data consistency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</a:t>
            </a:r>
            <a:r>
              <a:rPr lang="en-US" dirty="0" smtClean="0"/>
              <a:t>constraints</a:t>
            </a:r>
          </a:p>
          <a:p>
            <a:r>
              <a:rPr lang="en-US" sz="1400" dirty="0" smtClean="0"/>
              <a:t>                </a:t>
            </a:r>
            <a:r>
              <a:rPr lang="en-US" dirty="0" smtClean="0"/>
              <a:t>Column </a:t>
            </a:r>
            <a:r>
              <a:rPr lang="en-US" dirty="0"/>
              <a:t>Level Constraints </a:t>
            </a:r>
          </a:p>
          <a:p>
            <a:r>
              <a:rPr lang="en-US" dirty="0"/>
              <a:t>        </a:t>
            </a:r>
            <a:r>
              <a:rPr lang="en-US" dirty="0" smtClean="0"/>
              <a:t> </a:t>
            </a:r>
            <a:r>
              <a:rPr lang="en-US" dirty="0"/>
              <a:t>   </a:t>
            </a:r>
            <a:r>
              <a:rPr lang="en-US" dirty="0" smtClean="0"/>
              <a:t>Table Level </a:t>
            </a:r>
            <a:r>
              <a:rPr lang="en-US" dirty="0"/>
              <a:t>Constraints 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Integrity constraints</a:t>
            </a:r>
          </a:p>
          <a:p>
            <a:pPr lvl="1"/>
            <a:r>
              <a:rPr lang="en-US" dirty="0" smtClean="0"/>
              <a:t>    Not Null               Unique</a:t>
            </a:r>
          </a:p>
          <a:p>
            <a:pPr lvl="1"/>
            <a:r>
              <a:rPr lang="en-US" dirty="0" smtClean="0"/>
              <a:t>    Primary Key         Foreign Key</a:t>
            </a:r>
          </a:p>
          <a:p>
            <a:pPr lvl="1"/>
            <a:r>
              <a:rPr lang="en-US" dirty="0" smtClean="0"/>
              <a:t>    Check                   Default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9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Using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constraints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" y="802256"/>
            <a:ext cx="4419600" cy="5979543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NOT NULL</a:t>
            </a:r>
          </a:p>
          <a:p>
            <a:pPr marL="0" indent="0">
              <a:buNone/>
            </a:pPr>
            <a:r>
              <a:rPr lang="en-US" sz="1400" dirty="0" smtClean="0"/>
              <a:t>  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</a:t>
            </a:r>
            <a:r>
              <a:rPr lang="en-US" sz="1400" dirty="0"/>
              <a:t> CREATE TABLE Student</a:t>
            </a:r>
            <a:br>
              <a:rPr lang="en-US" sz="1400" dirty="0"/>
            </a:br>
            <a:r>
              <a:rPr lang="en-US" sz="1400" dirty="0"/>
              <a:t>       </a:t>
            </a:r>
            <a:r>
              <a:rPr lang="en-US" sz="1400" dirty="0" smtClean="0"/>
              <a:t>          (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      </a:t>
            </a:r>
            <a:r>
              <a:rPr lang="en-US" sz="1400" dirty="0" smtClean="0"/>
              <a:t>        </a:t>
            </a:r>
            <a:r>
              <a:rPr lang="en-US" sz="1400" dirty="0"/>
              <a:t>ID </a:t>
            </a:r>
            <a:r>
              <a:rPr lang="en-US" sz="1400" dirty="0" err="1"/>
              <a:t>int</a:t>
            </a:r>
            <a:r>
              <a:rPr lang="en-US" sz="1400" dirty="0"/>
              <a:t>  NOT NULL,</a:t>
            </a:r>
            <a:br>
              <a:rPr lang="en-US" sz="1400" dirty="0"/>
            </a:br>
            <a:r>
              <a:rPr lang="en-US" sz="1400" dirty="0"/>
              <a:t>              </a:t>
            </a:r>
            <a:r>
              <a:rPr lang="en-US" sz="1400" dirty="0" smtClean="0"/>
              <a:t>       NAME </a:t>
            </a:r>
            <a:r>
              <a:rPr lang="en-US" sz="1400" dirty="0"/>
              <a:t>varchar(10)  NOT NULL,</a:t>
            </a:r>
            <a:br>
              <a:rPr lang="en-US" sz="1400" dirty="0"/>
            </a:br>
            <a:r>
              <a:rPr lang="en-US" sz="1400" dirty="0"/>
              <a:t>              </a:t>
            </a:r>
            <a:r>
              <a:rPr lang="en-US" sz="1400" dirty="0" smtClean="0"/>
              <a:t>       ADDRESS </a:t>
            </a:r>
            <a:r>
              <a:rPr lang="en-US" sz="1400" dirty="0"/>
              <a:t>varchar(20</a:t>
            </a:r>
            <a:r>
              <a:rPr lang="en-US" sz="1400" dirty="0" smtClean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</a:t>
            </a:r>
            <a:r>
              <a:rPr lang="en-US" sz="1400" dirty="0" smtClean="0"/>
              <a:t>           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b="1" dirty="0" smtClean="0"/>
              <a:t>UNIQUE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CREATE </a:t>
            </a:r>
            <a:r>
              <a:rPr lang="en-US" sz="1400" dirty="0"/>
              <a:t>TABLE Student</a:t>
            </a:r>
            <a:br>
              <a:rPr lang="en-US" sz="1400" dirty="0"/>
            </a:br>
            <a:r>
              <a:rPr lang="en-US" sz="1400" dirty="0"/>
              <a:t>     </a:t>
            </a:r>
            <a:r>
              <a:rPr lang="en-US" sz="1400" dirty="0" smtClean="0"/>
              <a:t>           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            </a:t>
            </a:r>
            <a:r>
              <a:rPr lang="en-US" sz="1400" dirty="0" smtClean="0"/>
              <a:t>          ID </a:t>
            </a:r>
            <a:r>
              <a:rPr lang="en-US" sz="1400" dirty="0" err="1"/>
              <a:t>int</a:t>
            </a:r>
            <a:r>
              <a:rPr lang="en-US" sz="1400" dirty="0"/>
              <a:t>  NOT NULL UNIQUE,</a:t>
            </a:r>
            <a:br>
              <a:rPr lang="en-US" sz="1400" dirty="0"/>
            </a:br>
            <a:r>
              <a:rPr lang="en-US" sz="1400" dirty="0"/>
              <a:t>           </a:t>
            </a:r>
            <a:r>
              <a:rPr lang="en-US" sz="1400" dirty="0" smtClean="0"/>
              <a:t>           </a:t>
            </a:r>
            <a:r>
              <a:rPr lang="en-US" sz="1400" dirty="0"/>
              <a:t>NAME varchar(10),</a:t>
            </a:r>
            <a:br>
              <a:rPr lang="en-US" sz="1400" dirty="0"/>
            </a:br>
            <a:r>
              <a:rPr lang="en-US" sz="1400" dirty="0"/>
              <a:t>            </a:t>
            </a:r>
            <a:r>
              <a:rPr lang="en-US" sz="1400" dirty="0" smtClean="0"/>
              <a:t>          ADDRESS </a:t>
            </a:r>
            <a:r>
              <a:rPr lang="en-US" sz="1400" dirty="0"/>
              <a:t>varchar(20)   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 smtClean="0"/>
              <a:t>           </a:t>
            </a:r>
            <a:r>
              <a:rPr lang="en-US" sz="1400" dirty="0"/>
              <a:t>  );</a:t>
            </a:r>
            <a:br>
              <a:rPr lang="en-US" sz="1400" dirty="0"/>
            </a:br>
            <a:r>
              <a:rPr lang="en-US" sz="1400" dirty="0" smtClean="0"/>
              <a:t>OR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CREATE </a:t>
            </a:r>
            <a:r>
              <a:rPr lang="en-US" sz="1400" dirty="0"/>
              <a:t>TABLE Persons</a:t>
            </a:r>
            <a:br>
              <a:rPr lang="en-US" sz="1400" dirty="0"/>
            </a:br>
            <a:r>
              <a:rPr lang="en-US" sz="1400" dirty="0"/>
              <a:t>     </a:t>
            </a:r>
            <a:r>
              <a:rPr lang="en-US" sz="1400" dirty="0" smtClean="0"/>
              <a:t>          (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      </a:t>
            </a:r>
            <a:r>
              <a:rPr lang="en-US" sz="1400" dirty="0" smtClean="0"/>
              <a:t>         ID </a:t>
            </a:r>
            <a:r>
              <a:rPr lang="en-US" sz="1400" dirty="0" err="1"/>
              <a:t>int</a:t>
            </a:r>
            <a:r>
              <a:rPr lang="en-US" sz="1400" dirty="0"/>
              <a:t> UNIQUE,</a:t>
            </a:r>
            <a:br>
              <a:rPr lang="en-US" sz="1400" dirty="0"/>
            </a:br>
            <a:r>
              <a:rPr lang="en-US" sz="1400" dirty="0"/>
              <a:t>           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</a:t>
            </a:r>
            <a:r>
              <a:rPr lang="en-US" sz="1400" dirty="0"/>
              <a:t>varchar(20) NOT NULL,</a:t>
            </a:r>
            <a:br>
              <a:rPr lang="en-US" sz="1400" dirty="0"/>
            </a:br>
            <a:r>
              <a:rPr lang="en-US" sz="1400" dirty="0"/>
              <a:t>            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</a:t>
            </a:r>
            <a:r>
              <a:rPr lang="en-US" sz="1400" dirty="0"/>
              <a:t>varchar(20),</a:t>
            </a:r>
            <a:br>
              <a:rPr lang="en-US" sz="1400" dirty="0"/>
            </a:br>
            <a:r>
              <a:rPr lang="en-US" sz="1400" dirty="0"/>
              <a:t>            </a:t>
            </a:r>
            <a:r>
              <a:rPr lang="en-US" sz="1400" dirty="0" smtClean="0"/>
              <a:t>         Age </a:t>
            </a:r>
            <a:r>
              <a:rPr lang="en-US" sz="1400" dirty="0" err="1"/>
              <a:t>int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            </a:t>
            </a:r>
            <a:r>
              <a:rPr lang="en-US" sz="1400" dirty="0" smtClean="0"/>
              <a:t>         CONSTRAINT </a:t>
            </a:r>
            <a:r>
              <a:rPr lang="en-US" sz="1400" dirty="0" err="1"/>
              <a:t>UC_Person_ID</a:t>
            </a:r>
            <a:r>
              <a:rPr lang="en-US" sz="1400" dirty="0"/>
              <a:t> UNIQUE (ID)</a:t>
            </a:r>
            <a:br>
              <a:rPr lang="en-US" sz="1400" dirty="0"/>
            </a:br>
            <a:r>
              <a:rPr lang="en-US" sz="1400" dirty="0"/>
              <a:t>        </a:t>
            </a:r>
            <a:r>
              <a:rPr lang="en-US" sz="1400" dirty="0" smtClean="0"/>
              <a:t>        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UC_Person</a:t>
            </a:r>
            <a:r>
              <a:rPr lang="en-US" sz="1400" dirty="0"/>
              <a:t> is the constraint name.</a:t>
            </a:r>
            <a:endParaRPr lang="en-US" sz="1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59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/>
              <a:t>Check Constraint</a:t>
            </a:r>
            <a:br>
              <a:rPr lang="en-US" sz="1400" b="1" dirty="0"/>
            </a:b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CREATE </a:t>
            </a:r>
            <a:r>
              <a:rPr lang="en-US" sz="1400" dirty="0"/>
              <a:t>TABLE Persons</a:t>
            </a:r>
            <a:br>
              <a:rPr lang="en-US" sz="1400" dirty="0"/>
            </a:br>
            <a:r>
              <a:rPr lang="en-US" sz="1400" dirty="0" smtClean="0"/>
              <a:t>     (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    </a:t>
            </a:r>
            <a:r>
              <a:rPr lang="en-US" sz="1400" dirty="0" smtClean="0"/>
              <a:t>     ID </a:t>
            </a:r>
            <a:r>
              <a:rPr lang="en-US" sz="1400" dirty="0" err="1"/>
              <a:t>int</a:t>
            </a:r>
            <a:r>
              <a:rPr lang="en-US" sz="1400" dirty="0"/>
              <a:t> NOT NULL,</a:t>
            </a:r>
            <a:br>
              <a:rPr lang="en-US" sz="1400" dirty="0"/>
            </a:br>
            <a:r>
              <a:rPr lang="en-US" sz="1400" dirty="0"/>
              <a:t>     </a:t>
            </a:r>
            <a:r>
              <a:rPr lang="en-US" sz="1400" dirty="0" smtClean="0"/>
              <a:t>      </a:t>
            </a:r>
            <a:r>
              <a:rPr lang="en-US" sz="1400" dirty="0" err="1"/>
              <a:t>LastName</a:t>
            </a:r>
            <a:r>
              <a:rPr lang="en-US" sz="1400" dirty="0"/>
              <a:t> varchar(25 ) NOT NULL,</a:t>
            </a:r>
            <a:br>
              <a:rPr lang="en-US" sz="1400" dirty="0"/>
            </a:br>
            <a:r>
              <a:rPr lang="en-US" sz="1400" dirty="0"/>
              <a:t>      </a:t>
            </a:r>
            <a:r>
              <a:rPr lang="en-US" sz="1400" dirty="0" smtClean="0"/>
              <a:t>    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</a:t>
            </a:r>
            <a:r>
              <a:rPr lang="en-US" sz="1400" dirty="0"/>
              <a:t>varchar(25 ),</a:t>
            </a:r>
            <a:br>
              <a:rPr lang="en-US" sz="1400" dirty="0"/>
            </a:br>
            <a:r>
              <a:rPr lang="en-US" sz="1400" dirty="0"/>
              <a:t>      </a:t>
            </a:r>
            <a:r>
              <a:rPr lang="en-US" sz="1400" dirty="0" smtClean="0"/>
              <a:t>     Age </a:t>
            </a:r>
            <a:r>
              <a:rPr lang="en-US" sz="1400" dirty="0" err="1"/>
              <a:t>int</a:t>
            </a:r>
            <a:r>
              <a:rPr lang="en-US" sz="1400" dirty="0"/>
              <a:t> CHECK (Age&gt;=18) ,</a:t>
            </a:r>
            <a:br>
              <a:rPr lang="en-US" sz="1400" dirty="0"/>
            </a:br>
            <a:r>
              <a:rPr lang="en-US" sz="1400" dirty="0"/>
              <a:t>      </a:t>
            </a:r>
            <a:r>
              <a:rPr lang="en-US" sz="1400" dirty="0" smtClean="0"/>
              <a:t>     City </a:t>
            </a:r>
            <a:r>
              <a:rPr lang="en-US" sz="1400" dirty="0"/>
              <a:t>varchar(25)</a:t>
            </a:r>
            <a:br>
              <a:rPr lang="en-US" sz="1400" dirty="0"/>
            </a:br>
            <a:r>
              <a:rPr lang="en-US" sz="1400" dirty="0"/>
              <a:t> </a:t>
            </a:r>
            <a:r>
              <a:rPr lang="en-US" sz="1400" dirty="0" smtClean="0"/>
              <a:t>     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OR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CREATE </a:t>
            </a:r>
            <a:r>
              <a:rPr lang="en-US" sz="1400" dirty="0"/>
              <a:t>TABLE Persons</a:t>
            </a:r>
            <a:br>
              <a:rPr lang="en-US" sz="1400" dirty="0"/>
            </a:br>
            <a:r>
              <a:rPr lang="en-US" sz="1400" dirty="0" smtClean="0"/>
              <a:t>        (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smtClean="0"/>
              <a:t>        ID </a:t>
            </a:r>
            <a:r>
              <a:rPr lang="en-US" sz="1400" dirty="0" err="1"/>
              <a:t>int</a:t>
            </a:r>
            <a:r>
              <a:rPr lang="en-US" sz="1400" dirty="0"/>
              <a:t> NOT NULL,</a:t>
            </a:r>
            <a:br>
              <a:rPr lang="en-US" sz="1400" dirty="0"/>
            </a:br>
            <a:r>
              <a:rPr lang="en-US" sz="1400" dirty="0"/>
              <a:t>   </a:t>
            </a:r>
            <a:r>
              <a:rPr lang="en-US" sz="1400" dirty="0" smtClean="0"/>
              <a:t>         </a:t>
            </a:r>
            <a:r>
              <a:rPr lang="en-US" sz="1400" dirty="0" err="1"/>
              <a:t>LastName</a:t>
            </a:r>
            <a:r>
              <a:rPr lang="en-US" sz="1400" dirty="0"/>
              <a:t> varchar(25) NOT NULL,</a:t>
            </a:r>
            <a:br>
              <a:rPr lang="en-US" sz="1400" dirty="0"/>
            </a:br>
            <a:r>
              <a:rPr lang="en-US" sz="1400" dirty="0"/>
              <a:t>   </a:t>
            </a:r>
            <a:r>
              <a:rPr lang="en-US" sz="1400" dirty="0" smtClean="0"/>
              <a:t>         </a:t>
            </a:r>
            <a:r>
              <a:rPr lang="en-US" sz="1400" dirty="0" err="1"/>
              <a:t>FirstName</a:t>
            </a:r>
            <a:r>
              <a:rPr lang="en-US" sz="1400" dirty="0"/>
              <a:t> varchar(25),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smtClean="0"/>
              <a:t>        Age </a:t>
            </a:r>
            <a:r>
              <a:rPr lang="en-US" sz="1400" dirty="0" err="1"/>
              <a:t>int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smtClean="0"/>
              <a:t>        City </a:t>
            </a:r>
            <a:r>
              <a:rPr lang="en-US" sz="1400" dirty="0"/>
              <a:t>varchar(25),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 smtClean="0"/>
              <a:t>        CONSTRAINT </a:t>
            </a:r>
            <a:r>
              <a:rPr lang="en-US" sz="1400" dirty="0" err="1"/>
              <a:t>CHK_Person</a:t>
            </a:r>
            <a:r>
              <a:rPr lang="en-US" sz="1400" dirty="0"/>
              <a:t> CHECK (Age&gt;=18 )</a:t>
            </a:r>
            <a:br>
              <a:rPr lang="en-US" sz="1400" dirty="0"/>
            </a:br>
            <a:r>
              <a:rPr lang="en-US" sz="1400" dirty="0" smtClean="0"/>
              <a:t>        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CHK_Person</a:t>
            </a:r>
            <a:r>
              <a:rPr lang="en-US" sz="1400" dirty="0"/>
              <a:t> is a constraint name.</a:t>
            </a:r>
          </a:p>
        </p:txBody>
      </p:sp>
    </p:spTree>
    <p:extLst>
      <p:ext uri="{BB962C8B-B14F-4D97-AF65-F5344CB8AC3E}">
        <p14:creationId xmlns:p14="http://schemas.microsoft.com/office/powerpoint/2010/main" val="30682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sym typeface="+mn-ea"/>
              </a:rPr>
            </a:br>
            <a:r>
              <a:rPr lang="en-US" dirty="0">
                <a:solidFill>
                  <a:schemeClr val="bg1"/>
                </a:solidFill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sym typeface="+mn-ea"/>
              </a:rPr>
            </a:br>
            <a:r>
              <a:rPr lang="en-US" sz="2200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en-US" sz="2200" dirty="0">
                <a:solidFill>
                  <a:schemeClr val="bg1"/>
                </a:solidFill>
                <a:sym typeface="+mn-ea"/>
              </a:rPr>
              <a:t>. Using constraints</a:t>
            </a:r>
            <a:r>
              <a:rPr lang="en-US" dirty="0">
                <a:solidFill>
                  <a:schemeClr val="bg1"/>
                </a:solidFill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sym typeface="+mn-ea"/>
              </a:rPr>
            </a:br>
            <a:r>
              <a:rPr lang="en-US" dirty="0">
                <a:solidFill>
                  <a:schemeClr val="bg1"/>
                </a:solidFill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45259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Default </a:t>
            </a:r>
            <a:r>
              <a:rPr lang="en-US" sz="1800" b="1" dirty="0"/>
              <a:t>Constraint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500" dirty="0" err="1" smtClean="0"/>
              <a:t>sql</a:t>
            </a:r>
            <a:r>
              <a:rPr lang="en-US" sz="1500" dirty="0" smtClean="0"/>
              <a:t>&gt; CREATE </a:t>
            </a:r>
            <a:r>
              <a:rPr lang="en-US" sz="1500" dirty="0"/>
              <a:t>TABLE Student</a:t>
            </a:r>
            <a:br>
              <a:rPr lang="en-US" sz="1500" dirty="0"/>
            </a:br>
            <a:r>
              <a:rPr lang="en-US" sz="1500" dirty="0" smtClean="0"/>
              <a:t>        (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ID </a:t>
            </a:r>
            <a:r>
              <a:rPr lang="en-US" sz="1500" dirty="0" err="1"/>
              <a:t>int</a:t>
            </a:r>
            <a:r>
              <a:rPr lang="en-US" sz="1500" dirty="0"/>
              <a:t> NOT NULL,</a:t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NAME </a:t>
            </a:r>
            <a:r>
              <a:rPr lang="en-US" sz="1500" dirty="0"/>
              <a:t>varchar(10) NOT </a:t>
            </a:r>
            <a:r>
              <a:rPr lang="en-US" sz="1500" dirty="0" smtClean="0"/>
              <a:t>NULL,</a:t>
            </a:r>
            <a:br>
              <a:rPr lang="en-US" sz="1500" dirty="0" smtClean="0"/>
            </a:br>
            <a:r>
              <a:rPr lang="en-US" sz="1500" dirty="0" smtClean="0"/>
              <a:t>             AGE </a:t>
            </a:r>
            <a:r>
              <a:rPr lang="en-US" sz="1500" dirty="0" err="1"/>
              <a:t>int</a:t>
            </a:r>
            <a:r>
              <a:rPr lang="en-US" sz="1500" dirty="0"/>
              <a:t> DEFAULT </a:t>
            </a:r>
            <a:r>
              <a:rPr lang="en-US" sz="1500" dirty="0" smtClean="0"/>
              <a:t>18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);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98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209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Implementing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3886200" cy="586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</a:t>
            </a:r>
            <a:r>
              <a:rPr lang="en-US" sz="2000" b="1" dirty="0"/>
              <a:t>PRIMARY KEY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1700" dirty="0" err="1" smtClean="0"/>
              <a:t>sql</a:t>
            </a:r>
            <a:r>
              <a:rPr lang="en-US" sz="1700" dirty="0" smtClean="0"/>
              <a:t>&gt; CREATE </a:t>
            </a:r>
            <a:r>
              <a:rPr lang="en-US" sz="1700" dirty="0"/>
              <a:t>TABLE Student</a:t>
            </a:r>
            <a:br>
              <a:rPr lang="en-US" sz="1700" dirty="0"/>
            </a:br>
            <a:r>
              <a:rPr lang="en-US" sz="1700" dirty="0" smtClean="0"/>
              <a:t>               (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ID </a:t>
            </a:r>
            <a:r>
              <a:rPr lang="en-US" sz="1700" dirty="0" err="1"/>
              <a:t>int</a:t>
            </a:r>
            <a:r>
              <a:rPr lang="en-US" sz="1700" dirty="0"/>
              <a:t> NOT NULL UNIQUE,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NAME </a:t>
            </a:r>
            <a:r>
              <a:rPr lang="en-US" sz="1700" dirty="0"/>
              <a:t>varchar(10),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ADDRESS </a:t>
            </a:r>
            <a:r>
              <a:rPr lang="en-US" sz="1700" dirty="0"/>
              <a:t>varchar(20),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PRIMARY </a:t>
            </a:r>
            <a:r>
              <a:rPr lang="en-US" sz="1700" dirty="0"/>
              <a:t>KEY(ID)</a:t>
            </a:r>
            <a:br>
              <a:rPr lang="en-US" sz="1700" dirty="0"/>
            </a:br>
            <a:r>
              <a:rPr lang="en-US" sz="1700" dirty="0" smtClean="0"/>
              <a:t>               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or</a:t>
            </a:r>
            <a:br>
              <a:rPr lang="en-US" sz="1700" dirty="0"/>
            </a:br>
            <a:r>
              <a:rPr lang="en-US" sz="1700" dirty="0" smtClean="0"/>
              <a:t>       </a:t>
            </a:r>
            <a:r>
              <a:rPr lang="en-US" sz="1700" dirty="0" err="1" smtClean="0"/>
              <a:t>sql</a:t>
            </a:r>
            <a:r>
              <a:rPr lang="en-US" sz="1700" dirty="0" smtClean="0"/>
              <a:t>&gt; CREATE </a:t>
            </a:r>
            <a:r>
              <a:rPr lang="en-US" sz="1700" dirty="0"/>
              <a:t>TABLE Student</a:t>
            </a:r>
            <a:br>
              <a:rPr lang="en-US" sz="1700" dirty="0"/>
            </a:br>
            <a:r>
              <a:rPr lang="en-US" sz="1700" dirty="0" smtClean="0"/>
              <a:t>               (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ID </a:t>
            </a:r>
            <a:r>
              <a:rPr lang="en-US" sz="1700" dirty="0" err="1"/>
              <a:t>int</a:t>
            </a:r>
            <a:r>
              <a:rPr lang="en-US" sz="1700" dirty="0"/>
              <a:t> 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NAME </a:t>
            </a:r>
            <a:r>
              <a:rPr lang="en-US" sz="1700" dirty="0"/>
              <a:t>varchar(10),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ADDRESS </a:t>
            </a:r>
            <a:r>
              <a:rPr lang="en-US" sz="1700" dirty="0"/>
              <a:t>varchar(20),</a:t>
            </a:r>
            <a:br>
              <a:rPr lang="en-US" sz="1700" dirty="0"/>
            </a:br>
            <a:r>
              <a:rPr lang="en-US" sz="1700" dirty="0"/>
              <a:t>   </a:t>
            </a:r>
            <a:r>
              <a:rPr lang="en-US" sz="1700" dirty="0" smtClean="0"/>
              <a:t>              constraint </a:t>
            </a:r>
            <a:r>
              <a:rPr lang="en-US" sz="1700" dirty="0"/>
              <a:t>PK_ID PRIMARY KEY(ID);</a:t>
            </a:r>
            <a:br>
              <a:rPr lang="en-US" sz="1700" dirty="0"/>
            </a:br>
            <a:r>
              <a:rPr lang="en-US" sz="1700" dirty="0" smtClean="0"/>
              <a:t>               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PK_ID is a constraint </a:t>
            </a:r>
            <a:r>
              <a:rPr lang="en-US" sz="1700" dirty="0" smtClean="0"/>
              <a:t>name.</a:t>
            </a:r>
            <a:endParaRPr lang="en-US" sz="17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38600" y="838200"/>
            <a:ext cx="5029200" cy="59436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FOREIGN KEY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smtClean="0"/>
              <a:t>     </a:t>
            </a:r>
            <a:r>
              <a:rPr lang="en-US" sz="1500" dirty="0" err="1" smtClean="0"/>
              <a:t>sql</a:t>
            </a:r>
            <a:r>
              <a:rPr lang="en-US" sz="1500" dirty="0" smtClean="0"/>
              <a:t>&gt; CREATE </a:t>
            </a:r>
            <a:r>
              <a:rPr lang="en-US" sz="1500" dirty="0"/>
              <a:t>TABLE orders</a:t>
            </a:r>
            <a:br>
              <a:rPr lang="en-US" sz="1500" dirty="0"/>
            </a:br>
            <a:r>
              <a:rPr lang="en-US" sz="1500" dirty="0" smtClean="0"/>
              <a:t>           (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     </a:t>
            </a:r>
            <a:r>
              <a:rPr lang="en-US" sz="1500" dirty="0" err="1" smtClean="0"/>
              <a:t>o_id</a:t>
            </a:r>
            <a:r>
              <a:rPr lang="en-US" sz="1500" dirty="0" smtClean="0"/>
              <a:t> </a:t>
            </a:r>
            <a:r>
              <a:rPr lang="en-US" sz="1500" dirty="0" err="1"/>
              <a:t>int</a:t>
            </a:r>
            <a:r>
              <a:rPr lang="en-US" sz="1500" dirty="0"/>
              <a:t> not null,</a:t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     </a:t>
            </a:r>
            <a:r>
              <a:rPr lang="en-US" sz="1500" dirty="0" err="1" smtClean="0"/>
              <a:t>order_no</a:t>
            </a:r>
            <a:r>
              <a:rPr lang="en-US" sz="1500" dirty="0" smtClean="0"/>
              <a:t> </a:t>
            </a:r>
            <a:r>
              <a:rPr lang="en-US" sz="1500" dirty="0" err="1"/>
              <a:t>int</a:t>
            </a:r>
            <a:r>
              <a:rPr lang="en-US" sz="1500" dirty="0"/>
              <a:t> not null,  </a:t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     </a:t>
            </a:r>
            <a:r>
              <a:rPr lang="en-US" sz="1500" dirty="0" err="1" smtClean="0"/>
              <a:t>c_id</a:t>
            </a:r>
            <a:r>
              <a:rPr lang="en-US" sz="1500" dirty="0" smtClean="0"/>
              <a:t> </a:t>
            </a:r>
            <a:r>
              <a:rPr lang="en-US" sz="1500" dirty="0" err="1"/>
              <a:t>int</a:t>
            </a:r>
            <a:r>
              <a:rPr lang="en-US" sz="1500" dirty="0"/>
              <a:t> not null,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smtClean="0"/>
              <a:t>                </a:t>
            </a:r>
            <a:r>
              <a:rPr lang="en-US" sz="1500" dirty="0"/>
              <a:t>primary key(</a:t>
            </a:r>
            <a:r>
              <a:rPr lang="en-US" sz="1500" dirty="0" err="1"/>
              <a:t>c_id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 smtClean="0"/>
              <a:t>           );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      </a:t>
            </a:r>
            <a:r>
              <a:rPr lang="en-US" sz="1500" dirty="0" err="1" smtClean="0"/>
              <a:t>sql</a:t>
            </a:r>
            <a:r>
              <a:rPr lang="en-US" sz="1500" dirty="0" smtClean="0"/>
              <a:t>&gt; CREATE </a:t>
            </a:r>
            <a:r>
              <a:rPr lang="en-US" sz="1500" dirty="0"/>
              <a:t>TABLE customers</a:t>
            </a:r>
            <a:br>
              <a:rPr lang="en-US" sz="1500" dirty="0"/>
            </a:br>
            <a:r>
              <a:rPr lang="en-US" sz="1500" dirty="0" smtClean="0"/>
              <a:t>          (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      C_ID </a:t>
            </a:r>
            <a:r>
              <a:rPr lang="en-US" sz="1500" dirty="0" err="1"/>
              <a:t>int</a:t>
            </a:r>
            <a:r>
              <a:rPr lang="en-US" sz="1500" dirty="0"/>
              <a:t> not null,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smtClean="0"/>
              <a:t>               name </a:t>
            </a:r>
            <a:r>
              <a:rPr lang="en-US" sz="1500" dirty="0"/>
              <a:t>varchar(20) NOT NULL,</a:t>
            </a:r>
            <a:br>
              <a:rPr lang="en-US" sz="1500" dirty="0"/>
            </a:br>
            <a:r>
              <a:rPr lang="en-US" sz="1500" dirty="0"/>
              <a:t>  </a:t>
            </a:r>
            <a:r>
              <a:rPr lang="en-US" sz="1500" dirty="0" smtClean="0"/>
              <a:t>               </a:t>
            </a:r>
            <a:r>
              <a:rPr lang="en-US" sz="1500" dirty="0" err="1" smtClean="0"/>
              <a:t>adderss</a:t>
            </a:r>
            <a:r>
              <a:rPr lang="en-US" sz="1500" dirty="0" smtClean="0"/>
              <a:t> </a:t>
            </a:r>
            <a:r>
              <a:rPr lang="en-US" sz="1500" dirty="0"/>
              <a:t>varchar(20) NOT NULL,</a:t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smtClean="0"/>
              <a:t>        FOREIGN </a:t>
            </a:r>
            <a:r>
              <a:rPr lang="en-US" sz="1500" dirty="0"/>
              <a:t>KEY (C_ID) REFERENCES </a:t>
            </a:r>
            <a:r>
              <a:rPr lang="en-US" sz="1500" dirty="0" smtClean="0"/>
              <a:t>orders(C_ID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 smtClean="0"/>
              <a:t>          );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or</a:t>
            </a:r>
            <a:br>
              <a:rPr lang="en-US" sz="1500" dirty="0" smtClean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CREATE </a:t>
            </a:r>
            <a:r>
              <a:rPr lang="en-US" sz="1500" dirty="0"/>
              <a:t>TABLE customers</a:t>
            </a:r>
            <a:br>
              <a:rPr lang="en-US" sz="1500" dirty="0"/>
            </a:br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/>
              <a:t>   C_ID </a:t>
            </a:r>
            <a:r>
              <a:rPr lang="en-US" sz="1500" dirty="0" err="1"/>
              <a:t>int</a:t>
            </a:r>
            <a:r>
              <a:rPr lang="en-US" sz="1500" dirty="0"/>
              <a:t> not null,</a:t>
            </a:r>
            <a:br>
              <a:rPr lang="en-US" sz="1500" dirty="0"/>
            </a:br>
            <a:r>
              <a:rPr lang="en-US" sz="1500" dirty="0"/>
              <a:t>   name varchar(20) NOT NULL,   </a:t>
            </a:r>
            <a:br>
              <a:rPr lang="en-US" sz="1500" dirty="0"/>
            </a:br>
            <a:r>
              <a:rPr lang="en-US" sz="1500" dirty="0"/>
              <a:t>   </a:t>
            </a:r>
            <a:r>
              <a:rPr lang="en-US" sz="1500" dirty="0" err="1"/>
              <a:t>adderss</a:t>
            </a:r>
            <a:r>
              <a:rPr lang="en-US" sz="1500" dirty="0"/>
              <a:t> varchar(20) NOT NULL,</a:t>
            </a:r>
            <a:br>
              <a:rPr lang="en-US" sz="1500" dirty="0"/>
            </a:br>
            <a:r>
              <a:rPr lang="en-US" sz="1500" dirty="0"/>
              <a:t>   constraint FK_ID FOREIGN KEY (C_ID) REFERENCES orders(C_ID)</a:t>
            </a:r>
            <a:br>
              <a:rPr lang="en-US" sz="1500" dirty="0"/>
            </a:br>
            <a:r>
              <a:rPr lang="en-US" sz="1500" dirty="0"/>
              <a:t>);</a:t>
            </a:r>
            <a:br>
              <a:rPr lang="en-US" sz="1500" dirty="0"/>
            </a:br>
            <a:r>
              <a:rPr lang="en-US" sz="1500" dirty="0"/>
              <a:t>FK_ID is a constraint name.</a:t>
            </a:r>
          </a:p>
        </p:txBody>
      </p:sp>
    </p:spTree>
    <p:extLst>
      <p:ext uri="{BB962C8B-B14F-4D97-AF65-F5344CB8AC3E}">
        <p14:creationId xmlns:p14="http://schemas.microsoft.com/office/powerpoint/2010/main" val="38241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42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 Cascade </a:t>
            </a:r>
            <a:r>
              <a:rPr lang="en-US" dirty="0">
                <a:solidFill>
                  <a:schemeClr val="bg1"/>
                </a:solidFill>
                <a:sym typeface="+mn-ea"/>
              </a:rPr>
              <a:t>and set  null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88" y="762000"/>
            <a:ext cx="4488611" cy="5867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 DELETE CASCADE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table </a:t>
            </a:r>
            <a:r>
              <a:rPr lang="en-US" sz="1600" dirty="0" err="1"/>
              <a:t>deptTab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deptno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 constraint </a:t>
            </a:r>
            <a:r>
              <a:rPr lang="en-US" sz="1600" dirty="0" err="1"/>
              <a:t>pk_dno</a:t>
            </a:r>
            <a:r>
              <a:rPr lang="en-US" sz="1600" dirty="0"/>
              <a:t> primary key(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create table </a:t>
            </a:r>
            <a:r>
              <a:rPr lang="en-US" sz="1600" dirty="0" err="1"/>
              <a:t>empTab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empno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pk_eno</a:t>
            </a:r>
            <a:r>
              <a:rPr lang="en-US" sz="1600" dirty="0"/>
              <a:t> primary key(</a:t>
            </a:r>
            <a:r>
              <a:rPr lang="en-US" sz="1600" dirty="0" err="1"/>
              <a:t>empno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fk_dno</a:t>
            </a:r>
            <a:r>
              <a:rPr lang="en-US" sz="1600" dirty="0"/>
              <a:t> foreign key(</a:t>
            </a:r>
            <a:r>
              <a:rPr lang="en-US" sz="1600" dirty="0" err="1"/>
              <a:t>deptno</a:t>
            </a:r>
            <a:r>
              <a:rPr lang="en-US" sz="1600" dirty="0"/>
              <a:t>) 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references</a:t>
            </a:r>
            <a:r>
              <a:rPr lang="en-US" sz="1600" dirty="0"/>
              <a:t> </a:t>
            </a:r>
            <a:r>
              <a:rPr lang="en-US" sz="1600" dirty="0" err="1"/>
              <a:t>deptTab</a:t>
            </a:r>
            <a:r>
              <a:rPr lang="en-US" sz="1600" dirty="0"/>
              <a:t>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smtClean="0"/>
              <a:t>       ON </a:t>
            </a:r>
            <a:r>
              <a:rPr lang="en-US" sz="1600" dirty="0"/>
              <a:t>DELETE CASCADE</a:t>
            </a:r>
            <a:br>
              <a:rPr lang="en-US" sz="1600" dirty="0"/>
            </a:br>
            <a:r>
              <a:rPr lang="en-US" sz="1600" dirty="0" smtClean="0"/>
              <a:t>       );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762000"/>
            <a:ext cx="4343400" cy="6019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 DELETE SET NULL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table </a:t>
            </a:r>
            <a:r>
              <a:rPr lang="en-US" sz="1600" dirty="0" err="1"/>
              <a:t>deptTab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deptno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 constraint </a:t>
            </a:r>
            <a:r>
              <a:rPr lang="en-US" sz="1600" dirty="0" err="1"/>
              <a:t>pk_dno</a:t>
            </a:r>
            <a:r>
              <a:rPr lang="en-US" sz="1600" dirty="0"/>
              <a:t> primary key(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create table </a:t>
            </a:r>
            <a:r>
              <a:rPr lang="en-US" sz="1600" dirty="0" err="1"/>
              <a:t>empTab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empno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pk_eno</a:t>
            </a:r>
            <a:r>
              <a:rPr lang="en-US" sz="1600" dirty="0"/>
              <a:t> primary key(</a:t>
            </a:r>
            <a:r>
              <a:rPr lang="en-US" sz="1600" dirty="0" err="1"/>
              <a:t>empno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fk_dno</a:t>
            </a:r>
            <a:r>
              <a:rPr lang="en-US" sz="1600" dirty="0"/>
              <a:t> foreign key(</a:t>
            </a:r>
            <a:r>
              <a:rPr lang="en-US" sz="1600" dirty="0" err="1"/>
              <a:t>deptno</a:t>
            </a:r>
            <a:r>
              <a:rPr lang="en-US" sz="1600" dirty="0"/>
              <a:t>) 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references</a:t>
            </a:r>
            <a:r>
              <a:rPr lang="en-US" sz="1600" dirty="0"/>
              <a:t> </a:t>
            </a:r>
            <a:r>
              <a:rPr lang="en-US" sz="1600" dirty="0" err="1"/>
              <a:t>deptTab</a:t>
            </a:r>
            <a:r>
              <a:rPr lang="en-US" sz="1600" dirty="0"/>
              <a:t>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smtClean="0"/>
              <a:t>        ON </a:t>
            </a:r>
            <a:r>
              <a:rPr lang="en-US" sz="1600" dirty="0"/>
              <a:t>DELETE SET NULL</a:t>
            </a:r>
            <a:br>
              <a:rPr lang="en-US" sz="1600" dirty="0"/>
            </a:br>
            <a:r>
              <a:rPr lang="en-US" sz="1600" dirty="0" smtClean="0"/>
              <a:t>     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84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42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 Cascade </a:t>
            </a:r>
            <a:r>
              <a:rPr lang="en-US" dirty="0">
                <a:solidFill>
                  <a:schemeClr val="bg1"/>
                </a:solidFill>
                <a:sym typeface="+mn-ea"/>
              </a:rPr>
              <a:t>and set  null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88" y="762000"/>
            <a:ext cx="4488611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   ON UPDATE CASCADE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table </a:t>
            </a:r>
            <a:r>
              <a:rPr lang="en-US" sz="1600" dirty="0" err="1"/>
              <a:t>deptTab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deptno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 constraint </a:t>
            </a:r>
            <a:r>
              <a:rPr lang="en-US" sz="1600" dirty="0" err="1"/>
              <a:t>pk_dno</a:t>
            </a:r>
            <a:r>
              <a:rPr lang="en-US" sz="1600" dirty="0"/>
              <a:t> primary key(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create table </a:t>
            </a:r>
            <a:r>
              <a:rPr lang="en-US" sz="1600" dirty="0" err="1"/>
              <a:t>empTab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empno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pk_eno</a:t>
            </a:r>
            <a:r>
              <a:rPr lang="en-US" sz="1600" dirty="0"/>
              <a:t> primary key(</a:t>
            </a:r>
            <a:r>
              <a:rPr lang="en-US" sz="1600" dirty="0" err="1"/>
              <a:t>empno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fk_dno</a:t>
            </a:r>
            <a:r>
              <a:rPr lang="en-US" sz="1600" dirty="0"/>
              <a:t> foreign key(</a:t>
            </a:r>
            <a:r>
              <a:rPr lang="en-US" sz="1600" dirty="0" err="1"/>
              <a:t>deptno</a:t>
            </a:r>
            <a:r>
              <a:rPr lang="en-US" sz="1600" dirty="0"/>
              <a:t>) 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references</a:t>
            </a:r>
            <a:r>
              <a:rPr lang="en-US" sz="1600" dirty="0"/>
              <a:t> </a:t>
            </a:r>
            <a:r>
              <a:rPr lang="en-US" sz="1600" dirty="0" err="1"/>
              <a:t>deptTab</a:t>
            </a:r>
            <a:r>
              <a:rPr lang="en-US" sz="1600" dirty="0"/>
              <a:t>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smtClean="0"/>
              <a:t>       ON UPDATE </a:t>
            </a:r>
            <a:r>
              <a:rPr lang="en-US" sz="1600" dirty="0"/>
              <a:t>CASCADE</a:t>
            </a:r>
            <a:br>
              <a:rPr lang="en-US" sz="1600" dirty="0"/>
            </a:br>
            <a:r>
              <a:rPr lang="en-US" sz="1600" dirty="0" smtClean="0"/>
              <a:t>       );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762000"/>
            <a:ext cx="43434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  ON UPDATE SET NULL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table </a:t>
            </a:r>
            <a:r>
              <a:rPr lang="en-US" sz="1600" dirty="0" err="1"/>
              <a:t>deptTab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deptno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 </a:t>
            </a:r>
            <a:r>
              <a:rPr lang="en-US" sz="1600" dirty="0" err="1"/>
              <a:t>dname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 constraint </a:t>
            </a:r>
            <a:r>
              <a:rPr lang="en-US" sz="1600" dirty="0" err="1"/>
              <a:t>pk_dno</a:t>
            </a:r>
            <a:r>
              <a:rPr lang="en-US" sz="1600" dirty="0"/>
              <a:t> primary key(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create table </a:t>
            </a:r>
            <a:r>
              <a:rPr lang="en-US" sz="1600" dirty="0" err="1"/>
              <a:t>empTab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empno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ename</a:t>
            </a:r>
            <a:r>
              <a:rPr lang="en-US" sz="1600" dirty="0"/>
              <a:t> varchar(15),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pk_eno</a:t>
            </a:r>
            <a:r>
              <a:rPr lang="en-US" sz="1600" dirty="0"/>
              <a:t> primary key(</a:t>
            </a:r>
            <a:r>
              <a:rPr lang="en-US" sz="1600" dirty="0" err="1"/>
              <a:t>empno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  constraint </a:t>
            </a:r>
            <a:r>
              <a:rPr lang="en-US" sz="1600" dirty="0" err="1"/>
              <a:t>fk_dno</a:t>
            </a:r>
            <a:r>
              <a:rPr lang="en-US" sz="1600" dirty="0"/>
              <a:t> foreign key(</a:t>
            </a:r>
            <a:r>
              <a:rPr lang="en-US" sz="1600" dirty="0" err="1"/>
              <a:t>deptno</a:t>
            </a:r>
            <a:r>
              <a:rPr lang="en-US" sz="1600" dirty="0"/>
              <a:t>) 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references</a:t>
            </a:r>
            <a:r>
              <a:rPr lang="en-US" sz="1600" dirty="0"/>
              <a:t> </a:t>
            </a:r>
            <a:r>
              <a:rPr lang="en-US" sz="1600" dirty="0" err="1"/>
              <a:t>deptTab</a:t>
            </a:r>
            <a:r>
              <a:rPr lang="en-US" sz="1600" dirty="0"/>
              <a:t>(</a:t>
            </a:r>
            <a:r>
              <a:rPr lang="en-US" sz="1600" dirty="0" err="1"/>
              <a:t>deptno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smtClean="0"/>
              <a:t>        ON UPDATE </a:t>
            </a:r>
            <a:r>
              <a:rPr lang="en-US" sz="1600" dirty="0"/>
              <a:t>SET NULL</a:t>
            </a:r>
            <a:br>
              <a:rPr lang="en-US" sz="1600" dirty="0"/>
            </a:br>
            <a:r>
              <a:rPr lang="en-US" sz="1600" dirty="0" smtClean="0"/>
              <a:t>     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3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187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5. Auto </a:t>
            </a:r>
            <a:r>
              <a:rPr lang="en-US" dirty="0">
                <a:solidFill>
                  <a:schemeClr val="bg1"/>
                </a:solidFill>
                <a:sym typeface="+mn-ea"/>
              </a:rPr>
              <a:t>increment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534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AUTO_INCREMENT attribute </a:t>
            </a:r>
            <a:r>
              <a:rPr lang="en-US" dirty="0" smtClean="0"/>
              <a:t>is used </a:t>
            </a:r>
            <a:r>
              <a:rPr lang="en-US" dirty="0"/>
              <a:t>to generate a unique identity for new </a:t>
            </a:r>
            <a:r>
              <a:rPr lang="en-US" dirty="0" smtClean="0"/>
              <a:t>rows.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r>
              <a:rPr lang="en-US" dirty="0"/>
              <a:t>        </a:t>
            </a:r>
            <a:r>
              <a:rPr lang="en-US" dirty="0" err="1"/>
              <a:t>sql</a:t>
            </a:r>
            <a:r>
              <a:rPr lang="en-US" dirty="0" smtClean="0"/>
              <a:t>&gt; </a:t>
            </a:r>
            <a:r>
              <a:rPr lang="en-US" sz="1400" dirty="0" smtClean="0"/>
              <a:t>CREATE </a:t>
            </a:r>
            <a:r>
              <a:rPr lang="en-US" sz="1400" dirty="0"/>
              <a:t>TABLE t1 (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                                                c1 </a:t>
            </a:r>
            <a:r>
              <a:rPr lang="en-US" sz="1400" dirty="0"/>
              <a:t>INT(11) NOT NULL AUTO_INCREMENT,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                                                c2 </a:t>
            </a:r>
            <a:r>
              <a:rPr lang="en-US" sz="1400" dirty="0"/>
              <a:t>VARCHAR(10) DEFAULT NULL,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                                                   PRIMARY </a:t>
            </a:r>
            <a:r>
              <a:rPr lang="en-US" sz="1400" dirty="0"/>
              <a:t>KEY (c1)</a:t>
            </a:r>
          </a:p>
          <a:p>
            <a:r>
              <a:rPr lang="en-US" dirty="0" smtClean="0"/>
              <a:t>                                        ) 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329</TotalTime>
  <Words>199</Words>
  <Application>Microsoft Office PowerPoint</Application>
  <PresentationFormat>On-screen Show (4:3)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object-technologies-template</vt:lpstr>
      <vt:lpstr>Constraints in RDBMS</vt:lpstr>
      <vt:lpstr>PowerPoint Presentation</vt:lpstr>
      <vt:lpstr>PowerPoint Presentation</vt:lpstr>
      <vt:lpstr>PowerPoint Presentation</vt:lpstr>
      <vt:lpstr>  2. Using constraints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 Altering constraints</vt:lpstr>
      <vt:lpstr>8.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981</cp:revision>
  <dcterms:created xsi:type="dcterms:W3CDTF">2011-08-02T13:33:00Z</dcterms:created>
  <dcterms:modified xsi:type="dcterms:W3CDTF">2024-08-28T03:51:53Z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