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>
      <p:cViewPr varScale="1">
        <p:scale>
          <a:sx n="111" d="100"/>
          <a:sy n="111" d="100"/>
        </p:scale>
        <p:origin x="114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In-Built Functions in MySQL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9144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What are In-Built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Number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String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Date </a:t>
            </a:r>
            <a:r>
              <a:rPr lang="en-US" sz="2400" dirty="0" err="1" smtClean="0">
                <a:sym typeface="+mn-ea"/>
              </a:rPr>
              <a:t>Fuctions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 Aggregate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38200"/>
            <a:ext cx="89153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Single </a:t>
            </a:r>
            <a:r>
              <a:rPr lang="en-US" b="1" dirty="0"/>
              <a:t>Row functions (Scalar functions)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</a:t>
            </a:r>
            <a:r>
              <a:rPr lang="en-US" dirty="0"/>
              <a:t>row functions are the one who work on single row and  return one output per </a:t>
            </a:r>
          </a:p>
          <a:p>
            <a:r>
              <a:rPr lang="en-US" dirty="0"/>
              <a:t>               row.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Multiple </a:t>
            </a:r>
            <a:r>
              <a:rPr lang="en-US" b="1" dirty="0"/>
              <a:t>Row functions (Aggregate functions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Multiple </a:t>
            </a:r>
            <a:r>
              <a:rPr lang="en-US" dirty="0"/>
              <a:t>row functions work upon group of rows and return one result for the </a:t>
            </a:r>
            <a:r>
              <a:rPr lang="en-US" dirty="0" smtClean="0"/>
              <a:t>complete set </a:t>
            </a:r>
            <a:r>
              <a:rPr lang="en-US" dirty="0"/>
              <a:t>of rows.</a:t>
            </a:r>
            <a:br>
              <a:rPr lang="en-US" dirty="0"/>
            </a:br>
            <a:r>
              <a:rPr lang="en-US" dirty="0" smtClean="0"/>
              <a:t>They </a:t>
            </a:r>
            <a:r>
              <a:rPr lang="en-US" dirty="0"/>
              <a:t>are also known as Group Functions or Aggregate Functions</a:t>
            </a:r>
            <a:br>
              <a:rPr lang="en-US" dirty="0"/>
            </a:br>
            <a:r>
              <a:rPr lang="en-US" dirty="0"/>
              <a:t>     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76200"/>
            <a:ext cx="2941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1. What </a:t>
            </a:r>
            <a:r>
              <a:rPr lang="en-US" dirty="0">
                <a:solidFill>
                  <a:schemeClr val="bg1"/>
                </a:solidFill>
                <a:sym typeface="+mn-ea"/>
              </a:rPr>
              <a:t>are In-Built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8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"/>
            <a:ext cx="2148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+mn-ea"/>
              </a:rPr>
              <a:t>2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. Number </a:t>
            </a:r>
            <a:r>
              <a:rPr lang="en-US" dirty="0">
                <a:solidFill>
                  <a:schemeClr val="bg1"/>
                </a:solidFill>
                <a:sym typeface="+mn-ea"/>
              </a:rPr>
              <a:t>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838200"/>
            <a:ext cx="8382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functions are </a:t>
            </a:r>
            <a:r>
              <a:rPr lang="en-US" b="1" dirty="0"/>
              <a:t>single row(scalar) numeric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functions are used for mathematical operations.  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are most commonly used number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round(n)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truncate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ceil(m)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floor</a:t>
            </a:r>
            <a:r>
              <a:rPr lang="en-US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abs (n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power(</a:t>
            </a:r>
            <a:r>
              <a:rPr lang="en-US" dirty="0" err="1"/>
              <a:t>m,n</a:t>
            </a:r>
            <a:r>
              <a:rPr lang="en-US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Sqrt</a:t>
            </a:r>
            <a:r>
              <a:rPr lang="en-US" dirty="0" smtClean="0"/>
              <a:t>(m)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mod(</a:t>
            </a:r>
            <a:r>
              <a:rPr lang="en-US" dirty="0" err="1"/>
              <a:t>m,n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152400"/>
            <a:ext cx="213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sym typeface="+mn-ea"/>
              </a:rPr>
              <a:t>3.  String </a:t>
            </a:r>
            <a:r>
              <a:rPr lang="en-US" sz="2000" dirty="0">
                <a:solidFill>
                  <a:schemeClr val="bg1"/>
                </a:solidFill>
                <a:sym typeface="+mn-ea"/>
              </a:rPr>
              <a:t>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62000"/>
            <a:ext cx="8686800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ingle </a:t>
            </a:r>
            <a:r>
              <a:rPr lang="en-US" dirty="0"/>
              <a:t>row functions (scalar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functions help in handling character data in the tables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are most commonly used string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length</a:t>
            </a:r>
            <a:r>
              <a:rPr lang="en-US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lower()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upper()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ASCII()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Concat</a:t>
            </a:r>
            <a:r>
              <a:rPr lang="en-US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Concat_ws</a:t>
            </a:r>
            <a:r>
              <a:rPr lang="en-US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format()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reverse()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lpad</a:t>
            </a:r>
            <a:r>
              <a:rPr lang="en-US" sz="1600" dirty="0" smtClean="0"/>
              <a:t>()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rpad</a:t>
            </a:r>
            <a:r>
              <a:rPr lang="en-US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ltrim</a:t>
            </a:r>
            <a:r>
              <a:rPr lang="en-US" sz="1600" dirty="0" smtClean="0"/>
              <a:t>()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rtrim</a:t>
            </a:r>
            <a:r>
              <a:rPr lang="en-US" sz="16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trim()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replace()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substr</a:t>
            </a:r>
            <a:r>
              <a:rPr lang="en-US" sz="1600" dirty="0" smtClean="0"/>
              <a:t>()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Substring()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001694"/>
              </p:ext>
            </p:extLst>
          </p:nvPr>
        </p:nvGraphicFramePr>
        <p:xfrm>
          <a:off x="5105400" y="-6995160"/>
          <a:ext cx="2895600" cy="3642670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380696998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01319769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3200578990"/>
                    </a:ext>
                  </a:extLst>
                </a:gridCol>
              </a:tblGrid>
              <a:tr h="169384">
                <a:tc>
                  <a:txBody>
                    <a:bodyPr/>
                    <a:lstStyle/>
                    <a:p>
                      <a:r>
                        <a:rPr lang="en-US" sz="600" dirty="0"/>
                        <a:t>length(</a:t>
                      </a:r>
                      <a:r>
                        <a:rPr lang="en-US" sz="600" dirty="0" err="1"/>
                        <a:t>ename</a:t>
                      </a:r>
                      <a:r>
                        <a:rPr lang="en-US" sz="600" dirty="0"/>
                        <a:t>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Returns the length of a string (in bytes)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ename</a:t>
                      </a:r>
                      <a:r>
                        <a:rPr lang="en-US" sz="600" dirty="0"/>
                        <a:t>='Know-IT'</a:t>
                      </a:r>
                      <a:br>
                        <a:rPr lang="en-US" sz="600" dirty="0"/>
                      </a:br>
                      <a:r>
                        <a:rPr lang="en-US" sz="600" dirty="0"/>
                        <a:t>length(</a:t>
                      </a:r>
                      <a:r>
                        <a:rPr lang="en-US" sz="600" dirty="0" err="1"/>
                        <a:t>ename</a:t>
                      </a:r>
                      <a:r>
                        <a:rPr lang="en-US" sz="600" dirty="0"/>
                        <a:t>)=7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4306653"/>
                  </a:ext>
                </a:extLst>
              </a:tr>
              <a:tr h="169384">
                <a:tc>
                  <a:txBody>
                    <a:bodyPr/>
                    <a:lstStyle/>
                    <a:p>
                      <a:r>
                        <a:rPr lang="en-US" sz="600" dirty="0"/>
                        <a:t>lower(</a:t>
                      </a:r>
                      <a:r>
                        <a:rPr lang="en-US" sz="600" dirty="0" err="1"/>
                        <a:t>ename</a:t>
                      </a:r>
                      <a:r>
                        <a:rPr lang="en-US" sz="600" dirty="0"/>
                        <a:t>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Converts a string to lower-case.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ename</a:t>
                      </a:r>
                      <a:r>
                        <a:rPr lang="en-US" sz="600" dirty="0"/>
                        <a:t>='Know-IT'</a:t>
                      </a:r>
                      <a:br>
                        <a:rPr lang="en-US" sz="600" dirty="0"/>
                      </a:br>
                      <a:r>
                        <a:rPr lang="en-US" sz="600" dirty="0"/>
                        <a:t>lower(</a:t>
                      </a:r>
                      <a:r>
                        <a:rPr lang="en-US" sz="600" dirty="0" err="1"/>
                        <a:t>ename</a:t>
                      </a:r>
                      <a:r>
                        <a:rPr lang="en-US" sz="600" dirty="0"/>
                        <a:t>)=know-it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639170"/>
                  </a:ext>
                </a:extLst>
              </a:tr>
              <a:tr h="169384">
                <a:tc>
                  <a:txBody>
                    <a:bodyPr/>
                    <a:lstStyle/>
                    <a:p>
                      <a:r>
                        <a:rPr lang="en-US" sz="600" dirty="0"/>
                        <a:t>upper(</a:t>
                      </a:r>
                      <a:r>
                        <a:rPr lang="en-US" sz="600" dirty="0" err="1"/>
                        <a:t>ename</a:t>
                      </a:r>
                      <a:r>
                        <a:rPr lang="en-US" sz="600" dirty="0"/>
                        <a:t>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Converts a string to lower-case.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ename='Know-IT'</a:t>
                      </a:r>
                      <a:br>
                        <a:rPr lang="en-US" sz="600"/>
                      </a:br>
                      <a:r>
                        <a:rPr lang="en-US" sz="600"/>
                        <a:t>upper(ename)=ALLEN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806717"/>
                  </a:ext>
                </a:extLst>
              </a:tr>
              <a:tr h="169384">
                <a:tc>
                  <a:txBody>
                    <a:bodyPr/>
                    <a:lstStyle/>
                    <a:p>
                      <a:r>
                        <a:rPr lang="en-US" sz="600" dirty="0"/>
                        <a:t>ASCII(</a:t>
                      </a:r>
                      <a:r>
                        <a:rPr lang="en-US" sz="600" dirty="0" err="1"/>
                        <a:t>ename</a:t>
                      </a:r>
                      <a:r>
                        <a:rPr lang="en-US" sz="600" dirty="0"/>
                        <a:t>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Returns the ASCII value for the first character.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ename='Know-IT'</a:t>
                      </a:r>
                      <a:br>
                        <a:rPr lang="en-US" sz="600"/>
                      </a:br>
                      <a:r>
                        <a:rPr lang="en-US" sz="600"/>
                        <a:t>ASCII(ename)=65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416948"/>
                  </a:ext>
                </a:extLst>
              </a:tr>
              <a:tr h="169384">
                <a:tc>
                  <a:txBody>
                    <a:bodyPr/>
                    <a:lstStyle/>
                    <a:p>
                      <a:r>
                        <a:rPr lang="en-US" sz="600" dirty="0" err="1"/>
                        <a:t>concat</a:t>
                      </a:r>
                      <a:r>
                        <a:rPr lang="en-US" sz="600" dirty="0"/>
                        <a:t>(str1,str2)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Adds two or more expressions together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concat</a:t>
                      </a:r>
                      <a:r>
                        <a:rPr lang="en-US" sz="600" dirty="0"/>
                        <a:t>(’Know-</a:t>
                      </a:r>
                      <a:r>
                        <a:rPr lang="en-US" sz="600" dirty="0" err="1"/>
                        <a:t>IT',’Pune</a:t>
                      </a:r>
                      <a:r>
                        <a:rPr lang="en-US" sz="600" dirty="0" smtClean="0"/>
                        <a:t>’)=</a:t>
                      </a:r>
                      <a:endParaRPr lang="en-US" sz="600" dirty="0"/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733695"/>
                  </a:ext>
                </a:extLst>
              </a:tr>
              <a:tr h="279878">
                <a:tc>
                  <a:txBody>
                    <a:bodyPr/>
                    <a:lstStyle/>
                    <a:p>
                      <a:r>
                        <a:rPr lang="en-US" sz="600" dirty="0" err="1"/>
                        <a:t>concat_ws</a:t>
                      </a:r>
                      <a:r>
                        <a:rPr lang="en-US" sz="600" dirty="0"/>
                        <a:t>(seperator,str1,</a:t>
                      </a:r>
                      <a:br>
                        <a:rPr lang="en-US" sz="600" dirty="0"/>
                      </a:br>
                      <a:r>
                        <a:rPr lang="en-US" sz="600" dirty="0"/>
                        <a:t>str2)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Is used to join two or more strings with a separator.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ename='Know-IT', city='Pune'</a:t>
                      </a:r>
                      <a:br>
                        <a:rPr lang="en-US" sz="600"/>
                      </a:br>
                      <a:r>
                        <a:rPr lang="en-US" sz="600"/>
                        <a:t>concat('::',ename,city)</a:t>
                      </a:r>
                      <a:br>
                        <a:rPr lang="en-US" sz="600"/>
                      </a:br>
                      <a:r>
                        <a:rPr lang="en-US" sz="600"/>
                        <a:t>=Know-IT::Pune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1659217"/>
                  </a:ext>
                </a:extLst>
              </a:tr>
              <a:tr h="335125">
                <a:tc>
                  <a:txBody>
                    <a:bodyPr/>
                    <a:lstStyle/>
                    <a:p>
                      <a:r>
                        <a:rPr lang="en-US" sz="600" dirty="0"/>
                        <a:t>format(number,</a:t>
                      </a:r>
                      <a:br>
                        <a:rPr lang="en-US" sz="600" dirty="0"/>
                      </a:br>
                      <a:r>
                        <a:rPr lang="en-US" sz="600" dirty="0" err="1"/>
                        <a:t>decimal_places</a:t>
                      </a:r>
                      <a:r>
                        <a:rPr lang="en-US" sz="600" dirty="0"/>
                        <a:t>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a number to a format like "#,###,###.##", rounded to a specified number of decimal places.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n-NO" sz="600"/>
                        <a:t>FORMAT(250500.5634, 0)=250,501</a:t>
                      </a:r>
                      <a:br>
                        <a:rPr lang="nn-NO" sz="600"/>
                      </a:br>
                      <a:r>
                        <a:rPr lang="nn-NO" sz="600"/>
                        <a:t>FORMAT(250500.5634, 3)= </a:t>
                      </a:r>
                      <a:br>
                        <a:rPr lang="nn-NO" sz="600"/>
                      </a:br>
                      <a:r>
                        <a:rPr lang="nn-NO" sz="600"/>
                        <a:t>250500.563    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161652"/>
                  </a:ext>
                </a:extLst>
              </a:tr>
              <a:tr h="169384">
                <a:tc>
                  <a:txBody>
                    <a:bodyPr/>
                    <a:lstStyle/>
                    <a:p>
                      <a:r>
                        <a:rPr lang="en-US" sz="600" dirty="0"/>
                        <a:t>reverse(string)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will reverse the string.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ename='Know-IT'</a:t>
                      </a:r>
                      <a:br>
                        <a:rPr lang="en-US" sz="600"/>
                      </a:br>
                      <a:r>
                        <a:rPr lang="en-US" sz="600"/>
                        <a:t>reverse(ename)=TI-wonK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201212"/>
                  </a:ext>
                </a:extLst>
              </a:tr>
              <a:tr h="169384">
                <a:tc>
                  <a:txBody>
                    <a:bodyPr/>
                    <a:lstStyle/>
                    <a:p>
                      <a:r>
                        <a:rPr lang="en-US" sz="600" dirty="0" err="1"/>
                        <a:t>lpad</a:t>
                      </a:r>
                      <a:r>
                        <a:rPr lang="en-US" sz="600" dirty="0"/>
                        <a:t>(</a:t>
                      </a:r>
                      <a:r>
                        <a:rPr lang="en-US" sz="600" dirty="0" err="1"/>
                        <a:t>string,length</a:t>
                      </a:r>
                      <a:r>
                        <a:rPr lang="en-US" sz="600" dirty="0"/>
                        <a:t>,</a:t>
                      </a:r>
                      <a:br>
                        <a:rPr lang="en-US" sz="600" dirty="0"/>
                      </a:br>
                      <a:r>
                        <a:rPr lang="en-US" sz="600" dirty="0" err="1"/>
                        <a:t>lpad_string</a:t>
                      </a:r>
                      <a:r>
                        <a:rPr lang="en-US" sz="600" dirty="0"/>
                        <a:t>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It returns a new string of length </a:t>
                      </a:r>
                      <a:r>
                        <a:rPr lang="en-US" sz="600" dirty="0" err="1"/>
                        <a:t>len</a:t>
                      </a:r>
                      <a:r>
                        <a:rPr lang="en-US" sz="600" dirty="0"/>
                        <a:t> after padding.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 marL="28951" marR="28951" marT="14475" marB="14475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3209804"/>
                  </a:ext>
                </a:extLst>
              </a:tr>
              <a:tr h="224631">
                <a:tc>
                  <a:txBody>
                    <a:bodyPr/>
                    <a:lstStyle/>
                    <a:p>
                      <a:r>
                        <a:rPr lang="en-US" sz="600" dirty="0" err="1"/>
                        <a:t>rpad</a:t>
                      </a:r>
                      <a:r>
                        <a:rPr lang="en-US" sz="600" dirty="0"/>
                        <a:t>(</a:t>
                      </a:r>
                      <a:r>
                        <a:rPr lang="en-US" sz="600" dirty="0" err="1"/>
                        <a:t>string,length</a:t>
                      </a:r>
                      <a:r>
                        <a:rPr lang="en-US" sz="600" dirty="0"/>
                        <a:t>,</a:t>
                      </a:r>
                      <a:br>
                        <a:rPr lang="en-US" sz="600" dirty="0"/>
                      </a:br>
                      <a:r>
                        <a:rPr lang="en-US" sz="600" dirty="0" err="1"/>
                        <a:t>rpad_string</a:t>
                      </a:r>
                      <a:r>
                        <a:rPr lang="en-US" sz="600" dirty="0"/>
                        <a:t>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Right-pads a string with another string, to a 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rpad('Know-IT', 10, '*')</a:t>
                      </a:r>
                      <a:br>
                        <a:rPr lang="en-US" sz="600"/>
                      </a:br>
                      <a:r>
                        <a:rPr lang="en-US" sz="600"/>
                        <a:t>output Know-IT***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346858"/>
                  </a:ext>
                </a:extLst>
              </a:tr>
              <a:tr h="169384">
                <a:tc>
                  <a:txBody>
                    <a:bodyPr/>
                    <a:lstStyle/>
                    <a:p>
                      <a:r>
                        <a:rPr lang="en-US" sz="600" dirty="0" err="1"/>
                        <a:t>ltrim</a:t>
                      </a:r>
                      <a:r>
                        <a:rPr lang="en-US" sz="600" dirty="0"/>
                        <a:t>(string)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is used to remove the leading spaces (</a:t>
                      </a:r>
                      <a:r>
                        <a:rPr lang="en-US" sz="600" dirty="0" err="1" smtClean="0"/>
                        <a:t>spac</a:t>
                      </a:r>
                      <a:endParaRPr lang="en-US" sz="600" dirty="0"/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  -----------------------------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470938"/>
                  </a:ext>
                </a:extLst>
              </a:tr>
              <a:tr h="279878">
                <a:tc>
                  <a:txBody>
                    <a:bodyPr/>
                    <a:lstStyle/>
                    <a:p>
                      <a:r>
                        <a:rPr lang="en-US" sz="600" dirty="0" err="1"/>
                        <a:t>rtrim</a:t>
                      </a:r>
                      <a:r>
                        <a:rPr lang="en-US" sz="600" dirty="0"/>
                        <a:t>(string)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is used to remove the trailing spaces (spaces on the right side) from a string.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------------------------------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836176"/>
                  </a:ext>
                </a:extLst>
              </a:tr>
              <a:tr h="279878">
                <a:tc>
                  <a:txBody>
                    <a:bodyPr/>
                    <a:lstStyle/>
                    <a:p>
                      <a:r>
                        <a:rPr lang="en-US" sz="600" dirty="0"/>
                        <a:t>trim(trim)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is used to remove the leading and the trailing spaces from a string.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 ----------------------------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435605"/>
                  </a:ext>
                </a:extLst>
              </a:tr>
              <a:tr h="279878">
                <a:tc>
                  <a:txBody>
                    <a:bodyPr/>
                    <a:lstStyle/>
                    <a:p>
                      <a:r>
                        <a:rPr lang="en-US" sz="600" dirty="0"/>
                        <a:t>replace(</a:t>
                      </a:r>
                      <a:r>
                        <a:rPr lang="en-US" sz="600" dirty="0" err="1"/>
                        <a:t>string,from_string</a:t>
                      </a:r>
                      <a:r>
                        <a:rPr lang="en-US" sz="600" dirty="0"/>
                        <a:t>,</a:t>
                      </a:r>
                      <a:br>
                        <a:rPr lang="en-US" sz="600" dirty="0"/>
                      </a:br>
                      <a:r>
                        <a:rPr lang="en-US" sz="600" dirty="0" err="1"/>
                        <a:t>new_string</a:t>
                      </a:r>
                      <a:r>
                        <a:rPr lang="en-US" sz="600" dirty="0"/>
                        <a:t>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Replaces all occurrences of a substring within a string, with a new substring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replace('MyIndia','India','Country India')=</a:t>
                      </a:r>
                      <a:br>
                        <a:rPr lang="en-US" sz="600"/>
                      </a:br>
                      <a:r>
                        <a:rPr lang="en-US" sz="600"/>
                        <a:t>My Country India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2215"/>
                  </a:ext>
                </a:extLst>
              </a:tr>
              <a:tr h="224631">
                <a:tc>
                  <a:txBody>
                    <a:bodyPr/>
                    <a:lstStyle/>
                    <a:p>
                      <a:r>
                        <a:rPr lang="en-US" sz="600" dirty="0" err="1"/>
                        <a:t>substr</a:t>
                      </a:r>
                      <a:r>
                        <a:rPr lang="en-US" sz="600" dirty="0"/>
                        <a:t>(</a:t>
                      </a:r>
                      <a:r>
                        <a:rPr lang="en-US" sz="600" dirty="0" err="1"/>
                        <a:t>string,position</a:t>
                      </a:r>
                      <a:r>
                        <a:rPr lang="en-US" sz="600" dirty="0"/>
                        <a:t>,</a:t>
                      </a:r>
                      <a:br>
                        <a:rPr lang="en-US" sz="600" dirty="0"/>
                      </a:br>
                      <a:r>
                        <a:rPr lang="en-US" sz="600" dirty="0"/>
                        <a:t>length)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Extracts a substring from a string (starting at any position)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/>
                        <a:t>substr(’Know-IT’,3,4)= ow-I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807490"/>
                  </a:ext>
                </a:extLst>
              </a:tr>
              <a:tr h="114138">
                <a:tc>
                  <a:txBody>
                    <a:bodyPr/>
                    <a:lstStyle/>
                    <a:p>
                      <a:r>
                        <a:rPr lang="en-US" sz="600" dirty="0"/>
                        <a:t>substring(</a:t>
                      </a:r>
                      <a:r>
                        <a:rPr lang="en-US" sz="600" dirty="0" err="1"/>
                        <a:t>string,position,length</a:t>
                      </a:r>
                      <a:r>
                        <a:rPr lang="en-US" sz="600" dirty="0"/>
                        <a:t>)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Extracts a 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 err="1"/>
                        <a:t>substr</a:t>
                      </a:r>
                      <a:r>
                        <a:rPr lang="en-US" sz="600" dirty="0"/>
                        <a:t>(’Know-IT’,3,4)= ow-I</a:t>
                      </a:r>
                    </a:p>
                  </a:txBody>
                  <a:tcPr marL="3016" marR="3016" marT="3016" marB="3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5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6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2400"/>
            <a:ext cx="181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4. Date 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Functions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762000"/>
            <a:ext cx="601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functions are single row functions (scalar).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functions </a:t>
            </a:r>
            <a:r>
              <a:rPr lang="en-US" dirty="0"/>
              <a:t>are used to handle date type data.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are commonly  used data  </a:t>
            </a:r>
            <a:r>
              <a:rPr lang="en-US" dirty="0"/>
              <a:t> </a:t>
            </a:r>
            <a:r>
              <a:rPr lang="en-US" dirty="0" smtClean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33439"/>
              </p:ext>
            </p:extLst>
          </p:nvPr>
        </p:nvGraphicFramePr>
        <p:xfrm>
          <a:off x="685800" y="1676400"/>
          <a:ext cx="4876800" cy="4525964"/>
        </p:xfrm>
        <a:graphic>
          <a:graphicData uri="http://schemas.openxmlformats.org/drawingml/2006/table">
            <a:tbl>
              <a:tblPr/>
              <a:tblGrid>
                <a:gridCol w="4876800">
                  <a:extLst>
                    <a:ext uri="{9D8B030D-6E8A-4147-A177-3AD203B41FA5}">
                      <a16:colId xmlns:a16="http://schemas.microsoft.com/office/drawing/2014/main" val="2063918221"/>
                    </a:ext>
                  </a:extLst>
                </a:gridCol>
              </a:tblGrid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curdate()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96367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current_date()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149743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now()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661124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sysdate()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338917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date_format(date, format)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545448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datediff(date1,date2)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018368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curtime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988450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date()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621664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extract()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970490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hour()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105916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year()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236860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day()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292687"/>
                  </a:ext>
                </a:extLst>
              </a:tr>
              <a:tr h="5171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effectLst/>
                        </a:rPr>
                        <a:t>date_add</a:t>
                      </a: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 err="1" smtClean="0">
                          <a:effectLst/>
                        </a:rPr>
                        <a:t>date,INTERVAL</a:t>
                      </a:r>
                      <a:r>
                        <a:rPr lang="en-US" sz="1600" dirty="0" smtClean="0">
                          <a:effectLst/>
                        </a:rPr>
                        <a:t> value </a:t>
                      </a:r>
                      <a:r>
                        <a:rPr lang="en-US" sz="1600" dirty="0" err="1">
                          <a:effectLst/>
                        </a:rPr>
                        <a:t>addunit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019177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>
                          <a:effectLst/>
                        </a:rPr>
                        <a:t>current_timestamp()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43935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dayofweek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645605"/>
                  </a:ext>
                </a:extLst>
              </a:tr>
              <a:tr h="26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>
                          <a:effectLst/>
                        </a:rPr>
                        <a:t>last_day</a:t>
                      </a:r>
                      <a:r>
                        <a:rPr lang="en-US" sz="1600" dirty="0">
                          <a:effectLst/>
                        </a:rPr>
                        <a:t>('2024-01-12')</a:t>
                      </a:r>
                    </a:p>
                  </a:txBody>
                  <a:tcPr marL="8677" marR="8677" marT="8677" marB="867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457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1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237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5.  </a:t>
            </a:r>
            <a:r>
              <a:rPr lang="en-US" dirty="0">
                <a:solidFill>
                  <a:schemeClr val="bg1"/>
                </a:solidFill>
                <a:sym typeface="+mn-ea"/>
              </a:rPr>
              <a:t>Aggregate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91228"/>
              </p:ext>
            </p:extLst>
          </p:nvPr>
        </p:nvGraphicFramePr>
        <p:xfrm>
          <a:off x="0" y="838200"/>
          <a:ext cx="7753350" cy="4716303"/>
        </p:xfrm>
        <a:graphic>
          <a:graphicData uri="http://schemas.openxmlformats.org/drawingml/2006/table">
            <a:tbl>
              <a:tblPr/>
              <a:tblGrid>
                <a:gridCol w="7753350">
                  <a:extLst>
                    <a:ext uri="{9D8B030D-6E8A-4147-A177-3AD203B41FA5}">
                      <a16:colId xmlns:a16="http://schemas.microsoft.com/office/drawing/2014/main" val="324148425"/>
                    </a:ext>
                  </a:extLst>
                </a:gridCol>
              </a:tblGrid>
              <a:tr h="7364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Aggregate functions are used to perform any action on group of rows. 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Following are the</a:t>
                      </a:r>
                      <a:r>
                        <a:rPr lang="en-US" baseline="0" dirty="0" smtClean="0">
                          <a:effectLst/>
                        </a:rPr>
                        <a:t> aggregate functions given by MySQL…</a:t>
                      </a:r>
                    </a:p>
                    <a:p>
                      <a:r>
                        <a:rPr lang="en-US" baseline="0" dirty="0" smtClean="0">
                          <a:effectLst/>
                        </a:rPr>
                        <a:t>            </a:t>
                      </a:r>
                      <a:r>
                        <a:rPr lang="en-US" dirty="0" smtClean="0">
                          <a:effectLst/>
                        </a:rPr>
                        <a:t>Sum()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490252"/>
                  </a:ext>
                </a:extLst>
              </a:tr>
              <a:tr h="73644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            </a:t>
                      </a:r>
                      <a:r>
                        <a:rPr lang="en-US" dirty="0" err="1" smtClean="0">
                          <a:effectLst/>
                        </a:rPr>
                        <a:t>avg</a:t>
                      </a:r>
                      <a:r>
                        <a:rPr lang="en-US" dirty="0" smtClean="0">
                          <a:effectLst/>
                        </a:rPr>
                        <a:t>() </a:t>
                      </a:r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270039"/>
                  </a:ext>
                </a:extLst>
              </a:tr>
              <a:tr h="73644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            min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903803"/>
                  </a:ext>
                </a:extLst>
              </a:tr>
              <a:tr h="73644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            max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866561"/>
                  </a:ext>
                </a:extLst>
              </a:tr>
              <a:tr h="736441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            count()</a:t>
                      </a:r>
                    </a:p>
                    <a:p>
                      <a:endParaRPr lang="en-US" dirty="0" smtClean="0">
                        <a:effectLst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Conditions on aggregate functions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effectLst/>
                        </a:rPr>
                        <a:t>     Having clause</a:t>
                      </a:r>
                    </a:p>
                    <a:p>
                      <a:endParaRPr lang="en-US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19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9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1304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sym typeface="+mn-ea"/>
              </a:rPr>
              <a:t>6. Summary</a:t>
            </a:r>
            <a:endParaRPr lang="en-US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914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What are In-Built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Number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String functions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Date </a:t>
            </a:r>
            <a:r>
              <a:rPr lang="en-US" dirty="0" err="1">
                <a:sym typeface="+mn-ea"/>
              </a:rPr>
              <a:t>Fuctions</a:t>
            </a:r>
            <a:endParaRPr lang="en-US" dirty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 Aggregate Functions</a:t>
            </a:r>
          </a:p>
          <a:p>
            <a:endParaRPr lang="en-US"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472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152</TotalTime>
  <Words>504</Words>
  <Application>Microsoft Office PowerPoint</Application>
  <PresentationFormat>On-screen Show (4:3)</PresentationFormat>
  <Paragraphs>154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object-technologies-template</vt:lpstr>
      <vt:lpstr>In-Built Functions in MySQL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949</cp:revision>
  <dcterms:created xsi:type="dcterms:W3CDTF">2011-08-02T13:33:00Z</dcterms:created>
  <dcterms:modified xsi:type="dcterms:W3CDTF">2024-08-26T10:00:06Z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1033-11.2.0.9669</vt:lpwstr>
  </property>
</Properties>
</file>