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569200" cy="10693400"/>
  <p:notesSz cx="75692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dio.app/" TargetMode="External"/><Relationship Id="rId3" Type="http://schemas.openxmlformats.org/officeDocument/2006/relationships/hyperlink" Target="https://doi.org/10.1109/ICDSA53636.2021.9659701" TargetMode="External"/><Relationship Id="rId7" Type="http://schemas.openxmlformats.org/officeDocument/2006/relationships/hyperlink" Target="https://aclanthology.org/D14-1181/" TargetMode="External"/><Relationship Id="rId2" Type="http://schemas.openxmlformats.org/officeDocument/2006/relationships/hyperlink" Target="https://doi.org/10.1007/s11042-021-11782-z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irect.mit.edu/neco/article-abstract/9/8/1735/6109/Long-Short-Term-Memory?redirectedFrom=fulltext" TargetMode="External"/><Relationship Id="rId5" Type="http://schemas.openxmlformats.org/officeDocument/2006/relationships/hyperlink" Target="https://www.kaggle.com/datasets/hammadjavaid/6992-labeled-meme-images-dataset" TargetMode="External"/><Relationship Id="rId4" Type="http://schemas.openxmlformats.org/officeDocument/2006/relationships/hyperlink" Target="https://doi.org/10.1145/36053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274" y="1608587"/>
            <a:ext cx="3199765" cy="13855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15950" marR="5080" indent="-603885">
              <a:lnSpc>
                <a:spcPct val="103400"/>
              </a:lnSpc>
              <a:spcBef>
                <a:spcPts val="40"/>
              </a:spcBef>
            </a:pPr>
            <a:r>
              <a:rPr sz="1450" b="1" spc="-20" dirty="0">
                <a:latin typeface="Times New Roman"/>
                <a:cs typeface="Times New Roman"/>
              </a:rPr>
              <a:t>MULTIMODAL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MOOD</a:t>
            </a:r>
            <a:r>
              <a:rPr sz="1450" b="1" spc="-20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PREDICTION </a:t>
            </a:r>
            <a:r>
              <a:rPr sz="1450" b="1" dirty="0">
                <a:latin typeface="Times New Roman"/>
                <a:cs typeface="Times New Roman"/>
              </a:rPr>
              <a:t>USING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MEME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IMAGES</a:t>
            </a:r>
            <a:endParaRPr sz="1450">
              <a:latin typeface="Times New Roman"/>
              <a:cs typeface="Times New Roman"/>
            </a:endParaRPr>
          </a:p>
          <a:p>
            <a:pPr marL="652145">
              <a:lnSpc>
                <a:spcPct val="100000"/>
              </a:lnSpc>
              <a:spcBef>
                <a:spcPts val="855"/>
              </a:spcBef>
            </a:pPr>
            <a:r>
              <a:rPr sz="1350" b="1" dirty="0">
                <a:latin typeface="Times New Roman"/>
                <a:cs typeface="Times New Roman"/>
              </a:rPr>
              <a:t>PROJECT </a:t>
            </a:r>
            <a:r>
              <a:rPr sz="1350" b="1" spc="-10" dirty="0">
                <a:latin typeface="Times New Roman"/>
                <a:cs typeface="Times New Roman"/>
              </a:rPr>
              <a:t>REPORT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350">
              <a:latin typeface="Times New Roman"/>
              <a:cs typeface="Times New Roman"/>
            </a:endParaRPr>
          </a:p>
          <a:p>
            <a:pPr marL="849630">
              <a:lnSpc>
                <a:spcPct val="100000"/>
              </a:lnSpc>
            </a:pPr>
            <a:r>
              <a:rPr sz="1350" b="1" i="1" dirty="0">
                <a:latin typeface="Times New Roman"/>
                <a:cs typeface="Times New Roman"/>
              </a:rPr>
              <a:t>Submitted </a:t>
            </a:r>
            <a:r>
              <a:rPr sz="1350" b="1" i="1" spc="-25" dirty="0">
                <a:latin typeface="Times New Roman"/>
                <a:cs typeface="Times New Roman"/>
              </a:rPr>
              <a:t>by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82275" y="3430405"/>
          <a:ext cx="1374775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207645">
                        <a:lnSpc>
                          <a:spcPts val="1689"/>
                        </a:lnSpc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SHANTHI</a:t>
                      </a:r>
                      <a:r>
                        <a:rPr sz="155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31750">
                        <a:lnSpc>
                          <a:spcPts val="1785"/>
                        </a:lnSpc>
                        <a:spcBef>
                          <a:spcPts val="550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(715523243052)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60449" y="4857379"/>
            <a:ext cx="4772660" cy="25482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191135" algn="ctr">
              <a:lnSpc>
                <a:spcPct val="100000"/>
              </a:lnSpc>
              <a:spcBef>
                <a:spcPts val="760"/>
              </a:spcBef>
            </a:pPr>
            <a:r>
              <a:rPr sz="1250" b="1" i="1" dirty="0">
                <a:latin typeface="Times New Roman"/>
                <a:cs typeface="Times New Roman"/>
              </a:rPr>
              <a:t>in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partial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spc="-10" dirty="0">
                <a:latin typeface="Times New Roman"/>
                <a:cs typeface="Times New Roman"/>
              </a:rPr>
              <a:t>fulfilment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for</a:t>
            </a:r>
            <a:r>
              <a:rPr sz="1250" b="1" i="1" spc="-20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the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award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of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the</a:t>
            </a:r>
            <a:r>
              <a:rPr sz="1250" b="1" i="1" spc="-20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degree</a:t>
            </a:r>
            <a:r>
              <a:rPr sz="1250" b="1" i="1" spc="-25" dirty="0">
                <a:latin typeface="Times New Roman"/>
                <a:cs typeface="Times New Roman"/>
              </a:rPr>
              <a:t> </a:t>
            </a:r>
            <a:r>
              <a:rPr sz="1250" b="1" i="1" spc="-35" dirty="0">
                <a:latin typeface="Times New Roman"/>
                <a:cs typeface="Times New Roman"/>
              </a:rPr>
              <a:t>of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450" b="1" dirty="0">
                <a:latin typeface="Times New Roman"/>
                <a:cs typeface="Times New Roman"/>
              </a:rPr>
              <a:t>BACHELOR</a:t>
            </a:r>
            <a:r>
              <a:rPr sz="1450" b="1" spc="-5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OF</a:t>
            </a:r>
            <a:r>
              <a:rPr sz="1450" b="1" spc="-4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TECHNOLOGY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1470"/>
              </a:lnSpc>
              <a:spcBef>
                <a:spcPts val="875"/>
              </a:spcBef>
            </a:pPr>
            <a:r>
              <a:rPr sz="1250" b="1" spc="-25" dirty="0">
                <a:latin typeface="Times New Roman"/>
                <a:cs typeface="Times New Roman"/>
              </a:rPr>
              <a:t>IN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ts val="1470"/>
              </a:lnSpc>
            </a:pPr>
            <a:r>
              <a:rPr sz="1250" b="1" spc="-10" dirty="0">
                <a:latin typeface="Times New Roman"/>
                <a:cs typeface="Times New Roman"/>
              </a:rPr>
              <a:t>ARTIFICIAL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INTELLIGENCE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AND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50" dirty="0">
                <a:latin typeface="Times New Roman"/>
                <a:cs typeface="Times New Roman"/>
              </a:rPr>
              <a:t>DATA</a:t>
            </a:r>
            <a:r>
              <a:rPr sz="1250" b="1" spc="-10" dirty="0">
                <a:latin typeface="Times New Roman"/>
                <a:cs typeface="Times New Roman"/>
              </a:rPr>
              <a:t> SCIENCE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50">
              <a:latin typeface="Times New Roman"/>
              <a:cs typeface="Times New Roman"/>
            </a:endParaRPr>
          </a:p>
          <a:p>
            <a:pPr marL="12065" marR="5080" algn="ctr">
              <a:lnSpc>
                <a:spcPct val="144500"/>
              </a:lnSpc>
            </a:pPr>
            <a:r>
              <a:rPr sz="1250" b="1" dirty="0">
                <a:latin typeface="Times New Roman"/>
                <a:cs typeface="Times New Roman"/>
              </a:rPr>
              <a:t>PSG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INSTITUTE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OF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TECHNOLOGY</a:t>
            </a:r>
            <a:r>
              <a:rPr sz="1250" b="1" spc="-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AND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APPLIED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RESEARCH, </a:t>
            </a:r>
            <a:r>
              <a:rPr sz="1250" b="1" spc="-20" dirty="0">
                <a:latin typeface="Times New Roman"/>
                <a:cs typeface="Times New Roman"/>
              </a:rPr>
              <a:t>COIMBATORE</a:t>
            </a:r>
            <a:r>
              <a:rPr sz="1250" b="1" spc="-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-</a:t>
            </a:r>
            <a:r>
              <a:rPr sz="1250" b="1" spc="-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641</a:t>
            </a:r>
            <a:r>
              <a:rPr sz="1250" b="1" spc="-10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062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50" b="1" dirty="0">
                <a:latin typeface="Times New Roman"/>
                <a:cs typeface="Times New Roman"/>
              </a:rPr>
              <a:t>ANNA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UNIVERSITY: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CHENNAI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-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600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25" dirty="0">
                <a:latin typeface="Times New Roman"/>
                <a:cs typeface="Times New Roman"/>
              </a:rPr>
              <a:t>025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8662" y="9385517"/>
            <a:ext cx="8591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JUNE </a:t>
            </a:r>
            <a:r>
              <a:rPr sz="1350" b="1" spc="-20" dirty="0">
                <a:latin typeface="Times New Roman"/>
                <a:cs typeface="Times New Roman"/>
              </a:rPr>
              <a:t>2025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455" y="1600200"/>
            <a:ext cx="847725" cy="847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780" y="1609725"/>
            <a:ext cx="6762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72929"/>
            <a:ext cx="6066155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aims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full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context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thus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outperforming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baselines.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However,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limited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optimal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strategies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remain,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motivating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continued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exploration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refinement.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2673412"/>
            <a:ext cx="6041390" cy="762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lvl="1" indent="-30289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15595" algn="l"/>
              </a:tabLst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600" b="1" spc="-9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Review</a:t>
            </a:r>
            <a:endParaRPr sz="1600">
              <a:latin typeface="Times New Roman"/>
              <a:cs typeface="Times New Roman"/>
            </a:endParaRPr>
          </a:p>
          <a:p>
            <a:pPr marL="12700" marR="9525">
              <a:lnSpc>
                <a:spcPct val="110200"/>
              </a:lnSpc>
              <a:spcBef>
                <a:spcPts val="1235"/>
              </a:spcBef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address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novel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framework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jointly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Bidirectional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Long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Short-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Term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Memory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(BiLSTM)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(Conv1D)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capture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local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linguistic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Simultaneously,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resized,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normalized,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(CNN)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expressions,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objects,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background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context.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passed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category—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negative,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enables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complementary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cues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critical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given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intertwined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semantics.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Key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advantages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 marL="469900" marR="247650" lvl="2" indent="-228600">
              <a:lnSpc>
                <a:spcPct val="110300"/>
              </a:lnSpc>
              <a:spcBef>
                <a:spcPts val="1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Understanding: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information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richer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interpretation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beyond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unimodal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limitations.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247015" lvl="2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Extraction: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tailored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spatial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404495" lvl="2" indent="-228600">
              <a:lnSpc>
                <a:spcPct val="1103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Scalability: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work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publicly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available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dataset,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supporting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potential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extensions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larger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diverse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293370" lvl="2" indent="-228600">
              <a:lnSpc>
                <a:spcPct val="1102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Practical</a:t>
            </a:r>
            <a:r>
              <a:rPr sz="14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Relevance:</a:t>
            </a:r>
            <a:r>
              <a:rPr sz="14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Applicable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moderation,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engagement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psychology.</a:t>
            </a:r>
            <a:endParaRPr sz="1400">
              <a:latin typeface="Times New Roman"/>
              <a:cs typeface="Times New Roman"/>
            </a:endParaRPr>
          </a:p>
          <a:p>
            <a:pPr marL="12700" marR="28638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Despite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achieving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approximately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73.83%,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faces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indicated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lower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test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(~28.88%).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highlights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areas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improvement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regularization,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augmentation,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strategies.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72929"/>
            <a:ext cx="6052185" cy="73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foundational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automated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opens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pathways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research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incorporating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attention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mechanisms,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pretrained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embeddings,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transformer-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2437445"/>
            <a:ext cx="6137910" cy="679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1.4</a:t>
            </a:r>
            <a:r>
              <a:rPr sz="16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Benefits</a:t>
            </a:r>
            <a:r>
              <a:rPr sz="17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7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7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endParaRPr sz="1700">
              <a:latin typeface="Times New Roman"/>
              <a:cs typeface="Times New Roman"/>
            </a:endParaRPr>
          </a:p>
          <a:p>
            <a:pPr marL="469900" marR="98425" indent="-228600">
              <a:lnSpc>
                <a:spcPct val="110200"/>
              </a:lnSpc>
              <a:spcBef>
                <a:spcPts val="126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Detection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Accuracy: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richer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leading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accurate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compared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unimodal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approaches.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19685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Content: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heavily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interplay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between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text;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helps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interpreting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such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complex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2413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Moderation: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Automated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assist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platforms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filtering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flagging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tone,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helping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maintain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safer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online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Engagement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Analysis: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Brands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marketers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insights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better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audience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tailor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campaigns accordingly.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25654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Support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Psychological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Research: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offers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tools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trends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commentary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memes,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aiding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studies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psychology.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42545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Scalable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Cost-effective: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widely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available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data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without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requiring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expensive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equipment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invasive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procedures,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making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it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accessible</a:t>
            </a:r>
            <a:r>
              <a:rPr sz="1400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large-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scale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deployment.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36449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Foundation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Innovations: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groundwork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opening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paths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newer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techniques.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6116955" cy="866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lvl="1" indent="-4565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69265" algn="l"/>
              </a:tabLst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Scope</a:t>
            </a:r>
            <a:r>
              <a:rPr sz="16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Motivation</a:t>
            </a:r>
            <a:endParaRPr sz="1600">
              <a:latin typeface="Times New Roman"/>
              <a:cs typeface="Times New Roman"/>
            </a:endParaRPr>
          </a:p>
          <a:p>
            <a:pPr marL="441325" lvl="2" indent="-428625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441325" algn="l"/>
              </a:tabLst>
            </a:pP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Scope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4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scope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encompasses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development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that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integrates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positive,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categories.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focuses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on:</a:t>
            </a:r>
            <a:endParaRPr sz="1300">
              <a:latin typeface="Times New Roman"/>
              <a:cs typeface="Times New Roman"/>
            </a:endParaRPr>
          </a:p>
          <a:p>
            <a:pPr marL="469900" marR="220979" lvl="3" indent="-228600">
              <a:lnSpc>
                <a:spcPct val="1103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Conv1D layers.</a:t>
            </a: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25"/>
              </a:spcBef>
              <a:buClr>
                <a:srgbClr val="1B1B1B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469900" marR="350520" lvl="3" indent="-228600">
              <a:lnSpc>
                <a:spcPct val="1103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via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Neural Network.</a:t>
            </a: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29"/>
              </a:spcBef>
              <a:buClr>
                <a:srgbClr val="1B1B1B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469900" marR="203200" lvl="3" indent="-228600">
              <a:lnSpc>
                <a:spcPct val="1103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followed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network layers.</a:t>
            </a:r>
            <a:endParaRPr sz="13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29"/>
              </a:spcBef>
              <a:buClr>
                <a:srgbClr val="1B1B1B"/>
              </a:buClr>
              <a:buFont typeface="Microsoft Sans Serif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469900" marR="638810" lvl="3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Evaluation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annotations</a:t>
            </a:r>
            <a:endParaRPr sz="1300">
              <a:latin typeface="Times New Roman"/>
              <a:cs typeface="Times New Roman"/>
            </a:endParaRPr>
          </a:p>
          <a:p>
            <a:pPr marL="12700" marR="82550">
              <a:lnSpc>
                <a:spcPct val="110200"/>
              </a:lnSpc>
              <a:spcBef>
                <a:spcPts val="120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designed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scalable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adaptable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deployment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as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moderation,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marketing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analytics,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psychological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studies.</a:t>
            </a:r>
            <a:r>
              <a:rPr sz="13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While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current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work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limited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static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framework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sets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foundation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future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enhancements,</a:t>
            </a:r>
            <a:r>
              <a:rPr sz="13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including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attention-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techniques,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transformer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models,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emotion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recognition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videos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GIFs.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lvl="2" indent="-4572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Motivation</a:t>
            </a:r>
            <a:endParaRPr sz="1500">
              <a:latin typeface="Times New Roman"/>
              <a:cs typeface="Times New Roman"/>
            </a:endParaRPr>
          </a:p>
          <a:p>
            <a:pPr marL="12700" marR="198120">
              <a:lnSpc>
                <a:spcPct val="110200"/>
              </a:lnSpc>
              <a:spcBef>
                <a:spcPts val="124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have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become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one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most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popular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forms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communication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media,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often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expressing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complex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emotions,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opinions,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cultural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commentary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combination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images.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However,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conveyed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memes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poses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unique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challenge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due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inherently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nature.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Traditional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sentiment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methods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focus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solely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tend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misinterpret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intended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emotion,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especially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when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sarcasm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subtle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involved.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motivated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build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robust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jointly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analyze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both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elements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accurately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meme.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leveraging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techniques,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aims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overcome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3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limitations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unimodal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approaches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provide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better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insight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online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expression.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has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important implications</a:t>
            </a:r>
            <a:r>
              <a:rPr sz="13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moderation,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engagement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analysis,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3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research.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428129"/>
            <a:ext cx="6108700" cy="857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lvl="1" indent="-30289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5595" algn="l"/>
              </a:tabLst>
            </a:pP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Objectives</a:t>
            </a:r>
            <a:endParaRPr sz="1600">
              <a:latin typeface="Times New Roman"/>
              <a:cs typeface="Times New Roman"/>
            </a:endParaRPr>
          </a:p>
          <a:p>
            <a:pPr marL="469265" marR="71755" indent="-228600">
              <a:lnSpc>
                <a:spcPct val="110200"/>
              </a:lnSpc>
              <a:spcBef>
                <a:spcPts val="1235"/>
              </a:spcBef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preprocess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clean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extraction.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161290" indent="-228600">
              <a:lnSpc>
                <a:spcPct val="110200"/>
              </a:lnSpc>
              <a:spcBef>
                <a:spcPts val="5"/>
              </a:spcBef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dual-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meaningful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layers.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185420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develop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(CNN)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180975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create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comprehensive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 representation.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116205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categories: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based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260350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evaluate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model’s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appropriate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metrics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analyze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overfitting.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624840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enhancements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improving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generalization,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methods,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regularization,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transfer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learning.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400">
              <a:latin typeface="Times New Roman"/>
              <a:cs typeface="Times New Roman"/>
            </a:endParaRPr>
          </a:p>
          <a:p>
            <a:pPr marL="441325" lvl="2" indent="-428625">
              <a:lnSpc>
                <a:spcPct val="100000"/>
              </a:lnSpc>
              <a:buAutoNum type="arabicPeriod"/>
              <a:tabLst>
                <a:tab pos="441325" algn="l"/>
              </a:tabLst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Organization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500" b="1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Thesis</a:t>
            </a:r>
            <a:endParaRPr sz="1500">
              <a:latin typeface="Times New Roman"/>
              <a:cs typeface="Times New Roman"/>
            </a:endParaRPr>
          </a:p>
          <a:p>
            <a:pPr marL="12700" marR="22860">
              <a:lnSpc>
                <a:spcPct val="110200"/>
              </a:lnSpc>
              <a:spcBef>
                <a:spcPts val="122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structured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comprehensive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background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development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evaluation:</a:t>
            </a:r>
            <a:endParaRPr sz="1400">
              <a:latin typeface="Times New Roman"/>
              <a:cs typeface="Times New Roman"/>
            </a:endParaRPr>
          </a:p>
          <a:p>
            <a:pPr marL="470534" lvl="3" indent="-229235" algn="just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Chapter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1: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469900" marR="5080" indent="43815" algn="just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Introduces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problem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outlines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motivation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scope,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presents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high-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overview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deep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470534" lvl="3" indent="-229235" algn="just">
              <a:lnSpc>
                <a:spcPct val="100000"/>
              </a:lnSpc>
              <a:spcBef>
                <a:spcPts val="1375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Chapter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2: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marL="469900" marR="464184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Describes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‘6992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Images’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project,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including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structure,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relevance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problem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domain.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355" y="1173599"/>
            <a:ext cx="5845810" cy="31540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935" indent="-229235" algn="just">
              <a:lnSpc>
                <a:spcPct val="100000"/>
              </a:lnSpc>
              <a:spcBef>
                <a:spcPts val="270"/>
              </a:spcBef>
              <a:buFont typeface="Microsoft Sans Serif"/>
              <a:buChar char="●"/>
              <a:tabLst>
                <a:tab pos="24193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Chapter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3: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241300" marR="231775" indent="43815" algn="just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Details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including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(BiLSTM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Conv1D),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branch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(custom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CNN),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strategy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endParaRPr sz="14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24193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Chapter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4: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  <a:p>
            <a:pPr marL="241300" marR="508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Covers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setup,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parameters,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evaluation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metrics,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results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obtained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testing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phases.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Discusses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gap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encountered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overfitting.</a:t>
            </a:r>
            <a:endParaRPr sz="14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24193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Chapter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5: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Conclusion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241300" marR="24892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Summarizes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contributions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evaluates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system's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limitations,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outlines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potential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directions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accuracy, scalability,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world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scenarios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4861024"/>
            <a:ext cx="603758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469265" algn="l"/>
              </a:tabLst>
            </a:pPr>
            <a:r>
              <a:rPr sz="17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LITERATURE</a:t>
            </a:r>
            <a:r>
              <a:rPr sz="17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SURVEY</a:t>
            </a:r>
            <a:endParaRPr sz="1700">
              <a:latin typeface="Times New Roman"/>
              <a:cs typeface="Times New Roman"/>
            </a:endParaRPr>
          </a:p>
          <a:p>
            <a:pPr marL="469265" lvl="1" indent="-456565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Background</a:t>
            </a:r>
            <a:r>
              <a:rPr sz="1600" b="1" spc="-9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Study</a:t>
            </a:r>
            <a:endParaRPr sz="1600">
              <a:latin typeface="Times New Roman"/>
              <a:cs typeface="Times New Roman"/>
            </a:endParaRPr>
          </a:p>
          <a:p>
            <a:pPr marL="12700" marR="114300">
              <a:lnSpc>
                <a:spcPct val="110200"/>
              </a:lnSpc>
              <a:spcBef>
                <a:spcPts val="1235"/>
              </a:spcBef>
            </a:pP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rise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have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become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powerful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communication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blends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opinions.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nature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makes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challenging,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traditional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unimodal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often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fail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context.</a:t>
            </a:r>
            <a:endParaRPr sz="1400">
              <a:latin typeface="Times New Roman"/>
              <a:cs typeface="Times New Roman"/>
            </a:endParaRPr>
          </a:p>
          <a:p>
            <a:pPr marL="12700" marR="20320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Earlier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research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focused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either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separately.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Text-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based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LSTM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traditional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often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misinterpret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sarcasm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without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Similarly,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behind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captions.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studies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have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explored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approaches.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Sharma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(2022)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used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ResNet-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50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combining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them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late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achieving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~68%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accuracy.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Ghosal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(2023)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transformer-based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performance,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but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required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large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heavy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computation.</a:t>
            </a:r>
            <a:endParaRPr sz="1400">
              <a:latin typeface="Times New Roman"/>
              <a:cs typeface="Times New Roman"/>
            </a:endParaRPr>
          </a:p>
          <a:p>
            <a:pPr marL="12700" marR="9017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works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highlight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importance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complexity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analysis.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However,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issues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misalignment,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generalization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remain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unresolved—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motivating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for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efficient,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scalable,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interpretable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solutions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2162"/>
            <a:ext cx="6144895" cy="914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SzPct val="94117"/>
              <a:buAutoNum type="arabicPlain" startAt="3"/>
              <a:tabLst>
                <a:tab pos="469265" algn="l"/>
              </a:tabLst>
            </a:pP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700" b="1" spc="-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spcBef>
                <a:spcPts val="1615"/>
              </a:spcBef>
              <a:buClr>
                <a:srgbClr val="1B1B1B"/>
              </a:buClr>
              <a:buSzPct val="93750"/>
              <a:buFont typeface="Times New Roman"/>
              <a:buAutoNum type="arabicPeriod"/>
              <a:tabLst>
                <a:tab pos="298450" algn="l"/>
              </a:tabLst>
            </a:pP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12700" marR="12065" indent="457200">
              <a:lnSpc>
                <a:spcPct val="110100"/>
              </a:lnSpc>
              <a:spcBef>
                <a:spcPts val="124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developed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information.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deep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Conv1D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allows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better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interpret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humor,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sarcasm,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often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unimodal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methods,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improving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contextual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500" spc="-10" dirty="0">
                <a:solidFill>
                  <a:srgbClr val="1B1B1B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spcBef>
                <a:spcPts val="1575"/>
              </a:spcBef>
              <a:buClr>
                <a:srgbClr val="1B1B1B"/>
              </a:buClr>
              <a:buSzPct val="93750"/>
              <a:buFont typeface="Times New Roman"/>
              <a:buAutoNum type="arabicPeriod" startAt="2"/>
              <a:tabLst>
                <a:tab pos="298450" algn="l"/>
              </a:tabLst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600" b="1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consists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6,992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sourced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from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Kaggle.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includes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static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paired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corresponding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textual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annotated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label: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resizing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normalization,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tokenized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padded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consistency.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diverse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linguistic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styles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simulating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world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representations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combined,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creating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comprehensive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suitable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spcBef>
                <a:spcPts val="1560"/>
              </a:spcBef>
              <a:buClr>
                <a:srgbClr val="1B1B1B"/>
              </a:buClr>
              <a:buSzPct val="93750"/>
              <a:buFont typeface="Times New Roman"/>
              <a:buAutoNum type="arabicPeriod" startAt="3"/>
              <a:tabLst>
                <a:tab pos="298450" algn="l"/>
              </a:tabLst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600" b="1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pipeline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multiple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components:</a:t>
            </a:r>
            <a:endParaRPr sz="1400">
              <a:latin typeface="Times New Roman"/>
              <a:cs typeface="Times New Roman"/>
            </a:endParaRPr>
          </a:p>
          <a:p>
            <a:pPr marL="12700" marR="241935">
              <a:lnSpc>
                <a:spcPct val="110200"/>
              </a:lnSpc>
            </a:pP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tokenized,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embedded,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BiLSTM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followed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sequential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local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semantic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12700" marR="202565">
              <a:lnSpc>
                <a:spcPct val="110200"/>
              </a:lnSpc>
              <a:spcBef>
                <a:spcPts val="120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normalized,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expressions,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objects,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scene context.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70534" lvl="2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unified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representation.</a:t>
            </a:r>
            <a:endParaRPr sz="1400">
              <a:latin typeface="Times New Roman"/>
              <a:cs typeface="Times New Roman"/>
            </a:endParaRPr>
          </a:p>
          <a:p>
            <a:pPr marL="469900" marR="229235" lvl="2" indent="-228600">
              <a:lnSpc>
                <a:spcPct val="1103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Fully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connected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into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categories.</a:t>
            </a:r>
            <a:endParaRPr sz="1400">
              <a:latin typeface="Times New Roman"/>
              <a:cs typeface="Times New Roman"/>
            </a:endParaRPr>
          </a:p>
          <a:p>
            <a:pPr marL="469900" marR="90805" lvl="2" indent="-228600">
              <a:lnSpc>
                <a:spcPct val="1103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dual-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tone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emotion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considered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robust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5893435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3.4</a:t>
            </a:r>
            <a:r>
              <a:rPr sz="15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Modules</a:t>
            </a:r>
            <a:r>
              <a:rPr sz="16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Implemented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300"/>
              </a:lnSpc>
              <a:spcBef>
                <a:spcPts val="124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Module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Cleans,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pads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prepare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modeling.</a:t>
            </a:r>
            <a:endParaRPr sz="1400">
              <a:latin typeface="Times New Roman"/>
              <a:cs typeface="Times New Roman"/>
            </a:endParaRPr>
          </a:p>
          <a:p>
            <a:pPr marL="469900" marR="116839" indent="-228600">
              <a:lnSpc>
                <a:spcPct val="1103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Module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fixed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size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suitable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marL="469900" marR="257175" indent="-228600">
              <a:lnSpc>
                <a:spcPct val="1103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Module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semantic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using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CNN.</a:t>
            </a:r>
            <a:endParaRPr sz="1400">
              <a:latin typeface="Times New Roman"/>
              <a:cs typeface="Times New Roman"/>
            </a:endParaRPr>
          </a:p>
          <a:p>
            <a:pPr marL="469900" marR="113664" indent="-228600">
              <a:lnSpc>
                <a:spcPct val="1103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Engine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feeds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them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 layer,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category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confidence.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3.5</a:t>
            </a:r>
            <a:r>
              <a:rPr sz="15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Tools</a:t>
            </a:r>
            <a:r>
              <a:rPr sz="16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6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Libraries</a:t>
            </a:r>
            <a:r>
              <a:rPr sz="16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615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TensorFlow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Keras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building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OpenCV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PIL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manipulation.</a:t>
            </a: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NumPy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Pandas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handling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numerical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operations.</a:t>
            </a: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NLTK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TensorFlow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1375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Matplotlib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Seaborn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visualizing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metrics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6781961"/>
            <a:ext cx="6108700" cy="227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lain" startAt="4"/>
              <a:tabLst>
                <a:tab pos="469265" algn="l"/>
              </a:tabLst>
            </a:pP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700" b="1" spc="-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DESIGN</a:t>
            </a:r>
            <a:endParaRPr sz="1700">
              <a:latin typeface="Times New Roman"/>
              <a:cs typeface="Times New Roman"/>
            </a:endParaRPr>
          </a:p>
          <a:p>
            <a:pPr marL="469265" lvl="1" indent="-456565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469265" algn="l"/>
              </a:tabLst>
            </a:pP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category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separate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linguistic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 contribute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prediction.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modular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optimized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ease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experimentation,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flexibility,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media..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6001385" cy="160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4.2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	System</a:t>
            </a:r>
            <a:r>
              <a:rPr sz="1600" b="1" spc="-6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consists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dual-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pipeline: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one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dedicated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another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streams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modular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setup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allows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targeted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improvements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strategies.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6762774"/>
            <a:ext cx="6080760" cy="336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4.1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4.2.1</a:t>
            </a:r>
            <a:r>
              <a:rPr sz="1500" b="1" spc="1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5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5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5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5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1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starts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acquiring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serve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primary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source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contains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two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key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components: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itself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provides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facial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expressions,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colors,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objects,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often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humor,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sarcasm,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critical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standard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formats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8037"/>
                </a:solidFill>
                <a:latin typeface="Courier New"/>
                <a:cs typeface="Courier New"/>
              </a:rPr>
              <a:t>.jpg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8037"/>
                </a:solidFill>
                <a:latin typeface="Courier New"/>
                <a:cs typeface="Courier New"/>
              </a:rPr>
              <a:t>.png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L="12700" marR="60325">
              <a:lnSpc>
                <a:spcPct val="112400"/>
              </a:lnSpc>
              <a:spcBef>
                <a:spcPts val="234"/>
              </a:spcBef>
            </a:pPr>
            <a:r>
              <a:rPr sz="1400" dirty="0">
                <a:solidFill>
                  <a:srgbClr val="178037"/>
                </a:solidFill>
                <a:latin typeface="Courier New"/>
                <a:cs typeface="Courier New"/>
              </a:rPr>
              <a:t>.jpeg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essential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clear,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legible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minimal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noise,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distortion,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occlusion.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Blurred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low-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resolution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those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unreadable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705" y="3374876"/>
            <a:ext cx="420052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72941"/>
            <a:ext cx="6142990" cy="816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either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accompanying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metadata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through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Optical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Character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Recognition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(OCR)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when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must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sufficiently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clean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well-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segmented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allow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subsequent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layers.</a:t>
            </a:r>
            <a:endParaRPr sz="1400">
              <a:latin typeface="Times New Roman"/>
              <a:cs typeface="Times New Roman"/>
            </a:endParaRPr>
          </a:p>
          <a:p>
            <a:pPr marL="12700" marR="5143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acquisition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forms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downstream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tasks.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quality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clarity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directly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affect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success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</a:pP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4.2.2</a:t>
            </a:r>
            <a:r>
              <a:rPr sz="1500" b="1" spc="2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endParaRPr sz="1500">
              <a:latin typeface="Times New Roman"/>
              <a:cs typeface="Times New Roman"/>
            </a:endParaRPr>
          </a:p>
          <a:p>
            <a:pPr marL="12700" marR="92075">
              <a:lnSpc>
                <a:spcPct val="110200"/>
              </a:lnSpc>
              <a:spcBef>
                <a:spcPts val="122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prepares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robust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training.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data:</a:t>
            </a:r>
            <a:endParaRPr sz="1400">
              <a:latin typeface="Times New Roman"/>
              <a:cs typeface="Times New Roman"/>
            </a:endParaRPr>
          </a:p>
          <a:p>
            <a:pPr marL="12700" marR="224790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first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fixed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resolution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224×224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pixels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maintain</a:t>
            </a:r>
            <a:r>
              <a:rPr sz="1400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consistency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samples</a:t>
            </a:r>
            <a:r>
              <a:rPr sz="1400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computational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complexity.</a:t>
            </a:r>
            <a:r>
              <a:rPr sz="1400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scaling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pixel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values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[0,1]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range,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helps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stabilize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training.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noise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clarity,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augmentation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techniques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random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rotations,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flips,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brightness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adjustments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be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optionally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during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better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diverse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styles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qualities.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data:</a:t>
            </a:r>
            <a:endParaRPr sz="1400">
              <a:latin typeface="Times New Roman"/>
              <a:cs typeface="Times New Roman"/>
            </a:endParaRPr>
          </a:p>
          <a:p>
            <a:pPr marL="12700" marR="14097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associated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cleaned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removing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special characters,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punctuation,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excessive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whitespace.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converted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sequences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defined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vocabulary,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followed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padding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fixed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length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enable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batch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standardization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helps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semantic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syntactic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relevant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endParaRPr sz="1400">
              <a:latin typeface="Times New Roman"/>
              <a:cs typeface="Times New Roman"/>
            </a:endParaRPr>
          </a:p>
          <a:p>
            <a:pPr marL="12700" marR="24447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standardizing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inputs,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pipeline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ensures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subsequent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uniform,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noise-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 system.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849"/>
            <a:ext cx="6080125" cy="595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4.2.3</a:t>
            </a:r>
            <a:r>
              <a:rPr sz="1500" b="1" spc="204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 Extraction</a:t>
            </a:r>
            <a:endParaRPr sz="1500">
              <a:latin typeface="Times New Roman"/>
              <a:cs typeface="Times New Roman"/>
            </a:endParaRPr>
          </a:p>
          <a:p>
            <a:pPr marL="12700" marR="17145">
              <a:lnSpc>
                <a:spcPct val="110200"/>
              </a:lnSpc>
              <a:spcBef>
                <a:spcPts val="121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After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corresponding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undergo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meaningful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indicative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mood.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2700" marR="14604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hierarchical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edges,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textures,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shapes,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color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Early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capture low-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contours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gradients,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higher-level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concepts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expressions,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objects,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background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elements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influence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perception.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2700" marR="17399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sequences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captures long-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range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dependencies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semantics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Subsequently,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local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gram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highlighting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important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phrases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or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sentiment-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carrying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text.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Fusion-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Ready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vectorized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representations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summarizing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embeddings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encode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complementary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information: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focuses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spatial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branch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captures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linguistic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nuance.</a:t>
            </a:r>
            <a:endParaRPr sz="1400">
              <a:latin typeface="Times New Roman"/>
              <a:cs typeface="Times New Roman"/>
            </a:endParaRPr>
          </a:p>
          <a:p>
            <a:pPr marL="12700" marR="211454">
              <a:lnSpc>
                <a:spcPct val="110200"/>
              </a:lnSpc>
              <a:spcBef>
                <a:spcPts val="1200"/>
              </a:spcBef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Together,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pipeline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inherent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enabling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robustly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expressed</a:t>
            </a:r>
            <a:r>
              <a:rPr sz="1400" spc="-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7685211"/>
            <a:ext cx="6139815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4.2.4</a:t>
            </a:r>
            <a:r>
              <a:rPr sz="1500" b="1" spc="19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5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Mapping</a:t>
            </a:r>
            <a:r>
              <a:rPr sz="15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5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80</a:t>
            </a:r>
            <a:r>
              <a:rPr sz="15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15"/>
              </a:spcBef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align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requirements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layer,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transformed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fixed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80-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dimensional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vector.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achieved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cyclic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mapping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strategy,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where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repeatedly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distributed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80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slots.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robustness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prevent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small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Gaussian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noise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added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during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mapping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simulating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natural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variation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preserves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essential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information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compatibility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downstream</a:t>
            </a:r>
            <a:r>
              <a:rPr sz="1400" spc="-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7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205" y="1304771"/>
            <a:ext cx="5755640" cy="1882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4010" algn="ctr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latin typeface="Times New Roman"/>
                <a:cs typeface="Times New Roman"/>
              </a:rPr>
              <a:t>ANNA</a:t>
            </a:r>
            <a:r>
              <a:rPr sz="1750" b="1" spc="-25" dirty="0">
                <a:latin typeface="Times New Roman"/>
                <a:cs typeface="Times New Roman"/>
              </a:rPr>
              <a:t> </a:t>
            </a:r>
            <a:r>
              <a:rPr sz="1750" b="1" spc="-20" dirty="0">
                <a:latin typeface="Times New Roman"/>
                <a:cs typeface="Times New Roman"/>
              </a:rPr>
              <a:t>UNIVERSITY: </a:t>
            </a:r>
            <a:r>
              <a:rPr sz="1750" b="1" dirty="0">
                <a:latin typeface="Times New Roman"/>
                <a:cs typeface="Times New Roman"/>
              </a:rPr>
              <a:t>CHENNAI</a:t>
            </a:r>
            <a:r>
              <a:rPr sz="1750" b="1" spc="-2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-</a:t>
            </a:r>
            <a:r>
              <a:rPr sz="1750" b="1" spc="-2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600</a:t>
            </a:r>
            <a:r>
              <a:rPr sz="1750" b="1" spc="-25" dirty="0">
                <a:latin typeface="Times New Roman"/>
                <a:cs typeface="Times New Roman"/>
              </a:rPr>
              <a:t> 025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750">
              <a:latin typeface="Times New Roman"/>
              <a:cs typeface="Times New Roman"/>
            </a:endParaRPr>
          </a:p>
          <a:p>
            <a:pPr marL="1546860" algn="just">
              <a:lnSpc>
                <a:spcPct val="100000"/>
              </a:lnSpc>
            </a:pPr>
            <a:r>
              <a:rPr sz="1550" b="1" spc="-10" dirty="0">
                <a:latin typeface="Times New Roman"/>
                <a:cs typeface="Times New Roman"/>
              </a:rPr>
              <a:t>BONAFIDE</a:t>
            </a:r>
            <a:r>
              <a:rPr sz="1550" b="1" spc="-2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CERTIFICATE</a:t>
            </a: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500"/>
              </a:lnSpc>
              <a:spcBef>
                <a:spcPts val="860"/>
              </a:spcBef>
            </a:pPr>
            <a:r>
              <a:rPr sz="1350" dirty="0">
                <a:latin typeface="Times New Roman"/>
                <a:cs typeface="Times New Roman"/>
              </a:rPr>
              <a:t>Certified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that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this</a:t>
            </a:r>
            <a:r>
              <a:rPr sz="1350" spc="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project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report</a:t>
            </a:r>
            <a:r>
              <a:rPr sz="1350" spc="9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“</a:t>
            </a:r>
            <a:r>
              <a:rPr sz="1250" b="1" dirty="0">
                <a:latin typeface="Times New Roman"/>
                <a:cs typeface="Times New Roman"/>
              </a:rPr>
              <a:t>MULTIMODAL</a:t>
            </a:r>
            <a:r>
              <a:rPr sz="1250" b="1" spc="9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MOOD</a:t>
            </a:r>
            <a:r>
              <a:rPr sz="1250" b="1" spc="9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PREDICTION</a:t>
            </a:r>
            <a:r>
              <a:rPr sz="1250" b="1" spc="9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USING </a:t>
            </a:r>
            <a:r>
              <a:rPr sz="1250" b="1" dirty="0">
                <a:latin typeface="Times New Roman"/>
                <a:cs typeface="Times New Roman"/>
              </a:rPr>
              <a:t>MEME</a:t>
            </a:r>
            <a:r>
              <a:rPr sz="1250" b="1" spc="27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IMAGES</a:t>
            </a:r>
            <a:r>
              <a:rPr sz="1350" b="1" dirty="0">
                <a:latin typeface="Times New Roman"/>
                <a:cs typeface="Times New Roman"/>
              </a:rPr>
              <a:t>”</a:t>
            </a:r>
            <a:r>
              <a:rPr sz="1350" b="1" spc="2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is</a:t>
            </a:r>
            <a:r>
              <a:rPr sz="1350" spc="2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2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bonafide</a:t>
            </a:r>
            <a:r>
              <a:rPr sz="1350" spc="2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work</a:t>
            </a:r>
            <a:r>
              <a:rPr sz="1350" spc="27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2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“Shanthi</a:t>
            </a:r>
            <a:r>
              <a:rPr sz="1350" b="1" spc="27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</a:t>
            </a:r>
            <a:r>
              <a:rPr sz="1350" b="1" spc="2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(715523243052)”</a:t>
            </a:r>
            <a:r>
              <a:rPr sz="1350" b="1" spc="204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who </a:t>
            </a:r>
            <a:r>
              <a:rPr sz="1350" dirty="0">
                <a:latin typeface="Times New Roman"/>
                <a:cs typeface="Times New Roman"/>
              </a:rPr>
              <a:t>carried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project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work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under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my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supervision.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18" y="3969884"/>
            <a:ext cx="170561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>
              <a:lnSpc>
                <a:spcPct val="1514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----------------------------</a:t>
            </a:r>
            <a:r>
              <a:rPr sz="1350" b="1" spc="-50" dirty="0">
                <a:latin typeface="Times New Roman"/>
                <a:cs typeface="Times New Roman"/>
              </a:rPr>
              <a:t>- </a:t>
            </a:r>
            <a:r>
              <a:rPr sz="1350" b="1" spc="-10" dirty="0">
                <a:latin typeface="Times New Roman"/>
                <a:cs typeface="Times New Roman"/>
              </a:rPr>
              <a:t>SIGNATURE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550" spc="-10" dirty="0">
                <a:latin typeface="Times New Roman"/>
                <a:cs typeface="Times New Roman"/>
              </a:rPr>
              <a:t>Dr.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S.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Kalarani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36" y="3969884"/>
            <a:ext cx="173863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>
              <a:lnSpc>
                <a:spcPct val="1514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-----------------------------</a:t>
            </a:r>
            <a:r>
              <a:rPr sz="1350" b="1" spc="-50" dirty="0">
                <a:latin typeface="Times New Roman"/>
                <a:cs typeface="Times New Roman"/>
              </a:rPr>
              <a:t>- </a:t>
            </a:r>
            <a:r>
              <a:rPr sz="1350" b="1" spc="-10" dirty="0">
                <a:latin typeface="Times New Roman"/>
                <a:cs typeface="Times New Roman"/>
              </a:rPr>
              <a:t>SIGNATURE</a:t>
            </a:r>
            <a:endParaRPr sz="13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780"/>
              </a:spcBef>
            </a:pPr>
            <a:r>
              <a:rPr sz="1550" dirty="0">
                <a:latin typeface="Times New Roman"/>
                <a:cs typeface="Times New Roman"/>
              </a:rPr>
              <a:t>Mrs.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K.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Sathya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05" y="5359493"/>
            <a:ext cx="2450465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HEAD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THE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DEPARTMENT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150" spc="-10" dirty="0">
                <a:latin typeface="Times New Roman"/>
                <a:cs typeface="Times New Roman"/>
              </a:rPr>
              <a:t>Professor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Head</a:t>
            </a:r>
            <a:endParaRPr sz="1150">
              <a:latin typeface="Times New Roman"/>
              <a:cs typeface="Times New Roman"/>
            </a:endParaRPr>
          </a:p>
          <a:p>
            <a:pPr marL="12700" marR="118745">
              <a:lnSpc>
                <a:spcPct val="152100"/>
              </a:lnSpc>
              <a:spcBef>
                <a:spcPts val="120"/>
              </a:spcBef>
            </a:pPr>
            <a:r>
              <a:rPr sz="1150" spc="-10" dirty="0">
                <a:latin typeface="Times New Roman"/>
                <a:cs typeface="Times New Roman"/>
              </a:rPr>
              <a:t>Artificial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Intelligence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Science </a:t>
            </a:r>
            <a:r>
              <a:rPr sz="1150" dirty="0">
                <a:latin typeface="Times New Roman"/>
                <a:cs typeface="Times New Roman"/>
              </a:rPr>
              <a:t>PSG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Institute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Technology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and </a:t>
            </a:r>
            <a:r>
              <a:rPr sz="1150" dirty="0">
                <a:latin typeface="Times New Roman"/>
                <a:cs typeface="Times New Roman"/>
              </a:rPr>
              <a:t>Applied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Research,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-10" dirty="0">
                <a:latin typeface="Times New Roman"/>
                <a:cs typeface="Times New Roman"/>
              </a:rPr>
              <a:t>Coimbatore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641 </a:t>
            </a:r>
            <a:r>
              <a:rPr sz="1150" spc="-25" dirty="0">
                <a:latin typeface="Times New Roman"/>
                <a:cs typeface="Times New Roman"/>
              </a:rPr>
              <a:t>062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995" y="5359493"/>
            <a:ext cx="249174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SUPERVISOR</a:t>
            </a:r>
            <a:endParaRPr sz="13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825"/>
              </a:spcBef>
            </a:pPr>
            <a:r>
              <a:rPr sz="1150" spc="-10" dirty="0">
                <a:latin typeface="Times New Roman"/>
                <a:cs typeface="Times New Roman"/>
              </a:rPr>
              <a:t>Assistant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Professor</a:t>
            </a:r>
            <a:endParaRPr sz="1150">
              <a:latin typeface="Times New Roman"/>
              <a:cs typeface="Times New Roman"/>
            </a:endParaRPr>
          </a:p>
          <a:p>
            <a:pPr marL="59690" marR="5080" indent="-25400">
              <a:lnSpc>
                <a:spcPct val="152100"/>
              </a:lnSpc>
              <a:spcBef>
                <a:spcPts val="120"/>
              </a:spcBef>
            </a:pPr>
            <a:r>
              <a:rPr sz="1150" spc="-10" dirty="0">
                <a:latin typeface="Times New Roman"/>
                <a:cs typeface="Times New Roman"/>
              </a:rPr>
              <a:t>Artificial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Intelligence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Science </a:t>
            </a:r>
            <a:r>
              <a:rPr sz="1150" dirty="0">
                <a:latin typeface="Times New Roman"/>
                <a:cs typeface="Times New Roman"/>
              </a:rPr>
              <a:t>PSG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Institute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Technology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Applied Research,</a:t>
            </a:r>
            <a:endParaRPr sz="11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760"/>
              </a:spcBef>
            </a:pPr>
            <a:r>
              <a:rPr sz="1150" spc="-10" dirty="0">
                <a:latin typeface="Times New Roman"/>
                <a:cs typeface="Times New Roman"/>
              </a:rPr>
              <a:t>Coimbatore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641 </a:t>
            </a:r>
            <a:r>
              <a:rPr sz="1150" spc="-25" dirty="0">
                <a:latin typeface="Times New Roman"/>
                <a:cs typeface="Times New Roman"/>
              </a:rPr>
              <a:t>062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205" y="7355266"/>
            <a:ext cx="57283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5000" algn="l"/>
              </a:tabLst>
            </a:pPr>
            <a:r>
              <a:rPr sz="1350" b="1" dirty="0">
                <a:latin typeface="Times New Roman"/>
                <a:cs typeface="Times New Roman"/>
              </a:rPr>
              <a:t>Submitted for the project </a:t>
            </a:r>
            <a:r>
              <a:rPr sz="1350" b="1" spc="-10" dirty="0">
                <a:latin typeface="Times New Roman"/>
                <a:cs typeface="Times New Roman"/>
              </a:rPr>
              <a:t>viva-</a:t>
            </a:r>
            <a:r>
              <a:rPr sz="1350" b="1" dirty="0">
                <a:latin typeface="Times New Roman"/>
                <a:cs typeface="Times New Roman"/>
              </a:rPr>
              <a:t>voce Examination held on</a:t>
            </a:r>
            <a:r>
              <a:rPr sz="1350" b="1" spc="35" dirty="0">
                <a:latin typeface="Times New Roman"/>
                <a:cs typeface="Times New Roman"/>
              </a:rPr>
              <a:t> </a:t>
            </a:r>
            <a:r>
              <a:rPr sz="13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205" y="7871487"/>
            <a:ext cx="2023745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9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----------------------------------</a:t>
            </a:r>
            <a:r>
              <a:rPr sz="1350" b="1" spc="-50" dirty="0">
                <a:latin typeface="Times New Roman"/>
                <a:cs typeface="Times New Roman"/>
              </a:rPr>
              <a:t>- </a:t>
            </a:r>
            <a:r>
              <a:rPr sz="1350" b="1" dirty="0">
                <a:latin typeface="Times New Roman"/>
                <a:cs typeface="Times New Roman"/>
              </a:rPr>
              <a:t>INTERNAL </a:t>
            </a:r>
            <a:r>
              <a:rPr sz="1350" b="1" spc="-10" dirty="0">
                <a:latin typeface="Times New Roman"/>
                <a:cs typeface="Times New Roman"/>
              </a:rPr>
              <a:t>EXAMINER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3354" y="7871487"/>
            <a:ext cx="2023745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 indent="-9525">
              <a:lnSpc>
                <a:spcPct val="1529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----------------------------------</a:t>
            </a:r>
            <a:r>
              <a:rPr sz="1350" b="1" spc="-50" dirty="0">
                <a:latin typeface="Times New Roman"/>
                <a:cs typeface="Times New Roman"/>
              </a:rPr>
              <a:t>- </a:t>
            </a:r>
            <a:r>
              <a:rPr sz="1350" b="1" dirty="0">
                <a:latin typeface="Times New Roman"/>
                <a:cs typeface="Times New Roman"/>
              </a:rPr>
              <a:t>EXTERNAL </a:t>
            </a:r>
            <a:r>
              <a:rPr sz="1350" b="1" spc="-10" dirty="0">
                <a:latin typeface="Times New Roman"/>
                <a:cs typeface="Times New Roman"/>
              </a:rPr>
              <a:t>EXAMINER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849"/>
            <a:ext cx="6103620" cy="588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4.2.5</a:t>
            </a:r>
            <a:r>
              <a:rPr sz="1500" b="1" spc="2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Model 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vector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three-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robustness:</a:t>
            </a:r>
            <a:endParaRPr sz="1400">
              <a:latin typeface="Times New Roman"/>
              <a:cs typeface="Times New Roman"/>
            </a:endParaRPr>
          </a:p>
          <a:p>
            <a:pPr marL="469900" marR="113664" indent="-228600">
              <a:lnSpc>
                <a:spcPct val="1102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Classifier: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textual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local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linguistic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relevant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Dropout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batch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help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overfitting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during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training.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Classifier: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passed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fully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connected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ReLU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activations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dropout,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enabling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complex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representations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associated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 moods.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325755" indent="-228600">
              <a:lnSpc>
                <a:spcPct val="1102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Stacker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Layer: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(probability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both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softmax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activation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produces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approach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complementary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strengths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classifiers,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improving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reliability.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5240">
              <a:lnSpc>
                <a:spcPct val="110200"/>
              </a:lnSpc>
              <a:spcBef>
                <a:spcPts val="5"/>
              </a:spcBef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prevent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early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stopping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during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halting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if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validation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does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after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defined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patience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period.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ensemble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setup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accurate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sensitive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limitations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any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single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7618238"/>
            <a:ext cx="6129655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4.2.6</a:t>
            </a:r>
            <a:r>
              <a:rPr sz="1500" b="1" spc="21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B1B1B"/>
                </a:solidFill>
                <a:latin typeface="Times New Roman"/>
                <a:cs typeface="Times New Roman"/>
              </a:rPr>
              <a:t>Interface</a:t>
            </a:r>
            <a:r>
              <a:rPr sz="1500" b="1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(Deployment)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1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user-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friendly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interface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built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Gradio,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lightweight</a:t>
            </a:r>
            <a:r>
              <a:rPr sz="1400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Python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library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creating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interactive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web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frontends.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interface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enables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upload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instantly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categorized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along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each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category.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simple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intuitive,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making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accessible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media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analysts,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moderators,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general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alike.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interface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supports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time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interaction,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showcasing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practical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applicability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beyond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theoretical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6135370" cy="558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4.3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	System</a:t>
            </a:r>
            <a:r>
              <a:rPr sz="1600" b="1" spc="-6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implementation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involves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multiple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coordinated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starting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acquisition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output.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datasets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undergo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standardize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inputs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all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samples.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resized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224×224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pixels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normalized,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captions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cleaned,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tokenized,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padded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fixed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length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enable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uniform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marL="12700" marR="13843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where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custom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hierarchical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spatial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patterns,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obtained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followed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encode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sequential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local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semantic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cues.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unified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 vector.</a:t>
            </a:r>
            <a:endParaRPr sz="1400">
              <a:latin typeface="Times New Roman"/>
              <a:cs typeface="Times New Roman"/>
            </a:endParaRPr>
          </a:p>
          <a:p>
            <a:pPr marL="12700" marR="5016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vector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module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consisting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classifier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CNN-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classifier.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early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stopping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prevent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prediction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probabilities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(stacker),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produces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ultimate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neutral.</a:t>
            </a:r>
            <a:endParaRPr sz="1400">
              <a:latin typeface="Times New Roman"/>
              <a:cs typeface="Times New Roman"/>
            </a:endParaRPr>
          </a:p>
          <a:p>
            <a:pPr marL="12700" marR="16383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entire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pipeline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deployed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Gradio,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intuitive,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time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interface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where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upload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modular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scalable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implementation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facilitates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easy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future enhancements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monitoring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moderation tools.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7313637"/>
            <a:ext cx="6144895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4.4</a:t>
            </a:r>
            <a:r>
              <a:rPr sz="16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6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presents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rich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sources,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together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complex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humor,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sarcasm,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positivity,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negativity.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fusing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aims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categories.</a:t>
            </a:r>
            <a:endParaRPr sz="1400">
              <a:latin typeface="Times New Roman"/>
              <a:cs typeface="Times New Roman"/>
            </a:endParaRPr>
          </a:p>
          <a:p>
            <a:pPr marL="12700" marR="2413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dual-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Conv1D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extraction.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fed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generate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mood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predictions.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employs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strategy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early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stopping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robustness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prevent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overfitting.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72954"/>
            <a:ext cx="604647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deployment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Gradio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create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interactive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web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interface,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allowing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upload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time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This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framework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offers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interpretable,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data-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driven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analysis,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moderation,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engagement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insights.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2933079"/>
            <a:ext cx="6115050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7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5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	OUTPUT</a:t>
            </a:r>
            <a:r>
              <a:rPr sz="17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7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10200"/>
              </a:lnSpc>
              <a:spcBef>
                <a:spcPts val="125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After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preprocessing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vector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model.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outputs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result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indicating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meme’s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positive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negative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along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each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category.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results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help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tone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demonstrate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model’s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complex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-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984" y="9344620"/>
            <a:ext cx="19462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5.1</a:t>
            </a:r>
            <a:r>
              <a:rPr sz="1300" spc="27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Negative</a:t>
            </a:r>
            <a:r>
              <a:rPr sz="13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649" y="5857911"/>
            <a:ext cx="6024630" cy="32564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4692"/>
            <a:ext cx="2148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-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5099397"/>
            <a:ext cx="397954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16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5.2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output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-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7708" y="8650138"/>
            <a:ext cx="2125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1B1B"/>
                </a:solidFill>
                <a:latin typeface="Times New Roman"/>
                <a:cs typeface="Times New Roman"/>
              </a:rPr>
              <a:t>Figure 5.3</a:t>
            </a:r>
            <a:r>
              <a:rPr sz="1500" spc="3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B1B1B"/>
                </a:solidFill>
                <a:latin typeface="Times New Roman"/>
                <a:cs typeface="Times New Roman"/>
              </a:rPr>
              <a:t>Neutral </a:t>
            </a:r>
            <a:r>
              <a:rPr sz="15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393" y="1671142"/>
            <a:ext cx="5992686" cy="31197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331" y="5938041"/>
            <a:ext cx="5999747" cy="23034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6108065" cy="488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Evaluation</a:t>
            </a:r>
            <a:endParaRPr sz="1600">
              <a:latin typeface="Times New Roman"/>
              <a:cs typeface="Times New Roman"/>
            </a:endParaRPr>
          </a:p>
          <a:p>
            <a:pPr marL="12700" marR="126364">
              <a:lnSpc>
                <a:spcPct val="110200"/>
              </a:lnSpc>
              <a:spcBef>
                <a:spcPts val="1235"/>
              </a:spcBef>
            </a:pP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assess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model’s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effectiveness,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ensemble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evaluated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test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containing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annotated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neutral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moods.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following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performance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metrics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were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recorded: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02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Accuracy: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73.83%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test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28.88%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(indicating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room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improvement)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338455" indent="-228600">
              <a:lnSpc>
                <a:spcPct val="1103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Precision: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75.2%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70.5%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68.4%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Neutral classes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buFont typeface="Microsoft Sans Serif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Recall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(Sensitivity):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72.8%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categories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1B1B1B"/>
              </a:buClr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buFont typeface="Microsoft Sans Serif"/>
              <a:buChar char="●"/>
              <a:tabLst>
                <a:tab pos="470534" algn="l"/>
              </a:tabLst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F1-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Score:</a:t>
            </a:r>
            <a:r>
              <a:rPr sz="14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71.3%,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reflecting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balanced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precision</a:t>
            </a:r>
            <a:r>
              <a:rPr sz="1400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recall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40029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results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demonstrate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model’s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potential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highlighting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enhancements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better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techniques,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augmentation,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alternative architectures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 generalization</a:t>
            </a:r>
            <a:r>
              <a:rPr sz="1400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unseen</a:t>
            </a:r>
            <a:r>
              <a:rPr sz="1400" spc="-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memes.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8355" y="9171731"/>
            <a:ext cx="3194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3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5.4</a:t>
            </a:r>
            <a:r>
              <a:rPr sz="13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3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300" spc="1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model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530" y="6450583"/>
            <a:ext cx="49530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955" y="1194692"/>
            <a:ext cx="2914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955" y="4499322"/>
            <a:ext cx="4990465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38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5.5</a:t>
            </a:r>
            <a:r>
              <a:rPr sz="1400" spc="3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755" y="8239075"/>
            <a:ext cx="6095365" cy="156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65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Figure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5.6</a:t>
            </a:r>
            <a:r>
              <a:rPr sz="1400" spc="3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Report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These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metrics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highlight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model’s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initial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though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gap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between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test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suggests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generalization.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balanced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precision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recall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indicate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reasonably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distinguish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between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negative,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solid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foundation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further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refinement.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905" y="1806723"/>
            <a:ext cx="4953000" cy="2438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755" y="5479826"/>
            <a:ext cx="52959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72954"/>
            <a:ext cx="5838825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Deployment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Gradio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accessibility,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allowing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anyone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upload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instant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scores.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simple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intuitive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web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interface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makes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suitable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time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testing,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educational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demonstrations,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tools.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2672556"/>
            <a:ext cx="6134735" cy="516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lain" startAt="6"/>
              <a:tabLst>
                <a:tab pos="469265" algn="l"/>
              </a:tabLst>
            </a:pP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CONCLUSION</a:t>
            </a:r>
            <a:r>
              <a:rPr sz="1700" b="1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700" b="1" spc="-5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1B1B1B"/>
                </a:solidFill>
                <a:latin typeface="Times New Roman"/>
                <a:cs typeface="Times New Roman"/>
              </a:rPr>
              <a:t>FUTURE</a:t>
            </a:r>
            <a:r>
              <a:rPr sz="1700" b="1" spc="-6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WORKS</a:t>
            </a:r>
            <a:endParaRPr sz="1700">
              <a:latin typeface="Times New Roman"/>
              <a:cs typeface="Times New Roman"/>
            </a:endParaRPr>
          </a:p>
          <a:p>
            <a:pPr marL="469265" lvl="1" indent="-456565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469265" algn="l"/>
              </a:tabLst>
            </a:pP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  <a:p>
            <a:pPr marL="12700" marR="226695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study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introduced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components.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utilized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dual-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architecture,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BiLSTM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+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Conv1D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CNN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extraction.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extracted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were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concatenated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dense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layers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into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positive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negative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neutral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categories.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Despite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achieving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73.83%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suffered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from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overfitting,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test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accuracy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dropping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28.88%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indicating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limited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unseen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outcome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reflects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complexity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complementary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disparate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modalities.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was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deployed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Gradio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offering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interactive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interface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allows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upload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receive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time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associated</a:t>
            </a:r>
            <a:r>
              <a:rPr sz="1400" spc="-8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confidence</a:t>
            </a:r>
            <a:r>
              <a:rPr sz="1400" spc="-8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scores.</a:t>
            </a:r>
            <a:endParaRPr sz="1400">
              <a:latin typeface="Times New Roman"/>
              <a:cs typeface="Times New Roman"/>
            </a:endParaRPr>
          </a:p>
          <a:p>
            <a:pPr marL="12700" marR="281305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demonstrates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feasibility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potential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provides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foundation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future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research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areas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moderation,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behavior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analysis,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affective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computing.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193006"/>
            <a:ext cx="1624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6.2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	Future</a:t>
            </a:r>
            <a:r>
              <a:rPr sz="1600" b="1" spc="-7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2015172"/>
            <a:ext cx="6080760" cy="61956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Techniques:</a:t>
            </a:r>
            <a:endParaRPr sz="1400">
              <a:latin typeface="Times New Roman"/>
              <a:cs typeface="Times New Roman"/>
            </a:endParaRPr>
          </a:p>
          <a:p>
            <a:pPr marL="12700" marR="48895" indent="43815" algn="just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Experiment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alternative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strategies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such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attention-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cross-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modal transformers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bilinear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pooling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alignment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interaction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between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Transfer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Learning:</a:t>
            </a:r>
            <a:endParaRPr sz="1400">
              <a:latin typeface="Times New Roman"/>
              <a:cs typeface="Times New Roman"/>
            </a:endParaRPr>
          </a:p>
          <a:p>
            <a:pPr marL="12700" marR="29209" indent="43815" algn="just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Leverage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pre-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trained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language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(e.g.,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BERT, 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RoBERTa)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vision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models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(e.g.,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ResNet,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ViT)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improve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quality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reduce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large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amounts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Augmentation:</a:t>
            </a:r>
            <a:endParaRPr sz="1400">
              <a:latin typeface="Times New Roman"/>
              <a:cs typeface="Times New Roman"/>
            </a:endParaRPr>
          </a:p>
          <a:p>
            <a:pPr marL="12700" marR="413384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Apply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advanced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augmentation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techniques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(e.g.,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synonym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replacement, back-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translation)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augmentations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(e.g.,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CutMix,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CLAHE)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expand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training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overfitting.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Explainability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Interpretability:</a:t>
            </a:r>
            <a:endParaRPr sz="1400">
              <a:latin typeface="Times New Roman"/>
              <a:cs typeface="Times New Roman"/>
            </a:endParaRPr>
          </a:p>
          <a:p>
            <a:pPr marL="12700" marR="197485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Incorporate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XAI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tools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SHAP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Grad-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CAM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visualize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explain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how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specific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regions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parts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contribute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mood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Larger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Multilingual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Dataset:</a:t>
            </a:r>
            <a:endParaRPr sz="140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Extend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dataset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include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multiple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languages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diverse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cultural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contexts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enhance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model's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generalization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usability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across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platforms.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Real-World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Integration:</a:t>
            </a:r>
            <a:endParaRPr sz="1400">
              <a:latin typeface="Times New Roman"/>
              <a:cs typeface="Times New Roman"/>
            </a:endParaRPr>
          </a:p>
          <a:p>
            <a:pPr marL="12700" marR="231775" indent="43815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Develop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browser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plugin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API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integration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meme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time,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aiding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like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trend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filtering,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well-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being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tools.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630064"/>
            <a:ext cx="6113780" cy="585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REFERENCE:</a:t>
            </a:r>
            <a:endParaRPr sz="17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200"/>
              </a:lnSpc>
              <a:spcBef>
                <a:spcPts val="1255"/>
              </a:spcBef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Kumar,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M.,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Singh,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A.,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Rai,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S.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(2022).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using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Multimedia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20" dirty="0">
                <a:solidFill>
                  <a:srgbClr val="1B1B1B"/>
                </a:solidFill>
                <a:latin typeface="Times New Roman"/>
                <a:cs typeface="Times New Roman"/>
              </a:rPr>
              <a:t>Tools</a:t>
            </a:r>
            <a:r>
              <a:rPr sz="1400" i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81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21601–21625.</a:t>
            </a:r>
            <a:r>
              <a:rPr sz="1400" spc="6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https://doi.org/10.1007/s11042-021-</a:t>
            </a:r>
            <a:r>
              <a:rPr sz="1400" u="heavy" spc="-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11782-</a:t>
            </a:r>
            <a:r>
              <a:rPr sz="1400" u="heavy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2"/>
              </a:rPr>
              <a:t>z</a:t>
            </a:r>
            <a:endParaRPr sz="1400">
              <a:latin typeface="Times New Roman"/>
              <a:cs typeface="Times New Roman"/>
            </a:endParaRPr>
          </a:p>
          <a:p>
            <a:pPr marL="469265" marR="17780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Yagoda,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S.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K.,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Sinha,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A.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(2021).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analysis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deep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learning: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approach.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Proceedings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International</a:t>
            </a:r>
            <a:r>
              <a:rPr sz="1400" i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Conference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Data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Science</a:t>
            </a:r>
            <a:r>
              <a:rPr sz="1400" i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i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Applications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204–211.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3"/>
              </a:rPr>
              <a:t>https://doi.org/10.1109/ICDSA53636.2021.9659701</a:t>
            </a:r>
            <a:endParaRPr sz="1400">
              <a:latin typeface="Times New Roman"/>
              <a:cs typeface="Times New Roman"/>
            </a:endParaRPr>
          </a:p>
          <a:p>
            <a:pPr marL="469265" marR="521334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Huang,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X.,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Liu,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J.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(2023).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Fusion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techniques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emotion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recognition: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comprehensive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review.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ACM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Computing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Surveys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.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4"/>
              </a:rPr>
              <a:t>https://doi.org/10.1145/3605369</a:t>
            </a:r>
            <a:endParaRPr sz="1400">
              <a:latin typeface="Times New Roman"/>
              <a:cs typeface="Times New Roman"/>
            </a:endParaRPr>
          </a:p>
          <a:p>
            <a:pPr marL="469900" marR="221615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6992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Labeled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Dataset.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Kaggle.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6992</a:t>
            </a:r>
            <a:r>
              <a:rPr sz="1400" u="heavy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Meme</a:t>
            </a:r>
            <a:r>
              <a:rPr sz="1400" u="heavy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Images</a:t>
            </a:r>
            <a:r>
              <a:rPr sz="1400" u="heavy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Dataset</a:t>
            </a:r>
            <a:r>
              <a:rPr sz="1400" spc="-10" dirty="0">
                <a:solidFill>
                  <a:srgbClr val="1154CC"/>
                </a:solid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with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5"/>
              </a:rPr>
              <a:t>Labels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900" marR="105410" indent="-228600">
              <a:lnSpc>
                <a:spcPct val="110200"/>
              </a:lnSpc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900" algn="l"/>
              </a:tabLst>
            </a:pP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Hochreiter,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S.,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&amp;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1B1B1B"/>
                </a:solidFill>
                <a:latin typeface="Times New Roman"/>
                <a:cs typeface="Times New Roman"/>
              </a:rPr>
              <a:t>Schmidhuber,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J.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(1997).</a:t>
            </a:r>
            <a:r>
              <a:rPr sz="1400" b="1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Long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 short-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term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memory.</a:t>
            </a:r>
            <a:r>
              <a:rPr sz="1400" spc="-1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Neural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Computation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(8),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1735–1780.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Long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Short-</a:t>
            </a:r>
            <a:r>
              <a:rPr sz="1400" u="heavy" spc="-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Term</a:t>
            </a:r>
            <a:r>
              <a:rPr sz="1400" u="heavy" spc="-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Memory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|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Neural</a:t>
            </a:r>
            <a:r>
              <a:rPr sz="1400" spc="-10" dirty="0">
                <a:solidFill>
                  <a:srgbClr val="1154CC"/>
                </a:solid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Computation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|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MIT</a:t>
            </a:r>
            <a:r>
              <a:rPr sz="1400" u="heavy" spc="-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6"/>
              </a:rPr>
              <a:t>Press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Microsoft Sans Serif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469265" marR="45085" indent="-228600">
              <a:lnSpc>
                <a:spcPct val="110200"/>
              </a:lnSpc>
              <a:spcBef>
                <a:spcPts val="5"/>
              </a:spcBef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Kim,</a:t>
            </a:r>
            <a:r>
              <a:rPr sz="1400" b="1" spc="-6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60" dirty="0">
                <a:solidFill>
                  <a:srgbClr val="1B1B1B"/>
                </a:solidFill>
                <a:latin typeface="Times New Roman"/>
                <a:cs typeface="Times New Roman"/>
              </a:rPr>
              <a:t>Y.</a:t>
            </a:r>
            <a:r>
              <a:rPr sz="1400" b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(2014).</a:t>
            </a:r>
            <a:r>
              <a:rPr sz="1400" b="1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Sentence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Classification.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Proceedings</a:t>
            </a:r>
            <a:r>
              <a:rPr sz="1400" i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i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2014</a:t>
            </a:r>
            <a:r>
              <a:rPr sz="1400" i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Conference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i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Empirical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Methods</a:t>
            </a:r>
            <a:r>
              <a:rPr sz="1400" i="1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i="1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Natural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Language</a:t>
            </a:r>
            <a:r>
              <a:rPr sz="1400" i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i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B1B1B"/>
                </a:solidFill>
                <a:latin typeface="Times New Roman"/>
                <a:cs typeface="Times New Roman"/>
              </a:rPr>
              <a:t>(EMNLP)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.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Convolutional</a:t>
            </a:r>
            <a:r>
              <a:rPr sz="1400" u="heavy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Neural</a:t>
            </a:r>
            <a:r>
              <a:rPr sz="1400" u="heavy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Networks</a:t>
            </a:r>
            <a:r>
              <a:rPr sz="1400" u="heavy" spc="-5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for</a:t>
            </a:r>
            <a:r>
              <a:rPr sz="1400" u="heavy" spc="-4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Sentence</a:t>
            </a:r>
            <a:r>
              <a:rPr sz="1400" spc="-10" dirty="0">
                <a:solidFill>
                  <a:srgbClr val="1154CC"/>
                </a:solidFill>
                <a:latin typeface="Times New Roman"/>
                <a:cs typeface="Times New Roman"/>
              </a:rPr>
              <a:t>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Classification</a:t>
            </a:r>
            <a:r>
              <a:rPr sz="1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-</a:t>
            </a:r>
            <a:r>
              <a:rPr sz="1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1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ACL </a:t>
            </a: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7"/>
              </a:rPr>
              <a:t>Anthology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SzPct val="78571"/>
              <a:buFont typeface="Microsoft Sans Serif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Gradio:</a:t>
            </a:r>
            <a:r>
              <a:rPr sz="1400" b="1" spc="-5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Create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UIs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your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machine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learning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b="1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b="1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Python.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4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/>
                <a:cs typeface="Times New Roman"/>
                <a:hlinkClick r:id="rId8"/>
              </a:rPr>
              <a:t>https://www.gradio.app/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205" y="1234068"/>
            <a:ext cx="5812155" cy="697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algn="ctr">
              <a:lnSpc>
                <a:spcPct val="100000"/>
              </a:lnSpc>
              <a:spcBef>
                <a:spcPts val="100"/>
              </a:spcBef>
            </a:pPr>
            <a:r>
              <a:rPr sz="1550" b="1" spc="-10" dirty="0">
                <a:latin typeface="Times New Roman"/>
                <a:cs typeface="Times New Roman"/>
              </a:rPr>
              <a:t>ACKNOWLEDGMENT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66370" indent="190500" algn="just">
              <a:lnSpc>
                <a:spcPct val="110900"/>
              </a:lnSpc>
              <a:spcBef>
                <a:spcPts val="5"/>
              </a:spcBef>
            </a:pPr>
            <a:r>
              <a:rPr sz="1350" dirty="0">
                <a:latin typeface="Times New Roman"/>
                <a:cs typeface="Times New Roman"/>
              </a:rPr>
              <a:t>“The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real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gift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gratitude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that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more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grateful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you're,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more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present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you </a:t>
            </a:r>
            <a:r>
              <a:rPr sz="1350" dirty="0">
                <a:latin typeface="Times New Roman"/>
                <a:cs typeface="Times New Roman"/>
              </a:rPr>
              <a:t>become.”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-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Robert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Holden</a:t>
            </a:r>
            <a:endParaRPr sz="1350">
              <a:latin typeface="Times New Roman"/>
              <a:cs typeface="Times New Roman"/>
            </a:endParaRPr>
          </a:p>
          <a:p>
            <a:pPr marL="12700" marR="9525" indent="447675" algn="just">
              <a:lnSpc>
                <a:spcPct val="111000"/>
              </a:lnSpc>
              <a:spcBef>
                <a:spcPts val="780"/>
              </a:spcBef>
            </a:pPr>
            <a:r>
              <a:rPr sz="1350" dirty="0">
                <a:latin typeface="Times New Roman"/>
                <a:cs typeface="Times New Roman"/>
              </a:rPr>
              <a:t>First</a:t>
            </a:r>
            <a:r>
              <a:rPr sz="1350" spc="4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8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foremost,</a:t>
            </a:r>
            <a:r>
              <a:rPr sz="1350" spc="8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8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express</a:t>
            </a:r>
            <a:r>
              <a:rPr sz="1350" spc="8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deep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sense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gratefulness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our </a:t>
            </a:r>
            <a:r>
              <a:rPr sz="1350" dirty="0">
                <a:latin typeface="Times New Roman"/>
                <a:cs typeface="Times New Roman"/>
              </a:rPr>
              <a:t>respected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Managing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Trustee,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Shri.</a:t>
            </a:r>
            <a:r>
              <a:rPr sz="1350" b="1" spc="1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L.</a:t>
            </a:r>
            <a:r>
              <a:rPr sz="1350" b="1" spc="1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GOPALAKRISHNAN</a:t>
            </a:r>
            <a:r>
              <a:rPr sz="1350" b="1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his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provision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to </a:t>
            </a:r>
            <a:r>
              <a:rPr sz="1350" dirty="0">
                <a:latin typeface="Times New Roman"/>
                <a:cs typeface="Times New Roman"/>
              </a:rPr>
              <a:t>utilize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all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necessary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facilities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institution.</a:t>
            </a:r>
            <a:endParaRPr sz="1350">
              <a:latin typeface="Times New Roman"/>
              <a:cs typeface="Times New Roman"/>
            </a:endParaRPr>
          </a:p>
          <a:p>
            <a:pPr marL="12700" marR="5080" indent="447675" algn="just">
              <a:lnSpc>
                <a:spcPct val="111000"/>
              </a:lnSpc>
              <a:spcBef>
                <a:spcPts val="960"/>
              </a:spcBef>
            </a:pP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express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heartfelt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gratitude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beloved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Principal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institution, </a:t>
            </a:r>
            <a:r>
              <a:rPr sz="1350" b="1" dirty="0">
                <a:latin typeface="Times New Roman"/>
                <a:cs typeface="Times New Roman"/>
              </a:rPr>
              <a:t>Dr.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</a:t>
            </a:r>
            <a:r>
              <a:rPr sz="1350" b="1" spc="30" dirty="0">
                <a:latin typeface="Times New Roman"/>
                <a:cs typeface="Times New Roman"/>
              </a:rPr>
              <a:t> </a:t>
            </a:r>
            <a:r>
              <a:rPr sz="1350" b="1" spc="-30" dirty="0">
                <a:latin typeface="Times New Roman"/>
                <a:cs typeface="Times New Roman"/>
              </a:rPr>
              <a:t>SARAVANAKUMAR</a:t>
            </a:r>
            <a:r>
              <a:rPr sz="1350" spc="-30" dirty="0">
                <a:latin typeface="Times New Roman"/>
                <a:cs typeface="Times New Roman"/>
              </a:rPr>
              <a:t>,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his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overwhelming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support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encouragement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on </a:t>
            </a:r>
            <a:r>
              <a:rPr sz="1350" dirty="0">
                <a:latin typeface="Times New Roman"/>
                <a:cs typeface="Times New Roman"/>
              </a:rPr>
              <a:t>this </a:t>
            </a:r>
            <a:r>
              <a:rPr sz="1350" spc="-10" dirty="0">
                <a:latin typeface="Times New Roman"/>
                <a:cs typeface="Times New Roman"/>
              </a:rPr>
              <a:t>project.</a:t>
            </a:r>
            <a:endParaRPr sz="135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  <a:spcBef>
                <a:spcPts val="1150"/>
              </a:spcBef>
            </a:pPr>
            <a:r>
              <a:rPr sz="1350" spc="-50" dirty="0">
                <a:latin typeface="Times New Roman"/>
                <a:cs typeface="Times New Roman"/>
              </a:rPr>
              <a:t>We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would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also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like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extend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heartfelt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thanks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honourable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Secretary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b="1" spc="-35" dirty="0">
                <a:latin typeface="Times New Roman"/>
                <a:cs typeface="Times New Roman"/>
              </a:rPr>
              <a:t>Dr.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50" dirty="0">
                <a:latin typeface="Times New Roman"/>
                <a:cs typeface="Times New Roman"/>
              </a:rPr>
              <a:t>P.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95" dirty="0">
                <a:latin typeface="Times New Roman"/>
                <a:cs typeface="Times New Roman"/>
              </a:rPr>
              <a:t>V.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MOHANRAM</a:t>
            </a:r>
            <a:r>
              <a:rPr sz="1350" spc="-10" dirty="0">
                <a:latin typeface="Times New Roman"/>
                <a:cs typeface="Times New Roman"/>
              </a:rPr>
              <a:t>,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his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moral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support.</a:t>
            </a:r>
            <a:endParaRPr sz="1350">
              <a:latin typeface="Times New Roman"/>
              <a:cs typeface="Times New Roman"/>
            </a:endParaRPr>
          </a:p>
          <a:p>
            <a:pPr marL="12700" marR="10795" indent="447675" algn="just">
              <a:lnSpc>
                <a:spcPct val="111000"/>
              </a:lnSpc>
              <a:spcBef>
                <a:spcPts val="980"/>
              </a:spcBef>
            </a:pP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are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greatly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indebted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Head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Department</a:t>
            </a:r>
            <a:r>
              <a:rPr sz="1350" spc="49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4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Artificial </a:t>
            </a:r>
            <a:r>
              <a:rPr sz="1350" dirty="0">
                <a:latin typeface="Times New Roman"/>
                <a:cs typeface="Times New Roman"/>
              </a:rPr>
              <a:t>Intelligence</a:t>
            </a:r>
            <a:r>
              <a:rPr sz="1350" spc="1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8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Data</a:t>
            </a:r>
            <a:r>
              <a:rPr sz="1350" spc="18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Science,</a:t>
            </a:r>
            <a:r>
              <a:rPr sz="1350" spc="18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Dr.</a:t>
            </a:r>
            <a:r>
              <a:rPr sz="1350" b="1" spc="11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S.</a:t>
            </a:r>
            <a:r>
              <a:rPr sz="1350" b="1" spc="1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Kalarani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her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guidance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continuous </a:t>
            </a:r>
            <a:r>
              <a:rPr sz="1350" dirty="0">
                <a:latin typeface="Times New Roman"/>
                <a:cs typeface="Times New Roman"/>
              </a:rPr>
              <a:t>support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which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was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instrumental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completion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this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project.</a:t>
            </a:r>
            <a:endParaRPr sz="1350">
              <a:latin typeface="Times New Roman"/>
              <a:cs typeface="Times New Roman"/>
            </a:endParaRPr>
          </a:p>
          <a:p>
            <a:pPr marL="12700" marR="5080" indent="447675" algn="just">
              <a:lnSpc>
                <a:spcPct val="111000"/>
              </a:lnSpc>
              <a:spcBef>
                <a:spcPts val="775"/>
              </a:spcBef>
            </a:pP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would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like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extend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gratitude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all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who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helped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us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complete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this </a:t>
            </a:r>
            <a:r>
              <a:rPr sz="1350" dirty="0">
                <a:latin typeface="Times New Roman"/>
                <a:cs typeface="Times New Roman"/>
              </a:rPr>
              <a:t>project.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project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could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not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have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been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completed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without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constant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guidance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4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assistance</a:t>
            </a:r>
            <a:r>
              <a:rPr sz="1350" spc="14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14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14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supervisor</a:t>
            </a:r>
            <a:r>
              <a:rPr sz="1350" spc="105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Mrs.</a:t>
            </a:r>
            <a:r>
              <a:rPr sz="1350" b="1" spc="110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K.</a:t>
            </a:r>
            <a:r>
              <a:rPr sz="1350" b="1" spc="105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SATHYA,</a:t>
            </a:r>
            <a:r>
              <a:rPr sz="1350" b="1" spc="100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Assistant</a:t>
            </a:r>
            <a:r>
              <a:rPr sz="1350" b="1" spc="110" dirty="0">
                <a:latin typeface="Times New Roman"/>
                <a:cs typeface="Times New Roman"/>
              </a:rPr>
              <a:t>  </a:t>
            </a:r>
            <a:r>
              <a:rPr sz="1350" b="1" spc="-10" dirty="0">
                <a:latin typeface="Times New Roman"/>
                <a:cs typeface="Times New Roman"/>
              </a:rPr>
              <a:t>Professor</a:t>
            </a:r>
            <a:r>
              <a:rPr sz="1350" b="1" spc="-10" dirty="0">
                <a:solidFill>
                  <a:srgbClr val="1F1F1F"/>
                </a:solidFill>
                <a:latin typeface="Times New Roman"/>
                <a:cs typeface="Times New Roman"/>
              </a:rPr>
              <a:t>, </a:t>
            </a:r>
            <a:r>
              <a:rPr sz="1350" dirty="0">
                <a:latin typeface="Times New Roman"/>
                <a:cs typeface="Times New Roman"/>
              </a:rPr>
              <a:t>Department</a:t>
            </a:r>
            <a:r>
              <a:rPr sz="1350" spc="18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Artificial</a:t>
            </a:r>
            <a:r>
              <a:rPr sz="1350" spc="18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Intelligence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Data</a:t>
            </a:r>
            <a:r>
              <a:rPr sz="1350" spc="18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Science,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PSG</a:t>
            </a:r>
            <a:r>
              <a:rPr sz="1350" spc="15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Institute</a:t>
            </a:r>
            <a:r>
              <a:rPr sz="1350" spc="150" dirty="0">
                <a:latin typeface="Times New Roman"/>
                <a:cs typeface="Times New Roman"/>
              </a:rPr>
              <a:t>  </a:t>
            </a:r>
            <a:r>
              <a:rPr sz="1350" spc="-25" dirty="0">
                <a:latin typeface="Times New Roman"/>
                <a:cs typeface="Times New Roman"/>
              </a:rPr>
              <a:t>of </a:t>
            </a:r>
            <a:r>
              <a:rPr sz="1350" spc="-10" dirty="0">
                <a:latin typeface="Times New Roman"/>
                <a:cs typeface="Times New Roman"/>
              </a:rPr>
              <a:t>Technology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Applied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Research.</a:t>
            </a:r>
            <a:endParaRPr sz="1350">
              <a:latin typeface="Times New Roman"/>
              <a:cs typeface="Times New Roman"/>
            </a:endParaRPr>
          </a:p>
          <a:p>
            <a:pPr marL="12700" marR="5080" indent="447675" algn="just">
              <a:lnSpc>
                <a:spcPct val="111000"/>
              </a:lnSpc>
              <a:spcBef>
                <a:spcPts val="780"/>
              </a:spcBef>
            </a:pP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229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are</a:t>
            </a:r>
            <a:r>
              <a:rPr sz="1350" spc="2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thankful</a:t>
            </a:r>
            <a:r>
              <a:rPr sz="1350" spc="229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2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2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project</a:t>
            </a:r>
            <a:r>
              <a:rPr sz="1350" spc="229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coordinator</a:t>
            </a:r>
            <a:r>
              <a:rPr sz="1350" spc="2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Mrs.</a:t>
            </a:r>
            <a:r>
              <a:rPr sz="1350" b="1" spc="16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K.</a:t>
            </a:r>
            <a:r>
              <a:rPr sz="1350" b="1" spc="16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SATHYA,</a:t>
            </a:r>
            <a:r>
              <a:rPr sz="1350" b="1" spc="1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Assistant </a:t>
            </a:r>
            <a:r>
              <a:rPr sz="1350" b="1" dirty="0">
                <a:latin typeface="Times New Roman"/>
                <a:cs typeface="Times New Roman"/>
              </a:rPr>
              <a:t>Professor</a:t>
            </a:r>
            <a:r>
              <a:rPr sz="1350" b="1" dirty="0">
                <a:solidFill>
                  <a:srgbClr val="1F1F1F"/>
                </a:solidFill>
                <a:latin typeface="Times New Roman"/>
                <a:cs typeface="Times New Roman"/>
              </a:rPr>
              <a:t>,</a:t>
            </a:r>
            <a:r>
              <a:rPr sz="1350" b="1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Department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Artificial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Intelligence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Data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Science,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PSG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Institute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of </a:t>
            </a:r>
            <a:r>
              <a:rPr sz="1350" spc="-10" dirty="0">
                <a:latin typeface="Times New Roman"/>
                <a:cs typeface="Times New Roman"/>
              </a:rPr>
              <a:t>Technology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Applied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Research.</a:t>
            </a:r>
            <a:endParaRPr sz="1350">
              <a:latin typeface="Times New Roman"/>
              <a:cs typeface="Times New Roman"/>
            </a:endParaRPr>
          </a:p>
          <a:p>
            <a:pPr marL="12700" marR="13970" indent="447675" algn="just">
              <a:lnSpc>
                <a:spcPct val="111000"/>
              </a:lnSpc>
              <a:spcBef>
                <a:spcPts val="785"/>
              </a:spcBef>
            </a:pPr>
            <a:r>
              <a:rPr sz="1350" dirty="0">
                <a:latin typeface="Times New Roman"/>
                <a:cs typeface="Times New Roman"/>
              </a:rPr>
              <a:t>Finally,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we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thank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all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faculty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Department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Computer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Science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and </a:t>
            </a:r>
            <a:r>
              <a:rPr sz="1350" dirty="0">
                <a:latin typeface="Times New Roman"/>
                <a:cs typeface="Times New Roman"/>
              </a:rPr>
              <a:t>Engineering,</a:t>
            </a:r>
            <a:r>
              <a:rPr sz="1350" spc="1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PSG</a:t>
            </a:r>
            <a:r>
              <a:rPr sz="1350" spc="1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Institute</a:t>
            </a:r>
            <a:r>
              <a:rPr sz="1350" spc="1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Technology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Applied</a:t>
            </a:r>
            <a:r>
              <a:rPr sz="1350" spc="1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Research,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friends</a:t>
            </a:r>
            <a:r>
              <a:rPr sz="1350" spc="10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and </a:t>
            </a:r>
            <a:r>
              <a:rPr sz="1350" dirty="0">
                <a:latin typeface="Times New Roman"/>
                <a:cs typeface="Times New Roman"/>
              </a:rPr>
              <a:t>family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members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who</a:t>
            </a:r>
            <a:r>
              <a:rPr sz="1350" spc="1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helped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us</a:t>
            </a:r>
            <a:r>
              <a:rPr sz="1350" spc="1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getting</a:t>
            </a:r>
            <a:r>
              <a:rPr sz="1350" spc="1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required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instruments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project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provided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constant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support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motivation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complete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successfully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310049"/>
            <a:ext cx="6146165" cy="912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7085" algn="ctr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ABSTRACT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1000"/>
              </a:lnSpc>
              <a:spcBef>
                <a:spcPts val="5"/>
              </a:spcBef>
            </a:pPr>
            <a:r>
              <a:rPr sz="1350" dirty="0">
                <a:latin typeface="Times New Roman"/>
                <a:cs typeface="Times New Roman"/>
              </a:rPr>
              <a:t>This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project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proposes</a:t>
            </a:r>
            <a:r>
              <a:rPr sz="1350" spc="2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multimodal</a:t>
            </a:r>
            <a:r>
              <a:rPr sz="1350" b="1" spc="2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deep</a:t>
            </a:r>
            <a:r>
              <a:rPr sz="1350" b="1" spc="1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learning</a:t>
            </a:r>
            <a:r>
              <a:rPr sz="1350" b="1" spc="2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framework</a:t>
            </a:r>
            <a:r>
              <a:rPr sz="1350" b="1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2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predicting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meme </a:t>
            </a:r>
            <a:r>
              <a:rPr sz="1350" dirty="0">
                <a:latin typeface="Times New Roman"/>
                <a:cs typeface="Times New Roman"/>
              </a:rPr>
              <a:t>mood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categories—</a:t>
            </a:r>
            <a:r>
              <a:rPr sz="1350" b="1" dirty="0">
                <a:latin typeface="Times New Roman"/>
                <a:cs typeface="Times New Roman"/>
              </a:rPr>
              <a:t>positive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negative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neutral</a:t>
            </a:r>
            <a:r>
              <a:rPr sz="1350" dirty="0">
                <a:latin typeface="Times New Roman"/>
                <a:cs typeface="Times New Roman"/>
              </a:rPr>
              <a:t>—using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both</a:t>
            </a:r>
            <a:r>
              <a:rPr sz="1350" spc="43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textual</a:t>
            </a:r>
            <a:r>
              <a:rPr sz="1350" b="1" spc="4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36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visual </a:t>
            </a:r>
            <a:r>
              <a:rPr sz="1350" dirty="0">
                <a:latin typeface="Times New Roman"/>
                <a:cs typeface="Times New Roman"/>
              </a:rPr>
              <a:t>components.</a:t>
            </a:r>
            <a:r>
              <a:rPr sz="1350" spc="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Traditional</a:t>
            </a:r>
            <a:r>
              <a:rPr sz="1350" spc="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unimodal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models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fall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short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by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ignoring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combined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emotional </a:t>
            </a:r>
            <a:r>
              <a:rPr sz="1350" dirty="0">
                <a:latin typeface="Times New Roman"/>
                <a:cs typeface="Times New Roman"/>
              </a:rPr>
              <a:t>cues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memes.</a:t>
            </a:r>
            <a:r>
              <a:rPr sz="1350" spc="19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Our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approach</a:t>
            </a:r>
            <a:r>
              <a:rPr sz="1350" spc="19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utilizes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both</a:t>
            </a:r>
            <a:r>
              <a:rPr sz="1350" spc="19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modalities</a:t>
            </a:r>
            <a:r>
              <a:rPr sz="1350" spc="19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195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improve</a:t>
            </a:r>
            <a:r>
              <a:rPr sz="1350" spc="155" dirty="0">
                <a:latin typeface="Times New Roman"/>
                <a:cs typeface="Times New Roman"/>
              </a:rPr>
              <a:t>  </a:t>
            </a:r>
            <a:r>
              <a:rPr sz="1350" spc="-10" dirty="0">
                <a:latin typeface="Times New Roman"/>
                <a:cs typeface="Times New Roman"/>
              </a:rPr>
              <a:t>sentiment classification.</a:t>
            </a:r>
            <a:endParaRPr sz="13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75"/>
              </a:spcBef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architecture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includes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two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branches:</a:t>
            </a:r>
            <a:endParaRPr sz="1350">
              <a:latin typeface="Times New Roman"/>
              <a:cs typeface="Times New Roman"/>
            </a:endParaRPr>
          </a:p>
          <a:p>
            <a:pPr marL="469900" marR="753745" indent="-228600">
              <a:lnSpc>
                <a:spcPct val="111100"/>
              </a:lnSpc>
              <a:spcBef>
                <a:spcPts val="120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text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branch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processes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meme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captions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using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Bidirectional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LSTM </a:t>
            </a:r>
            <a:r>
              <a:rPr sz="1350" b="1" dirty="0">
                <a:latin typeface="Times New Roman"/>
                <a:cs typeface="Times New Roman"/>
              </a:rPr>
              <a:t>(BiLSTM)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1D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Convolutional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(Conv1D)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layers.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BiLSTM</a:t>
            </a:r>
            <a:r>
              <a:rPr sz="1350" spc="-10" dirty="0">
                <a:latin typeface="Times New Roman"/>
                <a:cs typeface="Times New Roman"/>
              </a:rPr>
              <a:t> captures</a:t>
            </a:r>
            <a:endParaRPr sz="13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350" spc="-10" dirty="0">
                <a:latin typeface="Times New Roman"/>
                <a:cs typeface="Times New Roman"/>
              </a:rPr>
              <a:t>long-</a:t>
            </a:r>
            <a:r>
              <a:rPr sz="1350" dirty="0">
                <a:latin typeface="Times New Roman"/>
                <a:cs typeface="Times New Roman"/>
              </a:rPr>
              <a:t>range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text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dependencies,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while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Conv1D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detects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local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semantic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patterns.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marR="35560" indent="-228600">
              <a:lnSpc>
                <a:spcPct val="1111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image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branch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uses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custom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CNN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extract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spatial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visual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features</a:t>
            </a:r>
            <a:r>
              <a:rPr sz="1350" spc="-20" dirty="0">
                <a:latin typeface="Times New Roman"/>
                <a:cs typeface="Times New Roman"/>
              </a:rPr>
              <a:t> from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meme,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such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as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facial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expressions,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objects,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overall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composition.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45"/>
              </a:spcBef>
              <a:buFont typeface="Microsoft Sans Serif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1000"/>
              </a:lnSpc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2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extracted</a:t>
            </a:r>
            <a:r>
              <a:rPr sz="1350" spc="2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features</a:t>
            </a:r>
            <a:r>
              <a:rPr sz="1350" spc="2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from</a:t>
            </a:r>
            <a:r>
              <a:rPr sz="1350" spc="2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both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branches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are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concatenated</a:t>
            </a:r>
            <a:r>
              <a:rPr sz="1350" b="1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fusion</a:t>
            </a:r>
            <a:r>
              <a:rPr sz="1350" b="1" spc="19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layer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19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then </a:t>
            </a:r>
            <a:r>
              <a:rPr sz="1350" dirty="0">
                <a:latin typeface="Times New Roman"/>
                <a:cs typeface="Times New Roman"/>
              </a:rPr>
              <a:t>passed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through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dense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layers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softmax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classifier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predict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final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mood.</a:t>
            </a:r>
            <a:endParaRPr sz="13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1000"/>
              </a:lnSpc>
              <a:spcBef>
                <a:spcPts val="1200"/>
              </a:spcBef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model</a:t>
            </a:r>
            <a:r>
              <a:rPr sz="1350" spc="4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achieved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training</a:t>
            </a:r>
            <a:r>
              <a:rPr sz="1350" b="1" spc="4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accuracy</a:t>
            </a:r>
            <a:r>
              <a:rPr sz="1350" b="1" spc="4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4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73.83%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but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much</a:t>
            </a:r>
            <a:r>
              <a:rPr sz="1350" spc="4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lower</a:t>
            </a:r>
            <a:r>
              <a:rPr sz="1350" spc="3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testing </a:t>
            </a:r>
            <a:r>
              <a:rPr sz="1350" b="1" dirty="0">
                <a:latin typeface="Times New Roman"/>
                <a:cs typeface="Times New Roman"/>
              </a:rPr>
              <a:t>accuracy</a:t>
            </a:r>
            <a:r>
              <a:rPr sz="1350" b="1" spc="11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114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28.88%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indicating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overfitting</a:t>
            </a:r>
            <a:r>
              <a:rPr sz="1350" dirty="0">
                <a:latin typeface="Times New Roman"/>
                <a:cs typeface="Times New Roman"/>
              </a:rPr>
              <a:t>.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11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gap</a:t>
            </a:r>
            <a:r>
              <a:rPr sz="1350" spc="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suggests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poor</a:t>
            </a:r>
            <a:r>
              <a:rPr sz="1350" spc="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generalization</a:t>
            </a:r>
            <a:r>
              <a:rPr sz="1350" spc="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due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factors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like:</a:t>
            </a:r>
            <a:endParaRPr sz="135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spcBef>
                <a:spcPts val="1385"/>
              </a:spcBef>
              <a:buFont typeface="Microsoft Sans Serif"/>
              <a:buChar char="●"/>
              <a:tabLst>
                <a:tab pos="470534" algn="l"/>
              </a:tabLst>
            </a:pPr>
            <a:r>
              <a:rPr sz="1350" dirty="0">
                <a:latin typeface="Times New Roman"/>
                <a:cs typeface="Times New Roman"/>
              </a:rPr>
              <a:t>Limited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dataset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size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Microsoft Sans Serif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buFont typeface="Microsoft Sans Serif"/>
              <a:buChar char="●"/>
              <a:tabLst>
                <a:tab pos="470534" algn="l"/>
              </a:tabLst>
            </a:pPr>
            <a:r>
              <a:rPr sz="1350" dirty="0">
                <a:latin typeface="Times New Roman"/>
                <a:cs typeface="Times New Roman"/>
              </a:rPr>
              <a:t>Model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complexity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Microsoft Sans Serif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470534" indent="-229235">
              <a:lnSpc>
                <a:spcPct val="100000"/>
              </a:lnSpc>
              <a:buFont typeface="Microsoft Sans Serif"/>
              <a:buChar char="●"/>
              <a:tabLst>
                <a:tab pos="470534" algn="l"/>
              </a:tabLst>
            </a:pPr>
            <a:r>
              <a:rPr sz="1350" dirty="0">
                <a:latin typeface="Times New Roman"/>
                <a:cs typeface="Times New Roman"/>
              </a:rPr>
              <a:t>Suboptimal fusion </a:t>
            </a:r>
            <a:r>
              <a:rPr sz="1350" spc="-10" dirty="0">
                <a:latin typeface="Times New Roman"/>
                <a:cs typeface="Times New Roman"/>
              </a:rPr>
              <a:t>methods</a:t>
            </a: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1000"/>
              </a:lnSpc>
              <a:spcBef>
                <a:spcPts val="1200"/>
              </a:spcBef>
            </a:pPr>
            <a:r>
              <a:rPr sz="1350" dirty="0">
                <a:latin typeface="Times New Roman"/>
                <a:cs typeface="Times New Roman"/>
              </a:rPr>
              <a:t>Future</a:t>
            </a:r>
            <a:r>
              <a:rPr sz="1350" spc="4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improvements</a:t>
            </a:r>
            <a:r>
              <a:rPr sz="1350" spc="4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include</a:t>
            </a:r>
            <a:r>
              <a:rPr sz="1350" spc="4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simplifying</a:t>
            </a:r>
            <a:r>
              <a:rPr sz="1350" b="1" spc="40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the</a:t>
            </a:r>
            <a:r>
              <a:rPr sz="1350" b="1" spc="4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model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4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adding</a:t>
            </a:r>
            <a:r>
              <a:rPr sz="1350" spc="40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regularization</a:t>
            </a:r>
            <a:r>
              <a:rPr sz="1350" b="1" spc="40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(e.g., </a:t>
            </a:r>
            <a:r>
              <a:rPr sz="1350" dirty="0">
                <a:latin typeface="Times New Roman"/>
                <a:cs typeface="Times New Roman"/>
              </a:rPr>
              <a:t>dropout,</a:t>
            </a:r>
            <a:r>
              <a:rPr sz="1350" spc="11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L2),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using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data</a:t>
            </a:r>
            <a:r>
              <a:rPr sz="1350" b="1" spc="120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augmentation</a:t>
            </a:r>
            <a:r>
              <a:rPr sz="1350" dirty="0">
                <a:latin typeface="Times New Roman"/>
                <a:cs typeface="Times New Roman"/>
              </a:rPr>
              <a:t>,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experimenting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dirty="0">
                <a:latin typeface="Times New Roman"/>
                <a:cs typeface="Times New Roman"/>
              </a:rPr>
              <a:t>with</a:t>
            </a:r>
            <a:r>
              <a:rPr sz="1350" spc="120" dirty="0">
                <a:latin typeface="Times New Roman"/>
                <a:cs typeface="Times New Roman"/>
              </a:rPr>
              <a:t>  </a:t>
            </a:r>
            <a:r>
              <a:rPr sz="1350" b="1" dirty="0">
                <a:latin typeface="Times New Roman"/>
                <a:cs typeface="Times New Roman"/>
              </a:rPr>
              <a:t>better</a:t>
            </a:r>
            <a:r>
              <a:rPr sz="1350" b="1" spc="120" dirty="0">
                <a:latin typeface="Times New Roman"/>
                <a:cs typeface="Times New Roman"/>
              </a:rPr>
              <a:t>  </a:t>
            </a:r>
            <a:r>
              <a:rPr sz="1350" b="1" spc="-10" dirty="0">
                <a:latin typeface="Times New Roman"/>
                <a:cs typeface="Times New Roman"/>
              </a:rPr>
              <a:t>fusion </a:t>
            </a:r>
            <a:r>
              <a:rPr sz="1350" b="1" dirty="0">
                <a:latin typeface="Times New Roman"/>
                <a:cs typeface="Times New Roman"/>
              </a:rPr>
              <a:t>strategies</a:t>
            </a:r>
            <a:r>
              <a:rPr sz="1350" b="1" spc="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like</a:t>
            </a:r>
            <a:r>
              <a:rPr sz="1350" spc="1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attention</a:t>
            </a:r>
            <a:r>
              <a:rPr sz="1350" b="1" spc="1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mechanisms</a:t>
            </a:r>
            <a:r>
              <a:rPr sz="1350" b="1" spc="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or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transformer-</a:t>
            </a:r>
            <a:r>
              <a:rPr sz="1350" b="1" dirty="0">
                <a:latin typeface="Times New Roman"/>
                <a:cs typeface="Times New Roman"/>
              </a:rPr>
              <a:t>based</a:t>
            </a:r>
            <a:r>
              <a:rPr sz="1350" b="1" spc="6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architectures</a:t>
            </a:r>
            <a:r>
              <a:rPr sz="1350" b="1" spc="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to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enhance </a:t>
            </a:r>
            <a:r>
              <a:rPr sz="1350" dirty="0">
                <a:latin typeface="Times New Roman"/>
                <a:cs typeface="Times New Roman"/>
              </a:rPr>
              <a:t>generalization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performance.</a:t>
            </a:r>
            <a:endParaRPr sz="1350">
              <a:latin typeface="Times New Roman"/>
              <a:cs typeface="Times New Roman"/>
            </a:endParaRPr>
          </a:p>
          <a:p>
            <a:pPr marL="12700" marR="356870" algn="just">
              <a:lnSpc>
                <a:spcPct val="111100"/>
              </a:lnSpc>
              <a:spcBef>
                <a:spcPts val="1200"/>
              </a:spcBef>
            </a:pPr>
            <a:r>
              <a:rPr sz="1350" b="1" dirty="0">
                <a:latin typeface="Times New Roman"/>
                <a:cs typeface="Times New Roman"/>
              </a:rPr>
              <a:t>Keywords:</a:t>
            </a:r>
            <a:r>
              <a:rPr sz="1350" b="1" spc="4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Multimodal</a:t>
            </a:r>
            <a:r>
              <a:rPr sz="1250" spc="4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4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Learning,</a:t>
            </a:r>
            <a:r>
              <a:rPr sz="1250" spc="3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Sentiment</a:t>
            </a:r>
            <a:r>
              <a:rPr sz="1250" spc="3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Analysis,</a:t>
            </a:r>
            <a:r>
              <a:rPr sz="1250" spc="3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Meme</a:t>
            </a:r>
            <a:r>
              <a:rPr sz="1250" spc="3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Classification, </a:t>
            </a:r>
            <a:r>
              <a:rPr sz="1250" dirty="0">
                <a:latin typeface="Times New Roman"/>
                <a:cs typeface="Times New Roman"/>
              </a:rPr>
              <a:t>BiLSTM,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Conv1D,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Convolutional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Neural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Network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(CNN),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Feature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Fusion,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Text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and </a:t>
            </a:r>
            <a:r>
              <a:rPr sz="1250" dirty="0">
                <a:latin typeface="Times New Roman"/>
                <a:cs typeface="Times New Roman"/>
              </a:rPr>
              <a:t>Image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Fusion,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Mood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Prediction,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Natural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Language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Processing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(NLP),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Computer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Vision, </a:t>
            </a:r>
            <a:r>
              <a:rPr sz="1250" dirty="0">
                <a:latin typeface="Times New Roman"/>
                <a:cs typeface="Times New Roman"/>
              </a:rPr>
              <a:t>Overfitting,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Data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Augmentation,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Softmax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Classification,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Training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vs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Testing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Accuracy, </a:t>
            </a:r>
            <a:r>
              <a:rPr sz="1250" dirty="0">
                <a:latin typeface="Times New Roman"/>
                <a:cs typeface="Times New Roman"/>
              </a:rPr>
              <a:t>Early</a:t>
            </a:r>
            <a:r>
              <a:rPr sz="1250" spc="22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Stopping,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Learning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Rate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Decay,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Text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Embedding,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Image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Preprocessing,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Kaggle </a:t>
            </a:r>
            <a:r>
              <a:rPr sz="1250" dirty="0">
                <a:latin typeface="Times New Roman"/>
                <a:cs typeface="Times New Roman"/>
              </a:rPr>
              <a:t>Meme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Dataset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1436" y="1602115"/>
            <a:ext cx="18611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TABLE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CONTENTS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0094" y="1995726"/>
          <a:ext cx="5811519" cy="148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475"/>
                        </a:lnSpc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75"/>
                        </a:lnSpc>
                      </a:pPr>
                      <a:r>
                        <a:rPr sz="135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1569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5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17602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104584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045844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 FIGURES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130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1045844">
                        <a:lnSpc>
                          <a:spcPts val="1540"/>
                        </a:lnSpc>
                        <a:spcBef>
                          <a:spcPts val="44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50" b="1" spc="-10" dirty="0">
                          <a:latin typeface="Times New Roman"/>
                          <a:cs typeface="Times New Roman"/>
                        </a:rPr>
                        <a:t> ABBREVIATIONS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1305" algn="r">
                        <a:lnSpc>
                          <a:spcPts val="1540"/>
                        </a:lnSpc>
                        <a:spcBef>
                          <a:spcPts val="440"/>
                        </a:spcBef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21105" y="3828491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905" y="3725994"/>
            <a:ext cx="3023235" cy="5560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-10" dirty="0">
                <a:latin typeface="Times New Roman"/>
                <a:cs typeface="Times New Roman"/>
              </a:rPr>
              <a:t>INTRODUCTION</a:t>
            </a:r>
            <a:endParaRPr sz="1350">
              <a:latin typeface="Times New Roman"/>
              <a:cs typeface="Times New Roman"/>
            </a:endParaRPr>
          </a:p>
          <a:p>
            <a:pPr marL="345440" lvl="1" indent="-31369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345440" algn="l"/>
              </a:tabLst>
            </a:pPr>
            <a:r>
              <a:rPr sz="1350" spc="-10" dirty="0">
                <a:latin typeface="Times New Roman"/>
                <a:cs typeface="Times New Roman"/>
              </a:rPr>
              <a:t>INTRODUCTION</a:t>
            </a:r>
            <a:endParaRPr sz="1350">
              <a:latin typeface="Times New Roman"/>
              <a:cs typeface="Times New Roman"/>
            </a:endParaRPr>
          </a:p>
          <a:p>
            <a:pPr marL="345440" lvl="1" indent="-31369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45440" algn="l"/>
              </a:tabLst>
            </a:pPr>
            <a:r>
              <a:rPr sz="1350" dirty="0">
                <a:latin typeface="Times New Roman"/>
                <a:cs typeface="Times New Roman"/>
              </a:rPr>
              <a:t>PROBLEM </a:t>
            </a:r>
            <a:r>
              <a:rPr sz="1350" spc="-10" dirty="0">
                <a:latin typeface="Times New Roman"/>
                <a:cs typeface="Times New Roman"/>
              </a:rPr>
              <a:t>STATEMENT</a:t>
            </a:r>
            <a:endParaRPr sz="1350">
              <a:latin typeface="Times New Roman"/>
              <a:cs typeface="Times New Roman"/>
            </a:endParaRPr>
          </a:p>
          <a:p>
            <a:pPr marL="345440" lvl="1" indent="-31369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45440" algn="l"/>
              </a:tabLst>
            </a:pPr>
            <a:r>
              <a:rPr sz="1350" dirty="0">
                <a:latin typeface="Times New Roman"/>
                <a:cs typeface="Times New Roman"/>
              </a:rPr>
              <a:t>PROJECT </a:t>
            </a:r>
            <a:r>
              <a:rPr sz="1350" spc="-10" dirty="0">
                <a:latin typeface="Times New Roman"/>
                <a:cs typeface="Times New Roman"/>
              </a:rPr>
              <a:t>REVIEW</a:t>
            </a:r>
            <a:endParaRPr sz="1350">
              <a:latin typeface="Times New Roman"/>
              <a:cs typeface="Times New Roman"/>
            </a:endParaRPr>
          </a:p>
          <a:p>
            <a:pPr marL="345440" lvl="1" indent="-31369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345440" algn="l"/>
              </a:tabLst>
            </a:pPr>
            <a:r>
              <a:rPr sz="1350" dirty="0">
                <a:latin typeface="Times New Roman"/>
                <a:cs typeface="Times New Roman"/>
              </a:rPr>
              <a:t>BENEFITS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EARLY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DETECTION</a:t>
            </a:r>
            <a:endParaRPr sz="1350">
              <a:latin typeface="Times New Roman"/>
              <a:cs typeface="Times New Roman"/>
            </a:endParaRPr>
          </a:p>
          <a:p>
            <a:pPr marL="345440" lvl="1" indent="-31369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45440" algn="l"/>
              </a:tabLst>
            </a:pPr>
            <a:r>
              <a:rPr sz="1350" dirty="0">
                <a:latin typeface="Times New Roman"/>
                <a:cs typeface="Times New Roman"/>
              </a:rPr>
              <a:t>SCOPE AND </a:t>
            </a:r>
            <a:r>
              <a:rPr sz="1350" spc="-10" dirty="0">
                <a:latin typeface="Times New Roman"/>
                <a:cs typeface="Times New Roman"/>
              </a:rPr>
              <a:t>MOTIVATION</a:t>
            </a:r>
            <a:endParaRPr sz="1350">
              <a:latin typeface="Times New Roman"/>
              <a:cs typeface="Times New Roman"/>
            </a:endParaRPr>
          </a:p>
          <a:p>
            <a:pPr marL="527050" lvl="2" indent="-43815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527050" algn="l"/>
              </a:tabLst>
            </a:pPr>
            <a:r>
              <a:rPr sz="1350" spc="-10" dirty="0">
                <a:latin typeface="Times New Roman"/>
                <a:cs typeface="Times New Roman"/>
              </a:rPr>
              <a:t>SCOPE</a:t>
            </a:r>
            <a:endParaRPr sz="1350">
              <a:latin typeface="Times New Roman"/>
              <a:cs typeface="Times New Roman"/>
            </a:endParaRPr>
          </a:p>
          <a:p>
            <a:pPr marL="527050" lvl="2" indent="-4381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050" algn="l"/>
              </a:tabLst>
            </a:pPr>
            <a:r>
              <a:rPr sz="1350" spc="-10" dirty="0">
                <a:latin typeface="Times New Roman"/>
                <a:cs typeface="Times New Roman"/>
              </a:rPr>
              <a:t>MOTIVATION</a:t>
            </a:r>
            <a:endParaRPr sz="1350">
              <a:latin typeface="Times New Roman"/>
              <a:cs typeface="Times New Roman"/>
            </a:endParaRPr>
          </a:p>
          <a:p>
            <a:pPr marL="326390" lvl="1" indent="-29464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326390" algn="l"/>
              </a:tabLst>
            </a:pPr>
            <a:r>
              <a:rPr sz="1350" spc="-10" dirty="0">
                <a:latin typeface="Times New Roman"/>
                <a:cs typeface="Times New Roman"/>
              </a:rPr>
              <a:t>OBJECTIVES</a:t>
            </a:r>
            <a:endParaRPr sz="1350">
              <a:latin typeface="Times New Roman"/>
              <a:cs typeface="Times New Roman"/>
            </a:endParaRPr>
          </a:p>
          <a:p>
            <a:pPr marL="716915" lvl="2" indent="-38989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716915" algn="l"/>
              </a:tabLst>
            </a:pPr>
            <a:r>
              <a:rPr sz="1350" spc="-20" dirty="0">
                <a:latin typeface="Times New Roman"/>
                <a:cs typeface="Times New Roman"/>
              </a:rPr>
              <a:t>ORGANIZATION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OF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THESIS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50" b="1" spc="-10" dirty="0">
                <a:latin typeface="Times New Roman"/>
                <a:cs typeface="Times New Roman"/>
              </a:rPr>
              <a:t>LITERATURE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SURVEY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288925" algn="l"/>
              </a:tabLst>
            </a:pPr>
            <a:r>
              <a:rPr sz="1350" dirty="0">
                <a:latin typeface="Times New Roman"/>
                <a:cs typeface="Times New Roman"/>
              </a:rPr>
              <a:t>BACKGROUND </a:t>
            </a:r>
            <a:r>
              <a:rPr sz="1350" spc="-10" dirty="0">
                <a:latin typeface="Times New Roman"/>
                <a:cs typeface="Times New Roman"/>
              </a:rPr>
              <a:t>STUDY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350" b="1" dirty="0">
                <a:latin typeface="Times New Roman"/>
                <a:cs typeface="Times New Roman"/>
              </a:rPr>
              <a:t>SYSTEM </a:t>
            </a:r>
            <a:r>
              <a:rPr sz="1350" b="1" spc="-10" dirty="0">
                <a:latin typeface="Times New Roman"/>
                <a:cs typeface="Times New Roman"/>
              </a:rPr>
              <a:t>DESCRIPTION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88925" algn="l"/>
              </a:tabLst>
            </a:pPr>
            <a:r>
              <a:rPr sz="1350" spc="-10" dirty="0">
                <a:latin typeface="Times New Roman"/>
                <a:cs typeface="Times New Roman"/>
              </a:rPr>
              <a:t>OVERVIEW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288925" algn="l"/>
              </a:tabLst>
            </a:pPr>
            <a:r>
              <a:rPr sz="1350" spc="-35" dirty="0">
                <a:latin typeface="Times New Roman"/>
                <a:cs typeface="Times New Roman"/>
              </a:rPr>
              <a:t>DATASET </a:t>
            </a:r>
            <a:r>
              <a:rPr sz="1350" spc="-10" dirty="0">
                <a:latin typeface="Times New Roman"/>
                <a:cs typeface="Times New Roman"/>
              </a:rPr>
              <a:t>DESCRIPTION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288925" algn="l"/>
              </a:tabLst>
            </a:pPr>
            <a:r>
              <a:rPr sz="1350" dirty="0">
                <a:latin typeface="Times New Roman"/>
                <a:cs typeface="Times New Roman"/>
              </a:rPr>
              <a:t>MODEL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ARCHITECTURE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288925" algn="l"/>
              </a:tabLst>
            </a:pPr>
            <a:r>
              <a:rPr sz="1350" dirty="0">
                <a:latin typeface="Times New Roman"/>
                <a:cs typeface="Times New Roman"/>
              </a:rPr>
              <a:t>MODULES </a:t>
            </a:r>
            <a:r>
              <a:rPr sz="1350" spc="-10" dirty="0">
                <a:latin typeface="Times New Roman"/>
                <a:cs typeface="Times New Roman"/>
              </a:rPr>
              <a:t>IMPLEMENTED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288925" algn="l"/>
              </a:tabLst>
            </a:pPr>
            <a:r>
              <a:rPr sz="1350" dirty="0">
                <a:latin typeface="Times New Roman"/>
                <a:cs typeface="Times New Roman"/>
              </a:rPr>
              <a:t>TOOLS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LIBRARIES</a:t>
            </a:r>
            <a:r>
              <a:rPr sz="1350" spc="-20" dirty="0">
                <a:latin typeface="Times New Roman"/>
                <a:cs typeface="Times New Roman"/>
              </a:rPr>
              <a:t> USED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5554" y="3877779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967" y="6920096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3654" y="6920096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14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967" y="7540462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704" y="7540462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15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967" y="9468887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905" y="9468887"/>
            <a:ext cx="232600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SYSTEM </a:t>
            </a:r>
            <a:r>
              <a:rPr sz="1350" b="1" spc="-10" dirty="0">
                <a:latin typeface="Times New Roman"/>
                <a:cs typeface="Times New Roman"/>
              </a:rPr>
              <a:t>DESIGN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288925" algn="l"/>
              </a:tabLst>
            </a:pPr>
            <a:r>
              <a:rPr sz="1350" spc="-10" dirty="0">
                <a:latin typeface="Times New Roman"/>
                <a:cs typeface="Times New Roman"/>
              </a:rPr>
              <a:t>OVERVIEW</a:t>
            </a:r>
            <a:endParaRPr sz="1350">
              <a:latin typeface="Times New Roman"/>
              <a:cs typeface="Times New Roman"/>
            </a:endParaRPr>
          </a:p>
          <a:p>
            <a:pPr marL="288925" lvl="1" indent="-257175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88925" algn="l"/>
              </a:tabLst>
            </a:pPr>
            <a:r>
              <a:rPr sz="1350" dirty="0">
                <a:latin typeface="Times New Roman"/>
                <a:cs typeface="Times New Roman"/>
              </a:rPr>
              <a:t>SYSTEM </a:t>
            </a:r>
            <a:r>
              <a:rPr sz="1350" spc="-10" dirty="0">
                <a:latin typeface="Times New Roman"/>
                <a:cs typeface="Times New Roman"/>
              </a:rPr>
              <a:t>ARCHITECTURE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179" y="9360454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16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5955" y="1092581"/>
            <a:ext cx="2502535" cy="6419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69875" lvl="1" indent="-257175">
              <a:lnSpc>
                <a:spcPct val="100000"/>
              </a:lnSpc>
              <a:spcBef>
                <a:spcPts val="905"/>
              </a:spcBef>
              <a:buAutoNum type="arabicPeriod" startAt="3"/>
              <a:tabLst>
                <a:tab pos="269875" algn="l"/>
              </a:tabLst>
            </a:pPr>
            <a:r>
              <a:rPr sz="1350" dirty="0">
                <a:latin typeface="Times New Roman"/>
                <a:cs typeface="Times New Roman"/>
              </a:rPr>
              <a:t>SYSTEM </a:t>
            </a:r>
            <a:r>
              <a:rPr sz="1350" spc="-20" dirty="0">
                <a:latin typeface="Times New Roman"/>
                <a:cs typeface="Times New Roman"/>
              </a:rPr>
              <a:t>IMPLEMENTATION</a:t>
            </a:r>
            <a:endParaRPr sz="1350">
              <a:latin typeface="Times New Roman"/>
              <a:cs typeface="Times New Roman"/>
            </a:endParaRPr>
          </a:p>
          <a:p>
            <a:pPr marL="269875" lvl="1" indent="-257175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269875" algn="l"/>
              </a:tabLst>
            </a:pPr>
            <a:r>
              <a:rPr sz="1350" dirty="0">
                <a:latin typeface="Times New Roman"/>
                <a:cs typeface="Times New Roman"/>
              </a:rPr>
              <a:t>PROJECT </a:t>
            </a:r>
            <a:r>
              <a:rPr sz="1350" spc="-10" dirty="0">
                <a:latin typeface="Times New Roman"/>
                <a:cs typeface="Times New Roman"/>
              </a:rPr>
              <a:t>OVERVIEW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967" y="2183776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905" y="2183776"/>
            <a:ext cx="19627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OUTPUT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AND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RESULTS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3654" y="2183776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22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967" y="2925122"/>
            <a:ext cx="1111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905" y="2925122"/>
            <a:ext cx="30499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CONCLUSIONS AND FUTURE </a:t>
            </a:r>
            <a:r>
              <a:rPr sz="1350" b="1" spc="-20" dirty="0">
                <a:latin typeface="Times New Roman"/>
                <a:cs typeface="Times New Roman"/>
              </a:rPr>
              <a:t>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4129" y="2925122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26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5955" y="3296896"/>
            <a:ext cx="1516380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lvl="1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350" spc="-10" dirty="0">
                <a:latin typeface="Times New Roman"/>
                <a:cs typeface="Times New Roman"/>
              </a:rPr>
              <a:t>CONCLUSION</a:t>
            </a:r>
            <a:endParaRPr sz="1350">
              <a:latin typeface="Times New Roman"/>
              <a:cs typeface="Times New Roman"/>
            </a:endParaRPr>
          </a:p>
          <a:p>
            <a:pPr marL="269875" lvl="1" indent="-25717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269875" algn="l"/>
              </a:tabLst>
            </a:pPr>
            <a:r>
              <a:rPr sz="1350" dirty="0">
                <a:latin typeface="Times New Roman"/>
                <a:cs typeface="Times New Roman"/>
              </a:rPr>
              <a:t>FUTURE </a:t>
            </a:r>
            <a:r>
              <a:rPr sz="1350" spc="-20" dirty="0">
                <a:latin typeface="Times New Roman"/>
                <a:cs typeface="Times New Roman"/>
              </a:rPr>
              <a:t>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8330" y="4410655"/>
            <a:ext cx="11785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Times New Roman"/>
                <a:cs typeface="Times New Roman"/>
              </a:rPr>
              <a:t>REFERENCES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3654" y="4410655"/>
            <a:ext cx="1968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Times New Roman"/>
                <a:cs typeface="Times New Roman"/>
              </a:rPr>
              <a:t>28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8051" y="1656343"/>
            <a:ext cx="172021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dirty="0">
                <a:latin typeface="Times New Roman"/>
                <a:cs typeface="Times New Roman"/>
              </a:rPr>
              <a:t>LIST</a:t>
            </a:r>
            <a:r>
              <a:rPr sz="1550" b="1" spc="-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OF</a:t>
            </a:r>
            <a:r>
              <a:rPr sz="1550" b="1" spc="-3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FIGURES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9255" y="2664547"/>
          <a:ext cx="4693919" cy="4007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15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255"/>
                        </a:lnSpc>
                      </a:pP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255"/>
                        </a:lnSpc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4.1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3535" marR="120650">
                        <a:lnSpc>
                          <a:spcPts val="132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Meme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Mood</a:t>
                      </a:r>
                      <a:r>
                        <a:rPr sz="11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system Architecture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Negative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5.6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Neutral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4485" marR="125095">
                        <a:lnSpc>
                          <a:spcPts val="1320"/>
                        </a:lnSpc>
                        <a:spcBef>
                          <a:spcPts val="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15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15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5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4485" marR="120650">
                        <a:lnSpc>
                          <a:spcPts val="1320"/>
                        </a:lnSpc>
                        <a:spcBef>
                          <a:spcPts val="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1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1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24485" marR="123189">
                        <a:lnSpc>
                          <a:spcPts val="1320"/>
                        </a:lnSpc>
                        <a:spcBef>
                          <a:spcPts val="1210"/>
                        </a:spcBef>
                        <a:tabLst>
                          <a:tab pos="1392555" algn="l"/>
                          <a:tab pos="2054860" algn="l"/>
                        </a:tabLst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Multimodal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5555" y="1195749"/>
            <a:ext cx="21659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LIST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10" dirty="0">
                <a:latin typeface="Times New Roman"/>
                <a:cs typeface="Times New Roman"/>
              </a:rPr>
              <a:t> ABBREVIATIONS</a:t>
            </a:r>
            <a:endParaRPr sz="13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4380" y="1996978"/>
          <a:ext cx="4015740" cy="5182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Abbreviation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255"/>
                        </a:lnSpc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sz="115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2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AI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Artificial Intelligence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NLP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sz="11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11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Processing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CNN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 Network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BiLSTM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Bidirectional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Short-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Conv1D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1D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DL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ML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15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0" dirty="0">
                          <a:latin typeface="Times New Roman"/>
                          <a:cs typeface="Times New Roman"/>
                        </a:rPr>
                        <a:t>ReLU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Rectified</a:t>
                      </a:r>
                      <a:r>
                        <a:rPr sz="11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Linear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50" b="1" spc="-10" dirty="0">
                          <a:latin typeface="Times New Roman"/>
                          <a:cs typeface="Times New Roman"/>
                        </a:rPr>
                        <a:t>Softmax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Soft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 Maximum (Activation Function)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LR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1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Rate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0" dirty="0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 Acc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15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Acc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Accuracy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GPU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Graphics</a:t>
                      </a:r>
                      <a:r>
                        <a:rPr sz="11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  <a:spcBef>
                          <a:spcPts val="550"/>
                        </a:spcBef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TF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300"/>
                        </a:lnSpc>
                        <a:spcBef>
                          <a:spcPts val="550"/>
                        </a:spcBef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TensorFlow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755" y="1469268"/>
            <a:ext cx="6142990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6926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Times New Roman"/>
              <a:buAutoNum type="arabicPlain"/>
            </a:pPr>
            <a:endParaRPr sz="1700">
              <a:latin typeface="Times New Roman"/>
              <a:cs typeface="Times New Roman"/>
            </a:endParaRPr>
          </a:p>
          <a:p>
            <a:pPr marL="469265" lvl="1" indent="-456565">
              <a:lnSpc>
                <a:spcPct val="100000"/>
              </a:lnSpc>
              <a:buSzPct val="103125"/>
              <a:buAutoNum type="arabicPeriod"/>
              <a:tabLst>
                <a:tab pos="46926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35890">
              <a:lnSpc>
                <a:spcPct val="110200"/>
              </a:lnSpc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today's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digital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age,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have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emerged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powerful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widely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medium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communication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media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platforms.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not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humorous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or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satirical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but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also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serve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means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expressing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opinions,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cultural commentary.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unique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characteristic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their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nature—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they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combine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(captions,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quotes,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dialogues)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with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(facial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expressions,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visual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metaphors,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symbolic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art)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deliver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message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evoke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specific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emotion.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Unlike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traditional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image-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content,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synergistic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effect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instance,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B1B1B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different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depending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overlaid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vice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versa.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contextual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dependency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makes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interpretation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complex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task,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especially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automated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systems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attempt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understand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human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sentiment.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" y="6100706"/>
            <a:ext cx="6075680" cy="387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solidFill>
                  <a:srgbClr val="1B1B1B"/>
                </a:solidFill>
                <a:latin typeface="Times New Roman"/>
                <a:cs typeface="Times New Roman"/>
              </a:rPr>
              <a:t>1.2</a:t>
            </a:r>
            <a:r>
              <a:rPr sz="1600" b="1" dirty="0">
                <a:solidFill>
                  <a:srgbClr val="1B1B1B"/>
                </a:solidFill>
                <a:latin typeface="Times New Roman"/>
                <a:cs typeface="Times New Roman"/>
              </a:rPr>
              <a:t>	Problem</a:t>
            </a:r>
            <a:r>
              <a:rPr sz="1600" b="1" spc="-1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B1B1B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235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Conventional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unimodal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which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focus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exclusively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either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image,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often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fall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short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accurately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determining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sentiment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conveyed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 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only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reads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misinterpret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sarcasm,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while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only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image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may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miss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emotional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nuance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added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caption.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result,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pressing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multimodal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models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that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jointly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analyze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reason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types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content.</a:t>
            </a:r>
            <a:endParaRPr sz="1400">
              <a:latin typeface="Times New Roman"/>
              <a:cs typeface="Times New Roman"/>
            </a:endParaRPr>
          </a:p>
          <a:p>
            <a:pPr marL="12700" marR="14604">
              <a:lnSpc>
                <a:spcPct val="110200"/>
              </a:lnSpc>
              <a:spcBef>
                <a:spcPts val="1200"/>
              </a:spcBef>
            </a:pP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project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addresses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this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challenge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by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proposing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deep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learning-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based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multimodal architecture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prediction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memes.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approach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involves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designing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two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parallel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branches—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one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textual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using Bidirectional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Long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Short-</a:t>
            </a:r>
            <a:r>
              <a:rPr sz="1400" spc="-20" dirty="0">
                <a:solidFill>
                  <a:srgbClr val="1B1B1B"/>
                </a:solidFill>
                <a:latin typeface="Times New Roman"/>
                <a:cs typeface="Times New Roman"/>
              </a:rPr>
              <a:t>Term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Memory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(BiLSTM)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1D</a:t>
            </a:r>
            <a:r>
              <a:rPr sz="1400" spc="-2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Convolutional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layers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(Conv1D),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another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processing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visual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custom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Convolutional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Neural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Network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(CNN).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extracted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features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from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branches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are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then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fused</a:t>
            </a:r>
            <a:r>
              <a:rPr sz="1400" spc="50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and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passed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through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classifier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to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predict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overall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mood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category</a:t>
            </a:r>
            <a:r>
              <a:rPr sz="1400" spc="-30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meme: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positive,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negative,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B1B1B"/>
                </a:solidFill>
                <a:latin typeface="Times New Roman"/>
                <a:cs typeface="Times New Roman"/>
              </a:rPr>
              <a:t>or</a:t>
            </a:r>
            <a:r>
              <a:rPr sz="1400" spc="-45" dirty="0">
                <a:solidFill>
                  <a:srgbClr val="1B1B1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B1B1B"/>
                </a:solidFill>
                <a:latin typeface="Times New Roman"/>
                <a:cs typeface="Times New Roman"/>
              </a:rPr>
              <a:t>neutral.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5852</Words>
  <Application>Microsoft Office PowerPoint</Application>
  <PresentationFormat>Custom</PresentationFormat>
  <Paragraphs>411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Mini Project Report.pdf.docx</dc:title>
  <cp:lastModifiedBy>SHANTHI S</cp:lastModifiedBy>
  <cp:revision>1</cp:revision>
  <dcterms:created xsi:type="dcterms:W3CDTF">2025-05-29T16:08:27Z</dcterms:created>
  <dcterms:modified xsi:type="dcterms:W3CDTF">2025-05-29T16:16:52Z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Producer">
    <vt:lpwstr>Skia/PDF m138 Google Docs Renderer</vt:lpwstr>
  </property>
  <property fmtid="{D5CDD505-2E9C-101B-9397-08002B2CF9AE}" pid="4" name="LastSaved">
    <vt:filetime>2025-05-29T00:00:00Z</vt:filetime>
  </property>
</Properties>
</file>