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3"/>
  </p:notesMasterIdLst>
  <p:sldIdLst>
    <p:sldId id="256" r:id="rId2"/>
    <p:sldId id="257" r:id="rId3"/>
    <p:sldId id="258" r:id="rId4"/>
    <p:sldId id="269" r:id="rId5"/>
    <p:sldId id="261" r:id="rId6"/>
    <p:sldId id="265" r:id="rId7"/>
    <p:sldId id="260" r:id="rId8"/>
    <p:sldId id="263" r:id="rId9"/>
    <p:sldId id="262" r:id="rId10"/>
    <p:sldId id="267" r:id="rId11"/>
    <p:sldId id="266" r:id="rId12"/>
  </p:sldIdLst>
  <p:sldSz cx="12192000" cy="6858000"/>
  <p:notesSz cx="6858000" cy="12192000"/>
  <p:embeddedFontLst>
    <p:embeddedFont>
      <p:font typeface="Lato" panose="020F0502020204030203"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703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40.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41.svg"/></Relationships>
</file>

<file path=ppt/slides/_rels/slide11.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1.sv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004136"/>
            <a:ext cx="12198475" cy="1609323"/>
          </a:xfrm>
          <a:prstGeom prst="rect">
            <a:avLst/>
          </a:prstGeom>
        </p:spPr>
      </p:pic>
      <p:sp>
        <p:nvSpPr>
          <p:cNvPr id="3" name="Object 2"/>
          <p:cNvSpPr/>
          <p:nvPr/>
        </p:nvSpPr>
        <p:spPr>
          <a:xfrm>
            <a:off x="380905" y="5268865"/>
            <a:ext cx="10979579" cy="592307"/>
          </a:xfrm>
          <a:prstGeom prst="rect">
            <a:avLst/>
          </a:prstGeom>
          <a:noFill/>
        </p:spPr>
        <p:txBody>
          <a:bodyPr wrap="square" lIns="0" tIns="0" rIns="0" bIns="0" rtlCol="0" anchor="t"/>
          <a:lstStyle/>
          <a:p>
            <a:pPr algn="l">
              <a:lnSpc>
                <a:spcPts val="4666"/>
              </a:lnSpc>
              <a:buNone/>
            </a:pPr>
            <a:r>
              <a:rPr lang="en-US" sz="4050" b="1" kern="0" spc="41" dirty="0">
                <a:solidFill>
                  <a:srgbClr val="FFFFFF"/>
                </a:solidFill>
                <a:latin typeface="Lato" pitchFamily="34" charset="0"/>
                <a:ea typeface="Lato" pitchFamily="34" charset="-122"/>
                <a:cs typeface="Lato" pitchFamily="34" charset="-120"/>
              </a:rPr>
              <a:t>TWITTER SENTIMENT ANALYSIS</a:t>
            </a:r>
            <a:endParaRPr lang="en-US" dirty="0"/>
          </a:p>
        </p:txBody>
      </p:sp>
      <p:sp>
        <p:nvSpPr>
          <p:cNvPr id="4" name="Object 3"/>
          <p:cNvSpPr/>
          <p:nvPr/>
        </p:nvSpPr>
        <p:spPr>
          <a:xfrm>
            <a:off x="380905" y="5954970"/>
            <a:ext cx="11594785" cy="351623"/>
          </a:xfrm>
          <a:prstGeom prst="rect">
            <a:avLst/>
          </a:prstGeom>
          <a:noFill/>
        </p:spPr>
        <p:txBody>
          <a:bodyPr wrap="square" lIns="0" tIns="0" rIns="0" bIns="0" rtlCol="0" anchor="t"/>
          <a:lstStyle/>
          <a:p>
            <a:pPr algn="l">
              <a:lnSpc>
                <a:spcPts val="2771"/>
              </a:lnSpc>
              <a:spcBef>
                <a:spcPts val="725"/>
              </a:spcBef>
              <a:buNone/>
            </a:pPr>
            <a:r>
              <a:rPr lang="en-US" dirty="0">
                <a:solidFill>
                  <a:schemeClr val="bg1"/>
                </a:solidFill>
              </a:rPr>
              <a:t>This presentation uses predictive models to analyze Twitter sentiment for insights into public opinion and trends.</a:t>
            </a:r>
          </a:p>
        </p:txBody>
      </p:sp>
      <p:pic>
        <p:nvPicPr>
          <p:cNvPr id="9" name="Picture 8">
            <a:extLst>
              <a:ext uri="{FF2B5EF4-FFF2-40B4-BE49-F238E27FC236}">
                <a16:creationId xmlns:a16="http://schemas.microsoft.com/office/drawing/2014/main" id="{06067629-F6B4-737F-72DC-78C623DE0FE8}"/>
              </a:ext>
            </a:extLst>
          </p:cNvPr>
          <p:cNvPicPr>
            <a:picLocks noChangeAspect="1"/>
          </p:cNvPicPr>
          <p:nvPr/>
        </p:nvPicPr>
        <p:blipFill>
          <a:blip r:embed="rId5"/>
          <a:stretch>
            <a:fillRect/>
          </a:stretch>
        </p:blipFill>
        <p:spPr>
          <a:xfrm>
            <a:off x="0" y="0"/>
            <a:ext cx="12192000" cy="50041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29" y="910315"/>
            <a:ext cx="380905" cy="38090"/>
          </a:xfrm>
          <a:prstGeom prst="rect">
            <a:avLst/>
          </a:prstGeom>
        </p:spPr>
      </p:pic>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8081" y="1650219"/>
            <a:ext cx="371382" cy="371382"/>
          </a:xfrm>
          <a:prstGeom prst="rect">
            <a:avLst/>
          </a:prstGeom>
        </p:spPr>
      </p:pic>
      <p:sp>
        <p:nvSpPr>
          <p:cNvPr id="5" name="Object 4"/>
          <p:cNvSpPr/>
          <p:nvPr/>
        </p:nvSpPr>
        <p:spPr>
          <a:xfrm>
            <a:off x="1999750" y="1427322"/>
            <a:ext cx="4242327" cy="215806"/>
          </a:xfrm>
          <a:prstGeom prst="rect">
            <a:avLst/>
          </a:prstGeom>
          <a:noFill/>
        </p:spPr>
        <p:txBody>
          <a:bodyPr wrap="square" lIns="0" tIns="0" rIns="0" bIns="0" rtlCol="0" anchor="t"/>
          <a:lstStyle/>
          <a:p>
            <a:pPr algn="l">
              <a:lnSpc>
                <a:spcPts val="1700"/>
              </a:lnSpc>
              <a:buNone/>
            </a:pPr>
            <a:r>
              <a:rPr lang="en-US" sz="1400" b="1" kern="0" spc="126" dirty="0">
                <a:latin typeface="Lato" panose="020F0502020204030203" pitchFamily="34" charset="0"/>
                <a:ea typeface="Lato" panose="020F0502020204030203" pitchFamily="34" charset="0"/>
                <a:cs typeface="Lato" panose="020F0502020204030203" pitchFamily="34" charset="0"/>
              </a:rPr>
              <a:t>SUMMARY OF ANALYSIS</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6" name="Object 5"/>
          <p:cNvSpPr/>
          <p:nvPr/>
        </p:nvSpPr>
        <p:spPr>
          <a:xfrm>
            <a:off x="1999750" y="1718476"/>
            <a:ext cx="4242327" cy="1149261"/>
          </a:xfrm>
          <a:prstGeom prst="rect">
            <a:avLst/>
          </a:prstGeom>
          <a:noFill/>
        </p:spPr>
        <p:txBody>
          <a:bodyPr wrap="square" lIns="0" tIns="0" rIns="0" bIns="0" rtlCol="0" anchor="t"/>
          <a:lstStyle/>
          <a:p>
            <a:pPr algn="l">
              <a:lnSpc>
                <a:spcPts val="1811"/>
              </a:lnSpc>
              <a:spcBef>
                <a:spcPts val="582"/>
              </a:spcBef>
              <a:buNone/>
            </a:pPr>
            <a:r>
              <a:rPr lang="en-US" sz="1400" kern="0" spc="26" dirty="0">
                <a:latin typeface="Lato" panose="020F0502020204030203" pitchFamily="34" charset="0"/>
                <a:ea typeface="Lato" panose="020F0502020204030203" pitchFamily="34" charset="0"/>
                <a:cs typeface="Lato" panose="020F0502020204030203" pitchFamily="34" charset="0"/>
              </a:rPr>
              <a:t>Provided an overview of the sentiment analysis conducted on the Twitter data, including insights on the overall sentiment trends, key drivers of positive and negative sentiment, and implications for the business.</a:t>
            </a:r>
            <a:endParaRPr lang="en-US" sz="1400" dirty="0">
              <a:latin typeface="Lato" panose="020F0502020204030203" pitchFamily="34" charset="0"/>
              <a:ea typeface="Lato" panose="020F0502020204030203" pitchFamily="34" charset="0"/>
              <a:cs typeface="Lato" panose="020F0502020204030203" pitchFamily="34" charset="0"/>
            </a:endParaRPr>
          </a:p>
        </p:txBody>
      </p:sp>
      <p:pic>
        <p:nvPicPr>
          <p:cNvPr id="7" name="Object 6"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23429" y="3443840"/>
            <a:ext cx="476131" cy="399950"/>
          </a:xfrm>
          <a:prstGeom prst="rect">
            <a:avLst/>
          </a:prstGeom>
        </p:spPr>
      </p:pic>
      <p:sp>
        <p:nvSpPr>
          <p:cNvPr id="8" name="Object 7"/>
          <p:cNvSpPr/>
          <p:nvPr/>
        </p:nvSpPr>
        <p:spPr>
          <a:xfrm>
            <a:off x="1999750" y="3255664"/>
            <a:ext cx="4242327" cy="215806"/>
          </a:xfrm>
          <a:prstGeom prst="rect">
            <a:avLst/>
          </a:prstGeom>
          <a:noFill/>
        </p:spPr>
        <p:txBody>
          <a:bodyPr wrap="square" lIns="0" tIns="0" rIns="0" bIns="0" rtlCol="0" anchor="t"/>
          <a:lstStyle/>
          <a:p>
            <a:pPr algn="l">
              <a:lnSpc>
                <a:spcPts val="1700"/>
              </a:lnSpc>
              <a:buNone/>
            </a:pPr>
            <a:r>
              <a:rPr lang="en-US" sz="1400" b="1" kern="0" spc="126" dirty="0">
                <a:latin typeface="Lato" panose="020F0502020204030203" pitchFamily="34" charset="0"/>
                <a:ea typeface="Lato" panose="020F0502020204030203" pitchFamily="34" charset="0"/>
                <a:cs typeface="Lato" panose="020F0502020204030203" pitchFamily="34" charset="0"/>
              </a:rPr>
              <a:t>CHOSEN MODEL FOR DEPLOYMENT</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9" name="Object 8"/>
          <p:cNvSpPr/>
          <p:nvPr/>
        </p:nvSpPr>
        <p:spPr>
          <a:xfrm>
            <a:off x="1999750" y="3546818"/>
            <a:ext cx="4242327" cy="919409"/>
          </a:xfrm>
          <a:prstGeom prst="rect">
            <a:avLst/>
          </a:prstGeom>
          <a:noFill/>
        </p:spPr>
        <p:txBody>
          <a:bodyPr wrap="square" lIns="0" tIns="0" rIns="0" bIns="0" rtlCol="0" anchor="t"/>
          <a:lstStyle/>
          <a:p>
            <a:pPr algn="l">
              <a:lnSpc>
                <a:spcPts val="1811"/>
              </a:lnSpc>
              <a:spcBef>
                <a:spcPts val="582"/>
              </a:spcBef>
              <a:buNone/>
            </a:pPr>
            <a:r>
              <a:rPr lang="en-US" sz="1400" kern="0" spc="26" dirty="0">
                <a:latin typeface="Lato" panose="020F0502020204030203" pitchFamily="34" charset="0"/>
                <a:ea typeface="Lato" panose="020F0502020204030203" pitchFamily="34" charset="0"/>
                <a:cs typeface="Lato" panose="020F0502020204030203" pitchFamily="34" charset="0"/>
              </a:rPr>
              <a:t>Determined that the LinerarSVC classifier model provided the best performance in terms of accuracy, precision, and recall, and is recommended for deployment.</a:t>
            </a:r>
            <a:endParaRPr lang="en-US" sz="1400" dirty="0">
              <a:latin typeface="Lato" panose="020F0502020204030203" pitchFamily="34" charset="0"/>
              <a:ea typeface="Lato" panose="020F0502020204030203" pitchFamily="34" charset="0"/>
              <a:cs typeface="Lato" panose="020F0502020204030203" pitchFamily="34" charset="0"/>
            </a:endParaRPr>
          </a:p>
        </p:txBody>
      </p:sp>
      <p:pic>
        <p:nvPicPr>
          <p:cNvPr id="10" name="Object 9"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83193" y="1626658"/>
            <a:ext cx="418995" cy="418995"/>
          </a:xfrm>
          <a:prstGeom prst="rect">
            <a:avLst/>
          </a:prstGeom>
        </p:spPr>
      </p:pic>
      <p:sp>
        <p:nvSpPr>
          <p:cNvPr id="11" name="Object 10"/>
          <p:cNvSpPr/>
          <p:nvPr/>
        </p:nvSpPr>
        <p:spPr>
          <a:xfrm>
            <a:off x="7237190" y="1427322"/>
            <a:ext cx="4242327" cy="215806"/>
          </a:xfrm>
          <a:prstGeom prst="rect">
            <a:avLst/>
          </a:prstGeom>
          <a:noFill/>
        </p:spPr>
        <p:txBody>
          <a:bodyPr wrap="square" lIns="0" tIns="0" rIns="0" bIns="0" rtlCol="0" anchor="t"/>
          <a:lstStyle/>
          <a:p>
            <a:pPr algn="l">
              <a:lnSpc>
                <a:spcPts val="1700"/>
              </a:lnSpc>
              <a:buNone/>
            </a:pPr>
            <a:r>
              <a:rPr lang="en-US" sz="1400" b="1" kern="0" spc="126" dirty="0">
                <a:latin typeface="Lato" panose="020F0502020204030203" pitchFamily="34" charset="0"/>
                <a:ea typeface="Lato" panose="020F0502020204030203" pitchFamily="34" charset="0"/>
                <a:cs typeface="Lato" panose="020F0502020204030203" pitchFamily="34" charset="0"/>
              </a:rPr>
              <a:t>POTENTIAL CHALLENGES</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12" name="Object 11"/>
          <p:cNvSpPr/>
          <p:nvPr/>
        </p:nvSpPr>
        <p:spPr>
          <a:xfrm>
            <a:off x="7237190" y="1718476"/>
            <a:ext cx="4242327" cy="919409"/>
          </a:xfrm>
          <a:prstGeom prst="rect">
            <a:avLst/>
          </a:prstGeom>
          <a:noFill/>
        </p:spPr>
        <p:txBody>
          <a:bodyPr wrap="square" lIns="0" tIns="0" rIns="0" bIns="0" rtlCol="0" anchor="t"/>
          <a:lstStyle/>
          <a:p>
            <a:pPr algn="l">
              <a:lnSpc>
                <a:spcPts val="1811"/>
              </a:lnSpc>
              <a:spcBef>
                <a:spcPts val="582"/>
              </a:spcBef>
              <a:buNone/>
            </a:pPr>
            <a:r>
              <a:rPr lang="en-US" sz="1400" kern="0" spc="26" dirty="0">
                <a:latin typeface="Lato" panose="020F0502020204030203" pitchFamily="34" charset="0"/>
                <a:ea typeface="Lato" panose="020F0502020204030203" pitchFamily="34" charset="0"/>
                <a:cs typeface="Lato" panose="020F0502020204030203" pitchFamily="34" charset="0"/>
              </a:rPr>
              <a:t>Highlighted potential challenges such as dealing with evolving Twitter data, addressing biases in the training data, and ensuring the model remains robust over time.</a:t>
            </a:r>
            <a:endParaRPr lang="en-US" sz="1400" dirty="0">
              <a:latin typeface="Lato" panose="020F0502020204030203" pitchFamily="34" charset="0"/>
              <a:ea typeface="Lato" panose="020F0502020204030203" pitchFamily="34" charset="0"/>
              <a:cs typeface="Lato" panose="020F0502020204030203" pitchFamily="34" charset="0"/>
            </a:endParaRPr>
          </a:p>
        </p:txBody>
      </p:sp>
      <p:pic>
        <p:nvPicPr>
          <p:cNvPr id="13" name="Object 12"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72036" y="3194615"/>
            <a:ext cx="438040" cy="457086"/>
          </a:xfrm>
          <a:prstGeom prst="rect">
            <a:avLst/>
          </a:prstGeom>
        </p:spPr>
      </p:pic>
      <p:sp>
        <p:nvSpPr>
          <p:cNvPr id="14" name="Object 13"/>
          <p:cNvSpPr/>
          <p:nvPr/>
        </p:nvSpPr>
        <p:spPr>
          <a:xfrm>
            <a:off x="7237190" y="3017599"/>
            <a:ext cx="4242327" cy="215806"/>
          </a:xfrm>
          <a:prstGeom prst="rect">
            <a:avLst/>
          </a:prstGeom>
          <a:noFill/>
        </p:spPr>
        <p:txBody>
          <a:bodyPr wrap="square" lIns="0" tIns="0" rIns="0" bIns="0" rtlCol="0" anchor="t"/>
          <a:lstStyle/>
          <a:p>
            <a:pPr algn="l">
              <a:lnSpc>
                <a:spcPts val="1700"/>
              </a:lnSpc>
              <a:buNone/>
            </a:pPr>
            <a:r>
              <a:rPr lang="en-US" sz="1400" b="1" kern="0" spc="126" dirty="0">
                <a:latin typeface="Lato" panose="020F0502020204030203" pitchFamily="34" charset="0"/>
                <a:ea typeface="Lato" panose="020F0502020204030203" pitchFamily="34" charset="0"/>
                <a:cs typeface="Lato" panose="020F0502020204030203" pitchFamily="34" charset="0"/>
              </a:rPr>
              <a:t>POTENTIAL OPPORTUNITIES</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15" name="Object 14"/>
          <p:cNvSpPr/>
          <p:nvPr/>
        </p:nvSpPr>
        <p:spPr>
          <a:xfrm>
            <a:off x="7237190" y="3308753"/>
            <a:ext cx="4242327" cy="1379113"/>
          </a:xfrm>
          <a:prstGeom prst="rect">
            <a:avLst/>
          </a:prstGeom>
          <a:noFill/>
        </p:spPr>
        <p:txBody>
          <a:bodyPr wrap="square" lIns="0" tIns="0" rIns="0" bIns="0" rtlCol="0" anchor="t"/>
          <a:lstStyle/>
          <a:p>
            <a:pPr algn="l">
              <a:lnSpc>
                <a:spcPts val="1811"/>
              </a:lnSpc>
              <a:spcBef>
                <a:spcPts val="582"/>
              </a:spcBef>
              <a:buNone/>
            </a:pPr>
            <a:r>
              <a:rPr lang="en-US" sz="1400" kern="0" spc="26" dirty="0">
                <a:latin typeface="Lato" panose="020F0502020204030203" pitchFamily="34" charset="0"/>
                <a:ea typeface="Lato" panose="020F0502020204030203" pitchFamily="34" charset="0"/>
                <a:cs typeface="Lato" panose="020F0502020204030203" pitchFamily="34" charset="0"/>
              </a:rPr>
              <a:t>Identified opportunities to enhance the sentiment analysis, such as incorporating additional data sources, leveraging natural language processing techniques, and automating the model deployment and monitoring processes.</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16" name="Object 15"/>
          <p:cNvSpPr/>
          <p:nvPr/>
        </p:nvSpPr>
        <p:spPr>
          <a:xfrm>
            <a:off x="0" y="5132692"/>
            <a:ext cx="12188952" cy="1723594"/>
          </a:xfrm>
          <a:prstGeom prst="rect">
            <a:avLst/>
          </a:prstGeom>
          <a:solidFill>
            <a:srgbClr val="5DA6B5"/>
          </a:solidFill>
        </p:spPr>
        <p:txBody>
          <a:bodyPr/>
          <a:lstStyle/>
          <a:p>
            <a:endParaRPr lang="en-US" sz="1400">
              <a:latin typeface="Lato" panose="020F0502020204030203" pitchFamily="34" charset="0"/>
              <a:ea typeface="Lato" panose="020F0502020204030203" pitchFamily="34" charset="0"/>
              <a:cs typeface="Lato" panose="020F0502020204030203" pitchFamily="34" charset="0"/>
            </a:endParaRPr>
          </a:p>
        </p:txBody>
      </p:sp>
      <p:sp>
        <p:nvSpPr>
          <p:cNvPr id="17" name="Object 16"/>
          <p:cNvSpPr/>
          <p:nvPr/>
        </p:nvSpPr>
        <p:spPr>
          <a:xfrm>
            <a:off x="389356" y="5452771"/>
            <a:ext cx="11410240" cy="1078913"/>
          </a:xfrm>
          <a:prstGeom prst="rect">
            <a:avLst/>
          </a:prstGeom>
          <a:noFill/>
        </p:spPr>
        <p:txBody>
          <a:bodyPr wrap="square" lIns="0" tIns="0" rIns="0" bIns="0" rtlCol="0" anchor="t"/>
          <a:lstStyle/>
          <a:p>
            <a:pPr algn="ctr">
              <a:lnSpc>
                <a:spcPts val="2125"/>
              </a:lnSpc>
              <a:buNone/>
            </a:pPr>
            <a:r>
              <a:rPr lang="en-US" sz="1400" b="1" kern="0" spc="158" dirty="0">
                <a:latin typeface="Lato" panose="020F0502020204030203" pitchFamily="34" charset="0"/>
                <a:ea typeface="Lato" panose="020F0502020204030203" pitchFamily="34" charset="0"/>
                <a:cs typeface="Lato" panose="020F0502020204030203" pitchFamily="34" charset="0"/>
              </a:rPr>
              <a:t>THE SENTIMENT ANALYSIS CONDUCTED ON THE TWITTER DATA PROVIDED VALUABLE INSIGHTS THAT CAN INFORM BUSINESS DECISIONS. THE LINEARSVC CLASSIFIER MODEL IS RECOMMENDED FOR DEPLOYMENT, BUT ONGOING MONITORING AND REFINEMENT WILL BE NECESSARY TO ADDRESS POTENTIAL CHALLENGES AND CAPITALIZE ON EMERGING OPPORTUNITIES.</a:t>
            </a:r>
            <a:endParaRPr lang="en-US" sz="1400" dirty="0">
              <a:latin typeface="Lato" panose="020F0502020204030203" pitchFamily="34" charset="0"/>
              <a:ea typeface="Lato" panose="020F0502020204030203" pitchFamily="34" charset="0"/>
              <a:cs typeface="Lato" panose="020F0502020204030203" pitchFamily="34" charset="0"/>
            </a:endParaRPr>
          </a:p>
        </p:txBody>
      </p:sp>
      <p:pic>
        <p:nvPicPr>
          <p:cNvPr id="19" name="Object 1" descr="preencoded.png">
            <a:extLst>
              <a:ext uri="{FF2B5EF4-FFF2-40B4-BE49-F238E27FC236}">
                <a16:creationId xmlns:a16="http://schemas.microsoft.com/office/drawing/2014/main" id="{C4FED4D9-15AC-6548-79E5-1A63E76324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0" y="-47756"/>
            <a:ext cx="3790002" cy="1066533"/>
          </a:xfrm>
          <a:prstGeom prst="rect">
            <a:avLst/>
          </a:prstGeom>
        </p:spPr>
      </p:pic>
      <p:sp>
        <p:nvSpPr>
          <p:cNvPr id="20" name="Object 2">
            <a:extLst>
              <a:ext uri="{FF2B5EF4-FFF2-40B4-BE49-F238E27FC236}">
                <a16:creationId xmlns:a16="http://schemas.microsoft.com/office/drawing/2014/main" id="{C2139077-B76D-0C50-3A4C-E5D9F2DB093B}"/>
              </a:ext>
            </a:extLst>
          </p:cNvPr>
          <p:cNvSpPr/>
          <p:nvPr/>
        </p:nvSpPr>
        <p:spPr>
          <a:xfrm>
            <a:off x="476131" y="316389"/>
            <a:ext cx="12188952" cy="329006"/>
          </a:xfrm>
          <a:prstGeom prst="rect">
            <a:avLst/>
          </a:prstGeom>
          <a:noFill/>
        </p:spPr>
        <p:txBody>
          <a:bodyPr wrap="square" lIns="0" tIns="0" rIns="0" bIns="0" rtlCol="0" anchor="t"/>
          <a:lstStyle/>
          <a:p>
            <a:pPr algn="l">
              <a:lnSpc>
                <a:spcPts val="2592"/>
              </a:lnSpc>
              <a:buNone/>
            </a:pPr>
            <a:r>
              <a:rPr lang="en-US" sz="2250" b="1" kern="0" spc="22" dirty="0">
                <a:solidFill>
                  <a:srgbClr val="FFFFFF"/>
                </a:solidFill>
                <a:latin typeface="Lato" pitchFamily="34" charset="0"/>
                <a:ea typeface="Lato" pitchFamily="34" charset="-122"/>
                <a:cs typeface="Lato" pitchFamily="34" charset="-120"/>
              </a:rPr>
              <a:t>CONCLUSION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476131" y="3023431"/>
            <a:ext cx="2894472" cy="811327"/>
          </a:xfrm>
          <a:prstGeom prst="rect">
            <a:avLst/>
          </a:prstGeom>
          <a:noFill/>
        </p:spPr>
        <p:txBody>
          <a:bodyPr wrap="square" lIns="0" tIns="0" rIns="0" bIns="0" rtlCol="0" anchor="t"/>
          <a:lstStyle/>
          <a:p>
            <a:pPr algn="l">
              <a:lnSpc>
                <a:spcPts val="3195"/>
              </a:lnSpc>
              <a:buNone/>
            </a:pPr>
            <a:r>
              <a:rPr lang="en-US" sz="3000" b="1" dirty="0">
                <a:solidFill>
                  <a:srgbClr val="FFFFFF"/>
                </a:solidFill>
                <a:latin typeface="Roboto" pitchFamily="34" charset="0"/>
                <a:ea typeface="Roboto" pitchFamily="34" charset="-122"/>
                <a:cs typeface="Roboto" pitchFamily="34" charset="-120"/>
              </a:rPr>
              <a:t>Future Enhancements</a:t>
            </a:r>
            <a:endParaRPr lang="en-US" dirty="0"/>
          </a:p>
        </p:txBody>
      </p:sp>
      <p:pic>
        <p:nvPicPr>
          <p:cNvPr id="3" name="Object 2"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75658" y="1180805"/>
            <a:ext cx="5151737" cy="1076056"/>
          </a:xfrm>
          <a:prstGeom prst="rect">
            <a:avLst/>
          </a:prstGeom>
        </p:spPr>
      </p:pic>
      <p:sp>
        <p:nvSpPr>
          <p:cNvPr id="4" name="Object 3"/>
          <p:cNvSpPr/>
          <p:nvPr/>
        </p:nvSpPr>
        <p:spPr>
          <a:xfrm>
            <a:off x="4475631" y="1605037"/>
            <a:ext cx="4537457" cy="212592"/>
          </a:xfrm>
          <a:prstGeom prst="rect">
            <a:avLst/>
          </a:prstGeom>
          <a:noFill/>
        </p:spPr>
        <p:txBody>
          <a:bodyPr wrap="square" lIns="0" tIns="0" rIns="0" bIns="0" rtlCol="0" anchor="ctr"/>
          <a:lstStyle/>
          <a:p>
            <a:pPr algn="l">
              <a:lnSpc>
                <a:spcPts val="1675"/>
              </a:lnSpc>
              <a:buNone/>
            </a:pPr>
            <a:r>
              <a:rPr lang="en-US" sz="1224" kern="0" spc="25" dirty="0">
                <a:solidFill>
                  <a:srgbClr val="FFFFFF"/>
                </a:solidFill>
                <a:latin typeface="Lato" pitchFamily="34" charset="0"/>
                <a:ea typeface="Lato" pitchFamily="34" charset="-122"/>
                <a:cs typeface="Lato" pitchFamily="34" charset="-120"/>
              </a:rPr>
              <a:t>Incorporate Customer Sentiment Analysis</a:t>
            </a:r>
            <a:endParaRPr lang="en-US" dirty="0"/>
          </a:p>
        </p:txBody>
      </p:sp>
      <p:pic>
        <p:nvPicPr>
          <p:cNvPr id="5" name="Object 4"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75658" y="2323520"/>
            <a:ext cx="2847263" cy="1076056"/>
          </a:xfrm>
          <a:prstGeom prst="rect">
            <a:avLst/>
          </a:prstGeom>
        </p:spPr>
      </p:pic>
      <p:sp>
        <p:nvSpPr>
          <p:cNvPr id="6" name="Object 5"/>
          <p:cNvSpPr/>
          <p:nvPr/>
        </p:nvSpPr>
        <p:spPr>
          <a:xfrm>
            <a:off x="4475631" y="2533493"/>
            <a:ext cx="2266240" cy="637777"/>
          </a:xfrm>
          <a:prstGeom prst="rect">
            <a:avLst/>
          </a:prstGeom>
          <a:noFill/>
        </p:spPr>
        <p:txBody>
          <a:bodyPr wrap="square" lIns="0" tIns="0" rIns="0" bIns="0" rtlCol="0" anchor="ctr"/>
          <a:lstStyle/>
          <a:p>
            <a:pPr algn="l">
              <a:lnSpc>
                <a:spcPts val="1675"/>
              </a:lnSpc>
              <a:buNone/>
            </a:pPr>
            <a:r>
              <a:rPr lang="en-US" sz="1224" kern="0" spc="25" dirty="0">
                <a:solidFill>
                  <a:srgbClr val="FFFFFF"/>
                </a:solidFill>
                <a:latin typeface="Lato" pitchFamily="34" charset="0"/>
                <a:ea typeface="Lato" pitchFamily="34" charset="-122"/>
                <a:cs typeface="Lato" pitchFamily="34" charset="-120"/>
              </a:rPr>
              <a:t>Enhance Feature Engineering with Geospatial Data</a:t>
            </a:r>
            <a:endParaRPr lang="en-US" dirty="0"/>
          </a:p>
        </p:txBody>
      </p:sp>
      <p:pic>
        <p:nvPicPr>
          <p:cNvPr id="7" name="Object 6"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75658" y="3466234"/>
            <a:ext cx="7446688" cy="1076056"/>
          </a:xfrm>
          <a:prstGeom prst="rect">
            <a:avLst/>
          </a:prstGeom>
        </p:spPr>
      </p:pic>
      <p:sp>
        <p:nvSpPr>
          <p:cNvPr id="8" name="Object 7"/>
          <p:cNvSpPr/>
          <p:nvPr/>
        </p:nvSpPr>
        <p:spPr>
          <a:xfrm>
            <a:off x="4475631" y="3890466"/>
            <a:ext cx="6808672" cy="212592"/>
          </a:xfrm>
          <a:prstGeom prst="rect">
            <a:avLst/>
          </a:prstGeom>
          <a:noFill/>
        </p:spPr>
        <p:txBody>
          <a:bodyPr wrap="square" lIns="0" tIns="0" rIns="0" bIns="0" rtlCol="0" anchor="ctr"/>
          <a:lstStyle/>
          <a:p>
            <a:pPr algn="l">
              <a:lnSpc>
                <a:spcPts val="1675"/>
              </a:lnSpc>
              <a:buNone/>
            </a:pPr>
            <a:r>
              <a:rPr lang="en-US" sz="1224" kern="0" spc="25" dirty="0">
                <a:solidFill>
                  <a:srgbClr val="FFFFFF"/>
                </a:solidFill>
                <a:latin typeface="Lato" pitchFamily="34" charset="0"/>
                <a:ea typeface="Lato" pitchFamily="34" charset="-122"/>
                <a:cs typeface="Lato" pitchFamily="34" charset="-120"/>
              </a:rPr>
              <a:t>Leverage Ensemble Modeling Techniques</a:t>
            </a:r>
            <a:endParaRPr lang="en-US" dirty="0"/>
          </a:p>
        </p:txBody>
      </p:sp>
      <p:pic>
        <p:nvPicPr>
          <p:cNvPr id="9" name="Object 8"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75658" y="4608948"/>
            <a:ext cx="4494676" cy="1076056"/>
          </a:xfrm>
          <a:prstGeom prst="rect">
            <a:avLst/>
          </a:prstGeom>
        </p:spPr>
      </p:pic>
      <p:sp>
        <p:nvSpPr>
          <p:cNvPr id="10" name="Object 9"/>
          <p:cNvSpPr/>
          <p:nvPr/>
        </p:nvSpPr>
        <p:spPr>
          <a:xfrm>
            <a:off x="4475631" y="5033180"/>
            <a:ext cx="3888538" cy="212592"/>
          </a:xfrm>
          <a:prstGeom prst="rect">
            <a:avLst/>
          </a:prstGeom>
          <a:noFill/>
        </p:spPr>
        <p:txBody>
          <a:bodyPr wrap="square" lIns="0" tIns="0" rIns="0" bIns="0" rtlCol="0" anchor="ctr"/>
          <a:lstStyle/>
          <a:p>
            <a:pPr algn="l">
              <a:lnSpc>
                <a:spcPts val="1675"/>
              </a:lnSpc>
              <a:buNone/>
            </a:pPr>
            <a:r>
              <a:rPr lang="en-US" sz="1224" kern="0" spc="25" dirty="0">
                <a:solidFill>
                  <a:srgbClr val="FFFFFF"/>
                </a:solidFill>
                <a:latin typeface="Lato" pitchFamily="34" charset="0"/>
                <a:ea typeface="Lato" pitchFamily="34" charset="-122"/>
                <a:cs typeface="Lato" pitchFamily="34" charset="-120"/>
              </a:rPr>
              <a:t>Improve Real-Time Churn Prediction Capabilities</a:t>
            </a:r>
            <a:endParaRPr lang="en-US" dirty="0"/>
          </a:p>
        </p:txBody>
      </p:sp>
      <p:pic>
        <p:nvPicPr>
          <p:cNvPr id="11" name="Picture 10">
            <a:extLst>
              <a:ext uri="{FF2B5EF4-FFF2-40B4-BE49-F238E27FC236}">
                <a16:creationId xmlns:a16="http://schemas.microsoft.com/office/drawing/2014/main" id="{0740AC5C-77B4-49B9-9425-ABE442DFA78F}"/>
              </a:ext>
            </a:extLst>
          </p:cNvPr>
          <p:cNvPicPr>
            <a:picLocks noChangeAspect="1"/>
          </p:cNvPicPr>
          <p:nvPr/>
        </p:nvPicPr>
        <p:blipFill>
          <a:blip r:embed="rId11"/>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353"/>
    </mc:Choice>
    <mc:Fallback xmlns="">
      <p:transition spd="slow" advTm="173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20309"/>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7756"/>
            <a:ext cx="3380530" cy="1066533"/>
          </a:xfrm>
          <a:prstGeom prst="rect">
            <a:avLst/>
          </a:prstGeom>
        </p:spPr>
      </p:pic>
      <p:sp>
        <p:nvSpPr>
          <p:cNvPr id="3" name="Object 2"/>
          <p:cNvSpPr/>
          <p:nvPr/>
        </p:nvSpPr>
        <p:spPr>
          <a:xfrm>
            <a:off x="476131" y="316389"/>
            <a:ext cx="12188952" cy="329006"/>
          </a:xfrm>
          <a:prstGeom prst="rect">
            <a:avLst/>
          </a:prstGeom>
          <a:noFill/>
        </p:spPr>
        <p:txBody>
          <a:bodyPr wrap="square" lIns="0" tIns="0" rIns="0" bIns="0" rtlCol="0" anchor="t"/>
          <a:lstStyle/>
          <a:p>
            <a:pPr algn="l">
              <a:lnSpc>
                <a:spcPts val="2592"/>
              </a:lnSpc>
              <a:buNone/>
            </a:pPr>
            <a:r>
              <a:rPr lang="en-US" sz="2250" b="1" kern="0" spc="22" dirty="0">
                <a:solidFill>
                  <a:srgbClr val="FFFFFF"/>
                </a:solidFill>
                <a:latin typeface="Lato" pitchFamily="34" charset="0"/>
                <a:ea typeface="Lato" pitchFamily="34" charset="-122"/>
                <a:cs typeface="Lato" pitchFamily="34" charset="-120"/>
              </a:rPr>
              <a:t>INTRODUCTION</a:t>
            </a:r>
            <a:endParaRPr lang="en-US" dirty="0"/>
          </a:p>
        </p:txBody>
      </p:sp>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34592" y="1758337"/>
            <a:ext cx="438040" cy="438040"/>
          </a:xfrm>
          <a:prstGeom prst="rect">
            <a:avLst/>
          </a:prstGeom>
        </p:spPr>
      </p:pic>
      <p:sp>
        <p:nvSpPr>
          <p:cNvPr id="5" name="Object 4"/>
          <p:cNvSpPr/>
          <p:nvPr/>
        </p:nvSpPr>
        <p:spPr>
          <a:xfrm>
            <a:off x="1999750" y="1550163"/>
            <a:ext cx="4242327" cy="281274"/>
          </a:xfrm>
          <a:prstGeom prst="rect">
            <a:avLst/>
          </a:prstGeom>
          <a:noFill/>
        </p:spPr>
        <p:txBody>
          <a:bodyPr wrap="square" lIns="0" tIns="0" rIns="0" bIns="0" rtlCol="0" anchor="t"/>
          <a:lstStyle/>
          <a:p>
            <a:pPr algn="l">
              <a:lnSpc>
                <a:spcPts val="2216"/>
              </a:lnSpc>
              <a:buNone/>
            </a:pPr>
            <a:r>
              <a:rPr lang="en-US" sz="1620" kern="0" spc="32" dirty="0">
                <a:solidFill>
                  <a:srgbClr val="FFFFFF"/>
                </a:solidFill>
                <a:latin typeface="Lato" pitchFamily="34" charset="0"/>
                <a:ea typeface="Lato" pitchFamily="34" charset="-122"/>
                <a:cs typeface="Lato" pitchFamily="34" charset="-120"/>
              </a:rPr>
              <a:t>Analyzing public sentiment on Twitter</a:t>
            </a:r>
            <a:endParaRPr lang="en-US" dirty="0"/>
          </a:p>
        </p:txBody>
      </p:sp>
      <p:sp>
        <p:nvSpPr>
          <p:cNvPr id="6" name="Object 5"/>
          <p:cNvSpPr/>
          <p:nvPr/>
        </p:nvSpPr>
        <p:spPr>
          <a:xfrm>
            <a:off x="1999750" y="1893811"/>
            <a:ext cx="4242327" cy="987019"/>
          </a:xfrm>
          <a:prstGeom prst="rect">
            <a:avLst/>
          </a:prstGeom>
          <a:noFill/>
        </p:spPr>
        <p:txBody>
          <a:bodyPr wrap="square" lIns="0" tIns="0" rIns="0" bIns="0" rtlCol="0" anchor="t"/>
          <a:lstStyle/>
          <a:p>
            <a:pPr algn="l">
              <a:lnSpc>
                <a:spcPts val="1944"/>
              </a:lnSpc>
              <a:spcBef>
                <a:spcPts val="482"/>
              </a:spcBef>
              <a:buNone/>
            </a:pPr>
            <a:r>
              <a:rPr lang="en-US" sz="1350" kern="0" spc="27" dirty="0">
                <a:solidFill>
                  <a:srgbClr val="FFFFFF">
                    <a:alpha val="80000"/>
                  </a:srgbClr>
                </a:solidFill>
                <a:latin typeface="Lato" pitchFamily="34" charset="0"/>
                <a:ea typeface="Lato" pitchFamily="34" charset="-122"/>
                <a:cs typeface="Lato" pitchFamily="34" charset="-120"/>
              </a:rPr>
              <a:t>Leveraging natural language processing techniques to understand the overall mood and opinions expressed by Twitter users on various topics</a:t>
            </a:r>
            <a:endParaRPr lang="en-US" dirty="0"/>
          </a:p>
        </p:txBody>
      </p:sp>
      <p:pic>
        <p:nvPicPr>
          <p:cNvPr id="7" name="Object 6"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34595" y="3443840"/>
            <a:ext cx="438040" cy="438040"/>
          </a:xfrm>
          <a:prstGeom prst="rect">
            <a:avLst/>
          </a:prstGeom>
        </p:spPr>
      </p:pic>
      <p:sp>
        <p:nvSpPr>
          <p:cNvPr id="8" name="Object 7"/>
          <p:cNvSpPr/>
          <p:nvPr/>
        </p:nvSpPr>
        <p:spPr>
          <a:xfrm>
            <a:off x="1999750" y="3235667"/>
            <a:ext cx="4242327" cy="562549"/>
          </a:xfrm>
          <a:prstGeom prst="rect">
            <a:avLst/>
          </a:prstGeom>
          <a:noFill/>
        </p:spPr>
        <p:txBody>
          <a:bodyPr wrap="square" lIns="0" tIns="0" rIns="0" bIns="0" rtlCol="0" anchor="t"/>
          <a:lstStyle/>
          <a:p>
            <a:pPr algn="l">
              <a:lnSpc>
                <a:spcPts val="2216"/>
              </a:lnSpc>
              <a:buNone/>
            </a:pPr>
            <a:r>
              <a:rPr lang="en-US" sz="1620" kern="0" spc="32" dirty="0">
                <a:solidFill>
                  <a:srgbClr val="FFFFFF"/>
                </a:solidFill>
                <a:latin typeface="Lato" pitchFamily="34" charset="0"/>
                <a:ea typeface="Lato" pitchFamily="34" charset="-122"/>
                <a:cs typeface="Lato" pitchFamily="34" charset="-120"/>
              </a:rPr>
              <a:t>Identifying positive, negative, and neutral sentiments</a:t>
            </a:r>
            <a:endParaRPr lang="en-US" dirty="0"/>
          </a:p>
        </p:txBody>
      </p:sp>
      <p:sp>
        <p:nvSpPr>
          <p:cNvPr id="9" name="Object 8"/>
          <p:cNvSpPr/>
          <p:nvPr/>
        </p:nvSpPr>
        <p:spPr>
          <a:xfrm>
            <a:off x="1999750" y="3860589"/>
            <a:ext cx="4242327" cy="740265"/>
          </a:xfrm>
          <a:prstGeom prst="rect">
            <a:avLst/>
          </a:prstGeom>
          <a:noFill/>
        </p:spPr>
        <p:txBody>
          <a:bodyPr wrap="square" lIns="0" tIns="0" rIns="0" bIns="0" rtlCol="0" anchor="t"/>
          <a:lstStyle/>
          <a:p>
            <a:pPr algn="l">
              <a:lnSpc>
                <a:spcPts val="1944"/>
              </a:lnSpc>
              <a:spcBef>
                <a:spcPts val="482"/>
              </a:spcBef>
              <a:buNone/>
            </a:pPr>
            <a:r>
              <a:rPr lang="en-US" sz="1350" kern="0" spc="27" dirty="0">
                <a:solidFill>
                  <a:srgbClr val="FFFFFF">
                    <a:alpha val="80000"/>
                  </a:srgbClr>
                </a:solidFill>
                <a:latin typeface="Lato" pitchFamily="34" charset="0"/>
                <a:ea typeface="Lato" pitchFamily="34" charset="-122"/>
                <a:cs typeface="Lato" pitchFamily="34" charset="-120"/>
              </a:rPr>
              <a:t>Classifying tweets as expressing positive, negative, or neutral sentiment</a:t>
            </a:r>
            <a:endParaRPr lang="en-US" dirty="0"/>
          </a:p>
        </p:txBody>
      </p:sp>
      <p:pic>
        <p:nvPicPr>
          <p:cNvPr id="10" name="Object 9"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99931" y="1814132"/>
            <a:ext cx="380905" cy="323769"/>
          </a:xfrm>
          <a:prstGeom prst="rect">
            <a:avLst/>
          </a:prstGeom>
        </p:spPr>
      </p:pic>
      <p:sp>
        <p:nvSpPr>
          <p:cNvPr id="11" name="Object 10"/>
          <p:cNvSpPr/>
          <p:nvPr/>
        </p:nvSpPr>
        <p:spPr>
          <a:xfrm>
            <a:off x="7237190" y="1550163"/>
            <a:ext cx="4242327" cy="281274"/>
          </a:xfrm>
          <a:prstGeom prst="rect">
            <a:avLst/>
          </a:prstGeom>
          <a:noFill/>
        </p:spPr>
        <p:txBody>
          <a:bodyPr wrap="square" lIns="0" tIns="0" rIns="0" bIns="0" rtlCol="0" anchor="t"/>
          <a:lstStyle/>
          <a:p>
            <a:pPr algn="l">
              <a:lnSpc>
                <a:spcPts val="2216"/>
              </a:lnSpc>
              <a:buNone/>
            </a:pPr>
            <a:r>
              <a:rPr lang="en-US" sz="1620" kern="0" spc="32" dirty="0">
                <a:solidFill>
                  <a:srgbClr val="FFFFFF"/>
                </a:solidFill>
                <a:latin typeface="Lato" pitchFamily="34" charset="0"/>
                <a:ea typeface="Lato" pitchFamily="34" charset="-122"/>
                <a:cs typeface="Lato" pitchFamily="34" charset="-120"/>
              </a:rPr>
              <a:t>Tracking sentiment trends over time</a:t>
            </a:r>
            <a:endParaRPr lang="en-US" dirty="0"/>
          </a:p>
        </p:txBody>
      </p:sp>
      <p:sp>
        <p:nvSpPr>
          <p:cNvPr id="12" name="Object 11"/>
          <p:cNvSpPr/>
          <p:nvPr/>
        </p:nvSpPr>
        <p:spPr>
          <a:xfrm>
            <a:off x="7237190" y="1893811"/>
            <a:ext cx="4242327" cy="740265"/>
          </a:xfrm>
          <a:prstGeom prst="rect">
            <a:avLst/>
          </a:prstGeom>
          <a:noFill/>
        </p:spPr>
        <p:txBody>
          <a:bodyPr wrap="square" lIns="0" tIns="0" rIns="0" bIns="0" rtlCol="0" anchor="t"/>
          <a:lstStyle/>
          <a:p>
            <a:pPr algn="l">
              <a:lnSpc>
                <a:spcPts val="1944"/>
              </a:lnSpc>
              <a:spcBef>
                <a:spcPts val="482"/>
              </a:spcBef>
              <a:buNone/>
            </a:pPr>
            <a:r>
              <a:rPr lang="en-US" sz="1350" kern="0" spc="27" dirty="0">
                <a:solidFill>
                  <a:srgbClr val="FFFFFF">
                    <a:alpha val="80000"/>
                  </a:srgbClr>
                </a:solidFill>
                <a:latin typeface="Lato" pitchFamily="34" charset="0"/>
                <a:ea typeface="Lato" pitchFamily="34" charset="-122"/>
                <a:cs typeface="Lato" pitchFamily="34" charset="-120"/>
              </a:rPr>
              <a:t>Monitoring how public sentiment evolves on Twitter, capturing changes in mood and opinions on current events and issues</a:t>
            </a:r>
            <a:endParaRPr lang="en-US" dirty="0"/>
          </a:p>
        </p:txBody>
      </p:sp>
      <p:pic>
        <p:nvPicPr>
          <p:cNvPr id="13" name="Object 12" descr="preencoded.png"/>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93806" y="3291110"/>
            <a:ext cx="590402" cy="247588"/>
          </a:xfrm>
          <a:prstGeom prst="rect">
            <a:avLst/>
          </a:prstGeom>
        </p:spPr>
      </p:pic>
      <p:sp>
        <p:nvSpPr>
          <p:cNvPr id="14" name="Object 13"/>
          <p:cNvSpPr/>
          <p:nvPr/>
        </p:nvSpPr>
        <p:spPr>
          <a:xfrm>
            <a:off x="7237190" y="2988079"/>
            <a:ext cx="4242327" cy="562549"/>
          </a:xfrm>
          <a:prstGeom prst="rect">
            <a:avLst/>
          </a:prstGeom>
          <a:noFill/>
        </p:spPr>
        <p:txBody>
          <a:bodyPr wrap="square" lIns="0" tIns="0" rIns="0" bIns="0" rtlCol="0" anchor="t"/>
          <a:lstStyle/>
          <a:p>
            <a:pPr algn="l">
              <a:lnSpc>
                <a:spcPts val="2216"/>
              </a:lnSpc>
              <a:buNone/>
            </a:pPr>
            <a:r>
              <a:rPr lang="en-US" sz="1620" kern="0" spc="32" dirty="0">
                <a:solidFill>
                  <a:srgbClr val="FFFFFF"/>
                </a:solidFill>
                <a:latin typeface="Lato" pitchFamily="34" charset="0"/>
                <a:ea typeface="Lato" pitchFamily="34" charset="-122"/>
                <a:cs typeface="Lato" pitchFamily="34" charset="-120"/>
              </a:rPr>
              <a:t>Uncovering influential topics and discussions</a:t>
            </a:r>
            <a:endParaRPr lang="en-US" dirty="0"/>
          </a:p>
        </p:txBody>
      </p:sp>
      <p:sp>
        <p:nvSpPr>
          <p:cNvPr id="15" name="Object 14"/>
          <p:cNvSpPr/>
          <p:nvPr/>
        </p:nvSpPr>
        <p:spPr>
          <a:xfrm>
            <a:off x="7237190" y="3613001"/>
            <a:ext cx="4242327" cy="493510"/>
          </a:xfrm>
          <a:prstGeom prst="rect">
            <a:avLst/>
          </a:prstGeom>
          <a:noFill/>
        </p:spPr>
        <p:txBody>
          <a:bodyPr wrap="square" lIns="0" tIns="0" rIns="0" bIns="0" rtlCol="0" anchor="t"/>
          <a:lstStyle/>
          <a:p>
            <a:pPr algn="l">
              <a:lnSpc>
                <a:spcPts val="1944"/>
              </a:lnSpc>
              <a:spcBef>
                <a:spcPts val="482"/>
              </a:spcBef>
              <a:buNone/>
            </a:pPr>
            <a:r>
              <a:rPr lang="en-US" sz="1350" kern="0" spc="27" dirty="0">
                <a:solidFill>
                  <a:srgbClr val="FFFFFF">
                    <a:alpha val="80000"/>
                  </a:srgbClr>
                </a:solidFill>
                <a:latin typeface="Lato" pitchFamily="34" charset="0"/>
                <a:ea typeface="Lato" pitchFamily="34" charset="-122"/>
                <a:cs typeface="Lato" pitchFamily="34" charset="-120"/>
              </a:rPr>
              <a:t>Identifying the key topics, keywords, and themes that are driving significant sentiment on Twitter</a:t>
            </a:r>
            <a:endParaRPr lang="en-US" dirty="0"/>
          </a:p>
        </p:txBody>
      </p:sp>
      <p:sp>
        <p:nvSpPr>
          <p:cNvPr id="16" name="Object 15"/>
          <p:cNvSpPr/>
          <p:nvPr/>
        </p:nvSpPr>
        <p:spPr>
          <a:xfrm>
            <a:off x="0" y="5199350"/>
            <a:ext cx="12188952" cy="1656936"/>
          </a:xfrm>
          <a:prstGeom prst="rect">
            <a:avLst/>
          </a:prstGeom>
          <a:solidFill>
            <a:srgbClr val="923871"/>
          </a:solidFill>
        </p:spPr>
        <p:txBody>
          <a:bodyPr/>
          <a:lstStyle/>
          <a:p>
            <a:endParaRPr lang="en-US"/>
          </a:p>
        </p:txBody>
      </p:sp>
      <p:sp>
        <p:nvSpPr>
          <p:cNvPr id="17" name="Object 16"/>
          <p:cNvSpPr/>
          <p:nvPr/>
        </p:nvSpPr>
        <p:spPr>
          <a:xfrm>
            <a:off x="983389" y="5494432"/>
            <a:ext cx="10222174" cy="1054868"/>
          </a:xfrm>
          <a:prstGeom prst="rect">
            <a:avLst/>
          </a:prstGeom>
          <a:noFill/>
        </p:spPr>
        <p:txBody>
          <a:bodyPr wrap="square" lIns="0" tIns="0" rIns="0" bIns="0" rtlCol="0" anchor="t"/>
          <a:lstStyle/>
          <a:p>
            <a:pPr algn="ctr">
              <a:lnSpc>
                <a:spcPts val="2771"/>
              </a:lnSpc>
              <a:buNone/>
            </a:pPr>
            <a:r>
              <a:rPr lang="en-US" sz="2025" kern="0" spc="41" dirty="0">
                <a:solidFill>
                  <a:srgbClr val="FFFFFF"/>
                </a:solidFill>
                <a:latin typeface="Lato" pitchFamily="34" charset="0"/>
                <a:ea typeface="Lato" pitchFamily="34" charset="-122"/>
                <a:cs typeface="Lato" pitchFamily="34" charset="-120"/>
              </a:rPr>
              <a:t>This introductory slide provides an overview of the sentiment analysis approach that will be explored in the 'Tweet Sense' presentation, highlighting the insights that can be gained from examining public sentiment on Twitter.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EFD"/>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7756"/>
            <a:ext cx="4237565" cy="1066533"/>
          </a:xfrm>
          <a:prstGeom prst="rect">
            <a:avLst/>
          </a:prstGeom>
        </p:spPr>
      </p:pic>
      <p:sp>
        <p:nvSpPr>
          <p:cNvPr id="3" name="Object 2"/>
          <p:cNvSpPr/>
          <p:nvPr/>
        </p:nvSpPr>
        <p:spPr>
          <a:xfrm>
            <a:off x="476131" y="316389"/>
            <a:ext cx="12188952" cy="329006"/>
          </a:xfrm>
          <a:prstGeom prst="rect">
            <a:avLst/>
          </a:prstGeom>
          <a:noFill/>
        </p:spPr>
        <p:txBody>
          <a:bodyPr wrap="square" lIns="0" tIns="0" rIns="0" bIns="0" rtlCol="0" anchor="t"/>
          <a:lstStyle/>
          <a:p>
            <a:pPr algn="l">
              <a:lnSpc>
                <a:spcPts val="2592"/>
              </a:lnSpc>
              <a:buNone/>
            </a:pPr>
            <a:r>
              <a:rPr lang="en-US" sz="2250" b="1" kern="0" spc="22" dirty="0">
                <a:solidFill>
                  <a:srgbClr val="FFFFFF"/>
                </a:solidFill>
                <a:latin typeface="Lato" pitchFamily="34" charset="0"/>
                <a:ea typeface="Lato" pitchFamily="34" charset="-122"/>
                <a:cs typeface="Lato" pitchFamily="34" charset="-120"/>
              </a:rPr>
              <a:t>PROBLEM STATEMENT</a:t>
            </a:r>
            <a:endParaRPr lang="en-US" dirty="0"/>
          </a:p>
        </p:txBody>
      </p:sp>
      <p:sp>
        <p:nvSpPr>
          <p:cNvPr id="4" name="Object 3"/>
          <p:cNvSpPr/>
          <p:nvPr/>
        </p:nvSpPr>
        <p:spPr>
          <a:xfrm>
            <a:off x="952262" y="2234840"/>
            <a:ext cx="5446938" cy="2891781"/>
          </a:xfrm>
          <a:prstGeom prst="rect">
            <a:avLst/>
          </a:prstGeom>
          <a:noFill/>
        </p:spPr>
        <p:txBody>
          <a:bodyPr wrap="square" lIns="0" tIns="0" rIns="0" bIns="0" rtlCol="0" anchor="t"/>
          <a:lstStyle/>
          <a:p>
            <a:pPr marL="242900" indent="-242900" algn="l">
              <a:lnSpc>
                <a:spcPts val="3324"/>
              </a:lnSpc>
              <a:buSzPct val="100000"/>
              <a:buChar char="•"/>
            </a:pPr>
            <a:r>
              <a:rPr lang="en-US" sz="2430" kern="0" spc="49" dirty="0">
                <a:solidFill>
                  <a:srgbClr val="000000"/>
                </a:solidFill>
                <a:latin typeface="Lato" pitchFamily="34" charset="0"/>
                <a:ea typeface="Lato" pitchFamily="34" charset="-122"/>
                <a:cs typeface="Lato" pitchFamily="34" charset="-120"/>
              </a:rPr>
              <a:t>Define the Problem</a:t>
            </a:r>
          </a:p>
          <a:p>
            <a:pPr lvl="1" algn="l">
              <a:lnSpc>
                <a:spcPts val="2236"/>
              </a:lnSpc>
              <a:spcBef>
                <a:spcPts val="159"/>
              </a:spcBef>
              <a:buNone/>
            </a:pPr>
            <a:r>
              <a:rPr lang="en-US" sz="1552" kern="0" spc="31" dirty="0">
                <a:solidFill>
                  <a:srgbClr val="3D3D3D">
                    <a:alpha val="80000"/>
                  </a:srgbClr>
                </a:solidFill>
                <a:latin typeface="Lato" pitchFamily="34" charset="0"/>
                <a:ea typeface="Lato" pitchFamily="34" charset="-122"/>
                <a:cs typeface="Lato" pitchFamily="34" charset="-120"/>
              </a:rPr>
              <a:t>Identify the key objectives of understanding public sentiment and how it can inform data-driven decision-making.</a:t>
            </a:r>
          </a:p>
          <a:p>
            <a:pPr marL="242900" indent="-242900" algn="l">
              <a:lnSpc>
                <a:spcPts val="3324"/>
              </a:lnSpc>
              <a:spcBef>
                <a:spcPts val="2347"/>
              </a:spcBef>
              <a:buSzPct val="100000"/>
              <a:buChar char="•"/>
            </a:pPr>
            <a:r>
              <a:rPr lang="en-US" sz="2430" kern="0" spc="49" dirty="0">
                <a:solidFill>
                  <a:srgbClr val="000000"/>
                </a:solidFill>
                <a:latin typeface="Lato" pitchFamily="34" charset="0"/>
                <a:ea typeface="Lato" pitchFamily="34" charset="-122"/>
                <a:cs typeface="Lato" pitchFamily="34" charset="-120"/>
              </a:rPr>
              <a:t>Explore Twitter Data</a:t>
            </a:r>
          </a:p>
          <a:p>
            <a:pPr lvl="1" algn="l">
              <a:lnSpc>
                <a:spcPts val="2236"/>
              </a:lnSpc>
              <a:spcBef>
                <a:spcPts val="159"/>
              </a:spcBef>
              <a:buNone/>
            </a:pPr>
            <a:r>
              <a:rPr lang="en-US" sz="1552" kern="0" spc="31" dirty="0">
                <a:solidFill>
                  <a:srgbClr val="3D3D3D">
                    <a:alpha val="80000"/>
                  </a:srgbClr>
                </a:solidFill>
                <a:latin typeface="Lato" pitchFamily="34" charset="0"/>
                <a:ea typeface="Lato" pitchFamily="34" charset="-122"/>
                <a:cs typeface="Lato" pitchFamily="34" charset="-120"/>
              </a:rPr>
              <a:t>Gather and analyze Twitter data to understand the current public sentiment on relevant topics or issues.</a:t>
            </a:r>
            <a:endParaRPr lang="en-US" dirty="0"/>
          </a:p>
        </p:txBody>
      </p:sp>
      <p:sp>
        <p:nvSpPr>
          <p:cNvPr id="5" name="Object 4"/>
          <p:cNvSpPr/>
          <p:nvPr/>
        </p:nvSpPr>
        <p:spPr>
          <a:xfrm>
            <a:off x="6284928" y="2234840"/>
            <a:ext cx="5446938" cy="3313752"/>
          </a:xfrm>
          <a:prstGeom prst="rect">
            <a:avLst/>
          </a:prstGeom>
          <a:noFill/>
        </p:spPr>
        <p:txBody>
          <a:bodyPr wrap="square" lIns="0" tIns="0" rIns="0" bIns="0" rtlCol="0" anchor="t"/>
          <a:lstStyle/>
          <a:p>
            <a:pPr marL="242900" indent="-242900" algn="l">
              <a:lnSpc>
                <a:spcPts val="3324"/>
              </a:lnSpc>
              <a:buSzPct val="100000"/>
              <a:buChar char="•"/>
            </a:pPr>
            <a:r>
              <a:rPr lang="en-US" sz="2430" kern="0" spc="49" dirty="0">
                <a:solidFill>
                  <a:srgbClr val="000000"/>
                </a:solidFill>
                <a:latin typeface="Lato" pitchFamily="34" charset="0"/>
                <a:ea typeface="Lato" pitchFamily="34" charset="-122"/>
                <a:cs typeface="Lato" pitchFamily="34" charset="-120"/>
              </a:rPr>
              <a:t>Develop Sentiment Analysis Model</a:t>
            </a:r>
          </a:p>
          <a:p>
            <a:pPr lvl="1" algn="l">
              <a:lnSpc>
                <a:spcPts val="2236"/>
              </a:lnSpc>
              <a:spcBef>
                <a:spcPts val="159"/>
              </a:spcBef>
              <a:buNone/>
            </a:pPr>
            <a:r>
              <a:rPr lang="en-US" sz="1552" kern="0" spc="31" dirty="0">
                <a:solidFill>
                  <a:srgbClr val="3D3D3D">
                    <a:alpha val="80000"/>
                  </a:srgbClr>
                </a:solidFill>
                <a:latin typeface="Lato" pitchFamily="34" charset="0"/>
                <a:ea typeface="Lato" pitchFamily="34" charset="-122"/>
                <a:cs typeface="Lato" pitchFamily="34" charset="-120"/>
              </a:rPr>
              <a:t>Design and implement a sentiment analysis model that can accurately classify tweets as positive, negative, or neutral.</a:t>
            </a:r>
          </a:p>
          <a:p>
            <a:pPr marL="242900" indent="-242900" algn="l">
              <a:lnSpc>
                <a:spcPts val="3324"/>
              </a:lnSpc>
              <a:spcBef>
                <a:spcPts val="2347"/>
              </a:spcBef>
              <a:buSzPct val="100000"/>
              <a:buChar char="•"/>
            </a:pPr>
            <a:r>
              <a:rPr lang="en-US" sz="2430" kern="0" spc="49" dirty="0">
                <a:solidFill>
                  <a:srgbClr val="000000"/>
                </a:solidFill>
                <a:latin typeface="Lato" pitchFamily="34" charset="0"/>
                <a:ea typeface="Lato" pitchFamily="34" charset="-122"/>
                <a:cs typeface="Lato" pitchFamily="34" charset="-120"/>
              </a:rPr>
              <a:t>Interpret Insights</a:t>
            </a:r>
          </a:p>
          <a:p>
            <a:pPr lvl="1" algn="l">
              <a:lnSpc>
                <a:spcPts val="2236"/>
              </a:lnSpc>
              <a:spcBef>
                <a:spcPts val="159"/>
              </a:spcBef>
              <a:buNone/>
            </a:pPr>
            <a:r>
              <a:rPr lang="en-US" sz="1552" kern="0" spc="31" dirty="0">
                <a:solidFill>
                  <a:srgbClr val="3D3D3D">
                    <a:alpha val="80000"/>
                  </a:srgbClr>
                </a:solidFill>
                <a:latin typeface="Lato" pitchFamily="34" charset="0"/>
                <a:ea typeface="Lato" pitchFamily="34" charset="-122"/>
                <a:cs typeface="Lato" pitchFamily="34" charset="-120"/>
              </a:rPr>
              <a:t>Analyze the sentiment insights to identify patterns, trends, and key drivers of public opinion that can inform data-driven decisions.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7756"/>
            <a:ext cx="3590027" cy="1066533"/>
          </a:xfrm>
          <a:prstGeom prst="rect">
            <a:avLst/>
          </a:prstGeom>
        </p:spPr>
      </p:pic>
      <p:sp>
        <p:nvSpPr>
          <p:cNvPr id="3" name="Object 2"/>
          <p:cNvSpPr/>
          <p:nvPr/>
        </p:nvSpPr>
        <p:spPr>
          <a:xfrm>
            <a:off x="476131" y="316389"/>
            <a:ext cx="12188952" cy="329006"/>
          </a:xfrm>
          <a:prstGeom prst="rect">
            <a:avLst/>
          </a:prstGeom>
          <a:noFill/>
        </p:spPr>
        <p:txBody>
          <a:bodyPr wrap="square" lIns="0" tIns="0" rIns="0" bIns="0" rtlCol="0" anchor="t"/>
          <a:lstStyle/>
          <a:p>
            <a:pPr algn="l">
              <a:lnSpc>
                <a:spcPts val="2592"/>
              </a:lnSpc>
              <a:buNone/>
            </a:pPr>
            <a:r>
              <a:rPr lang="en-US" sz="2250" b="1" kern="0" spc="22" dirty="0">
                <a:solidFill>
                  <a:srgbClr val="FFFFFF"/>
                </a:solidFill>
                <a:latin typeface="Lato" pitchFamily="34" charset="0"/>
                <a:ea typeface="Lato" pitchFamily="34" charset="-122"/>
                <a:cs typeface="Lato" pitchFamily="34" charset="-120"/>
              </a:rPr>
              <a:t>DATASET DETAILS</a:t>
            </a:r>
            <a:endParaRPr lang="en-US" dirty="0"/>
          </a:p>
        </p:txBody>
      </p:sp>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43816" y="2333281"/>
            <a:ext cx="857036" cy="771332"/>
          </a:xfrm>
          <a:prstGeom prst="rect">
            <a:avLst/>
          </a:prstGeom>
        </p:spPr>
      </p:pic>
      <p:sp>
        <p:nvSpPr>
          <p:cNvPr id="5" name="Object 4"/>
          <p:cNvSpPr/>
          <p:nvPr/>
        </p:nvSpPr>
        <p:spPr>
          <a:xfrm>
            <a:off x="482797" y="3478732"/>
            <a:ext cx="3414811" cy="281274"/>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Twitter Tweets</a:t>
            </a:r>
            <a:endParaRPr lang="en-US" dirty="0"/>
          </a:p>
        </p:txBody>
      </p:sp>
      <p:sp>
        <p:nvSpPr>
          <p:cNvPr id="6" name="Object 5"/>
          <p:cNvSpPr/>
          <p:nvPr/>
        </p:nvSpPr>
        <p:spPr>
          <a:xfrm>
            <a:off x="482797" y="3822379"/>
            <a:ext cx="3414811" cy="493510"/>
          </a:xfrm>
          <a:prstGeom prst="rect">
            <a:avLst/>
          </a:prstGeom>
          <a:noFill/>
        </p:spPr>
        <p:txBody>
          <a:bodyPr wrap="square" lIns="0" tIns="0" rIns="0" bIns="0" rtlCol="0" anchor="t"/>
          <a:lstStyle/>
          <a:p>
            <a:pPr algn="ctr">
              <a:lnSpc>
                <a:spcPts val="1944"/>
              </a:lnSpc>
              <a:spcBef>
                <a:spcPts val="482"/>
              </a:spcBef>
              <a:buNone/>
            </a:pPr>
            <a:r>
              <a:rPr lang="en-US" sz="1350" kern="0" spc="27" dirty="0">
                <a:solidFill>
                  <a:srgbClr val="3D3D3D">
                    <a:alpha val="80000"/>
                  </a:srgbClr>
                </a:solidFill>
                <a:latin typeface="Lato" pitchFamily="34" charset="0"/>
                <a:ea typeface="Lato" pitchFamily="34" charset="-122"/>
                <a:cs typeface="Lato" pitchFamily="34" charset="-120"/>
              </a:rPr>
              <a:t>The dataset consists of tweets collected from the Kaggle Dataset.</a:t>
            </a:r>
            <a:endParaRPr lang="en-US" dirty="0"/>
          </a:p>
        </p:txBody>
      </p:sp>
      <p:pic>
        <p:nvPicPr>
          <p:cNvPr id="7" name="Object 6"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69991" y="2355598"/>
            <a:ext cx="1047488" cy="657061"/>
          </a:xfrm>
          <a:prstGeom prst="rect">
            <a:avLst/>
          </a:prstGeom>
        </p:spPr>
      </p:pic>
      <p:sp>
        <p:nvSpPr>
          <p:cNvPr id="8" name="Object 7"/>
          <p:cNvSpPr/>
          <p:nvPr/>
        </p:nvSpPr>
        <p:spPr>
          <a:xfrm>
            <a:off x="4350408" y="3478732"/>
            <a:ext cx="3488135" cy="281274"/>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Sentiment Labels</a:t>
            </a:r>
            <a:endParaRPr lang="en-US" dirty="0"/>
          </a:p>
        </p:txBody>
      </p:sp>
      <p:sp>
        <p:nvSpPr>
          <p:cNvPr id="9" name="Object 8"/>
          <p:cNvSpPr/>
          <p:nvPr/>
        </p:nvSpPr>
        <p:spPr>
          <a:xfrm>
            <a:off x="4350408" y="3822379"/>
            <a:ext cx="3488135" cy="740265"/>
          </a:xfrm>
          <a:prstGeom prst="rect">
            <a:avLst/>
          </a:prstGeom>
          <a:noFill/>
        </p:spPr>
        <p:txBody>
          <a:bodyPr wrap="square" lIns="0" tIns="0" rIns="0" bIns="0" rtlCol="0" anchor="t"/>
          <a:lstStyle/>
          <a:p>
            <a:pPr algn="ctr">
              <a:lnSpc>
                <a:spcPts val="1944"/>
              </a:lnSpc>
              <a:spcBef>
                <a:spcPts val="482"/>
              </a:spcBef>
              <a:buNone/>
            </a:pPr>
            <a:r>
              <a:rPr lang="en-US" sz="1350" kern="0" spc="27" dirty="0">
                <a:solidFill>
                  <a:srgbClr val="3D3D3D">
                    <a:alpha val="80000"/>
                  </a:srgbClr>
                </a:solidFill>
                <a:latin typeface="Lato" pitchFamily="34" charset="0"/>
                <a:ea typeface="Lato" pitchFamily="34" charset="-122"/>
                <a:cs typeface="Lato" pitchFamily="34" charset="-120"/>
              </a:rPr>
              <a:t>Each tweet is labeled with one of the sentiment categories: Positive, Negative, Neutral, or Irrelevant.</a:t>
            </a:r>
            <a:endParaRPr lang="en-US" dirty="0"/>
          </a:p>
        </p:txBody>
      </p:sp>
      <p:pic>
        <p:nvPicPr>
          <p:cNvPr id="10" name="Object 9"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07741" y="2266327"/>
            <a:ext cx="999875" cy="847513"/>
          </a:xfrm>
          <a:prstGeom prst="rect">
            <a:avLst/>
          </a:prstGeom>
        </p:spPr>
      </p:pic>
      <p:sp>
        <p:nvSpPr>
          <p:cNvPr id="11" name="Object 10"/>
          <p:cNvSpPr/>
          <p:nvPr/>
        </p:nvSpPr>
        <p:spPr>
          <a:xfrm>
            <a:off x="8359431" y="3478732"/>
            <a:ext cx="3278638" cy="281274"/>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Metadata</a:t>
            </a:r>
            <a:endParaRPr lang="en-US" dirty="0"/>
          </a:p>
        </p:txBody>
      </p:sp>
      <p:sp>
        <p:nvSpPr>
          <p:cNvPr id="12" name="Object 11"/>
          <p:cNvSpPr/>
          <p:nvPr/>
        </p:nvSpPr>
        <p:spPr>
          <a:xfrm>
            <a:off x="8359431" y="3822379"/>
            <a:ext cx="3278638" cy="740265"/>
          </a:xfrm>
          <a:prstGeom prst="rect">
            <a:avLst/>
          </a:prstGeom>
          <a:noFill/>
        </p:spPr>
        <p:txBody>
          <a:bodyPr wrap="square" lIns="0" tIns="0" rIns="0" bIns="0" rtlCol="0" anchor="t"/>
          <a:lstStyle/>
          <a:p>
            <a:pPr algn="ctr">
              <a:lnSpc>
                <a:spcPts val="1944"/>
              </a:lnSpc>
              <a:spcBef>
                <a:spcPts val="482"/>
              </a:spcBef>
              <a:buNone/>
            </a:pPr>
            <a:r>
              <a:rPr lang="en-US" sz="1350" kern="0" spc="27" dirty="0">
                <a:solidFill>
                  <a:srgbClr val="3D3D3D">
                    <a:alpha val="80000"/>
                  </a:srgbClr>
                </a:solidFill>
                <a:latin typeface="Lato" pitchFamily="34" charset="0"/>
                <a:ea typeface="Lato" pitchFamily="34" charset="-122"/>
                <a:cs typeface="Lato" pitchFamily="34" charset="-120"/>
              </a:rPr>
              <a:t>The dataset includes metadata such as tweet ID, Sentiment, Entities, and Tweet Context, </a:t>
            </a:r>
            <a:endParaRPr lang="en-US" dirty="0"/>
          </a:p>
        </p:txBody>
      </p:sp>
      <p:sp>
        <p:nvSpPr>
          <p:cNvPr id="13" name="Object 12"/>
          <p:cNvSpPr/>
          <p:nvPr/>
        </p:nvSpPr>
        <p:spPr>
          <a:xfrm>
            <a:off x="0" y="5551687"/>
            <a:ext cx="12188952" cy="1304599"/>
          </a:xfrm>
          <a:prstGeom prst="rect">
            <a:avLst/>
          </a:prstGeom>
          <a:solidFill>
            <a:srgbClr val="A61E51"/>
          </a:solidFill>
        </p:spPr>
        <p:txBody>
          <a:bodyPr/>
          <a:lstStyle/>
          <a:p>
            <a:endParaRPr lang="en-US"/>
          </a:p>
        </p:txBody>
      </p:sp>
      <p:sp>
        <p:nvSpPr>
          <p:cNvPr id="14" name="Object 13"/>
          <p:cNvSpPr/>
          <p:nvPr/>
        </p:nvSpPr>
        <p:spPr>
          <a:xfrm>
            <a:off x="997792" y="5846769"/>
            <a:ext cx="10193368" cy="703245"/>
          </a:xfrm>
          <a:prstGeom prst="rect">
            <a:avLst/>
          </a:prstGeom>
          <a:noFill/>
        </p:spPr>
        <p:txBody>
          <a:bodyPr wrap="square" lIns="0" tIns="0" rIns="0" bIns="0" rtlCol="0" anchor="t"/>
          <a:lstStyle/>
          <a:p>
            <a:pPr algn="ctr">
              <a:lnSpc>
                <a:spcPts val="2771"/>
              </a:lnSpc>
              <a:buNone/>
            </a:pPr>
            <a:r>
              <a:rPr lang="en-US" sz="2025" kern="0" spc="41" dirty="0">
                <a:solidFill>
                  <a:srgbClr val="FFFFFF"/>
                </a:solidFill>
                <a:latin typeface="Lato" pitchFamily="34" charset="0"/>
                <a:ea typeface="Lato" pitchFamily="34" charset="-122"/>
                <a:cs typeface="Lato" pitchFamily="34" charset="-120"/>
              </a:rPr>
              <a:t>The dataset provides a comprehensive set of tweets with sentiment labels and metadata, enabling in-depth analysis of user sentiment on the Twitter platform.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7756"/>
            <a:ext cx="2780605" cy="1066533"/>
          </a:xfrm>
          <a:prstGeom prst="rect">
            <a:avLst/>
          </a:prstGeom>
        </p:spPr>
      </p:pic>
      <p:sp>
        <p:nvSpPr>
          <p:cNvPr id="3" name="Object 2"/>
          <p:cNvSpPr/>
          <p:nvPr/>
        </p:nvSpPr>
        <p:spPr>
          <a:xfrm>
            <a:off x="476131" y="316389"/>
            <a:ext cx="12188952" cy="329006"/>
          </a:xfrm>
          <a:prstGeom prst="rect">
            <a:avLst/>
          </a:prstGeom>
          <a:noFill/>
        </p:spPr>
        <p:txBody>
          <a:bodyPr wrap="square" lIns="0" tIns="0" rIns="0" bIns="0" rtlCol="0" anchor="t"/>
          <a:lstStyle/>
          <a:p>
            <a:pPr algn="l">
              <a:lnSpc>
                <a:spcPts val="2592"/>
              </a:lnSpc>
              <a:buNone/>
            </a:pPr>
            <a:r>
              <a:rPr lang="en-US" sz="2250" b="1" kern="0" spc="22" dirty="0">
                <a:solidFill>
                  <a:srgbClr val="FFFFFF"/>
                </a:solidFill>
                <a:latin typeface="Lato" pitchFamily="34" charset="0"/>
                <a:ea typeface="Lato" pitchFamily="34" charset="-122"/>
                <a:cs typeface="Lato" pitchFamily="34" charset="-120"/>
              </a:rPr>
              <a:t>SENTIMENT</a:t>
            </a:r>
            <a:endParaRPr lang="en-US" dirty="0"/>
          </a:p>
        </p:txBody>
      </p:sp>
      <p:sp>
        <p:nvSpPr>
          <p:cNvPr id="4" name="Object 3"/>
          <p:cNvSpPr/>
          <p:nvPr/>
        </p:nvSpPr>
        <p:spPr>
          <a:xfrm>
            <a:off x="952262" y="1934877"/>
            <a:ext cx="5446938" cy="3922129"/>
          </a:xfrm>
          <a:prstGeom prst="rect">
            <a:avLst/>
          </a:prstGeom>
          <a:noFill/>
        </p:spPr>
        <p:txBody>
          <a:bodyPr wrap="square" lIns="0" tIns="0" rIns="0" bIns="0" rtlCol="0" anchor="t"/>
          <a:lstStyle/>
          <a:p>
            <a:pPr marL="242900" indent="-242900" algn="l">
              <a:lnSpc>
                <a:spcPts val="3324"/>
              </a:lnSpc>
              <a:buSzPct val="100000"/>
              <a:buChar char="•"/>
            </a:pPr>
            <a:r>
              <a:rPr lang="en-US" sz="2430" kern="0" spc="49" dirty="0">
                <a:solidFill>
                  <a:srgbClr val="000000"/>
                </a:solidFill>
                <a:latin typeface="Lato" pitchFamily="34" charset="0"/>
                <a:ea typeface="Lato" pitchFamily="34" charset="-122"/>
                <a:cs typeface="Lato" pitchFamily="34" charset="-120"/>
              </a:rPr>
              <a:t>Sentiment Classification</a:t>
            </a:r>
          </a:p>
          <a:p>
            <a:pPr lvl="1" algn="l">
              <a:lnSpc>
                <a:spcPts val="2236"/>
              </a:lnSpc>
              <a:spcBef>
                <a:spcPts val="159"/>
              </a:spcBef>
              <a:buNone/>
            </a:pPr>
            <a:r>
              <a:rPr lang="en-US" sz="1552" kern="0" spc="31" dirty="0">
                <a:solidFill>
                  <a:srgbClr val="3D3D3D">
                    <a:alpha val="80000"/>
                  </a:srgbClr>
                </a:solidFill>
                <a:latin typeface="Lato" pitchFamily="34" charset="0"/>
                <a:ea typeface="Lato" pitchFamily="34" charset="-122"/>
                <a:cs typeface="Lato" pitchFamily="34" charset="-120"/>
              </a:rPr>
              <a:t>The process of categorizing the sentiment expressed in a tweet into predefined categories such as Positive, Negative, Neutral, or Irrelevant.</a:t>
            </a:r>
          </a:p>
          <a:p>
            <a:pPr marL="242900" indent="-242900" algn="l">
              <a:lnSpc>
                <a:spcPts val="3324"/>
              </a:lnSpc>
              <a:spcBef>
                <a:spcPts val="2347"/>
              </a:spcBef>
              <a:buSzPct val="100000"/>
              <a:buChar char="•"/>
            </a:pPr>
            <a:r>
              <a:rPr lang="en-US" sz="2430" kern="0" spc="49" dirty="0">
                <a:solidFill>
                  <a:srgbClr val="000000"/>
                </a:solidFill>
                <a:latin typeface="Lato" pitchFamily="34" charset="0"/>
                <a:ea typeface="Lato" pitchFamily="34" charset="-122"/>
                <a:cs typeface="Lato" pitchFamily="34" charset="-120"/>
              </a:rPr>
              <a:t>Positive Sentiment</a:t>
            </a:r>
          </a:p>
          <a:p>
            <a:pPr lvl="1" algn="l">
              <a:lnSpc>
                <a:spcPts val="2236"/>
              </a:lnSpc>
              <a:spcBef>
                <a:spcPts val="159"/>
              </a:spcBef>
              <a:buNone/>
            </a:pPr>
            <a:r>
              <a:rPr lang="en-US" sz="1552" kern="0" spc="31" dirty="0">
                <a:solidFill>
                  <a:srgbClr val="3D3D3D">
                    <a:alpha val="80000"/>
                  </a:srgbClr>
                </a:solidFill>
                <a:latin typeface="Lato" pitchFamily="34" charset="0"/>
                <a:ea typeface="Lato" pitchFamily="34" charset="-122"/>
                <a:cs typeface="Lato" pitchFamily="34" charset="-120"/>
              </a:rPr>
              <a:t>Tweets expressing a favorable or approving attitude towards a topic or subject.</a:t>
            </a:r>
          </a:p>
          <a:p>
            <a:pPr marL="242900" indent="-242900" algn="l">
              <a:lnSpc>
                <a:spcPts val="3324"/>
              </a:lnSpc>
              <a:spcBef>
                <a:spcPts val="2347"/>
              </a:spcBef>
              <a:buSzPct val="100000"/>
              <a:buChar char="•"/>
            </a:pPr>
            <a:r>
              <a:rPr lang="en-US" sz="2430" kern="0" spc="49" dirty="0">
                <a:solidFill>
                  <a:srgbClr val="000000"/>
                </a:solidFill>
                <a:latin typeface="Lato" pitchFamily="34" charset="0"/>
                <a:ea typeface="Lato" pitchFamily="34" charset="-122"/>
                <a:cs typeface="Lato" pitchFamily="34" charset="-120"/>
              </a:rPr>
              <a:t>Negative Sentiment</a:t>
            </a:r>
          </a:p>
          <a:p>
            <a:pPr lvl="1" algn="l">
              <a:lnSpc>
                <a:spcPts val="2236"/>
              </a:lnSpc>
              <a:spcBef>
                <a:spcPts val="159"/>
              </a:spcBef>
              <a:buNone/>
            </a:pPr>
            <a:r>
              <a:rPr lang="en-US" sz="1552" kern="0" spc="31" dirty="0">
                <a:solidFill>
                  <a:srgbClr val="3D3D3D">
                    <a:alpha val="80000"/>
                  </a:srgbClr>
                </a:solidFill>
                <a:latin typeface="Lato" pitchFamily="34" charset="0"/>
                <a:ea typeface="Lato" pitchFamily="34" charset="-122"/>
                <a:cs typeface="Lato" pitchFamily="34" charset="-120"/>
              </a:rPr>
              <a:t>Tweets expressing an unfavorable or disapproving attitude towards a topic or subject.</a:t>
            </a:r>
            <a:endParaRPr lang="en-US" dirty="0"/>
          </a:p>
        </p:txBody>
      </p:sp>
      <p:sp>
        <p:nvSpPr>
          <p:cNvPr id="5" name="Object 4"/>
          <p:cNvSpPr/>
          <p:nvPr/>
        </p:nvSpPr>
        <p:spPr>
          <a:xfrm>
            <a:off x="6284928" y="1934877"/>
            <a:ext cx="5446938" cy="2891781"/>
          </a:xfrm>
          <a:prstGeom prst="rect">
            <a:avLst/>
          </a:prstGeom>
          <a:noFill/>
        </p:spPr>
        <p:txBody>
          <a:bodyPr wrap="square" lIns="0" tIns="0" rIns="0" bIns="0" rtlCol="0" anchor="t"/>
          <a:lstStyle/>
          <a:p>
            <a:pPr marL="242900" indent="-242900" algn="l">
              <a:lnSpc>
                <a:spcPts val="3324"/>
              </a:lnSpc>
              <a:buSzPct val="100000"/>
              <a:buChar char="•"/>
            </a:pPr>
            <a:r>
              <a:rPr lang="en-US" sz="2430" kern="0" spc="49" dirty="0">
                <a:solidFill>
                  <a:srgbClr val="000000"/>
                </a:solidFill>
                <a:latin typeface="Lato" pitchFamily="34" charset="0"/>
                <a:ea typeface="Lato" pitchFamily="34" charset="-122"/>
                <a:cs typeface="Lato" pitchFamily="34" charset="-120"/>
              </a:rPr>
              <a:t>Neutral Sentiment</a:t>
            </a:r>
          </a:p>
          <a:p>
            <a:pPr lvl="1" algn="l">
              <a:lnSpc>
                <a:spcPts val="2236"/>
              </a:lnSpc>
              <a:spcBef>
                <a:spcPts val="159"/>
              </a:spcBef>
              <a:buNone/>
            </a:pPr>
            <a:r>
              <a:rPr lang="en-US" sz="1552" kern="0" spc="31" dirty="0">
                <a:solidFill>
                  <a:srgbClr val="3D3D3D">
                    <a:alpha val="80000"/>
                  </a:srgbClr>
                </a:solidFill>
                <a:latin typeface="Lato" pitchFamily="34" charset="0"/>
                <a:ea typeface="Lato" pitchFamily="34" charset="-122"/>
                <a:cs typeface="Lato" pitchFamily="34" charset="-120"/>
              </a:rPr>
              <a:t>Tweets that do not express a clear positive or negative sentiment, but rather a neutral or objective viewpoint.</a:t>
            </a:r>
          </a:p>
          <a:p>
            <a:pPr marL="242900" indent="-242900" algn="l">
              <a:lnSpc>
                <a:spcPts val="3324"/>
              </a:lnSpc>
              <a:spcBef>
                <a:spcPts val="2347"/>
              </a:spcBef>
              <a:buSzPct val="100000"/>
              <a:buChar char="•"/>
            </a:pPr>
            <a:r>
              <a:rPr lang="en-US" sz="2430" kern="0" spc="49" dirty="0">
                <a:solidFill>
                  <a:srgbClr val="000000"/>
                </a:solidFill>
                <a:latin typeface="Lato" pitchFamily="34" charset="0"/>
                <a:ea typeface="Lato" pitchFamily="34" charset="-122"/>
                <a:cs typeface="Lato" pitchFamily="34" charset="-120"/>
              </a:rPr>
              <a:t>Irrelevant Sentiment</a:t>
            </a:r>
          </a:p>
          <a:p>
            <a:pPr lvl="1" algn="l">
              <a:lnSpc>
                <a:spcPts val="2236"/>
              </a:lnSpc>
              <a:spcBef>
                <a:spcPts val="159"/>
              </a:spcBef>
              <a:buNone/>
            </a:pPr>
            <a:r>
              <a:rPr lang="en-US" sz="1552" kern="0" spc="31" dirty="0">
                <a:solidFill>
                  <a:srgbClr val="3D3D3D">
                    <a:alpha val="80000"/>
                  </a:srgbClr>
                </a:solidFill>
                <a:latin typeface="Lato" pitchFamily="34" charset="0"/>
                <a:ea typeface="Lato" pitchFamily="34" charset="-122"/>
                <a:cs typeface="Lato" pitchFamily="34" charset="-120"/>
              </a:rPr>
              <a:t>Tweets that do not contain any meaningful sentiment towards the topic of interest and are considered irrelevant for the analysis.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446611" y="1291884"/>
            <a:ext cx="2666333" cy="3142464"/>
          </a:xfrm>
          <a:prstGeom prst="rect">
            <a:avLst/>
          </a:prstGeom>
          <a:solidFill>
            <a:srgbClr val="FFFFFF"/>
          </a:solidFill>
        </p:spPr>
        <p:txBody>
          <a:bodyPr/>
          <a:lstStyle/>
          <a:p>
            <a:endParaRPr lang="en-US" sz="1350">
              <a:latin typeface="Lato" panose="020F0502020204030203" pitchFamily="34" charset="0"/>
              <a:ea typeface="Lato" panose="020F0502020204030203" pitchFamily="34" charset="0"/>
              <a:cs typeface="Lato" panose="020F0502020204030203" pitchFamily="34" charset="0"/>
            </a:endParaRPr>
          </a:p>
        </p:txBody>
      </p:sp>
      <p:sp>
        <p:nvSpPr>
          <p:cNvPr id="6" name="Object 5"/>
          <p:cNvSpPr/>
          <p:nvPr/>
        </p:nvSpPr>
        <p:spPr>
          <a:xfrm>
            <a:off x="266633" y="4719709"/>
            <a:ext cx="2932967" cy="215806"/>
          </a:xfrm>
          <a:prstGeom prst="rect">
            <a:avLst/>
          </a:prstGeom>
          <a:noFill/>
        </p:spPr>
        <p:txBody>
          <a:bodyPr wrap="square" lIns="0" tIns="0" rIns="0" bIns="0" rtlCol="0" anchor="t"/>
          <a:lstStyle/>
          <a:p>
            <a:pPr algn="ctr">
              <a:lnSpc>
                <a:spcPts val="1700"/>
              </a:lnSpc>
              <a:buNone/>
            </a:pPr>
            <a:r>
              <a:rPr lang="en-US" sz="1350" b="1" kern="0" spc="126" dirty="0">
                <a:latin typeface="Lato" panose="020F0502020204030203" pitchFamily="34" charset="0"/>
                <a:ea typeface="Lato" panose="020F0502020204030203" pitchFamily="34" charset="0"/>
                <a:cs typeface="Lato" panose="020F0502020204030203" pitchFamily="34" charset="0"/>
              </a:rPr>
              <a:t>SENTIMENT DISTRIBUTION</a:t>
            </a:r>
            <a:endParaRPr lang="en-US" sz="1350" dirty="0">
              <a:latin typeface="Lato" panose="020F0502020204030203" pitchFamily="34" charset="0"/>
              <a:ea typeface="Lato" panose="020F0502020204030203" pitchFamily="34" charset="0"/>
              <a:cs typeface="Lato" panose="020F0502020204030203" pitchFamily="34" charset="0"/>
            </a:endParaRPr>
          </a:p>
        </p:txBody>
      </p:sp>
      <p:sp>
        <p:nvSpPr>
          <p:cNvPr id="7" name="Object 6"/>
          <p:cNvSpPr/>
          <p:nvPr/>
        </p:nvSpPr>
        <p:spPr>
          <a:xfrm>
            <a:off x="266633" y="5162046"/>
            <a:ext cx="2645623" cy="919409"/>
          </a:xfrm>
          <a:prstGeom prst="rect">
            <a:avLst/>
          </a:prstGeom>
          <a:noFill/>
        </p:spPr>
        <p:txBody>
          <a:bodyPr wrap="square" lIns="0" tIns="0" rIns="0" bIns="0" rtlCol="0" anchor="t"/>
          <a:lstStyle/>
          <a:p>
            <a:pPr>
              <a:lnSpc>
                <a:spcPts val="1811"/>
              </a:lnSpc>
              <a:spcBef>
                <a:spcPts val="582"/>
              </a:spcBef>
              <a:buNone/>
            </a:pPr>
            <a:r>
              <a:rPr lang="en-US" sz="1350" kern="0" spc="26" dirty="0">
                <a:latin typeface="Lato" panose="020F0502020204030203" pitchFamily="34" charset="0"/>
                <a:ea typeface="Lato" panose="020F0502020204030203" pitchFamily="34" charset="0"/>
                <a:cs typeface="Lato" panose="020F0502020204030203" pitchFamily="34" charset="0"/>
              </a:rPr>
              <a:t>A histogram showing the distribution of positive, negative, and neutral sentiment scores across the Twitter data.</a:t>
            </a:r>
            <a:endParaRPr lang="en-US" sz="1350" dirty="0">
              <a:latin typeface="Lato" panose="020F0502020204030203" pitchFamily="34" charset="0"/>
              <a:ea typeface="Lato" panose="020F0502020204030203" pitchFamily="34" charset="0"/>
              <a:cs typeface="Lato" panose="020F0502020204030203" pitchFamily="34" charset="0"/>
            </a:endParaRPr>
          </a:p>
        </p:txBody>
      </p:sp>
      <p:sp>
        <p:nvSpPr>
          <p:cNvPr id="8" name="Object 7"/>
          <p:cNvSpPr/>
          <p:nvPr/>
        </p:nvSpPr>
        <p:spPr>
          <a:xfrm>
            <a:off x="3303397" y="1291884"/>
            <a:ext cx="2666333" cy="3142464"/>
          </a:xfrm>
          <a:prstGeom prst="rect">
            <a:avLst/>
          </a:prstGeom>
          <a:solidFill>
            <a:srgbClr val="FFFFFF"/>
          </a:solidFill>
        </p:spPr>
        <p:txBody>
          <a:bodyPr/>
          <a:lstStyle/>
          <a:p>
            <a:endParaRPr lang="en-US" sz="1350">
              <a:latin typeface="Lato" panose="020F0502020204030203" pitchFamily="34" charset="0"/>
              <a:ea typeface="Lato" panose="020F0502020204030203" pitchFamily="34" charset="0"/>
              <a:cs typeface="Lato" panose="020F0502020204030203" pitchFamily="34" charset="0"/>
            </a:endParaRPr>
          </a:p>
        </p:txBody>
      </p:sp>
      <p:sp>
        <p:nvSpPr>
          <p:cNvPr id="10" name="Object 9"/>
          <p:cNvSpPr/>
          <p:nvPr/>
        </p:nvSpPr>
        <p:spPr>
          <a:xfrm>
            <a:off x="3123419" y="4719709"/>
            <a:ext cx="2932967" cy="215806"/>
          </a:xfrm>
          <a:prstGeom prst="rect">
            <a:avLst/>
          </a:prstGeom>
          <a:noFill/>
        </p:spPr>
        <p:txBody>
          <a:bodyPr wrap="square" lIns="0" tIns="0" rIns="0" bIns="0" rtlCol="0" anchor="t"/>
          <a:lstStyle/>
          <a:p>
            <a:pPr algn="ctr">
              <a:lnSpc>
                <a:spcPts val="1700"/>
              </a:lnSpc>
              <a:buNone/>
            </a:pPr>
            <a:r>
              <a:rPr lang="en-US" sz="1350" b="1" kern="0" spc="126" dirty="0">
                <a:latin typeface="Lato" panose="020F0502020204030203" pitchFamily="34" charset="0"/>
                <a:ea typeface="Lato" panose="020F0502020204030203" pitchFamily="34" charset="0"/>
                <a:cs typeface="Lato" panose="020F0502020204030203" pitchFamily="34" charset="0"/>
              </a:rPr>
              <a:t>TWEET LENGTH HISTOGRAM</a:t>
            </a:r>
            <a:endParaRPr lang="en-US" sz="1350" dirty="0">
              <a:latin typeface="Lato" panose="020F0502020204030203" pitchFamily="34" charset="0"/>
              <a:ea typeface="Lato" panose="020F0502020204030203" pitchFamily="34" charset="0"/>
              <a:cs typeface="Lato" panose="020F0502020204030203" pitchFamily="34" charset="0"/>
            </a:endParaRPr>
          </a:p>
        </p:txBody>
      </p:sp>
      <p:sp>
        <p:nvSpPr>
          <p:cNvPr id="11" name="Object 10"/>
          <p:cNvSpPr/>
          <p:nvPr/>
        </p:nvSpPr>
        <p:spPr>
          <a:xfrm>
            <a:off x="3123419" y="5162046"/>
            <a:ext cx="2932967" cy="1149261"/>
          </a:xfrm>
          <a:prstGeom prst="rect">
            <a:avLst/>
          </a:prstGeom>
          <a:noFill/>
        </p:spPr>
        <p:txBody>
          <a:bodyPr wrap="square" lIns="0" tIns="0" rIns="0" bIns="0" rtlCol="0" anchor="t"/>
          <a:lstStyle/>
          <a:p>
            <a:pPr>
              <a:lnSpc>
                <a:spcPts val="1811"/>
              </a:lnSpc>
              <a:spcBef>
                <a:spcPts val="582"/>
              </a:spcBef>
              <a:buNone/>
            </a:pPr>
            <a:r>
              <a:rPr lang="en-US" sz="1350" kern="0" spc="26" dirty="0">
                <a:latin typeface="Lato" panose="020F0502020204030203" pitchFamily="34" charset="0"/>
                <a:ea typeface="Lato" panose="020F0502020204030203" pitchFamily="34" charset="0"/>
                <a:cs typeface="Lato" panose="020F0502020204030203" pitchFamily="34" charset="0"/>
              </a:rPr>
              <a:t>A histogram depicting the distribution of tweet lengths, provides insights into the typical length of tweets in the dataset.</a:t>
            </a:r>
            <a:endParaRPr lang="en-US" sz="1350" dirty="0">
              <a:latin typeface="Lato" panose="020F0502020204030203" pitchFamily="34" charset="0"/>
              <a:ea typeface="Lato" panose="020F0502020204030203" pitchFamily="34" charset="0"/>
              <a:cs typeface="Lato" panose="020F0502020204030203" pitchFamily="34" charset="0"/>
            </a:endParaRPr>
          </a:p>
        </p:txBody>
      </p:sp>
      <p:sp>
        <p:nvSpPr>
          <p:cNvPr id="12" name="Object 11"/>
          <p:cNvSpPr/>
          <p:nvPr/>
        </p:nvSpPr>
        <p:spPr>
          <a:xfrm>
            <a:off x="6160182" y="1291884"/>
            <a:ext cx="2666333" cy="3142464"/>
          </a:xfrm>
          <a:prstGeom prst="rect">
            <a:avLst/>
          </a:prstGeom>
          <a:solidFill>
            <a:srgbClr val="9BCBB9"/>
          </a:solidFill>
        </p:spPr>
        <p:txBody>
          <a:bodyPr/>
          <a:lstStyle/>
          <a:p>
            <a:endParaRPr lang="en-US" sz="1350">
              <a:latin typeface="Lato" panose="020F0502020204030203" pitchFamily="34" charset="0"/>
              <a:ea typeface="Lato" panose="020F0502020204030203" pitchFamily="34" charset="0"/>
              <a:cs typeface="Lato" panose="020F0502020204030203" pitchFamily="34" charset="0"/>
            </a:endParaRPr>
          </a:p>
        </p:txBody>
      </p:sp>
      <p:sp>
        <p:nvSpPr>
          <p:cNvPr id="14" name="Object 13"/>
          <p:cNvSpPr/>
          <p:nvPr/>
        </p:nvSpPr>
        <p:spPr>
          <a:xfrm>
            <a:off x="5980205" y="4719709"/>
            <a:ext cx="2932967" cy="431613"/>
          </a:xfrm>
          <a:prstGeom prst="rect">
            <a:avLst/>
          </a:prstGeom>
          <a:noFill/>
        </p:spPr>
        <p:txBody>
          <a:bodyPr wrap="square" lIns="0" tIns="0" rIns="0" bIns="0" rtlCol="0" anchor="t"/>
          <a:lstStyle/>
          <a:p>
            <a:pPr algn="ctr">
              <a:lnSpc>
                <a:spcPts val="1700"/>
              </a:lnSpc>
              <a:buNone/>
            </a:pPr>
            <a:r>
              <a:rPr lang="en-US" sz="1350" b="1" kern="0" spc="126" dirty="0">
                <a:latin typeface="Lato" panose="020F0502020204030203" pitchFamily="34" charset="0"/>
                <a:ea typeface="Lato" panose="020F0502020204030203" pitchFamily="34" charset="0"/>
                <a:cs typeface="Lato" panose="020F0502020204030203" pitchFamily="34" charset="0"/>
              </a:rPr>
              <a:t>WORD CLOUD OF POSITVE TERMS</a:t>
            </a:r>
            <a:endParaRPr lang="en-US" sz="1350" dirty="0">
              <a:latin typeface="Lato" panose="020F0502020204030203" pitchFamily="34" charset="0"/>
              <a:ea typeface="Lato" panose="020F0502020204030203" pitchFamily="34" charset="0"/>
              <a:cs typeface="Lato" panose="020F0502020204030203" pitchFamily="34" charset="0"/>
            </a:endParaRPr>
          </a:p>
        </p:txBody>
      </p:sp>
      <p:sp>
        <p:nvSpPr>
          <p:cNvPr id="15" name="Object 14"/>
          <p:cNvSpPr/>
          <p:nvPr/>
        </p:nvSpPr>
        <p:spPr>
          <a:xfrm>
            <a:off x="5980205" y="5172378"/>
            <a:ext cx="2932967" cy="1149261"/>
          </a:xfrm>
          <a:prstGeom prst="rect">
            <a:avLst/>
          </a:prstGeom>
          <a:noFill/>
        </p:spPr>
        <p:txBody>
          <a:bodyPr wrap="square" lIns="0" tIns="0" rIns="0" bIns="0" rtlCol="0" anchor="t"/>
          <a:lstStyle/>
          <a:p>
            <a:pPr>
              <a:lnSpc>
                <a:spcPts val="1811"/>
              </a:lnSpc>
              <a:spcBef>
                <a:spcPts val="582"/>
              </a:spcBef>
              <a:buNone/>
            </a:pPr>
            <a:r>
              <a:rPr lang="en-US" sz="1350" kern="0" spc="26" dirty="0">
                <a:latin typeface="Lato" panose="020F0502020204030203" pitchFamily="34" charset="0"/>
                <a:ea typeface="Lato" panose="020F0502020204030203" pitchFamily="34" charset="0"/>
                <a:cs typeface="Lato" panose="020F0502020204030203" pitchFamily="34" charset="0"/>
              </a:rPr>
              <a:t>A visually appealing positive word cloud highlighting the most frequently used terms in the Twitter data, allowing for the identification of popular topics and themes.</a:t>
            </a:r>
            <a:endParaRPr lang="en-US" sz="1350" dirty="0">
              <a:latin typeface="Lato" panose="020F0502020204030203" pitchFamily="34" charset="0"/>
              <a:ea typeface="Lato" panose="020F0502020204030203" pitchFamily="34" charset="0"/>
              <a:cs typeface="Lato" panose="020F0502020204030203" pitchFamily="34" charset="0"/>
            </a:endParaRPr>
          </a:p>
        </p:txBody>
      </p:sp>
      <p:sp>
        <p:nvSpPr>
          <p:cNvPr id="16" name="Object 15"/>
          <p:cNvSpPr/>
          <p:nvPr/>
        </p:nvSpPr>
        <p:spPr>
          <a:xfrm>
            <a:off x="9016968" y="1291884"/>
            <a:ext cx="2666333" cy="3142464"/>
          </a:xfrm>
          <a:prstGeom prst="rect">
            <a:avLst/>
          </a:prstGeom>
          <a:solidFill>
            <a:srgbClr val="FFFFFF"/>
          </a:solidFill>
        </p:spPr>
        <p:txBody>
          <a:bodyPr/>
          <a:lstStyle/>
          <a:p>
            <a:endParaRPr lang="en-US" sz="1350">
              <a:latin typeface="Lato" panose="020F0502020204030203" pitchFamily="34" charset="0"/>
              <a:ea typeface="Lato" panose="020F0502020204030203" pitchFamily="34" charset="0"/>
              <a:cs typeface="Lato" panose="020F0502020204030203" pitchFamily="34" charset="0"/>
            </a:endParaRPr>
          </a:p>
        </p:txBody>
      </p:sp>
      <p:sp>
        <p:nvSpPr>
          <p:cNvPr id="18" name="Object 17"/>
          <p:cNvSpPr/>
          <p:nvPr/>
        </p:nvSpPr>
        <p:spPr>
          <a:xfrm>
            <a:off x="8836990" y="4719709"/>
            <a:ext cx="2932967" cy="215806"/>
          </a:xfrm>
          <a:prstGeom prst="rect">
            <a:avLst/>
          </a:prstGeom>
          <a:noFill/>
        </p:spPr>
        <p:txBody>
          <a:bodyPr wrap="square" lIns="0" tIns="0" rIns="0" bIns="0" rtlCol="0" anchor="t"/>
          <a:lstStyle/>
          <a:p>
            <a:pPr algn="ctr">
              <a:lnSpc>
                <a:spcPts val="1700"/>
              </a:lnSpc>
              <a:buNone/>
            </a:pPr>
            <a:r>
              <a:rPr lang="en-US" sz="1350" b="1" kern="0" spc="126" dirty="0">
                <a:latin typeface="Lato" panose="020F0502020204030203" pitchFamily="34" charset="0"/>
                <a:ea typeface="Lato" panose="020F0502020204030203" pitchFamily="34" charset="0"/>
                <a:cs typeface="Lato" panose="020F0502020204030203" pitchFamily="34" charset="0"/>
              </a:rPr>
              <a:t>WORD CLOUD OF NEGATIVE TERMS</a:t>
            </a:r>
            <a:endParaRPr lang="en-US" sz="1350" dirty="0">
              <a:latin typeface="Lato" panose="020F0502020204030203" pitchFamily="34" charset="0"/>
              <a:ea typeface="Lato" panose="020F0502020204030203" pitchFamily="34" charset="0"/>
              <a:cs typeface="Lato" panose="020F0502020204030203" pitchFamily="34" charset="0"/>
            </a:endParaRPr>
          </a:p>
        </p:txBody>
      </p:sp>
      <p:sp>
        <p:nvSpPr>
          <p:cNvPr id="19" name="Object 18"/>
          <p:cNvSpPr/>
          <p:nvPr/>
        </p:nvSpPr>
        <p:spPr>
          <a:xfrm>
            <a:off x="9124335" y="5162046"/>
            <a:ext cx="2645622" cy="1379113"/>
          </a:xfrm>
          <a:prstGeom prst="rect">
            <a:avLst/>
          </a:prstGeom>
          <a:noFill/>
        </p:spPr>
        <p:txBody>
          <a:bodyPr wrap="square" lIns="0" tIns="0" rIns="0" bIns="0" rtlCol="0" anchor="t"/>
          <a:lstStyle/>
          <a:p>
            <a:pPr>
              <a:lnSpc>
                <a:spcPts val="1811"/>
              </a:lnSpc>
              <a:spcBef>
                <a:spcPts val="582"/>
              </a:spcBef>
              <a:buNone/>
            </a:pPr>
            <a:r>
              <a:rPr lang="en-US" sz="1350" kern="0" spc="26" dirty="0">
                <a:latin typeface="Lato" panose="020F0502020204030203" pitchFamily="34" charset="0"/>
                <a:ea typeface="Lato" panose="020F0502020204030203" pitchFamily="34" charset="0"/>
                <a:cs typeface="Lato" panose="020F0502020204030203" pitchFamily="34" charset="0"/>
              </a:rPr>
              <a:t>A visually appealing negative word cloud highlighting the most frequently used terms in the Twitter data, allowing for the identification of popular topics and themes.</a:t>
            </a:r>
            <a:endParaRPr lang="en-US" sz="1350" dirty="0">
              <a:latin typeface="Lato" panose="020F0502020204030203" pitchFamily="34" charset="0"/>
              <a:ea typeface="Lato" panose="020F0502020204030203" pitchFamily="34" charset="0"/>
              <a:cs typeface="Lato" panose="020F0502020204030203" pitchFamily="34" charset="0"/>
            </a:endParaRPr>
          </a:p>
        </p:txBody>
      </p:sp>
      <p:pic>
        <p:nvPicPr>
          <p:cNvPr id="20" name="Object 1" descr="preencoded.png">
            <a:extLst>
              <a:ext uri="{FF2B5EF4-FFF2-40B4-BE49-F238E27FC236}">
                <a16:creationId xmlns:a16="http://schemas.microsoft.com/office/drawing/2014/main" id="{EC08EE82-2EE5-C3E6-0D87-4733BD54AA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0594"/>
            <a:ext cx="6921910" cy="1066533"/>
          </a:xfrm>
          <a:prstGeom prst="rect">
            <a:avLst/>
          </a:prstGeom>
        </p:spPr>
      </p:pic>
      <p:sp>
        <p:nvSpPr>
          <p:cNvPr id="21" name="Object 2">
            <a:extLst>
              <a:ext uri="{FF2B5EF4-FFF2-40B4-BE49-F238E27FC236}">
                <a16:creationId xmlns:a16="http://schemas.microsoft.com/office/drawing/2014/main" id="{ECD147A3-8253-5BDE-75DE-FDDFBDB82601}"/>
              </a:ext>
            </a:extLst>
          </p:cNvPr>
          <p:cNvSpPr/>
          <p:nvPr/>
        </p:nvSpPr>
        <p:spPr>
          <a:xfrm>
            <a:off x="476131" y="316389"/>
            <a:ext cx="12188952" cy="329006"/>
          </a:xfrm>
          <a:prstGeom prst="rect">
            <a:avLst/>
          </a:prstGeom>
          <a:noFill/>
        </p:spPr>
        <p:txBody>
          <a:bodyPr wrap="square" lIns="0" tIns="0" rIns="0" bIns="0" rtlCol="0" anchor="t"/>
          <a:lstStyle/>
          <a:p>
            <a:pPr algn="l">
              <a:lnSpc>
                <a:spcPts val="2592"/>
              </a:lnSpc>
              <a:buNone/>
            </a:pPr>
            <a:r>
              <a:rPr lang="en-US" sz="2250" b="1" kern="0" spc="22" dirty="0">
                <a:solidFill>
                  <a:srgbClr val="FFFFFF"/>
                </a:solidFill>
                <a:latin typeface="Lato" panose="020F0502020204030203" pitchFamily="34" charset="0"/>
                <a:ea typeface="Lato" panose="020F0502020204030203" pitchFamily="34" charset="0"/>
                <a:cs typeface="Lato" panose="020F0502020204030203" pitchFamily="34" charset="0"/>
              </a:rPr>
              <a:t>DATA EXPLORATION AND INTIAL INSIGHTS</a:t>
            </a: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23" name="Picture 22">
            <a:extLst>
              <a:ext uri="{FF2B5EF4-FFF2-40B4-BE49-F238E27FC236}">
                <a16:creationId xmlns:a16="http://schemas.microsoft.com/office/drawing/2014/main" id="{7B98135B-CE06-A179-A3F6-52424CA880D7}"/>
              </a:ext>
            </a:extLst>
          </p:cNvPr>
          <p:cNvPicPr>
            <a:picLocks noChangeAspect="1"/>
          </p:cNvPicPr>
          <p:nvPr/>
        </p:nvPicPr>
        <p:blipFill>
          <a:blip r:embed="rId5"/>
          <a:stretch>
            <a:fillRect/>
          </a:stretch>
        </p:blipFill>
        <p:spPr>
          <a:xfrm>
            <a:off x="0" y="1444134"/>
            <a:ext cx="3303397" cy="3103186"/>
          </a:xfrm>
          <a:prstGeom prst="rect">
            <a:avLst/>
          </a:prstGeom>
        </p:spPr>
      </p:pic>
      <p:pic>
        <p:nvPicPr>
          <p:cNvPr id="25" name="Picture 24">
            <a:extLst>
              <a:ext uri="{FF2B5EF4-FFF2-40B4-BE49-F238E27FC236}">
                <a16:creationId xmlns:a16="http://schemas.microsoft.com/office/drawing/2014/main" id="{881F0C67-7549-541C-1D6D-FB39CE9C8435}"/>
              </a:ext>
            </a:extLst>
          </p:cNvPr>
          <p:cNvPicPr>
            <a:picLocks noChangeAspect="1"/>
          </p:cNvPicPr>
          <p:nvPr/>
        </p:nvPicPr>
        <p:blipFill>
          <a:blip r:embed="rId6"/>
          <a:stretch>
            <a:fillRect/>
          </a:stretch>
        </p:blipFill>
        <p:spPr>
          <a:xfrm>
            <a:off x="3287786" y="1329508"/>
            <a:ext cx="2744033" cy="3180188"/>
          </a:xfrm>
          <a:prstGeom prst="rect">
            <a:avLst/>
          </a:prstGeom>
        </p:spPr>
      </p:pic>
      <p:pic>
        <p:nvPicPr>
          <p:cNvPr id="27" name="Picture 26">
            <a:extLst>
              <a:ext uri="{FF2B5EF4-FFF2-40B4-BE49-F238E27FC236}">
                <a16:creationId xmlns:a16="http://schemas.microsoft.com/office/drawing/2014/main" id="{ACCCFDAA-44CC-C2F2-E83E-9337CC97E825}"/>
              </a:ext>
            </a:extLst>
          </p:cNvPr>
          <p:cNvPicPr>
            <a:picLocks noChangeAspect="1"/>
          </p:cNvPicPr>
          <p:nvPr/>
        </p:nvPicPr>
        <p:blipFill>
          <a:blip r:embed="rId7"/>
          <a:stretch>
            <a:fillRect/>
          </a:stretch>
        </p:blipFill>
        <p:spPr>
          <a:xfrm>
            <a:off x="6160182" y="1244711"/>
            <a:ext cx="2666333" cy="3142464"/>
          </a:xfrm>
          <a:prstGeom prst="rect">
            <a:avLst/>
          </a:prstGeom>
        </p:spPr>
      </p:pic>
      <p:pic>
        <p:nvPicPr>
          <p:cNvPr id="29" name="Picture 28">
            <a:extLst>
              <a:ext uri="{FF2B5EF4-FFF2-40B4-BE49-F238E27FC236}">
                <a16:creationId xmlns:a16="http://schemas.microsoft.com/office/drawing/2014/main" id="{175527A7-E4A7-DA41-4E8B-5E9EC82F3832}"/>
              </a:ext>
            </a:extLst>
          </p:cNvPr>
          <p:cNvPicPr>
            <a:picLocks noChangeAspect="1"/>
          </p:cNvPicPr>
          <p:nvPr/>
        </p:nvPicPr>
        <p:blipFill>
          <a:blip r:embed="rId8"/>
          <a:stretch>
            <a:fillRect/>
          </a:stretch>
        </p:blipFill>
        <p:spPr>
          <a:xfrm>
            <a:off x="9016967" y="1329508"/>
            <a:ext cx="2932967" cy="30576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bg>
      <p:bgPr>
        <a:solidFill>
          <a:srgbClr val="FFFEFD"/>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7756"/>
            <a:ext cx="4285178" cy="1066533"/>
          </a:xfrm>
          <a:prstGeom prst="rect">
            <a:avLst/>
          </a:prstGeom>
        </p:spPr>
      </p:pic>
      <p:sp>
        <p:nvSpPr>
          <p:cNvPr id="3" name="Object 2"/>
          <p:cNvSpPr/>
          <p:nvPr/>
        </p:nvSpPr>
        <p:spPr>
          <a:xfrm>
            <a:off x="476131" y="316389"/>
            <a:ext cx="12188952" cy="329006"/>
          </a:xfrm>
          <a:prstGeom prst="rect">
            <a:avLst/>
          </a:prstGeom>
          <a:noFill/>
        </p:spPr>
        <p:txBody>
          <a:bodyPr wrap="square" lIns="0" tIns="0" rIns="0" bIns="0" rtlCol="0" anchor="t"/>
          <a:lstStyle/>
          <a:p>
            <a:pPr algn="l">
              <a:lnSpc>
                <a:spcPts val="2592"/>
              </a:lnSpc>
              <a:buNone/>
            </a:pPr>
            <a:r>
              <a:rPr lang="en-US" sz="2250" b="1" kern="0" spc="22" dirty="0">
                <a:solidFill>
                  <a:srgbClr val="FFFFFF"/>
                </a:solidFill>
                <a:latin typeface="Lato" pitchFamily="34" charset="0"/>
                <a:ea typeface="Lato" pitchFamily="34" charset="-122"/>
                <a:cs typeface="Lato" pitchFamily="34" charset="-120"/>
              </a:rPr>
              <a:t>DATA PREPROCESSING</a:t>
            </a:r>
            <a:endParaRPr lang="en-US" dirty="0"/>
          </a:p>
        </p:txBody>
      </p:sp>
      <p:pic>
        <p:nvPicPr>
          <p:cNvPr id="4" name="Object 3"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6612" y="2117355"/>
            <a:ext cx="2428268" cy="1209373"/>
          </a:xfrm>
          <a:prstGeom prst="rect">
            <a:avLst/>
          </a:prstGeom>
        </p:spPr>
      </p:pic>
      <p:sp>
        <p:nvSpPr>
          <p:cNvPr id="5" name="Object 4"/>
          <p:cNvSpPr/>
          <p:nvPr/>
        </p:nvSpPr>
        <p:spPr>
          <a:xfrm>
            <a:off x="579927" y="2572416"/>
            <a:ext cx="1906428" cy="281274"/>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Data Collection</a:t>
            </a:r>
            <a:endParaRPr lang="en-US" dirty="0"/>
          </a:p>
        </p:txBody>
      </p:sp>
      <p:sp>
        <p:nvSpPr>
          <p:cNvPr id="6" name="Object 5"/>
          <p:cNvSpPr/>
          <p:nvPr/>
        </p:nvSpPr>
        <p:spPr>
          <a:xfrm>
            <a:off x="761810" y="3444331"/>
            <a:ext cx="1906428" cy="1727284"/>
          </a:xfrm>
          <a:prstGeom prst="rect">
            <a:avLst/>
          </a:prstGeom>
          <a:noFill/>
        </p:spPr>
        <p:txBody>
          <a:bodyPr wrap="square" lIns="0" tIns="0" rIns="0" bIns="0" rtlCol="0" anchor="t"/>
          <a:lstStyle/>
          <a:p>
            <a:pPr algn="l">
              <a:lnSpc>
                <a:spcPts val="1944"/>
              </a:lnSpc>
              <a:buNone/>
            </a:pPr>
            <a:r>
              <a:rPr lang="en-US" sz="1350" kern="0" spc="27" dirty="0">
                <a:solidFill>
                  <a:srgbClr val="3D3D3D">
                    <a:alpha val="80000"/>
                  </a:srgbClr>
                </a:solidFill>
                <a:latin typeface="Lato" pitchFamily="34" charset="0"/>
                <a:ea typeface="Lato" pitchFamily="34" charset="-122"/>
                <a:cs typeface="Lato" pitchFamily="34" charset="-120"/>
              </a:rPr>
              <a:t>Used a Kaggle dataset with representative and diverse tweets, including </a:t>
            </a:r>
            <a:r>
              <a:rPr lang="en-US" sz="1350" kern="0" spc="27" dirty="0" err="1">
                <a:solidFill>
                  <a:srgbClr val="3D3D3D">
                    <a:alpha val="80000"/>
                  </a:srgbClr>
                </a:solidFill>
                <a:latin typeface="Lato" pitchFamily="34" charset="0"/>
                <a:ea typeface="Lato" pitchFamily="34" charset="-122"/>
                <a:cs typeface="Lato" pitchFamily="34" charset="-120"/>
              </a:rPr>
              <a:t>Tweet_ID</a:t>
            </a:r>
            <a:r>
              <a:rPr lang="en-US" sz="1350" kern="0" spc="27" dirty="0">
                <a:solidFill>
                  <a:srgbClr val="3D3D3D">
                    <a:alpha val="80000"/>
                  </a:srgbClr>
                </a:solidFill>
                <a:latin typeface="Lato" pitchFamily="34" charset="0"/>
                <a:ea typeface="Lato" pitchFamily="34" charset="-122"/>
                <a:cs typeface="Lato" pitchFamily="34" charset="-120"/>
              </a:rPr>
              <a:t>, Entity, Sentiment, and </a:t>
            </a:r>
            <a:r>
              <a:rPr lang="en-US" sz="1350" kern="0" spc="27" dirty="0" err="1">
                <a:solidFill>
                  <a:srgbClr val="3D3D3D">
                    <a:alpha val="80000"/>
                  </a:srgbClr>
                </a:solidFill>
                <a:latin typeface="Lato" pitchFamily="34" charset="0"/>
                <a:ea typeface="Lato" pitchFamily="34" charset="-122"/>
                <a:cs typeface="Lato" pitchFamily="34" charset="-120"/>
              </a:rPr>
              <a:t>Tweet_content</a:t>
            </a:r>
            <a:r>
              <a:rPr lang="en-US" sz="1350" kern="0" spc="27" dirty="0">
                <a:solidFill>
                  <a:srgbClr val="3D3D3D">
                    <a:alpha val="80000"/>
                  </a:srgbClr>
                </a:solidFill>
                <a:latin typeface="Lato" pitchFamily="34" charset="0"/>
                <a:ea typeface="Lato" pitchFamily="34" charset="-122"/>
                <a:cs typeface="Lato" pitchFamily="34" charset="-120"/>
              </a:rPr>
              <a:t> fields</a:t>
            </a:r>
          </a:p>
        </p:txBody>
      </p:sp>
      <p:pic>
        <p:nvPicPr>
          <p:cNvPr id="7" name="Object 6"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75864" y="2117355"/>
            <a:ext cx="2418745" cy="1209373"/>
          </a:xfrm>
          <a:prstGeom prst="rect">
            <a:avLst/>
          </a:prstGeom>
        </p:spPr>
      </p:pic>
      <p:sp>
        <p:nvSpPr>
          <p:cNvPr id="8" name="Object 7"/>
          <p:cNvSpPr/>
          <p:nvPr/>
        </p:nvSpPr>
        <p:spPr>
          <a:xfrm>
            <a:off x="3089138" y="2572416"/>
            <a:ext cx="1592182" cy="281274"/>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Data Cleaning</a:t>
            </a:r>
            <a:endParaRPr lang="en-US" dirty="0"/>
          </a:p>
        </p:txBody>
      </p:sp>
      <p:sp>
        <p:nvSpPr>
          <p:cNvPr id="9" name="Object 8"/>
          <p:cNvSpPr/>
          <p:nvPr/>
        </p:nvSpPr>
        <p:spPr>
          <a:xfrm>
            <a:off x="2971057" y="3444331"/>
            <a:ext cx="1906428" cy="1727284"/>
          </a:xfrm>
          <a:prstGeom prst="rect">
            <a:avLst/>
          </a:prstGeom>
          <a:noFill/>
        </p:spPr>
        <p:txBody>
          <a:bodyPr wrap="square" lIns="0" tIns="0" rIns="0" bIns="0" rtlCol="0" anchor="t"/>
          <a:lstStyle/>
          <a:p>
            <a:pPr algn="l">
              <a:lnSpc>
                <a:spcPts val="1944"/>
              </a:lnSpc>
              <a:buNone/>
            </a:pPr>
            <a:r>
              <a:rPr lang="en-US" sz="1350" kern="0" spc="27" dirty="0">
                <a:solidFill>
                  <a:srgbClr val="3D3D3D">
                    <a:alpha val="80000"/>
                  </a:srgbClr>
                </a:solidFill>
                <a:latin typeface="Lato" pitchFamily="34" charset="0"/>
                <a:ea typeface="Lato" pitchFamily="34" charset="-122"/>
                <a:cs typeface="Lato" pitchFamily="34" charset="-120"/>
              </a:rPr>
              <a:t>Removed irrelevant or duplicate tweets, handle missing values, and correct any typographical errors or inconsistencies in the data.</a:t>
            </a:r>
            <a:endParaRPr lang="en-US" dirty="0"/>
          </a:p>
        </p:txBody>
      </p:sp>
      <p:pic>
        <p:nvPicPr>
          <p:cNvPr id="10" name="Object 9"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85104" y="2117355"/>
            <a:ext cx="2418745" cy="1209373"/>
          </a:xfrm>
          <a:prstGeom prst="rect">
            <a:avLst/>
          </a:prstGeom>
        </p:spPr>
      </p:pic>
      <p:sp>
        <p:nvSpPr>
          <p:cNvPr id="11" name="Object 10"/>
          <p:cNvSpPr/>
          <p:nvPr/>
        </p:nvSpPr>
        <p:spPr>
          <a:xfrm>
            <a:off x="5298385" y="2434338"/>
            <a:ext cx="1592182" cy="562549"/>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Text Preprocessing</a:t>
            </a:r>
            <a:endParaRPr lang="en-US" dirty="0"/>
          </a:p>
        </p:txBody>
      </p:sp>
      <p:sp>
        <p:nvSpPr>
          <p:cNvPr id="12" name="Object 11"/>
          <p:cNvSpPr/>
          <p:nvPr/>
        </p:nvSpPr>
        <p:spPr>
          <a:xfrm>
            <a:off x="5180305" y="3444331"/>
            <a:ext cx="1906428" cy="2467549"/>
          </a:xfrm>
          <a:prstGeom prst="rect">
            <a:avLst/>
          </a:prstGeom>
          <a:noFill/>
        </p:spPr>
        <p:txBody>
          <a:bodyPr wrap="square" lIns="0" tIns="0" rIns="0" bIns="0" rtlCol="0" anchor="t"/>
          <a:lstStyle/>
          <a:p>
            <a:pPr algn="l">
              <a:lnSpc>
                <a:spcPts val="1944"/>
              </a:lnSpc>
              <a:buNone/>
            </a:pPr>
            <a:r>
              <a:rPr lang="en-US" sz="1350" kern="0" spc="27" dirty="0">
                <a:solidFill>
                  <a:srgbClr val="3D3D3D">
                    <a:alpha val="80000"/>
                  </a:srgbClr>
                </a:solidFill>
                <a:latin typeface="Lato" pitchFamily="34" charset="0"/>
                <a:ea typeface="Lato" pitchFamily="34" charset="-122"/>
                <a:cs typeface="Lato" pitchFamily="34" charset="-120"/>
              </a:rPr>
              <a:t>Performed text preprocessing techniques such as converting text to lowercase, removing stop words, handling punctuation, and applying stemming or lemmatization to standardize the text.</a:t>
            </a:r>
            <a:endParaRPr lang="en-US" dirty="0"/>
          </a:p>
        </p:txBody>
      </p:sp>
      <p:pic>
        <p:nvPicPr>
          <p:cNvPr id="13" name="Object 1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94357" y="2117355"/>
            <a:ext cx="2418745" cy="1209373"/>
          </a:xfrm>
          <a:prstGeom prst="rect">
            <a:avLst/>
          </a:prstGeom>
        </p:spPr>
      </p:pic>
      <p:sp>
        <p:nvSpPr>
          <p:cNvPr id="14" name="Object 13"/>
          <p:cNvSpPr/>
          <p:nvPr/>
        </p:nvSpPr>
        <p:spPr>
          <a:xfrm>
            <a:off x="7507633" y="2434338"/>
            <a:ext cx="1592182" cy="562549"/>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Feature Engineering</a:t>
            </a:r>
            <a:endParaRPr lang="en-US" dirty="0"/>
          </a:p>
        </p:txBody>
      </p:sp>
      <p:sp>
        <p:nvSpPr>
          <p:cNvPr id="15" name="Object 14"/>
          <p:cNvSpPr/>
          <p:nvPr/>
        </p:nvSpPr>
        <p:spPr>
          <a:xfrm>
            <a:off x="7389552" y="3444331"/>
            <a:ext cx="1906428" cy="2220794"/>
          </a:xfrm>
          <a:prstGeom prst="rect">
            <a:avLst/>
          </a:prstGeom>
          <a:noFill/>
        </p:spPr>
        <p:txBody>
          <a:bodyPr wrap="square" lIns="0" tIns="0" rIns="0" bIns="0" rtlCol="0" anchor="t"/>
          <a:lstStyle/>
          <a:p>
            <a:pPr algn="l">
              <a:lnSpc>
                <a:spcPts val="1944"/>
              </a:lnSpc>
              <a:buNone/>
            </a:pPr>
            <a:r>
              <a:rPr lang="en-US" sz="1350" kern="0" spc="27" dirty="0">
                <a:solidFill>
                  <a:srgbClr val="3D3D3D">
                    <a:alpha val="80000"/>
                  </a:srgbClr>
                </a:solidFill>
                <a:latin typeface="Lato" pitchFamily="34" charset="0"/>
                <a:ea typeface="Lato" pitchFamily="34" charset="-122"/>
                <a:cs typeface="Lato" pitchFamily="34" charset="-120"/>
              </a:rPr>
              <a:t>Extract relevant features from the tweet text, such as the presence of URLs, hashtags, mentions, and sentiment-related words, to prepare the data for analysis.</a:t>
            </a:r>
            <a:endParaRPr lang="en-US" dirty="0"/>
          </a:p>
        </p:txBody>
      </p:sp>
      <p:pic>
        <p:nvPicPr>
          <p:cNvPr id="16" name="Object 15" descr="preencoded.png"/>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03603" y="2117355"/>
            <a:ext cx="2418745" cy="1209373"/>
          </a:xfrm>
          <a:prstGeom prst="rect">
            <a:avLst/>
          </a:prstGeom>
        </p:spPr>
      </p:pic>
      <p:sp>
        <p:nvSpPr>
          <p:cNvPr id="17" name="Object 16"/>
          <p:cNvSpPr/>
          <p:nvPr/>
        </p:nvSpPr>
        <p:spPr>
          <a:xfrm>
            <a:off x="9716880" y="2291499"/>
            <a:ext cx="1592182" cy="843823"/>
          </a:xfrm>
          <a:prstGeom prst="rect">
            <a:avLst/>
          </a:prstGeom>
          <a:noFill/>
        </p:spPr>
        <p:txBody>
          <a:bodyPr wrap="square" lIns="0" tIns="0" rIns="0" bIns="0" rtlCol="0" anchor="t"/>
          <a:lstStyle/>
          <a:p>
            <a:pPr algn="ctr">
              <a:lnSpc>
                <a:spcPts val="2216"/>
              </a:lnSpc>
              <a:buNone/>
            </a:pPr>
            <a:r>
              <a:rPr lang="en-US" sz="1620" kern="0" spc="32" dirty="0">
                <a:solidFill>
                  <a:srgbClr val="FFFFFF"/>
                </a:solidFill>
                <a:latin typeface="Lato" pitchFamily="34" charset="0"/>
                <a:ea typeface="Lato" pitchFamily="34" charset="-122"/>
                <a:cs typeface="Lato" pitchFamily="34" charset="-120"/>
              </a:rPr>
              <a:t>Combining Dataset</a:t>
            </a:r>
            <a:endParaRPr lang="en-US" dirty="0"/>
          </a:p>
        </p:txBody>
      </p:sp>
      <p:sp>
        <p:nvSpPr>
          <p:cNvPr id="18" name="Object 17"/>
          <p:cNvSpPr/>
          <p:nvPr/>
        </p:nvSpPr>
        <p:spPr>
          <a:xfrm>
            <a:off x="9598800" y="3444331"/>
            <a:ext cx="1906428" cy="1974039"/>
          </a:xfrm>
          <a:prstGeom prst="rect">
            <a:avLst/>
          </a:prstGeom>
          <a:noFill/>
        </p:spPr>
        <p:txBody>
          <a:bodyPr wrap="square" lIns="0" tIns="0" rIns="0" bIns="0" rtlCol="0" anchor="t"/>
          <a:lstStyle/>
          <a:p>
            <a:pPr algn="l">
              <a:lnSpc>
                <a:spcPts val="1944"/>
              </a:lnSpc>
              <a:buNone/>
            </a:pPr>
            <a:r>
              <a:rPr lang="en-US" sz="1350" kern="0" spc="27" dirty="0">
                <a:solidFill>
                  <a:srgbClr val="3D3D3D">
                    <a:alpha val="80000"/>
                  </a:srgbClr>
                </a:solidFill>
                <a:latin typeface="Lato" pitchFamily="34" charset="0"/>
                <a:ea typeface="Lato" pitchFamily="34" charset="-122"/>
                <a:cs typeface="Lato" pitchFamily="34" charset="-120"/>
              </a:rPr>
              <a:t>The training and validation datasets were merged into one, labeled by source (Train and Validation), reset, and sampled for verification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9F9F8"/>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7756"/>
            <a:ext cx="3790002" cy="1066533"/>
          </a:xfrm>
          <a:prstGeom prst="rect">
            <a:avLst/>
          </a:prstGeom>
        </p:spPr>
      </p:pic>
      <p:sp>
        <p:nvSpPr>
          <p:cNvPr id="3" name="Object 2"/>
          <p:cNvSpPr/>
          <p:nvPr/>
        </p:nvSpPr>
        <p:spPr>
          <a:xfrm>
            <a:off x="476131" y="316389"/>
            <a:ext cx="12188952" cy="329006"/>
          </a:xfrm>
          <a:prstGeom prst="rect">
            <a:avLst/>
          </a:prstGeom>
          <a:noFill/>
        </p:spPr>
        <p:txBody>
          <a:bodyPr wrap="square" lIns="0" tIns="0" rIns="0" bIns="0" rtlCol="0" anchor="t"/>
          <a:lstStyle/>
          <a:p>
            <a:pPr algn="l">
              <a:lnSpc>
                <a:spcPts val="2592"/>
              </a:lnSpc>
              <a:buNone/>
            </a:pPr>
            <a:r>
              <a:rPr lang="en-US" sz="2250" b="1" kern="0" spc="22" dirty="0">
                <a:solidFill>
                  <a:srgbClr val="FFFFFF"/>
                </a:solidFill>
                <a:latin typeface="Lato" pitchFamily="34" charset="0"/>
                <a:ea typeface="Lato" pitchFamily="34" charset="-122"/>
                <a:cs typeface="Lato" pitchFamily="34" charset="-120"/>
              </a:rPr>
              <a:t>MODEL SELECTION</a:t>
            </a:r>
            <a:endParaRPr lang="en-US" dirty="0"/>
          </a:p>
        </p:txBody>
      </p:sp>
      <p:sp>
        <p:nvSpPr>
          <p:cNvPr id="4" name="Object 3"/>
          <p:cNvSpPr/>
          <p:nvPr/>
        </p:nvSpPr>
        <p:spPr>
          <a:xfrm>
            <a:off x="476131" y="1447438"/>
            <a:ext cx="3618595" cy="2371132"/>
          </a:xfrm>
          <a:prstGeom prst="rect">
            <a:avLst/>
          </a:prstGeom>
          <a:noFill/>
          <a:ln w="25400">
            <a:solidFill>
              <a:srgbClr val="A61E51"/>
            </a:solidFill>
            <a:prstDash val="solid"/>
            <a:miter lim="800000"/>
          </a:ln>
        </p:spPr>
        <p:txBody>
          <a:bodyPr/>
          <a:lstStyle/>
          <a:p>
            <a:endParaRPr lang="en-US"/>
          </a:p>
        </p:txBody>
      </p:sp>
      <p:sp>
        <p:nvSpPr>
          <p:cNvPr id="5" name="Object 4"/>
          <p:cNvSpPr/>
          <p:nvPr/>
        </p:nvSpPr>
        <p:spPr>
          <a:xfrm>
            <a:off x="761810" y="1645628"/>
            <a:ext cx="3456711" cy="717291"/>
          </a:xfrm>
          <a:prstGeom prst="rect">
            <a:avLst/>
          </a:prstGeom>
          <a:noFill/>
        </p:spPr>
        <p:txBody>
          <a:bodyPr wrap="square" lIns="0" tIns="0" rIns="0" bIns="0" rtlCol="0" anchor="t"/>
          <a:lstStyle/>
          <a:p>
            <a:pPr algn="l">
              <a:lnSpc>
                <a:spcPts val="2825"/>
              </a:lnSpc>
              <a:buNone/>
            </a:pPr>
            <a:r>
              <a:rPr lang="en-US" sz="2066" kern="0" spc="41" dirty="0">
                <a:solidFill>
                  <a:srgbClr val="000000"/>
                </a:solidFill>
                <a:latin typeface="Lato" pitchFamily="34" charset="0"/>
                <a:ea typeface="Lato" pitchFamily="34" charset="-122"/>
                <a:cs typeface="Lato" pitchFamily="34" charset="-120"/>
              </a:rPr>
              <a:t>Evaluate Model Performance</a:t>
            </a:r>
            <a:endParaRPr lang="en-US" dirty="0"/>
          </a:p>
        </p:txBody>
      </p:sp>
      <p:sp>
        <p:nvSpPr>
          <p:cNvPr id="6" name="Object 5"/>
          <p:cNvSpPr/>
          <p:nvPr/>
        </p:nvSpPr>
        <p:spPr>
          <a:xfrm>
            <a:off x="761810" y="2466239"/>
            <a:ext cx="3102267" cy="1110337"/>
          </a:xfrm>
          <a:prstGeom prst="rect">
            <a:avLst/>
          </a:prstGeom>
          <a:noFill/>
        </p:spPr>
        <p:txBody>
          <a:bodyPr wrap="square" lIns="0" tIns="0" rIns="0" bIns="0" rtlCol="0" anchor="t"/>
          <a:lstStyle/>
          <a:p>
            <a:pPr algn="l">
              <a:lnSpc>
                <a:spcPts val="2187"/>
              </a:lnSpc>
              <a:spcBef>
                <a:spcPts val="798"/>
              </a:spcBef>
              <a:buNone/>
            </a:pPr>
            <a:r>
              <a:rPr lang="en-US" sz="1519" kern="0" spc="31" dirty="0">
                <a:solidFill>
                  <a:srgbClr val="3D3D3D">
                    <a:alpha val="80000"/>
                  </a:srgbClr>
                </a:solidFill>
                <a:latin typeface="Lato" pitchFamily="34" charset="0"/>
                <a:ea typeface="Lato" pitchFamily="34" charset="-122"/>
                <a:cs typeface="Lato" pitchFamily="34" charset="-120"/>
              </a:rPr>
              <a:t>Assess the performance of each candidate model using relevant metrics such as accuracy, precision, recall, and F1-score.</a:t>
            </a:r>
            <a:endParaRPr lang="en-US" dirty="0"/>
          </a:p>
        </p:txBody>
      </p:sp>
      <p:sp>
        <p:nvSpPr>
          <p:cNvPr id="7" name="Object 6"/>
          <p:cNvSpPr/>
          <p:nvPr/>
        </p:nvSpPr>
        <p:spPr>
          <a:xfrm>
            <a:off x="4285178" y="1447438"/>
            <a:ext cx="3618595" cy="2371132"/>
          </a:xfrm>
          <a:prstGeom prst="rect">
            <a:avLst/>
          </a:prstGeom>
          <a:noFill/>
          <a:ln w="25400">
            <a:solidFill>
              <a:srgbClr val="A61E51"/>
            </a:solidFill>
            <a:prstDash val="solid"/>
            <a:miter lim="800000"/>
          </a:ln>
        </p:spPr>
        <p:txBody>
          <a:bodyPr/>
          <a:lstStyle/>
          <a:p>
            <a:endParaRPr lang="en-US"/>
          </a:p>
        </p:txBody>
      </p:sp>
      <p:sp>
        <p:nvSpPr>
          <p:cNvPr id="8" name="Object 7"/>
          <p:cNvSpPr/>
          <p:nvPr/>
        </p:nvSpPr>
        <p:spPr>
          <a:xfrm>
            <a:off x="4570857" y="1645628"/>
            <a:ext cx="3456711" cy="717291"/>
          </a:xfrm>
          <a:prstGeom prst="rect">
            <a:avLst/>
          </a:prstGeom>
          <a:noFill/>
        </p:spPr>
        <p:txBody>
          <a:bodyPr wrap="square" lIns="0" tIns="0" rIns="0" bIns="0" rtlCol="0" anchor="t"/>
          <a:lstStyle/>
          <a:p>
            <a:pPr algn="l">
              <a:lnSpc>
                <a:spcPts val="2825"/>
              </a:lnSpc>
              <a:buNone/>
            </a:pPr>
            <a:r>
              <a:rPr lang="en-US" sz="2066" kern="0" spc="41" dirty="0">
                <a:solidFill>
                  <a:srgbClr val="000000"/>
                </a:solidFill>
                <a:latin typeface="Lato" pitchFamily="34" charset="0"/>
                <a:ea typeface="Lato" pitchFamily="34" charset="-122"/>
                <a:cs typeface="Lato" pitchFamily="34" charset="-120"/>
              </a:rPr>
              <a:t>Identify Top-Performing Model</a:t>
            </a:r>
            <a:endParaRPr lang="en-US" dirty="0"/>
          </a:p>
        </p:txBody>
      </p:sp>
      <p:sp>
        <p:nvSpPr>
          <p:cNvPr id="9" name="Object 8"/>
          <p:cNvSpPr/>
          <p:nvPr/>
        </p:nvSpPr>
        <p:spPr>
          <a:xfrm>
            <a:off x="4570857" y="2466239"/>
            <a:ext cx="3456711" cy="1110337"/>
          </a:xfrm>
          <a:prstGeom prst="rect">
            <a:avLst/>
          </a:prstGeom>
          <a:noFill/>
        </p:spPr>
        <p:txBody>
          <a:bodyPr wrap="square" lIns="0" tIns="0" rIns="0" bIns="0" rtlCol="0" anchor="t"/>
          <a:lstStyle/>
          <a:p>
            <a:pPr algn="l">
              <a:lnSpc>
                <a:spcPts val="2187"/>
              </a:lnSpc>
              <a:spcBef>
                <a:spcPts val="798"/>
              </a:spcBef>
              <a:buNone/>
            </a:pPr>
            <a:r>
              <a:rPr lang="en-US" sz="1519" kern="0" spc="31" dirty="0">
                <a:solidFill>
                  <a:srgbClr val="3D3D3D">
                    <a:alpha val="80000"/>
                  </a:srgbClr>
                </a:solidFill>
                <a:latin typeface="Lato" pitchFamily="34" charset="0"/>
                <a:ea typeface="Lato" pitchFamily="34" charset="-122"/>
                <a:cs typeface="Lato" pitchFamily="34" charset="-120"/>
              </a:rPr>
              <a:t>Recommend the model with the highest overall performance as the top-performing model for deployment.</a:t>
            </a:r>
            <a:endParaRPr lang="en-US" dirty="0"/>
          </a:p>
        </p:txBody>
      </p:sp>
      <p:sp>
        <p:nvSpPr>
          <p:cNvPr id="10" name="Object 9"/>
          <p:cNvSpPr/>
          <p:nvPr/>
        </p:nvSpPr>
        <p:spPr>
          <a:xfrm>
            <a:off x="8094226" y="1447438"/>
            <a:ext cx="3618595" cy="2371132"/>
          </a:xfrm>
          <a:prstGeom prst="rect">
            <a:avLst/>
          </a:prstGeom>
          <a:noFill/>
          <a:ln w="25400">
            <a:solidFill>
              <a:srgbClr val="A61E51"/>
            </a:solidFill>
            <a:prstDash val="solid"/>
            <a:miter lim="800000"/>
          </a:ln>
        </p:spPr>
        <p:txBody>
          <a:bodyPr/>
          <a:lstStyle/>
          <a:p>
            <a:endParaRPr lang="en-US"/>
          </a:p>
        </p:txBody>
      </p:sp>
      <p:sp>
        <p:nvSpPr>
          <p:cNvPr id="11" name="Object 10"/>
          <p:cNvSpPr/>
          <p:nvPr/>
        </p:nvSpPr>
        <p:spPr>
          <a:xfrm>
            <a:off x="8379905" y="1645628"/>
            <a:ext cx="3456711" cy="717291"/>
          </a:xfrm>
          <a:prstGeom prst="rect">
            <a:avLst/>
          </a:prstGeom>
          <a:noFill/>
        </p:spPr>
        <p:txBody>
          <a:bodyPr wrap="square" lIns="0" tIns="0" rIns="0" bIns="0" rtlCol="0" anchor="t"/>
          <a:lstStyle/>
          <a:p>
            <a:pPr algn="l">
              <a:lnSpc>
                <a:spcPts val="2825"/>
              </a:lnSpc>
              <a:buNone/>
            </a:pPr>
            <a:r>
              <a:rPr lang="en-US" sz="2066" kern="0" spc="41" dirty="0">
                <a:solidFill>
                  <a:srgbClr val="000000"/>
                </a:solidFill>
                <a:latin typeface="Lato" pitchFamily="34" charset="0"/>
                <a:ea typeface="Lato" pitchFamily="34" charset="-122"/>
                <a:cs typeface="Lato" pitchFamily="34" charset="-120"/>
              </a:rPr>
              <a:t>Validate Model Robustness</a:t>
            </a:r>
            <a:endParaRPr lang="en-US" dirty="0"/>
          </a:p>
        </p:txBody>
      </p:sp>
      <p:sp>
        <p:nvSpPr>
          <p:cNvPr id="12" name="Object 11"/>
          <p:cNvSpPr/>
          <p:nvPr/>
        </p:nvSpPr>
        <p:spPr>
          <a:xfrm>
            <a:off x="8379905" y="2466239"/>
            <a:ext cx="3050285" cy="832753"/>
          </a:xfrm>
          <a:prstGeom prst="rect">
            <a:avLst/>
          </a:prstGeom>
          <a:noFill/>
        </p:spPr>
        <p:txBody>
          <a:bodyPr wrap="square" lIns="0" tIns="0" rIns="0" bIns="0" rtlCol="0" anchor="t"/>
          <a:lstStyle/>
          <a:p>
            <a:pPr algn="l">
              <a:lnSpc>
                <a:spcPts val="2187"/>
              </a:lnSpc>
              <a:spcBef>
                <a:spcPts val="798"/>
              </a:spcBef>
              <a:buNone/>
            </a:pPr>
            <a:r>
              <a:rPr lang="en-US" sz="1519" kern="0" spc="31" dirty="0">
                <a:solidFill>
                  <a:srgbClr val="3D3D3D">
                    <a:alpha val="80000"/>
                  </a:srgbClr>
                </a:solidFill>
                <a:latin typeface="Lato" pitchFamily="34" charset="0"/>
                <a:ea typeface="Lato" pitchFamily="34" charset="-122"/>
                <a:cs typeface="Lato" pitchFamily="34" charset="-120"/>
              </a:rPr>
              <a:t>Ensure the selected model is robust and can handle a variety of input data and edge cases.</a:t>
            </a:r>
            <a:endParaRPr lang="en-US" dirty="0"/>
          </a:p>
        </p:txBody>
      </p:sp>
      <p:sp>
        <p:nvSpPr>
          <p:cNvPr id="13" name="Object 12"/>
          <p:cNvSpPr/>
          <p:nvPr/>
        </p:nvSpPr>
        <p:spPr>
          <a:xfrm>
            <a:off x="476131" y="4009022"/>
            <a:ext cx="5523119" cy="2371132"/>
          </a:xfrm>
          <a:prstGeom prst="rect">
            <a:avLst/>
          </a:prstGeom>
          <a:noFill/>
          <a:ln w="25400">
            <a:solidFill>
              <a:srgbClr val="A61E51"/>
            </a:solidFill>
            <a:prstDash val="solid"/>
            <a:miter lim="800000"/>
          </a:ln>
        </p:spPr>
        <p:txBody>
          <a:bodyPr/>
          <a:lstStyle/>
          <a:p>
            <a:endParaRPr lang="en-US"/>
          </a:p>
        </p:txBody>
      </p:sp>
      <p:sp>
        <p:nvSpPr>
          <p:cNvPr id="14" name="Object 13"/>
          <p:cNvSpPr/>
          <p:nvPr/>
        </p:nvSpPr>
        <p:spPr>
          <a:xfrm>
            <a:off x="761810" y="4207212"/>
            <a:ext cx="5551687" cy="358646"/>
          </a:xfrm>
          <a:prstGeom prst="rect">
            <a:avLst/>
          </a:prstGeom>
          <a:noFill/>
        </p:spPr>
        <p:txBody>
          <a:bodyPr wrap="square" lIns="0" tIns="0" rIns="0" bIns="0" rtlCol="0" anchor="t"/>
          <a:lstStyle/>
          <a:p>
            <a:pPr algn="l">
              <a:lnSpc>
                <a:spcPts val="2825"/>
              </a:lnSpc>
              <a:buNone/>
            </a:pPr>
            <a:r>
              <a:rPr lang="en-US" sz="2066" kern="0" spc="41" dirty="0">
                <a:solidFill>
                  <a:srgbClr val="000000"/>
                </a:solidFill>
                <a:latin typeface="Lato" pitchFamily="34" charset="0"/>
                <a:ea typeface="Lato" pitchFamily="34" charset="-122"/>
                <a:cs typeface="Lato" pitchFamily="34" charset="-120"/>
              </a:rPr>
              <a:t>Analyze Feature Importance</a:t>
            </a:r>
            <a:endParaRPr lang="en-US" dirty="0"/>
          </a:p>
        </p:txBody>
      </p:sp>
      <p:sp>
        <p:nvSpPr>
          <p:cNvPr id="15" name="Object 14"/>
          <p:cNvSpPr/>
          <p:nvPr/>
        </p:nvSpPr>
        <p:spPr>
          <a:xfrm>
            <a:off x="761811" y="4669178"/>
            <a:ext cx="4960564" cy="555169"/>
          </a:xfrm>
          <a:prstGeom prst="rect">
            <a:avLst/>
          </a:prstGeom>
          <a:noFill/>
        </p:spPr>
        <p:txBody>
          <a:bodyPr wrap="square" lIns="0" tIns="0" rIns="0" bIns="0" rtlCol="0" anchor="t"/>
          <a:lstStyle/>
          <a:p>
            <a:pPr algn="l">
              <a:lnSpc>
                <a:spcPts val="2187"/>
              </a:lnSpc>
              <a:spcBef>
                <a:spcPts val="798"/>
              </a:spcBef>
              <a:buNone/>
            </a:pPr>
            <a:r>
              <a:rPr lang="en-US" sz="1519" kern="0" spc="31" dirty="0">
                <a:solidFill>
                  <a:srgbClr val="3D3D3D">
                    <a:alpha val="80000"/>
                  </a:srgbClr>
                </a:solidFill>
                <a:latin typeface="Lato" pitchFamily="34" charset="0"/>
                <a:ea typeface="Lato" pitchFamily="34" charset="-122"/>
                <a:cs typeface="Lato" pitchFamily="34" charset="-120"/>
              </a:rPr>
              <a:t>Investigate the feature importance to understand the key drivers of the model's predictions.</a:t>
            </a:r>
            <a:endParaRPr lang="en-US" dirty="0"/>
          </a:p>
        </p:txBody>
      </p:sp>
      <p:sp>
        <p:nvSpPr>
          <p:cNvPr id="16" name="Object 15"/>
          <p:cNvSpPr/>
          <p:nvPr/>
        </p:nvSpPr>
        <p:spPr>
          <a:xfrm>
            <a:off x="6189702" y="4009022"/>
            <a:ext cx="5523119" cy="2371132"/>
          </a:xfrm>
          <a:prstGeom prst="rect">
            <a:avLst/>
          </a:prstGeom>
          <a:noFill/>
          <a:ln w="25400">
            <a:solidFill>
              <a:srgbClr val="A61E51"/>
            </a:solidFill>
            <a:prstDash val="solid"/>
            <a:miter lim="800000"/>
          </a:ln>
        </p:spPr>
        <p:txBody>
          <a:bodyPr/>
          <a:lstStyle/>
          <a:p>
            <a:endParaRPr lang="en-US"/>
          </a:p>
        </p:txBody>
      </p:sp>
      <p:sp>
        <p:nvSpPr>
          <p:cNvPr id="17" name="Object 16"/>
          <p:cNvSpPr/>
          <p:nvPr/>
        </p:nvSpPr>
        <p:spPr>
          <a:xfrm>
            <a:off x="6475381" y="4207212"/>
            <a:ext cx="5551687" cy="358646"/>
          </a:xfrm>
          <a:prstGeom prst="rect">
            <a:avLst/>
          </a:prstGeom>
          <a:noFill/>
        </p:spPr>
        <p:txBody>
          <a:bodyPr wrap="square" lIns="0" tIns="0" rIns="0" bIns="0" rtlCol="0" anchor="t"/>
          <a:lstStyle/>
          <a:p>
            <a:pPr algn="l">
              <a:lnSpc>
                <a:spcPts val="2825"/>
              </a:lnSpc>
              <a:buNone/>
            </a:pPr>
            <a:r>
              <a:rPr lang="en-US" sz="2066" kern="0" spc="41" dirty="0">
                <a:solidFill>
                  <a:srgbClr val="000000"/>
                </a:solidFill>
                <a:latin typeface="Lato" pitchFamily="34" charset="0"/>
                <a:ea typeface="Lato" pitchFamily="34" charset="-122"/>
                <a:cs typeface="Lato" pitchFamily="34" charset="-120"/>
              </a:rPr>
              <a:t>Assess Deployment Feasibility</a:t>
            </a:r>
            <a:endParaRPr lang="en-US" dirty="0"/>
          </a:p>
        </p:txBody>
      </p:sp>
      <p:sp>
        <p:nvSpPr>
          <p:cNvPr id="18" name="Object 17"/>
          <p:cNvSpPr/>
          <p:nvPr/>
        </p:nvSpPr>
        <p:spPr>
          <a:xfrm>
            <a:off x="6475381" y="4669178"/>
            <a:ext cx="4954809" cy="832753"/>
          </a:xfrm>
          <a:prstGeom prst="rect">
            <a:avLst/>
          </a:prstGeom>
          <a:noFill/>
        </p:spPr>
        <p:txBody>
          <a:bodyPr wrap="square" lIns="0" tIns="0" rIns="0" bIns="0" rtlCol="0" anchor="t"/>
          <a:lstStyle/>
          <a:p>
            <a:pPr algn="l">
              <a:lnSpc>
                <a:spcPts val="2187"/>
              </a:lnSpc>
              <a:spcBef>
                <a:spcPts val="798"/>
              </a:spcBef>
              <a:buNone/>
            </a:pPr>
            <a:r>
              <a:rPr lang="en-US" sz="1519" kern="0" spc="31" dirty="0">
                <a:solidFill>
                  <a:srgbClr val="3D3D3D">
                    <a:alpha val="80000"/>
                  </a:srgbClr>
                </a:solidFill>
                <a:latin typeface="Lato" pitchFamily="34" charset="0"/>
                <a:ea typeface="Lato" pitchFamily="34" charset="-122"/>
                <a:cs typeface="Lato" pitchFamily="34" charset="-120"/>
              </a:rPr>
              <a:t>Evaluate the feasibility of deploying the selected model in the production environment, considering factors like computational resources and integration requirements.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bg>
      <p:bgPr>
        <a:solidFill>
          <a:srgbClr val="F9F9F8"/>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7756"/>
            <a:ext cx="4047113" cy="1066533"/>
          </a:xfrm>
          <a:prstGeom prst="rect">
            <a:avLst/>
          </a:prstGeom>
        </p:spPr>
      </p:pic>
      <p:sp>
        <p:nvSpPr>
          <p:cNvPr id="3" name="Object 2"/>
          <p:cNvSpPr/>
          <p:nvPr/>
        </p:nvSpPr>
        <p:spPr>
          <a:xfrm>
            <a:off x="476131" y="316389"/>
            <a:ext cx="12188952" cy="329006"/>
          </a:xfrm>
          <a:prstGeom prst="rect">
            <a:avLst/>
          </a:prstGeom>
          <a:noFill/>
        </p:spPr>
        <p:txBody>
          <a:bodyPr wrap="square" lIns="0" tIns="0" rIns="0" bIns="0" rtlCol="0" anchor="t"/>
          <a:lstStyle/>
          <a:p>
            <a:pPr algn="l">
              <a:lnSpc>
                <a:spcPts val="2592"/>
              </a:lnSpc>
              <a:buNone/>
            </a:pPr>
            <a:r>
              <a:rPr lang="en-US" sz="2250" b="1" kern="0" spc="22" dirty="0">
                <a:solidFill>
                  <a:srgbClr val="FFFFFF"/>
                </a:solidFill>
                <a:latin typeface="Lato" pitchFamily="34" charset="0"/>
                <a:ea typeface="Lato" pitchFamily="34" charset="-122"/>
                <a:cs typeface="Lato" pitchFamily="34" charset="-120"/>
              </a:rPr>
              <a:t>MODEL EVALUATION</a:t>
            </a:r>
            <a:endParaRPr lang="en-US" dirty="0"/>
          </a:p>
        </p:txBody>
      </p:sp>
      <p:sp>
        <p:nvSpPr>
          <p:cNvPr id="4" name="Object 3"/>
          <p:cNvSpPr/>
          <p:nvPr/>
        </p:nvSpPr>
        <p:spPr>
          <a:xfrm>
            <a:off x="476131" y="1126169"/>
            <a:ext cx="12188952" cy="308533"/>
          </a:xfrm>
          <a:prstGeom prst="rect">
            <a:avLst/>
          </a:prstGeom>
          <a:noFill/>
        </p:spPr>
        <p:txBody>
          <a:bodyPr wrap="square" lIns="0" tIns="0" rIns="0" bIns="0" rtlCol="0" anchor="t"/>
          <a:lstStyle/>
          <a:p>
            <a:pPr algn="l">
              <a:lnSpc>
                <a:spcPts val="2430"/>
              </a:lnSpc>
              <a:spcBef>
                <a:spcPts val="3711"/>
              </a:spcBef>
              <a:buNone/>
            </a:pPr>
            <a:r>
              <a:rPr lang="en-US" sz="1688" kern="0" spc="34" dirty="0">
                <a:solidFill>
                  <a:srgbClr val="3D3D3D">
                    <a:alpha val="80000"/>
                  </a:srgbClr>
                </a:solidFill>
                <a:latin typeface="Lato" pitchFamily="34" charset="0"/>
                <a:ea typeface="Lato" pitchFamily="34" charset="-122"/>
                <a:cs typeface="Lato" pitchFamily="34" charset="-120"/>
              </a:rPr>
              <a:t>Accuracy of sentiment analysis models on Twitter data</a:t>
            </a:r>
            <a:endParaRPr lang="en-US" dirty="0"/>
          </a:p>
        </p:txBody>
      </p:sp>
      <p:sp>
        <p:nvSpPr>
          <p:cNvPr id="5" name="Object 4"/>
          <p:cNvSpPr/>
          <p:nvPr/>
        </p:nvSpPr>
        <p:spPr>
          <a:xfrm>
            <a:off x="2952016" y="1933092"/>
            <a:ext cx="6437790" cy="945120"/>
          </a:xfrm>
          <a:prstGeom prst="rect">
            <a:avLst/>
          </a:prstGeom>
          <a:noFill/>
          <a:ln w="25400">
            <a:solidFill>
              <a:srgbClr val="A61E51"/>
            </a:solidFill>
            <a:prstDash val="solid"/>
            <a:miter lim="800000"/>
          </a:ln>
        </p:spPr>
        <p:txBody>
          <a:bodyPr/>
          <a:lstStyle/>
          <a:p>
            <a:endParaRPr lang="en-US"/>
          </a:p>
        </p:txBody>
      </p:sp>
      <p:sp>
        <p:nvSpPr>
          <p:cNvPr id="6" name="Object 5"/>
          <p:cNvSpPr/>
          <p:nvPr/>
        </p:nvSpPr>
        <p:spPr>
          <a:xfrm>
            <a:off x="247588" y="2256027"/>
            <a:ext cx="2513971" cy="281274"/>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Logistic Regression</a:t>
            </a:r>
            <a:endParaRPr lang="en-US" dirty="0"/>
          </a:p>
        </p:txBody>
      </p:sp>
      <p:sp>
        <p:nvSpPr>
          <p:cNvPr id="7" name="Object 6"/>
          <p:cNvSpPr/>
          <p:nvPr/>
        </p:nvSpPr>
        <p:spPr>
          <a:xfrm>
            <a:off x="8611491" y="2236387"/>
            <a:ext cx="628493" cy="329006"/>
          </a:xfrm>
          <a:prstGeom prst="rect">
            <a:avLst/>
          </a:prstGeom>
          <a:noFill/>
        </p:spPr>
        <p:txBody>
          <a:bodyPr wrap="square" lIns="0" tIns="0" rIns="0" bIns="0" rtlCol="0" anchor="ctr"/>
          <a:lstStyle/>
          <a:p>
            <a:pPr algn="r">
              <a:lnSpc>
                <a:spcPts val="2592"/>
              </a:lnSpc>
              <a:buNone/>
            </a:pPr>
            <a:r>
              <a:rPr lang="en-US" sz="2250" b="1" kern="0" spc="22" dirty="0">
                <a:solidFill>
                  <a:srgbClr val="000000"/>
                </a:solidFill>
                <a:latin typeface="Lato" pitchFamily="34" charset="0"/>
                <a:ea typeface="Lato" pitchFamily="34" charset="-122"/>
                <a:cs typeface="Lato" pitchFamily="34" charset="-120"/>
              </a:rPr>
              <a:t>83%</a:t>
            </a:r>
            <a:endParaRPr lang="en-US" dirty="0"/>
          </a:p>
        </p:txBody>
      </p:sp>
      <p:sp>
        <p:nvSpPr>
          <p:cNvPr id="8" name="Object 7"/>
          <p:cNvSpPr/>
          <p:nvPr/>
        </p:nvSpPr>
        <p:spPr>
          <a:xfrm>
            <a:off x="2952017" y="3068664"/>
            <a:ext cx="5628544" cy="945120"/>
          </a:xfrm>
          <a:prstGeom prst="rect">
            <a:avLst/>
          </a:prstGeom>
          <a:noFill/>
          <a:ln w="25400">
            <a:solidFill>
              <a:srgbClr val="A61E51"/>
            </a:solidFill>
            <a:prstDash val="solid"/>
            <a:miter lim="800000"/>
          </a:ln>
        </p:spPr>
        <p:txBody>
          <a:bodyPr/>
          <a:lstStyle/>
          <a:p>
            <a:endParaRPr lang="en-US"/>
          </a:p>
        </p:txBody>
      </p:sp>
      <p:sp>
        <p:nvSpPr>
          <p:cNvPr id="9" name="Object 8"/>
          <p:cNvSpPr/>
          <p:nvPr/>
        </p:nvSpPr>
        <p:spPr>
          <a:xfrm>
            <a:off x="247588" y="3391600"/>
            <a:ext cx="2513971" cy="281274"/>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Bernoulli Navie Byers</a:t>
            </a:r>
            <a:endParaRPr lang="en-US" dirty="0"/>
          </a:p>
        </p:txBody>
      </p:sp>
      <p:sp>
        <p:nvSpPr>
          <p:cNvPr id="10" name="Object 9"/>
          <p:cNvSpPr/>
          <p:nvPr/>
        </p:nvSpPr>
        <p:spPr>
          <a:xfrm>
            <a:off x="7952067" y="3371959"/>
            <a:ext cx="628493" cy="329006"/>
          </a:xfrm>
          <a:prstGeom prst="rect">
            <a:avLst/>
          </a:prstGeom>
          <a:noFill/>
        </p:spPr>
        <p:txBody>
          <a:bodyPr wrap="square" lIns="0" tIns="0" rIns="0" bIns="0" rtlCol="0" anchor="ctr"/>
          <a:lstStyle/>
          <a:p>
            <a:pPr algn="r">
              <a:lnSpc>
                <a:spcPts val="2592"/>
              </a:lnSpc>
              <a:buNone/>
            </a:pPr>
            <a:r>
              <a:rPr lang="en-US" sz="2250" b="1" kern="0" spc="22" dirty="0">
                <a:solidFill>
                  <a:srgbClr val="000000"/>
                </a:solidFill>
                <a:latin typeface="Lato" pitchFamily="34" charset="0"/>
                <a:ea typeface="Lato" pitchFamily="34" charset="-122"/>
                <a:cs typeface="Lato" pitchFamily="34" charset="-120"/>
              </a:rPr>
              <a:t>80%</a:t>
            </a:r>
            <a:endParaRPr lang="en-US" dirty="0"/>
          </a:p>
        </p:txBody>
      </p:sp>
      <p:sp>
        <p:nvSpPr>
          <p:cNvPr id="11" name="Object 10"/>
          <p:cNvSpPr/>
          <p:nvPr/>
        </p:nvSpPr>
        <p:spPr>
          <a:xfrm>
            <a:off x="2952015" y="4204236"/>
            <a:ext cx="7548837" cy="945120"/>
          </a:xfrm>
          <a:prstGeom prst="rect">
            <a:avLst/>
          </a:prstGeom>
          <a:noFill/>
          <a:ln w="25400">
            <a:solidFill>
              <a:srgbClr val="A61E51"/>
            </a:solidFill>
            <a:prstDash val="solid"/>
            <a:miter lim="800000"/>
          </a:ln>
        </p:spPr>
        <p:txBody>
          <a:bodyPr/>
          <a:lstStyle/>
          <a:p>
            <a:endParaRPr lang="en-US"/>
          </a:p>
        </p:txBody>
      </p:sp>
      <p:sp>
        <p:nvSpPr>
          <p:cNvPr id="12" name="Object 11"/>
          <p:cNvSpPr/>
          <p:nvPr/>
        </p:nvSpPr>
        <p:spPr>
          <a:xfrm>
            <a:off x="247588" y="4527172"/>
            <a:ext cx="2513971" cy="281274"/>
          </a:xfrm>
          <a:prstGeom prst="rect">
            <a:avLst/>
          </a:prstGeom>
          <a:noFill/>
        </p:spPr>
        <p:txBody>
          <a:bodyPr wrap="square" lIns="0" tIns="0" rIns="0" bIns="0" rtlCol="0" anchor="t"/>
          <a:lstStyle/>
          <a:p>
            <a:pPr algn="ctr">
              <a:lnSpc>
                <a:spcPts val="2216"/>
              </a:lnSpc>
              <a:buNone/>
            </a:pPr>
            <a:r>
              <a:rPr lang="en-US" sz="1620" kern="0" spc="32" dirty="0">
                <a:solidFill>
                  <a:srgbClr val="000000"/>
                </a:solidFill>
                <a:latin typeface="Lato" pitchFamily="34" charset="0"/>
                <a:ea typeface="Lato" pitchFamily="34" charset="-122"/>
                <a:cs typeface="Lato" pitchFamily="34" charset="-120"/>
              </a:rPr>
              <a:t>Multinomial Naive Bayes</a:t>
            </a:r>
            <a:endParaRPr lang="en-US" dirty="0"/>
          </a:p>
        </p:txBody>
      </p:sp>
      <p:sp>
        <p:nvSpPr>
          <p:cNvPr id="13" name="Object 12"/>
          <p:cNvSpPr/>
          <p:nvPr/>
        </p:nvSpPr>
        <p:spPr>
          <a:xfrm>
            <a:off x="9531188" y="4512293"/>
            <a:ext cx="628493" cy="329006"/>
          </a:xfrm>
          <a:prstGeom prst="rect">
            <a:avLst/>
          </a:prstGeom>
          <a:noFill/>
        </p:spPr>
        <p:txBody>
          <a:bodyPr wrap="square" lIns="0" tIns="0" rIns="0" bIns="0" rtlCol="0" anchor="ctr"/>
          <a:lstStyle/>
          <a:p>
            <a:pPr algn="r">
              <a:lnSpc>
                <a:spcPts val="2592"/>
              </a:lnSpc>
              <a:buNone/>
            </a:pPr>
            <a:r>
              <a:rPr lang="en-US" sz="2250" b="1" kern="0" spc="22" dirty="0">
                <a:solidFill>
                  <a:srgbClr val="000000"/>
                </a:solidFill>
                <a:latin typeface="Lato" pitchFamily="34" charset="0"/>
                <a:ea typeface="Lato" pitchFamily="34" charset="-122"/>
                <a:cs typeface="Lato" pitchFamily="34" charset="-120"/>
              </a:rPr>
              <a:t>86%</a:t>
            </a:r>
            <a:endParaRPr lang="en-US" dirty="0"/>
          </a:p>
        </p:txBody>
      </p:sp>
      <p:sp>
        <p:nvSpPr>
          <p:cNvPr id="14" name="Object 13"/>
          <p:cNvSpPr/>
          <p:nvPr/>
        </p:nvSpPr>
        <p:spPr>
          <a:xfrm>
            <a:off x="2952016" y="5339809"/>
            <a:ext cx="8284673" cy="945120"/>
          </a:xfrm>
          <a:prstGeom prst="rect">
            <a:avLst/>
          </a:prstGeom>
          <a:noFill/>
          <a:ln w="25400">
            <a:solidFill>
              <a:srgbClr val="A61E51"/>
            </a:solidFill>
            <a:prstDash val="solid"/>
            <a:miter lim="800000"/>
          </a:ln>
        </p:spPr>
        <p:txBody>
          <a:bodyPr/>
          <a:lstStyle/>
          <a:p>
            <a:endParaRPr lang="en-US"/>
          </a:p>
        </p:txBody>
      </p:sp>
      <p:sp>
        <p:nvSpPr>
          <p:cNvPr id="15" name="Object 14"/>
          <p:cNvSpPr/>
          <p:nvPr/>
        </p:nvSpPr>
        <p:spPr>
          <a:xfrm>
            <a:off x="247588" y="5662744"/>
            <a:ext cx="2513971" cy="281274"/>
          </a:xfrm>
          <a:prstGeom prst="rect">
            <a:avLst/>
          </a:prstGeom>
          <a:noFill/>
        </p:spPr>
        <p:txBody>
          <a:bodyPr wrap="square" lIns="0" tIns="0" rIns="0" bIns="0" rtlCol="0" anchor="t"/>
          <a:lstStyle/>
          <a:p>
            <a:pPr algn="ctr">
              <a:lnSpc>
                <a:spcPts val="2216"/>
              </a:lnSpc>
              <a:buNone/>
            </a:pPr>
            <a:r>
              <a:rPr lang="en-US" sz="1620" kern="0" spc="32" dirty="0" err="1">
                <a:solidFill>
                  <a:srgbClr val="000000"/>
                </a:solidFill>
                <a:latin typeface="Lato" pitchFamily="34" charset="0"/>
                <a:ea typeface="Lato" pitchFamily="34" charset="-122"/>
                <a:cs typeface="Lato" pitchFamily="34" charset="-120"/>
              </a:rPr>
              <a:t>LinearSVC</a:t>
            </a:r>
            <a:endParaRPr lang="en-US" dirty="0"/>
          </a:p>
        </p:txBody>
      </p:sp>
      <p:sp>
        <p:nvSpPr>
          <p:cNvPr id="16" name="Object 15"/>
          <p:cNvSpPr/>
          <p:nvPr/>
        </p:nvSpPr>
        <p:spPr>
          <a:xfrm>
            <a:off x="10417745" y="5643104"/>
            <a:ext cx="628493" cy="329006"/>
          </a:xfrm>
          <a:prstGeom prst="rect">
            <a:avLst/>
          </a:prstGeom>
          <a:noFill/>
        </p:spPr>
        <p:txBody>
          <a:bodyPr wrap="square" lIns="0" tIns="0" rIns="0" bIns="0" rtlCol="0" anchor="ctr"/>
          <a:lstStyle/>
          <a:p>
            <a:pPr algn="r">
              <a:lnSpc>
                <a:spcPts val="2592"/>
              </a:lnSpc>
              <a:buNone/>
            </a:pPr>
            <a:r>
              <a:rPr lang="en-US" sz="2250" b="1" kern="0" spc="22" dirty="0">
                <a:solidFill>
                  <a:srgbClr val="000000"/>
                </a:solidFill>
                <a:latin typeface="Lato" pitchFamily="34" charset="0"/>
                <a:ea typeface="Lato" pitchFamily="34" charset="-122"/>
                <a:cs typeface="Lato" pitchFamily="34" charset="-120"/>
              </a:rPr>
              <a:t>89%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1009</Words>
  <Application>Microsoft Office PowerPoint</Application>
  <PresentationFormat>Widescreen</PresentationFormat>
  <Paragraphs>107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Sense Sentiment Analysis on Twitter</dc:title>
  <dc:subject>Tweet Sense Sentiment Analysis on Twitter</dc:subject>
  <dc:creator>shanthibooshan subramanian</dc:creator>
  <cp:lastModifiedBy>shanthibooshan subramanian</cp:lastModifiedBy>
  <cp:revision>14</cp:revision>
  <dcterms:created xsi:type="dcterms:W3CDTF">2024-08-09T23:49:03Z</dcterms:created>
  <dcterms:modified xsi:type="dcterms:W3CDTF">2024-08-10T02:32:20Z</dcterms:modified>
</cp:coreProperties>
</file>