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314" r:id="rId3"/>
    <p:sldId id="258" r:id="rId4"/>
    <p:sldId id="307" r:id="rId5"/>
    <p:sldId id="291" r:id="rId6"/>
    <p:sldId id="316" r:id="rId7"/>
    <p:sldId id="259" r:id="rId8"/>
    <p:sldId id="315" r:id="rId9"/>
    <p:sldId id="317" r:id="rId10"/>
    <p:sldId id="318" r:id="rId11"/>
    <p:sldId id="308" r:id="rId12"/>
    <p:sldId id="292" r:id="rId13"/>
    <p:sldId id="312" r:id="rId14"/>
    <p:sldId id="313" r:id="rId15"/>
    <p:sldId id="293" r:id="rId16"/>
    <p:sldId id="311" r:id="rId17"/>
    <p:sldId id="279" r:id="rId18"/>
    <p:sldId id="294" r:id="rId19"/>
    <p:sldId id="295" r:id="rId20"/>
    <p:sldId id="296" r:id="rId21"/>
    <p:sldId id="299" r:id="rId22"/>
    <p:sldId id="298" r:id="rId23"/>
    <p:sldId id="300" r:id="rId24"/>
    <p:sldId id="301" r:id="rId25"/>
    <p:sldId id="302" r:id="rId26"/>
    <p:sldId id="303" r:id="rId27"/>
    <p:sldId id="306" r:id="rId28"/>
    <p:sldId id="309" r:id="rId29"/>
    <p:sldId id="3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3282" autoAdjust="0"/>
  </p:normalViewPr>
  <p:slideViewPr>
    <p:cSldViewPr snapToGrid="0">
      <p:cViewPr>
        <p:scale>
          <a:sx n="56" d="100"/>
          <a:sy n="56" d="100"/>
        </p:scale>
        <p:origin x="1685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replace this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replace this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mcmedinformdecismak.biomedcentral.com/articles/10.1186/s12911-020-1023-5" TargetMode="External"/><Relationship Id="rId3" Type="http://schemas.openxmlformats.org/officeDocument/2006/relationships/hyperlink" Target="https://www.kaggle.com/datasets/fedesoriano/heart-failure-prediction" TargetMode="External"/><Relationship Id="rId7" Type="http://schemas.openxmlformats.org/officeDocument/2006/relationships/hyperlink" Target="https://www.sciencedirect.com/science/article/pii/S20010370163004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dc.scot.nhs.uk/docs/Heart%20Failure%20Dataset.pdf" TargetMode="External"/><Relationship Id="rId5" Type="http://schemas.openxmlformats.org/officeDocument/2006/relationships/hyperlink" Target="https://ieeexplore.ieee.org/document/10064888" TargetMode="External"/><Relationship Id="rId4" Type="http://schemas.openxmlformats.org/officeDocument/2006/relationships/hyperlink" Target="https://archive.ics.uci.edu/dataset/519/heart+failure+clinical+record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73584"/>
            <a:ext cx="6416041" cy="2560320"/>
          </a:xfrm>
        </p:spPr>
        <p:txBody>
          <a:bodyPr anchor="b">
            <a:normAutofit/>
          </a:bodyPr>
          <a:lstStyle/>
          <a:p>
            <a:r>
              <a:rPr lang="en-US" dirty="0"/>
              <a:t>Heart Watch: A Data-Driven Approach to Heart Failure Prevention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61453"/>
            <a:ext cx="5120640" cy="1600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Shanthibooshan Subramanian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19233-E887-7616-5A14-C6FB520A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Key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Söhne"/>
            </a:endParaRPr>
          </a:p>
          <a:p>
            <a:pPr algn="l"/>
            <a:r>
              <a:rPr lang="en-US" i="0" dirty="0">
                <a:effectLst/>
                <a:latin typeface="Söhne"/>
              </a:rPr>
              <a:t>Accuracy</a:t>
            </a:r>
          </a:p>
          <a:p>
            <a:pPr algn="l"/>
            <a:r>
              <a:rPr lang="en-US" i="0" dirty="0">
                <a:effectLst/>
                <a:latin typeface="Söhne"/>
              </a:rPr>
              <a:t>Precision</a:t>
            </a:r>
          </a:p>
          <a:p>
            <a:pPr algn="l"/>
            <a:r>
              <a:rPr lang="en-US" i="0" dirty="0">
                <a:effectLst/>
                <a:latin typeface="Söhne"/>
              </a:rPr>
              <a:t>Recall</a:t>
            </a:r>
          </a:p>
          <a:p>
            <a:pPr algn="l"/>
            <a:r>
              <a:rPr lang="en-US" i="0" dirty="0">
                <a:effectLst/>
                <a:latin typeface="Söhne"/>
              </a:rPr>
              <a:t>F1-Score</a:t>
            </a:r>
          </a:p>
          <a:p>
            <a:pPr algn="l"/>
            <a:r>
              <a:rPr lang="en-US" i="0" dirty="0">
                <a:effectLst/>
                <a:latin typeface="Söhne"/>
              </a:rPr>
              <a:t>ROC AUC</a:t>
            </a:r>
          </a:p>
          <a:p>
            <a:pPr marL="320040" lvl="1" indent="0">
              <a:buNone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7003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Performance Metrics Evaluating Model 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809B1B-CE9E-CA4B-2217-01212C83F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0939"/>
              </p:ext>
            </p:extLst>
          </p:nvPr>
        </p:nvGraphicFramePr>
        <p:xfrm>
          <a:off x="1572580" y="1828800"/>
          <a:ext cx="9046843" cy="2785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3433">
                  <a:extLst>
                    <a:ext uri="{9D8B030D-6E8A-4147-A177-3AD203B41FA5}">
                      <a16:colId xmlns:a16="http://schemas.microsoft.com/office/drawing/2014/main" val="3830091458"/>
                    </a:ext>
                  </a:extLst>
                </a:gridCol>
                <a:gridCol w="1346479">
                  <a:extLst>
                    <a:ext uri="{9D8B030D-6E8A-4147-A177-3AD203B41FA5}">
                      <a16:colId xmlns:a16="http://schemas.microsoft.com/office/drawing/2014/main" val="36112605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43795878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1806488246"/>
                    </a:ext>
                  </a:extLst>
                </a:gridCol>
                <a:gridCol w="1184021">
                  <a:extLst>
                    <a:ext uri="{9D8B030D-6E8A-4147-A177-3AD203B41FA5}">
                      <a16:colId xmlns:a16="http://schemas.microsoft.com/office/drawing/2014/main" val="2207533779"/>
                    </a:ext>
                  </a:extLst>
                </a:gridCol>
              </a:tblGrid>
              <a:tr h="354842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7639" marR="7639" marT="7639" marB="0" anchor="b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7639" marR="7639" marT="7639" marB="0" anchor="b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7639" marR="7639" marT="7639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Precision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</a:t>
                      </a:r>
                    </a:p>
                  </a:txBody>
                  <a:tcPr marL="91665" marR="91665" marT="45833" marB="45833"/>
                </a:tc>
                <a:extLst>
                  <a:ext uri="{0D108BD9-81ED-4DB2-BD59-A6C34878D82A}">
                    <a16:rowId xmlns:a16="http://schemas.microsoft.com/office/drawing/2014/main" val="119306196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Regression(Class 0)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77%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76%</a:t>
                      </a:r>
                    </a:p>
                  </a:txBody>
                  <a:tcPr marL="91665" marR="91665" marT="45833" marB="45833"/>
                </a:tc>
                <a:extLst>
                  <a:ext uri="{0D108BD9-81ED-4DB2-BD59-A6C34878D82A}">
                    <a16:rowId xmlns:a16="http://schemas.microsoft.com/office/drawing/2014/main" val="3749390132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Regression(Class 1)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76%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77%</a:t>
                      </a:r>
                    </a:p>
                  </a:txBody>
                  <a:tcPr marL="91665" marR="91665" marT="45833" marB="45833"/>
                </a:tc>
                <a:extLst>
                  <a:ext uri="{0D108BD9-81ED-4DB2-BD59-A6C34878D82A}">
                    <a16:rowId xmlns:a16="http://schemas.microsoft.com/office/drawing/2014/main" val="2814895080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fold Cross Validation (Class 0)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77%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76%</a:t>
                      </a:r>
                    </a:p>
                  </a:txBody>
                  <a:tcPr marL="91665" marR="91665" marT="45833" marB="45833"/>
                </a:tc>
                <a:extLst>
                  <a:ext uri="{0D108BD9-81ED-4DB2-BD59-A6C34878D82A}">
                    <a16:rowId xmlns:a16="http://schemas.microsoft.com/office/drawing/2014/main" val="429208474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fold Cross Validation (Class 1)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77%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76%</a:t>
                      </a:r>
                    </a:p>
                  </a:txBody>
                  <a:tcPr marL="91665" marR="91665" marT="45833" marB="45833"/>
                </a:tc>
                <a:extLst>
                  <a:ext uri="{0D108BD9-81ED-4DB2-BD59-A6C34878D82A}">
                    <a16:rowId xmlns:a16="http://schemas.microsoft.com/office/drawing/2014/main" val="2810818236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Forest(Class 0)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96%</a:t>
                      </a:r>
                    </a:p>
                  </a:txBody>
                  <a:tcPr marL="91665" marR="91665" marT="45833" marB="45833"/>
                </a:tc>
                <a:extLst>
                  <a:ext uri="{0D108BD9-81ED-4DB2-BD59-A6C34878D82A}">
                    <a16:rowId xmlns:a16="http://schemas.microsoft.com/office/drawing/2014/main" val="2662469641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Forest(Class 1)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93%</a:t>
                      </a: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96%</a:t>
                      </a:r>
                    </a:p>
                  </a:txBody>
                  <a:tcPr marL="91665" marR="91665" marT="45833" marB="45833"/>
                </a:tc>
                <a:extLst>
                  <a:ext uri="{0D108BD9-81ED-4DB2-BD59-A6C34878D82A}">
                    <a16:rowId xmlns:a16="http://schemas.microsoft.com/office/drawing/2014/main" val="270852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68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B2B5C2-6A65-F415-EFF7-7BE66B929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0127" y="1520890"/>
            <a:ext cx="9601200" cy="4343400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"Heart Watch" project concludes with identifying the Random Forest Classifier as a standout model for heart failure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Remarkable accuracy, precision, and balanced performance position it as a compelling solution for early detection and intervention in heart disease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While these results are promising, emphasizing further data analysis would enhance our findings' robustness.</a:t>
            </a:r>
          </a:p>
        </p:txBody>
      </p:sp>
    </p:spTree>
    <p:extLst>
      <p:ext uri="{BB962C8B-B14F-4D97-AF65-F5344CB8AC3E}">
        <p14:creationId xmlns:p14="http://schemas.microsoft.com/office/powerpoint/2010/main" val="22741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7EA6-CB37-4466-BA1E-384CBF15E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0127" y="1520890"/>
            <a:ext cx="9601200" cy="4343400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Acknowledge the broader implications of accurate heart failure prediction models in revolutionizing patient 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Emphasize the need for continued exploration and analysis of the data to refine and strengthen predictive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success of the Random Forest Classifier suggests ongoing research to enhance the model's effectiveness in proactive heart failure prevention.</a:t>
            </a:r>
          </a:p>
        </p:txBody>
      </p:sp>
    </p:spTree>
    <p:extLst>
      <p:ext uri="{BB962C8B-B14F-4D97-AF65-F5344CB8AC3E}">
        <p14:creationId xmlns:p14="http://schemas.microsoft.com/office/powerpoint/2010/main" val="20008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Ready for Deployment?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48FF9-D6C7-6A0A-A3EA-3BFD2A133422}"/>
              </a:ext>
            </a:extLst>
          </p:cNvPr>
          <p:cNvSpPr txBox="1"/>
          <p:nvPr/>
        </p:nvSpPr>
        <p:spPr>
          <a:xfrm>
            <a:off x="1295399" y="1704211"/>
            <a:ext cx="992932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Highlight that the Random Forest Classifier demonstrates readiness for deployment in real-world healthcare settings.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Stress the importance of continuous monitoring and refinement based on real-world data and evolving medical insights.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Deployment holds the promise of enhancing public health and well-being through proactive prevention strategies, with a commitment to ongoing analysis and improvement.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1424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FED27-D15F-40B5-B1F0-625B73293F0B}"/>
              </a:ext>
            </a:extLst>
          </p:cNvPr>
          <p:cNvSpPr txBox="1">
            <a:spLocks/>
          </p:cNvSpPr>
          <p:nvPr/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Heart Failure dataset, from Kaggle website: 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https://www.kaggle.com/datasets/fedesoriano/heart-failure-prediction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https://archive.ics.uci.edu/dataset/519/heart+failure+clinical+records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https://ieeexplore.ieee.org/document/10064888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https://www.ndc.scot.nhs.uk/docs/Heart%20Failure%20Dataset.pdf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https://www.sciencedirect.com/science/article/pii/S2001037016300460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https://bmcmedinformdecismak.biomedcentral.com/articles/10.1186/s12911-020-1023-5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7BF5C8-90FD-C08F-0DAD-FD6B7E75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Histogram – Time Based Analysis Fraud Transactions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</a:rPr>
              <a:t>Hourly Analysis of Reported Credit Card Fraud Transactions: Identifying the Most Affected Hours Using Histograms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F662-D092-1FF6-8A87-1A5F2EDD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332" y="1828801"/>
            <a:ext cx="5412336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52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Histogram – Time Based Analysis Fraud Transactions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</a:rPr>
              <a:t>Monthly Analysis of Reported Credit Card Fraud Transactions: Identifying the Most Affected Monthly Using Histograms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60DBA-E075-CC7F-C9A1-356A9271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42021"/>
            <a:ext cx="6172200" cy="3116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2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Histogram – Time Based Analysis Fraud Transactions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</a:rPr>
              <a:t>Day of Week Analysis of Reported Credit Card Fraud Transactions: Identifying the Most Affected Day of Week Using Histograms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2D8F2-6AB4-2C89-DFA9-F6C67597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90" y="1828800"/>
            <a:ext cx="6053517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36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Global cardiovascular diseases claim 17 million lives annually.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Heart failure (HF) is a significant concern, characterized by the heart's struggle to pump enough blood.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The Heart Watch project leverages electronic medical records for precise analysis through biostatistics and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Aim: Predict patient survival, especially given the prevalence of heart disease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06794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Histogram –Fraud Transactions Analysis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</a:rPr>
              <a:t>Fraudulent and Non-Fraudulent Transactions Analysis of Reported Credit Card Fraud Transactions: Identifying the count of Fraudulent and Non-Fraudulent Transactions.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9209F-4D36-860F-61C7-2DA905AE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35200"/>
            <a:ext cx="6172200" cy="2530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48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Histogram – Time Based Analysis of </a:t>
            </a:r>
            <a:r>
              <a:rPr lang="en-US" b="0" i="0" dirty="0">
                <a:effectLst/>
              </a:rPr>
              <a:t>fraudulent and Non-Fraudulent Transactions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Fraudulent and Non-Fraudulent Transactions Analysis of Month and Year occurred fraudulent and Non-Fraudulent Transactions.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AE9DB-7717-C281-0604-ABD69618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66061"/>
            <a:ext cx="6172200" cy="2468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29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Pie Chart  – Distribution of Target Variable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Fraudulent and Non-Fraudulent Transactions Analysis of Reported Credit Card Fraud Transactions: Identifying the count of Fraudulent and Non-Fraudulent Transactions.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6D357-8A61-4742-2007-5F2BC75C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626" y="1828800"/>
            <a:ext cx="5677646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911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Probability Mass Function (PMF)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</a:rPr>
              <a:t>PMF  function represents the two classes of Not fraud as 0 and fraud as 1 of the imbalanced nature of the dataset, as the proportion of non-fraudulent transactions is much higher than that of fraudulent transactions.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7AE8D-85EF-52D1-9AC5-73ED443B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187" y="1828800"/>
            <a:ext cx="5622524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25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Cumulative Distributive Function (CDF)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</a:rPr>
              <a:t>CDF represents the two classes of Not fraud as 0 and fraud as 1 of the imbalanced nature of the dataset, as the proportion of non-fraudulent transactions is much higher than that of fraudulent transactions.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170D8-34EC-2A0E-4905-8CB5A1BF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110" y="1828801"/>
            <a:ext cx="5640779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0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Imbalanced Correlation Matrix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/>
              <a:t>Strength of the relationship between the variables. This is the correlation or heat map for all the features of my project ranging values from -1 to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771BC-8913-BA41-5F25-B06ADEB5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09" y="2568436"/>
            <a:ext cx="6126480" cy="2864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04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/>
              <a:t>Covariance between the two variables are is_fraud and Amount. </a:t>
            </a:r>
            <a:r>
              <a:rPr lang="en-US" b="0" i="0">
                <a:effectLst/>
              </a:rPr>
              <a:t>Positive covariance indicates that the two features tend to increase or decrease together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2740D-9499-93F4-B65C-FA2BFB23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00" y="1828800"/>
            <a:ext cx="5094897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825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Person’s Correlation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Pearson correlation between the two variables is_fraud (fraud, not fraud) and Amount.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45A35-7C07-E9C8-E25E-E7C93070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786" y="1828800"/>
            <a:ext cx="5329325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443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Normal Distribution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Pearson correlation between the two variables is_fraud (fraud, not fraud) and Amount.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B842D-C8A0-0599-E32F-A646FC27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15" y="1828800"/>
            <a:ext cx="5446268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6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Scatter Plot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Scatter Plot visualizes the distribution of the data and any patterns or relationships between </a:t>
            </a:r>
            <a:r>
              <a:rPr lang="en-US" dirty="0"/>
              <a:t>is_fraud (fraud, not fraud)</a:t>
            </a:r>
            <a:r>
              <a:rPr lang="en-US" b="0" i="0" dirty="0">
                <a:effectLst/>
              </a:rPr>
              <a:t> and the Amount.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28BA3-E7E7-8D87-65BE-3DAC67F2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18875"/>
            <a:ext cx="6172200" cy="3163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1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Despite medical advancements, predicting and preventing heart failure remains challenging.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Lack of personalized insights for early intervention.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Critical gap: Absence of robust predictive models for analyzing extensive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Heart Watch goal: Pioneer advanced models for early detection and personalized interventions, potentially saving lives globally.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Source:</a:t>
            </a:r>
            <a:r>
              <a:rPr lang="en-US" b="0" i="0" dirty="0">
                <a:effectLst/>
                <a:latin typeface="Söhne"/>
              </a:rPr>
              <a:t> Centers for Disease Control and Prevention (CDC) via Kaggle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Dataset Size:</a:t>
            </a:r>
            <a:r>
              <a:rPr lang="en-US" b="0" i="0" dirty="0">
                <a:effectLst/>
                <a:latin typeface="Söhne"/>
              </a:rPr>
              <a:t> 319,795 rows, 18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Target Variable:</a:t>
            </a:r>
            <a:r>
              <a:rPr lang="en-US" b="0" i="0" dirty="0">
                <a:effectLst/>
                <a:latin typeface="Söhne"/>
              </a:rPr>
              <a:t> "Heart Disease" (Coronary Heart Disease or Myocardial Infarction)</a:t>
            </a:r>
          </a:p>
        </p:txBody>
      </p:sp>
    </p:spTree>
    <p:extLst>
      <p:ext uri="{BB962C8B-B14F-4D97-AF65-F5344CB8AC3E}">
        <p14:creationId xmlns:p14="http://schemas.microsoft.com/office/powerpoint/2010/main" val="2065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Feature Overview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BD4DD59-06C6-EC05-0A1F-B5F2214B0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50588"/>
              </p:ext>
            </p:extLst>
          </p:nvPr>
        </p:nvGraphicFramePr>
        <p:xfrm>
          <a:off x="1572580" y="1828800"/>
          <a:ext cx="9046842" cy="4572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5125">
                  <a:extLst>
                    <a:ext uri="{9D8B030D-6E8A-4147-A177-3AD203B41FA5}">
                      <a16:colId xmlns:a16="http://schemas.microsoft.com/office/drawing/2014/main" val="4143795878"/>
                    </a:ext>
                  </a:extLst>
                </a:gridCol>
                <a:gridCol w="4861717">
                  <a:extLst>
                    <a:ext uri="{9D8B030D-6E8A-4147-A177-3AD203B41FA5}">
                      <a16:colId xmlns:a16="http://schemas.microsoft.com/office/drawing/2014/main" val="2207533779"/>
                    </a:ext>
                  </a:extLst>
                </a:gridCol>
              </a:tblGrid>
              <a:tr h="354842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Features</a:t>
                      </a:r>
                    </a:p>
                  </a:txBody>
                  <a:tcPr marL="7639" marR="7639" marT="7639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Features</a:t>
                      </a:r>
                      <a:endParaRPr lang="en-US" sz="1800" dirty="0"/>
                    </a:p>
                  </a:txBody>
                  <a:tcPr marL="91665" marR="91665" marT="45833" marB="45833"/>
                </a:tc>
                <a:extLst>
                  <a:ext uri="{0D108BD9-81ED-4DB2-BD59-A6C34878D82A}">
                    <a16:rowId xmlns:a16="http://schemas.microsoft.com/office/drawing/2014/main" val="119306196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Disease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Alcohol Drinking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Stroke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Difficulty Walking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Diabetic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 Activity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Health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Asthma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Kidney Disease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Skin Cancer</a:t>
                      </a:r>
                    </a:p>
                    <a:p>
                      <a:pPr marL="0" algn="l" defTabSz="914400" rtl="0" eaLnBrk="1" latinLnBrk="0" hangingPunct="1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665" marR="91665" marT="45833" marB="4583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 (Body Mass Index)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 Health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Mental Health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Category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 Time</a:t>
                      </a:r>
                    </a:p>
                    <a:p>
                      <a:endParaRPr lang="en-US" sz="1800" dirty="0"/>
                    </a:p>
                  </a:txBody>
                  <a:tcPr marL="91665" marR="91665" marT="45833" marB="45833"/>
                </a:tc>
                <a:extLst>
                  <a:ext uri="{0D108BD9-81ED-4DB2-BD59-A6C34878D82A}">
                    <a16:rowId xmlns:a16="http://schemas.microsoft.com/office/drawing/2014/main" val="374939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05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Binary Categorical Variables Encoding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Multiclass Categorical Variables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Balancing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Scaling Continuous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Integer Encoding for Binary Variables</a:t>
            </a:r>
          </a:p>
        </p:txBody>
      </p:sp>
    </p:spTree>
    <p:extLst>
      <p:ext uri="{BB962C8B-B14F-4D97-AF65-F5344CB8AC3E}">
        <p14:creationId xmlns:p14="http://schemas.microsoft.com/office/powerpoint/2010/main" val="413348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/>
              <a:t>Visualization – Health Distribution by Age and Gender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408" y="1459763"/>
            <a:ext cx="10147183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Analyzing the data on physical and mental health distribution by age and gender provides valuable insights.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A4AB0-91E2-1563-2165-CE252C41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3" y="2358158"/>
            <a:ext cx="9555060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Visualization – Impact Data Analysis Heart Disease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F0FC-9ACE-49B8-96BF-1A568D16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408" y="1459763"/>
            <a:ext cx="10147183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ata shows that smoking, alcohol drinking, physical inactivity, and diabetes are all associated with an increased risk of heart disease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A1BA4-FE98-752D-A36C-99423388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56" y="2496612"/>
            <a:ext cx="9456899" cy="41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6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Strategic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i="0" dirty="0">
                <a:solidFill>
                  <a:srgbClr val="0F0F0F"/>
                </a:solidFill>
                <a:effectLst/>
                <a:latin typeface="Söhne"/>
              </a:rPr>
              <a:t>Logistic Regression</a:t>
            </a:r>
          </a:p>
          <a:p>
            <a:pPr algn="l"/>
            <a:r>
              <a:rPr lang="en-US" i="0" dirty="0">
                <a:solidFill>
                  <a:srgbClr val="0F0F0F"/>
                </a:solidFill>
                <a:effectLst/>
                <a:latin typeface="Söhne"/>
              </a:rPr>
              <a:t>Random Forest</a:t>
            </a: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K-Fold Cross-Validation</a:t>
            </a: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Confusion Matrices</a:t>
            </a:r>
          </a:p>
          <a:p>
            <a:pPr marL="320040" lvl="1" indent="0">
              <a:buNone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5349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7630</TotalTime>
  <Words>1112</Words>
  <Application>Microsoft Office PowerPoint</Application>
  <PresentationFormat>Widescreen</PresentationFormat>
  <Paragraphs>165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Book Antiqua</vt:lpstr>
      <vt:lpstr>Calibri</vt:lpstr>
      <vt:lpstr>Google Sans</vt:lpstr>
      <vt:lpstr>Söhne</vt:lpstr>
      <vt:lpstr>Wingdings</vt:lpstr>
      <vt:lpstr>Sales Direction 16X9</vt:lpstr>
      <vt:lpstr>Heart Watch: A Data-Driven Approach to Heart Failure Prevention </vt:lpstr>
      <vt:lpstr>Introduction</vt:lpstr>
      <vt:lpstr>Problem Statement </vt:lpstr>
      <vt:lpstr>Dataset </vt:lpstr>
      <vt:lpstr>Feature Overview</vt:lpstr>
      <vt:lpstr>Data Cleaning</vt:lpstr>
      <vt:lpstr>Visualization – Health Distribution by Age and Gender </vt:lpstr>
      <vt:lpstr>Visualization – Impact Data Analysis Heart Disease </vt:lpstr>
      <vt:lpstr>Strategic Model Selection</vt:lpstr>
      <vt:lpstr>Key Performance Metrics</vt:lpstr>
      <vt:lpstr>Performance Metrics Evaluating Model Results</vt:lpstr>
      <vt:lpstr>CONCLUSION</vt:lpstr>
      <vt:lpstr>Recommendations</vt:lpstr>
      <vt:lpstr>Model Ready for Deployment?</vt:lpstr>
      <vt:lpstr>REFERENCES</vt:lpstr>
      <vt:lpstr>PowerPoint Presentation</vt:lpstr>
      <vt:lpstr>Histogram – Time Based Analysis Fraud Transactions</vt:lpstr>
      <vt:lpstr>Histogram – Time Based Analysis Fraud Transactions</vt:lpstr>
      <vt:lpstr>Histogram – Time Based Analysis Fraud Transactions</vt:lpstr>
      <vt:lpstr>Histogram –Fraud Transactions Analysis</vt:lpstr>
      <vt:lpstr>Histogram – Time Based Analysis of fraudulent and Non-Fraudulent Transactions</vt:lpstr>
      <vt:lpstr>Pie Chart  – Distribution of Target Variable</vt:lpstr>
      <vt:lpstr>Probability Mass Function (PMF)</vt:lpstr>
      <vt:lpstr>Cumulative Distributive Function (CDF)</vt:lpstr>
      <vt:lpstr>Imbalanced Correlation Matrix</vt:lpstr>
      <vt:lpstr>Covariance</vt:lpstr>
      <vt:lpstr>Person’s Correlation</vt:lpstr>
      <vt:lpstr>Normal Distribution</vt:lpstr>
      <vt:lpstr>Scatter Plot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shanthibooshan subramanian</dc:creator>
  <cp:lastModifiedBy>shanthibooshan subramanian</cp:lastModifiedBy>
  <cp:revision>253</cp:revision>
  <dcterms:created xsi:type="dcterms:W3CDTF">2022-03-14T21:48:25Z</dcterms:created>
  <dcterms:modified xsi:type="dcterms:W3CDTF">2023-11-18T00:33:37Z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