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2"/>
  </p:notesMasterIdLst>
  <p:sldIdLst>
    <p:sldId id="265" r:id="rId2"/>
    <p:sldId id="257" r:id="rId3"/>
    <p:sldId id="271" r:id="rId4"/>
    <p:sldId id="272" r:id="rId5"/>
    <p:sldId id="266" r:id="rId6"/>
    <p:sldId id="259" r:id="rId7"/>
    <p:sldId id="270" r:id="rId8"/>
    <p:sldId id="261" r:id="rId9"/>
    <p:sldId id="264" r:id="rId10"/>
    <p:sldId id="263" r:id="rId11"/>
  </p:sldIdLst>
  <p:sldSz cx="12192000" cy="6858000"/>
  <p:notesSz cx="6858000" cy="12192000"/>
  <p:embeddedFontLst>
    <p:embeddedFont>
      <p:font typeface="Montserrat" panose="00000500000000000000" pitchFamily="2" charset="0"/>
      <p:regular r:id="rId13"/>
      <p:bold r:id="rId14"/>
      <p:italic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3"/>
  </p:normalViewPr>
  <p:slideViewPr>
    <p:cSldViewPr snapToGrid="0" snapToObjects="1">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6639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2778492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4084863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 Id="rId14" Type="http://schemas.openxmlformats.org/officeDocument/2006/relationships/image" Target="../media/image37.svg"/></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8.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3.svg"/><Relationship Id="rId4" Type="http://schemas.openxmlformats.org/officeDocument/2006/relationships/image" Target="../media/image39.svg"/><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380905" y="5264818"/>
            <a:ext cx="12198475" cy="760976"/>
          </a:xfrm>
          <a:prstGeom prst="rect">
            <a:avLst/>
          </a:prstGeom>
          <a:noFill/>
        </p:spPr>
        <p:txBody>
          <a:bodyPr wrap="square" lIns="0" tIns="0" rIns="0" bIns="0" rtlCol="0" anchor="t"/>
          <a:lstStyle/>
          <a:p>
            <a:pPr algn="l">
              <a:lnSpc>
                <a:spcPts val="5994"/>
              </a:lnSpc>
              <a:buNone/>
            </a:pPr>
            <a:r>
              <a:rPr lang="en-US" sz="4800" dirty="0">
                <a:solidFill>
                  <a:srgbClr val="1B2F35">
                    <a:alpha val="90000"/>
                  </a:srgbClr>
                </a:solidFill>
                <a:latin typeface="Montserrat" panose="00000500000000000000" pitchFamily="2" charset="0"/>
                <a:ea typeface="Trocchi" pitchFamily="34" charset="-122"/>
                <a:cs typeface="Trocchi" pitchFamily="34" charset="-120"/>
              </a:rPr>
              <a:t>Real-Time Fraud Detection System</a:t>
            </a:r>
            <a:endParaRPr lang="en-US" sz="4800" dirty="0">
              <a:latin typeface="Montserrat" panose="00000500000000000000" pitchFamily="2" charset="0"/>
            </a:endParaRPr>
          </a:p>
        </p:txBody>
      </p:sp>
      <p:sp>
        <p:nvSpPr>
          <p:cNvPr id="3" name="Object 2"/>
          <p:cNvSpPr/>
          <p:nvPr/>
        </p:nvSpPr>
        <p:spPr>
          <a:xfrm>
            <a:off x="380905" y="6024604"/>
            <a:ext cx="12198475" cy="239970"/>
          </a:xfrm>
          <a:prstGeom prst="rect">
            <a:avLst/>
          </a:prstGeom>
          <a:noFill/>
        </p:spPr>
        <p:txBody>
          <a:bodyPr wrap="square" lIns="0" tIns="0" rIns="0" bIns="0" rtlCol="0" anchor="t"/>
          <a:lstStyle/>
          <a:p>
            <a:pPr algn="l">
              <a:lnSpc>
                <a:spcPts val="1890"/>
              </a:lnSpc>
              <a:buNone/>
            </a:pPr>
            <a:r>
              <a:rPr lang="en-US" sz="1350" dirty="0">
                <a:solidFill>
                  <a:srgbClr val="1B2F35">
                    <a:alpha val="90000"/>
                  </a:srgbClr>
                </a:solidFill>
                <a:latin typeface="Montserrat" pitchFamily="34" charset="0"/>
                <a:ea typeface="Montserrat" pitchFamily="34" charset="-122"/>
                <a:cs typeface="Montserrat" pitchFamily="34" charset="-120"/>
              </a:rPr>
              <a:t>Explore an innovative real-time system to combat fraudulent activities and protect financial operations.</a:t>
            </a:r>
            <a:endParaRPr lang="en-US" dirty="0"/>
          </a:p>
        </p:txBody>
      </p:sp>
      <p:pic>
        <p:nvPicPr>
          <p:cNvPr id="4" name="Object 3" descr="preencoded.png"/>
          <p:cNvPicPr>
            <a:picLocks noChangeAspect="1"/>
          </p:cNvPicPr>
          <p:nvPr/>
        </p:nvPicPr>
        <p:blipFill>
          <a:blip r:embed="rId3"/>
          <a:srcRect t="12915" b="12915"/>
          <a:stretch/>
        </p:blipFill>
        <p:spPr>
          <a:xfrm>
            <a:off x="0" y="0"/>
            <a:ext cx="12188952" cy="47613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bg>
      <p:bgPr>
        <a:solidFill>
          <a:srgbClr val="F5F5F5"/>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F2EC5DA-5C4B-EDA2-F3E3-DDADBF269E4C}"/>
              </a:ext>
            </a:extLst>
          </p:cNvPr>
          <p:cNvPicPr>
            <a:picLocks noChangeAspect="1"/>
          </p:cNvPicPr>
          <p:nvPr/>
        </p:nvPicPr>
        <p:blipFill>
          <a:blip r:embed="rId3"/>
          <a:stretch>
            <a:fillRect/>
          </a:stretch>
        </p:blipFill>
        <p:spPr>
          <a:xfrm>
            <a:off x="0" y="0"/>
            <a:ext cx="12192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0" y="362812"/>
            <a:ext cx="12188952" cy="509936"/>
          </a:xfrm>
          <a:prstGeom prst="rect">
            <a:avLst/>
          </a:prstGeom>
          <a:noFill/>
        </p:spPr>
        <p:txBody>
          <a:bodyPr wrap="square" lIns="0" tIns="0" rIns="0" bIns="0" rtlCol="0" anchor="t"/>
          <a:lstStyle/>
          <a:p>
            <a:pPr algn="ctr">
              <a:lnSpc>
                <a:spcPts val="4016"/>
              </a:lnSpc>
              <a:buNone/>
            </a:pPr>
            <a:r>
              <a:rPr lang="en-US" sz="3188" dirty="0">
                <a:solidFill>
                  <a:srgbClr val="2A2921"/>
                </a:solidFill>
                <a:latin typeface="Montserrat" pitchFamily="34" charset="0"/>
                <a:ea typeface="Montserrat" pitchFamily="34" charset="-122"/>
                <a:cs typeface="Montserrat" pitchFamily="34" charset="-120"/>
              </a:rPr>
              <a:t>Problem Statement</a:t>
            </a:r>
            <a:endParaRPr lang="en-US" dirty="0"/>
          </a:p>
        </p:txBody>
      </p:sp>
      <p:pic>
        <p:nvPicPr>
          <p:cNvPr id="3" name="Object 2"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78118" y="1937997"/>
            <a:ext cx="837990" cy="657061"/>
          </a:xfrm>
          <a:prstGeom prst="rect">
            <a:avLst/>
          </a:prstGeom>
        </p:spPr>
      </p:pic>
      <p:sp>
        <p:nvSpPr>
          <p:cNvPr id="4" name="Object 3"/>
          <p:cNvSpPr/>
          <p:nvPr/>
        </p:nvSpPr>
        <p:spPr>
          <a:xfrm>
            <a:off x="356146" y="3067474"/>
            <a:ext cx="2692044" cy="460657"/>
          </a:xfrm>
          <a:prstGeom prst="rect">
            <a:avLst/>
          </a:prstGeom>
          <a:noFill/>
        </p:spPr>
        <p:txBody>
          <a:bodyPr wrap="square" lIns="0" tIns="0" rIns="0" bIns="0" rtlCol="0" anchor="t"/>
          <a:lstStyle/>
          <a:p>
            <a:pPr algn="ctr">
              <a:lnSpc>
                <a:spcPts val="1814"/>
              </a:lnSpc>
              <a:buNone/>
            </a:pPr>
            <a:r>
              <a:rPr lang="en-US" sz="1440" dirty="0">
                <a:solidFill>
                  <a:srgbClr val="2A2921"/>
                </a:solidFill>
                <a:latin typeface="Montserrat" pitchFamily="34" charset="0"/>
                <a:ea typeface="Montserrat" pitchFamily="34" charset="-122"/>
                <a:cs typeface="Montserrat" pitchFamily="34" charset="-120"/>
              </a:rPr>
              <a:t>Rising tide of sophisticated frauds</a:t>
            </a:r>
            <a:endParaRPr lang="en-US" dirty="0"/>
          </a:p>
        </p:txBody>
      </p:sp>
      <p:sp>
        <p:nvSpPr>
          <p:cNvPr id="5" name="Object 4"/>
          <p:cNvSpPr/>
          <p:nvPr/>
        </p:nvSpPr>
        <p:spPr>
          <a:xfrm>
            <a:off x="356146" y="3613953"/>
            <a:ext cx="2692044" cy="1066533"/>
          </a:xfrm>
          <a:prstGeom prst="rect">
            <a:avLst/>
          </a:prstGeom>
          <a:noFill/>
        </p:spPr>
        <p:txBody>
          <a:bodyPr wrap="square" lIns="0" tIns="0" rIns="0" bIns="0" rtlCol="0" anchor="t"/>
          <a:lstStyle/>
          <a:p>
            <a:pPr algn="ctr">
              <a:lnSpc>
                <a:spcPts val="1680"/>
              </a:lnSpc>
              <a:spcBef>
                <a:spcPts val="663"/>
              </a:spcBef>
              <a:buNone/>
            </a:pPr>
            <a:r>
              <a:rPr lang="en-US" sz="1200" dirty="0">
                <a:solidFill>
                  <a:srgbClr val="5A5A4C"/>
                </a:solidFill>
                <a:latin typeface="Montserrat" pitchFamily="34" charset="0"/>
                <a:ea typeface="Montserrat" pitchFamily="34" charset="-122"/>
                <a:cs typeface="Montserrat" pitchFamily="34" charset="-120"/>
              </a:rPr>
              <a:t>Fraudsters employ advanced techniques like synthetic identities and malware to evade detection, causing significant financial losses.</a:t>
            </a:r>
            <a:endParaRPr lang="en-US" dirty="0"/>
          </a:p>
        </p:txBody>
      </p:sp>
      <p:pic>
        <p:nvPicPr>
          <p:cNvPr id="6" name="Object 5"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50957" y="1871045"/>
            <a:ext cx="771332" cy="771332"/>
          </a:xfrm>
          <a:prstGeom prst="rect">
            <a:avLst/>
          </a:prstGeom>
        </p:spPr>
      </p:pic>
      <p:sp>
        <p:nvSpPr>
          <p:cNvPr id="7" name="Object 6"/>
          <p:cNvSpPr/>
          <p:nvPr/>
        </p:nvSpPr>
        <p:spPr>
          <a:xfrm>
            <a:off x="3300064" y="3067474"/>
            <a:ext cx="2660620" cy="460657"/>
          </a:xfrm>
          <a:prstGeom prst="rect">
            <a:avLst/>
          </a:prstGeom>
          <a:noFill/>
        </p:spPr>
        <p:txBody>
          <a:bodyPr wrap="square" lIns="0" tIns="0" rIns="0" bIns="0" rtlCol="0" anchor="t"/>
          <a:lstStyle/>
          <a:p>
            <a:pPr algn="ctr">
              <a:lnSpc>
                <a:spcPts val="1814"/>
              </a:lnSpc>
              <a:buNone/>
            </a:pPr>
            <a:r>
              <a:rPr lang="en-US" sz="1440" dirty="0">
                <a:solidFill>
                  <a:srgbClr val="2A2921"/>
                </a:solidFill>
                <a:latin typeface="Montserrat" pitchFamily="34" charset="0"/>
                <a:ea typeface="Montserrat" pitchFamily="34" charset="-122"/>
                <a:cs typeface="Montserrat" pitchFamily="34" charset="-120"/>
              </a:rPr>
              <a:t>Real-time fraud detection challenges</a:t>
            </a:r>
            <a:endParaRPr lang="en-US" dirty="0"/>
          </a:p>
        </p:txBody>
      </p:sp>
      <p:sp>
        <p:nvSpPr>
          <p:cNvPr id="8" name="Object 7"/>
          <p:cNvSpPr/>
          <p:nvPr/>
        </p:nvSpPr>
        <p:spPr>
          <a:xfrm>
            <a:off x="3300064" y="3613953"/>
            <a:ext cx="2660620" cy="1279840"/>
          </a:xfrm>
          <a:prstGeom prst="rect">
            <a:avLst/>
          </a:prstGeom>
          <a:noFill/>
        </p:spPr>
        <p:txBody>
          <a:bodyPr wrap="square" lIns="0" tIns="0" rIns="0" bIns="0" rtlCol="0" anchor="t"/>
          <a:lstStyle/>
          <a:p>
            <a:pPr algn="ctr">
              <a:lnSpc>
                <a:spcPts val="1680"/>
              </a:lnSpc>
              <a:spcBef>
                <a:spcPts val="663"/>
              </a:spcBef>
              <a:buNone/>
            </a:pPr>
            <a:r>
              <a:rPr lang="en-US" sz="1200" dirty="0">
                <a:solidFill>
                  <a:srgbClr val="5A5A4C"/>
                </a:solidFill>
                <a:latin typeface="Montserrat" pitchFamily="34" charset="0"/>
                <a:ea typeface="Montserrat" pitchFamily="34" charset="-122"/>
                <a:cs typeface="Montserrat" pitchFamily="34" charset="-120"/>
              </a:rPr>
              <a:t>Existing fraud detection systems struggle to keep pace with the evolving tactics of fraudsters, resulting in delayed response times and increased risk exposure.</a:t>
            </a:r>
            <a:endParaRPr lang="en-US" dirty="0"/>
          </a:p>
        </p:txBody>
      </p:sp>
      <p:pic>
        <p:nvPicPr>
          <p:cNvPr id="9" name="Object 8"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90755" y="1882196"/>
            <a:ext cx="542789" cy="790377"/>
          </a:xfrm>
          <a:prstGeom prst="rect">
            <a:avLst/>
          </a:prstGeom>
        </p:spPr>
      </p:pic>
      <p:sp>
        <p:nvSpPr>
          <p:cNvPr id="10" name="Object 9"/>
          <p:cNvSpPr/>
          <p:nvPr/>
        </p:nvSpPr>
        <p:spPr>
          <a:xfrm>
            <a:off x="6301593" y="3067474"/>
            <a:ext cx="2513971" cy="460657"/>
          </a:xfrm>
          <a:prstGeom prst="rect">
            <a:avLst/>
          </a:prstGeom>
          <a:noFill/>
        </p:spPr>
        <p:txBody>
          <a:bodyPr wrap="square" lIns="0" tIns="0" rIns="0" bIns="0" rtlCol="0" anchor="t"/>
          <a:lstStyle/>
          <a:p>
            <a:pPr algn="ctr">
              <a:lnSpc>
                <a:spcPts val="1814"/>
              </a:lnSpc>
              <a:buNone/>
            </a:pPr>
            <a:r>
              <a:rPr lang="en-US" sz="1440" dirty="0">
                <a:solidFill>
                  <a:srgbClr val="2A2921"/>
                </a:solidFill>
                <a:latin typeface="Montserrat" pitchFamily="34" charset="0"/>
                <a:ea typeface="Montserrat" pitchFamily="34" charset="-122"/>
                <a:cs typeface="Montserrat" pitchFamily="34" charset="-120"/>
              </a:rPr>
              <a:t>Complex global banking ecosystem</a:t>
            </a:r>
            <a:endParaRPr lang="en-US" dirty="0"/>
          </a:p>
        </p:txBody>
      </p:sp>
      <p:sp>
        <p:nvSpPr>
          <p:cNvPr id="11" name="Object 10"/>
          <p:cNvSpPr/>
          <p:nvPr/>
        </p:nvSpPr>
        <p:spPr>
          <a:xfrm>
            <a:off x="6301593" y="3613953"/>
            <a:ext cx="2513971" cy="1279840"/>
          </a:xfrm>
          <a:prstGeom prst="rect">
            <a:avLst/>
          </a:prstGeom>
          <a:noFill/>
        </p:spPr>
        <p:txBody>
          <a:bodyPr wrap="square" lIns="0" tIns="0" rIns="0" bIns="0" rtlCol="0" anchor="t"/>
          <a:lstStyle/>
          <a:p>
            <a:pPr algn="ctr">
              <a:lnSpc>
                <a:spcPts val="1680"/>
              </a:lnSpc>
              <a:spcBef>
                <a:spcPts val="663"/>
              </a:spcBef>
              <a:buNone/>
            </a:pPr>
            <a:r>
              <a:rPr lang="en-US" sz="1200" dirty="0">
                <a:solidFill>
                  <a:srgbClr val="5A5A4C"/>
                </a:solidFill>
                <a:latin typeface="Montserrat" pitchFamily="34" charset="0"/>
                <a:ea typeface="Montserrat" pitchFamily="34" charset="-122"/>
                <a:cs typeface="Montserrat" pitchFamily="34" charset="-120"/>
              </a:rPr>
              <a:t>With operations spanning multiple regions and diverse customer segments, global banks face difficulties in implementing a unified, real-time fraud detection strategy.</a:t>
            </a:r>
            <a:endParaRPr lang="en-US" dirty="0"/>
          </a:p>
        </p:txBody>
      </p:sp>
      <p:pic>
        <p:nvPicPr>
          <p:cNvPr id="12" name="Object 11" descr="preencoded.png"/>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73890" y="1703602"/>
            <a:ext cx="818945" cy="1095101"/>
          </a:xfrm>
          <a:prstGeom prst="rect">
            <a:avLst/>
          </a:prstGeom>
        </p:spPr>
      </p:pic>
      <p:sp>
        <p:nvSpPr>
          <p:cNvPr id="13" name="Object 12"/>
          <p:cNvSpPr/>
          <p:nvPr/>
        </p:nvSpPr>
        <p:spPr>
          <a:xfrm>
            <a:off x="9151237" y="3067474"/>
            <a:ext cx="2671095" cy="460657"/>
          </a:xfrm>
          <a:prstGeom prst="rect">
            <a:avLst/>
          </a:prstGeom>
          <a:noFill/>
        </p:spPr>
        <p:txBody>
          <a:bodyPr wrap="square" lIns="0" tIns="0" rIns="0" bIns="0" rtlCol="0" anchor="t"/>
          <a:lstStyle/>
          <a:p>
            <a:pPr algn="ctr">
              <a:lnSpc>
                <a:spcPts val="1814"/>
              </a:lnSpc>
              <a:buNone/>
            </a:pPr>
            <a:r>
              <a:rPr lang="en-US" sz="1440" dirty="0">
                <a:solidFill>
                  <a:srgbClr val="2A2921"/>
                </a:solidFill>
                <a:latin typeface="Montserrat" pitchFamily="34" charset="0"/>
                <a:ea typeface="Montserrat" pitchFamily="34" charset="-122"/>
                <a:cs typeface="Montserrat" pitchFamily="34" charset="-120"/>
              </a:rPr>
              <a:t>Regulatory and compliance pressures</a:t>
            </a:r>
            <a:endParaRPr lang="en-US" dirty="0"/>
          </a:p>
        </p:txBody>
      </p:sp>
      <p:sp>
        <p:nvSpPr>
          <p:cNvPr id="14" name="Object 13"/>
          <p:cNvSpPr/>
          <p:nvPr/>
        </p:nvSpPr>
        <p:spPr>
          <a:xfrm>
            <a:off x="9151237" y="3613953"/>
            <a:ext cx="2671095" cy="1279840"/>
          </a:xfrm>
          <a:prstGeom prst="rect">
            <a:avLst/>
          </a:prstGeom>
          <a:noFill/>
        </p:spPr>
        <p:txBody>
          <a:bodyPr wrap="square" lIns="0" tIns="0" rIns="0" bIns="0" rtlCol="0" anchor="t"/>
          <a:lstStyle/>
          <a:p>
            <a:pPr algn="ctr">
              <a:lnSpc>
                <a:spcPts val="1680"/>
              </a:lnSpc>
              <a:spcBef>
                <a:spcPts val="663"/>
              </a:spcBef>
              <a:buNone/>
            </a:pPr>
            <a:r>
              <a:rPr lang="en-US" sz="1200" dirty="0">
                <a:solidFill>
                  <a:srgbClr val="5A5A4C"/>
                </a:solidFill>
                <a:latin typeface="Montserrat" pitchFamily="34" charset="0"/>
                <a:ea typeface="Montserrat" pitchFamily="34" charset="-122"/>
                <a:cs typeface="Montserrat" pitchFamily="34" charset="-120"/>
              </a:rPr>
              <a:t>Stringent regulations and compliance requirements demand robust fraud detection and prevention measures, adding complexity to the problem.</a:t>
            </a:r>
            <a:endParaRPr lang="en-US" dirty="0"/>
          </a:p>
        </p:txBody>
      </p:sp>
      <p:sp>
        <p:nvSpPr>
          <p:cNvPr id="15" name="Object 14"/>
          <p:cNvSpPr/>
          <p:nvPr/>
        </p:nvSpPr>
        <p:spPr>
          <a:xfrm>
            <a:off x="0" y="5351712"/>
            <a:ext cx="12188952" cy="1504574"/>
          </a:xfrm>
          <a:prstGeom prst="rect">
            <a:avLst/>
          </a:prstGeom>
          <a:solidFill>
            <a:srgbClr val="E66922"/>
          </a:solidFill>
        </p:spPr>
        <p:txBody>
          <a:bodyPr/>
          <a:lstStyle/>
          <a:p>
            <a:endParaRPr lang="en-US"/>
          </a:p>
        </p:txBody>
      </p:sp>
      <p:sp>
        <p:nvSpPr>
          <p:cNvPr id="16" name="Object 15"/>
          <p:cNvSpPr/>
          <p:nvPr/>
        </p:nvSpPr>
        <p:spPr>
          <a:xfrm>
            <a:off x="1105029" y="5668696"/>
            <a:ext cx="9978895" cy="863821"/>
          </a:xfrm>
          <a:prstGeom prst="rect">
            <a:avLst/>
          </a:prstGeom>
          <a:noFill/>
        </p:spPr>
        <p:txBody>
          <a:bodyPr wrap="square" lIns="0" tIns="0" rIns="0" bIns="0" rtlCol="0" anchor="t"/>
          <a:lstStyle/>
          <a:p>
            <a:pPr algn="ctr">
              <a:lnSpc>
                <a:spcPts val="2268"/>
              </a:lnSpc>
              <a:buNone/>
            </a:pPr>
            <a:r>
              <a:rPr lang="en-US" sz="1800" dirty="0">
                <a:solidFill>
                  <a:srgbClr val="FFFFFF"/>
                </a:solidFill>
                <a:latin typeface="Montserrat" pitchFamily="34" charset="0"/>
                <a:ea typeface="Montserrat" pitchFamily="34" charset="-122"/>
                <a:cs typeface="Montserrat" pitchFamily="34" charset="-120"/>
              </a:rPr>
              <a:t>Addressing the pressing issue of real-time fraud detection is crucial for global banks to safeguard their operations, protect customer interests, and maintain regulatory compliance in an increasingly sophisticated threat landscape.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bject 4"/>
          <p:cNvSpPr/>
          <p:nvPr/>
        </p:nvSpPr>
        <p:spPr>
          <a:xfrm>
            <a:off x="270202" y="1415140"/>
            <a:ext cx="11884750" cy="747957"/>
          </a:xfrm>
          <a:prstGeom prst="rect">
            <a:avLst/>
          </a:prstGeom>
          <a:noFill/>
        </p:spPr>
        <p:txBody>
          <a:bodyPr wrap="square" lIns="0" tIns="0" rIns="0" bIns="0" rtlCol="0" anchor="t"/>
          <a:lstStyle/>
          <a:p>
            <a:pPr>
              <a:lnSpc>
                <a:spcPts val="2016"/>
              </a:lnSpc>
              <a:spcBef>
                <a:spcPts val="836"/>
              </a:spcBef>
              <a:buNone/>
            </a:pPr>
            <a:r>
              <a:rPr lang="en-US" sz="1440" dirty="0">
                <a:latin typeface="Montserrat" pitchFamily="34" charset="0"/>
              </a:rPr>
              <a:t>We present a prototype data flow architecture utilizing advanced big data technologies to facilitate real-time fraud detection for global banks.</a:t>
            </a:r>
          </a:p>
        </p:txBody>
      </p:sp>
      <p:pic>
        <p:nvPicPr>
          <p:cNvPr id="3" name="Picture 2">
            <a:extLst>
              <a:ext uri="{FF2B5EF4-FFF2-40B4-BE49-F238E27FC236}">
                <a16:creationId xmlns:a16="http://schemas.microsoft.com/office/drawing/2014/main" id="{E400F018-F01E-46FA-8F95-015C11558FF1}"/>
              </a:ext>
            </a:extLst>
          </p:cNvPr>
          <p:cNvPicPr>
            <a:picLocks noChangeAspect="1"/>
          </p:cNvPicPr>
          <p:nvPr/>
        </p:nvPicPr>
        <p:blipFill>
          <a:blip r:embed="rId3"/>
          <a:stretch>
            <a:fillRect/>
          </a:stretch>
        </p:blipFill>
        <p:spPr>
          <a:xfrm>
            <a:off x="0" y="1972643"/>
            <a:ext cx="12154952" cy="4330627"/>
          </a:xfrm>
          <a:prstGeom prst="rect">
            <a:avLst/>
          </a:prstGeom>
        </p:spPr>
      </p:pic>
      <p:sp>
        <p:nvSpPr>
          <p:cNvPr id="6" name="Object 3">
            <a:extLst>
              <a:ext uri="{FF2B5EF4-FFF2-40B4-BE49-F238E27FC236}">
                <a16:creationId xmlns:a16="http://schemas.microsoft.com/office/drawing/2014/main" id="{4D6A63EC-14B7-8007-A781-9E3E2A36BCC1}"/>
              </a:ext>
            </a:extLst>
          </p:cNvPr>
          <p:cNvSpPr/>
          <p:nvPr/>
        </p:nvSpPr>
        <p:spPr>
          <a:xfrm>
            <a:off x="2300751" y="554730"/>
            <a:ext cx="6871522" cy="509936"/>
          </a:xfrm>
          <a:prstGeom prst="rect">
            <a:avLst/>
          </a:prstGeom>
          <a:noFill/>
        </p:spPr>
        <p:txBody>
          <a:bodyPr wrap="square" lIns="0" tIns="0" rIns="0" bIns="0" rtlCol="0" anchor="t"/>
          <a:lstStyle/>
          <a:p>
            <a:pPr algn="ctr">
              <a:lnSpc>
                <a:spcPts val="4016"/>
              </a:lnSpc>
              <a:buNone/>
            </a:pPr>
            <a:r>
              <a:rPr lang="en-US" sz="3188" dirty="0">
                <a:latin typeface="Montserrat" pitchFamily="34" charset="0"/>
                <a:ea typeface="Montserrat" pitchFamily="34" charset="-122"/>
                <a:cs typeface="Montserrat" pitchFamily="34" charset="-120"/>
              </a:rPr>
              <a:t>Proposed Data Flow</a:t>
            </a:r>
            <a:endParaRPr lang="en-US" dirty="0"/>
          </a:p>
        </p:txBody>
      </p:sp>
    </p:spTree>
    <p:extLst>
      <p:ext uri="{BB962C8B-B14F-4D97-AF65-F5344CB8AC3E}">
        <p14:creationId xmlns:p14="http://schemas.microsoft.com/office/powerpoint/2010/main" val="828166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2025447" y="299762"/>
            <a:ext cx="6871522" cy="509936"/>
          </a:xfrm>
          <a:prstGeom prst="rect">
            <a:avLst/>
          </a:prstGeom>
          <a:noFill/>
        </p:spPr>
        <p:txBody>
          <a:bodyPr wrap="square" lIns="0" tIns="0" rIns="0" bIns="0" rtlCol="0" anchor="t"/>
          <a:lstStyle/>
          <a:p>
            <a:pPr algn="ctr">
              <a:lnSpc>
                <a:spcPts val="4016"/>
              </a:lnSpc>
              <a:buNone/>
            </a:pPr>
            <a:r>
              <a:rPr lang="en-US" sz="3188" dirty="0">
                <a:latin typeface="Montserrat" pitchFamily="34" charset="0"/>
                <a:ea typeface="Montserrat" pitchFamily="34" charset="-122"/>
                <a:cs typeface="Montserrat" pitchFamily="34" charset="-120"/>
              </a:rPr>
              <a:t>Proposed Architecture</a:t>
            </a:r>
            <a:endParaRPr lang="en-US" dirty="0"/>
          </a:p>
        </p:txBody>
      </p:sp>
      <p:sp>
        <p:nvSpPr>
          <p:cNvPr id="5" name="Object 4"/>
          <p:cNvSpPr/>
          <p:nvPr/>
        </p:nvSpPr>
        <p:spPr>
          <a:xfrm>
            <a:off x="208926" y="963774"/>
            <a:ext cx="11884750" cy="1279602"/>
          </a:xfrm>
          <a:prstGeom prst="rect">
            <a:avLst/>
          </a:prstGeom>
          <a:noFill/>
        </p:spPr>
        <p:txBody>
          <a:bodyPr wrap="square" lIns="0" tIns="0" rIns="0" bIns="0" rtlCol="0" anchor="t"/>
          <a:lstStyle/>
          <a:p>
            <a:pPr>
              <a:lnSpc>
                <a:spcPts val="2016"/>
              </a:lnSpc>
              <a:spcBef>
                <a:spcPts val="836"/>
              </a:spcBef>
            </a:pPr>
            <a:r>
              <a:rPr lang="en-US" sz="1440" dirty="0">
                <a:latin typeface="Montserrat" pitchFamily="34" charset="0"/>
              </a:rPr>
              <a:t>we propose a comprehensive architecture that leverages the power of various big data tools. This architecture seamlessly integrates HDFS, YARN, Hive, HBase, Spark, Kafka, and NiFi, providing a robust and scalable solution for processing and analyzing large volumes of data.</a:t>
            </a:r>
          </a:p>
        </p:txBody>
      </p:sp>
      <p:pic>
        <p:nvPicPr>
          <p:cNvPr id="32" name="Picture 31">
            <a:extLst>
              <a:ext uri="{FF2B5EF4-FFF2-40B4-BE49-F238E27FC236}">
                <a16:creationId xmlns:a16="http://schemas.microsoft.com/office/drawing/2014/main" id="{4D6A621C-0C7C-645C-284E-EADDD9A090A1}"/>
              </a:ext>
            </a:extLst>
          </p:cNvPr>
          <p:cNvPicPr>
            <a:picLocks noChangeAspect="1"/>
          </p:cNvPicPr>
          <p:nvPr/>
        </p:nvPicPr>
        <p:blipFill>
          <a:blip r:embed="rId3"/>
          <a:stretch>
            <a:fillRect/>
          </a:stretch>
        </p:blipFill>
        <p:spPr>
          <a:xfrm>
            <a:off x="0" y="2005781"/>
            <a:ext cx="12192000" cy="4758813"/>
          </a:xfrm>
          <a:prstGeom prst="rect">
            <a:avLst/>
          </a:prstGeom>
        </p:spPr>
      </p:pic>
    </p:spTree>
    <p:extLst>
      <p:ext uri="{BB962C8B-B14F-4D97-AF65-F5344CB8AC3E}">
        <p14:creationId xmlns:p14="http://schemas.microsoft.com/office/powerpoint/2010/main" val="166607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362812"/>
            <a:ext cx="12188952" cy="509936"/>
          </a:xfrm>
          <a:prstGeom prst="rect">
            <a:avLst/>
          </a:prstGeom>
          <a:noFill/>
        </p:spPr>
        <p:txBody>
          <a:bodyPr wrap="square" lIns="0" tIns="0" rIns="0" bIns="0" rtlCol="0" anchor="t"/>
          <a:lstStyle/>
          <a:p>
            <a:pPr algn="ctr">
              <a:lnSpc>
                <a:spcPts val="4016"/>
              </a:lnSpc>
              <a:buNone/>
            </a:pPr>
            <a:r>
              <a:rPr lang="en-US" sz="3188" dirty="0">
                <a:solidFill>
                  <a:srgbClr val="2A2921"/>
                </a:solidFill>
                <a:latin typeface="Montserrat" pitchFamily="34" charset="0"/>
                <a:ea typeface="Montserrat" pitchFamily="34" charset="-122"/>
                <a:cs typeface="Montserrat" pitchFamily="34" charset="-120"/>
              </a:rPr>
              <a:t>High-Level Architecture Overview</a:t>
            </a:r>
            <a:endParaRPr lang="en-US" dirty="0"/>
          </a:p>
        </p:txBody>
      </p:sp>
      <p:pic>
        <p:nvPicPr>
          <p:cNvPr id="3" name="Object 2"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6609" y="1671220"/>
            <a:ext cx="2056886" cy="1209373"/>
          </a:xfrm>
          <a:prstGeom prst="rect">
            <a:avLst/>
          </a:prstGeom>
        </p:spPr>
      </p:pic>
      <p:sp>
        <p:nvSpPr>
          <p:cNvPr id="4" name="Object 3"/>
          <p:cNvSpPr/>
          <p:nvPr/>
        </p:nvSpPr>
        <p:spPr>
          <a:xfrm>
            <a:off x="598342" y="2175323"/>
            <a:ext cx="1501312" cy="195809"/>
          </a:xfrm>
          <a:prstGeom prst="rect">
            <a:avLst/>
          </a:prstGeom>
          <a:noFill/>
        </p:spPr>
        <p:txBody>
          <a:bodyPr wrap="square" lIns="0" tIns="0" rIns="0" bIns="0" rtlCol="0" anchor="t"/>
          <a:lstStyle/>
          <a:p>
            <a:pPr algn="ctr">
              <a:lnSpc>
                <a:spcPts val="1542"/>
              </a:lnSpc>
              <a:buNone/>
            </a:pPr>
            <a:r>
              <a:rPr lang="en-US" sz="1224" dirty="0">
                <a:solidFill>
                  <a:srgbClr val="2A2921"/>
                </a:solidFill>
                <a:latin typeface="Montserrat" pitchFamily="34" charset="0"/>
                <a:ea typeface="Montserrat" pitchFamily="34" charset="-122"/>
                <a:cs typeface="Montserrat" pitchFamily="34" charset="-120"/>
              </a:rPr>
              <a:t>Data Ingestion</a:t>
            </a:r>
            <a:endParaRPr lang="en-US" dirty="0"/>
          </a:p>
        </p:txBody>
      </p:sp>
      <p:sp>
        <p:nvSpPr>
          <p:cNvPr id="5" name="Object 4"/>
          <p:cNvSpPr/>
          <p:nvPr/>
        </p:nvSpPr>
        <p:spPr>
          <a:xfrm>
            <a:off x="761810" y="3010933"/>
            <a:ext cx="1501312" cy="3038906"/>
          </a:xfrm>
          <a:prstGeom prst="rect">
            <a:avLst/>
          </a:prstGeom>
          <a:noFill/>
        </p:spPr>
        <p:txBody>
          <a:bodyPr wrap="square" lIns="0" tIns="0" rIns="0" bIns="0" rtlCol="0" anchor="t"/>
          <a:lstStyle/>
          <a:p>
            <a:pPr>
              <a:lnSpc>
                <a:spcPts val="1596"/>
              </a:lnSpc>
              <a:buNone/>
            </a:pPr>
            <a:r>
              <a:rPr lang="en-US" sz="1140" dirty="0">
                <a:solidFill>
                  <a:srgbClr val="5A5A4C"/>
                </a:solidFill>
                <a:latin typeface="Montserrat" pitchFamily="34" charset="0"/>
              </a:rPr>
              <a:t>Apache </a:t>
            </a:r>
            <a:r>
              <a:rPr lang="en-US" sz="1140" dirty="0" err="1">
                <a:solidFill>
                  <a:srgbClr val="5A5A4C"/>
                </a:solidFill>
                <a:latin typeface="Montserrat" pitchFamily="34" charset="0"/>
              </a:rPr>
              <a:t>NiFi</a:t>
            </a:r>
            <a:r>
              <a:rPr lang="en-US" sz="1140" dirty="0">
                <a:solidFill>
                  <a:srgbClr val="5A5A4C"/>
                </a:solidFill>
                <a:latin typeface="Montserrat" pitchFamily="34" charset="0"/>
              </a:rPr>
              <a:t> manages real-time data ingestion from databases, web services, IoT devices, ATMs, POS systems, and e-commerce platforms, ensuring reliable flow. Apache Kafka scales seamlessly, efficiently ingesting transactional data for fraud detection in the credit card solution</a:t>
            </a:r>
          </a:p>
        </p:txBody>
      </p:sp>
      <p:pic>
        <p:nvPicPr>
          <p:cNvPr id="6" name="Object 5"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07572" y="1671220"/>
            <a:ext cx="2056886" cy="1209373"/>
          </a:xfrm>
          <a:prstGeom prst="rect">
            <a:avLst/>
          </a:prstGeom>
        </p:spPr>
      </p:pic>
      <p:sp>
        <p:nvSpPr>
          <p:cNvPr id="7" name="Object 6"/>
          <p:cNvSpPr/>
          <p:nvPr/>
        </p:nvSpPr>
        <p:spPr>
          <a:xfrm>
            <a:off x="2739344" y="2175323"/>
            <a:ext cx="1187066" cy="195809"/>
          </a:xfrm>
          <a:prstGeom prst="rect">
            <a:avLst/>
          </a:prstGeom>
          <a:noFill/>
        </p:spPr>
        <p:txBody>
          <a:bodyPr wrap="square" lIns="0" tIns="0" rIns="0" bIns="0" rtlCol="0" anchor="t"/>
          <a:lstStyle/>
          <a:p>
            <a:pPr algn="ctr">
              <a:lnSpc>
                <a:spcPts val="1542"/>
              </a:lnSpc>
              <a:buNone/>
            </a:pPr>
            <a:r>
              <a:rPr lang="en-US" sz="1224" dirty="0">
                <a:solidFill>
                  <a:srgbClr val="2A2921"/>
                </a:solidFill>
                <a:latin typeface="Montserrat" pitchFamily="34" charset="0"/>
                <a:ea typeface="Montserrat" pitchFamily="34" charset="-122"/>
                <a:cs typeface="Montserrat" pitchFamily="34" charset="-120"/>
              </a:rPr>
              <a:t>Data Storage</a:t>
            </a:r>
            <a:endParaRPr lang="en-US" dirty="0"/>
          </a:p>
        </p:txBody>
      </p:sp>
      <p:sp>
        <p:nvSpPr>
          <p:cNvPr id="8" name="Object 7"/>
          <p:cNvSpPr/>
          <p:nvPr/>
        </p:nvSpPr>
        <p:spPr>
          <a:xfrm>
            <a:off x="2602849" y="3010932"/>
            <a:ext cx="1501312" cy="3144061"/>
          </a:xfrm>
          <a:prstGeom prst="rect">
            <a:avLst/>
          </a:prstGeom>
          <a:noFill/>
        </p:spPr>
        <p:txBody>
          <a:bodyPr wrap="square" lIns="0" tIns="0" rIns="0" bIns="0" rtlCol="0" anchor="t"/>
          <a:lstStyle/>
          <a:p>
            <a:pPr>
              <a:lnSpc>
                <a:spcPts val="1596"/>
              </a:lnSpc>
            </a:pPr>
            <a:r>
              <a:rPr lang="en-US" sz="1140" dirty="0">
                <a:solidFill>
                  <a:srgbClr val="5A5A4C"/>
                </a:solidFill>
                <a:latin typeface="Montserrat" pitchFamily="34" charset="0"/>
              </a:rPr>
              <a:t>HDFS stores raw data like transaction logs and customer activities, leveraging scalability and fault tolerance. Apache HBase stores structured and semi-structured data such as user profiles and fraud alerts, ensuring low-latency access for real-time credit card fraud detection.</a:t>
            </a:r>
          </a:p>
        </p:txBody>
      </p:sp>
      <p:pic>
        <p:nvPicPr>
          <p:cNvPr id="9" name="Object 8"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48648" y="1671220"/>
            <a:ext cx="2056886" cy="1209373"/>
          </a:xfrm>
          <a:prstGeom prst="rect">
            <a:avLst/>
          </a:prstGeom>
        </p:spPr>
      </p:pic>
      <p:sp>
        <p:nvSpPr>
          <p:cNvPr id="10" name="Object 9"/>
          <p:cNvSpPr/>
          <p:nvPr/>
        </p:nvSpPr>
        <p:spPr>
          <a:xfrm>
            <a:off x="4580384" y="2075336"/>
            <a:ext cx="1187066" cy="391618"/>
          </a:xfrm>
          <a:prstGeom prst="rect">
            <a:avLst/>
          </a:prstGeom>
          <a:noFill/>
        </p:spPr>
        <p:txBody>
          <a:bodyPr wrap="square" lIns="0" tIns="0" rIns="0" bIns="0" rtlCol="0" anchor="t"/>
          <a:lstStyle/>
          <a:p>
            <a:pPr algn="ctr">
              <a:lnSpc>
                <a:spcPts val="1542"/>
              </a:lnSpc>
              <a:buNone/>
            </a:pPr>
            <a:r>
              <a:rPr lang="en-US" sz="1224" dirty="0">
                <a:solidFill>
                  <a:srgbClr val="2A2921"/>
                </a:solidFill>
                <a:latin typeface="Montserrat" pitchFamily="34" charset="0"/>
                <a:ea typeface="Montserrat" pitchFamily="34" charset="-122"/>
                <a:cs typeface="Montserrat" pitchFamily="34" charset="-120"/>
              </a:rPr>
              <a:t>Data Processing</a:t>
            </a:r>
            <a:endParaRPr lang="en-US" dirty="0"/>
          </a:p>
        </p:txBody>
      </p:sp>
      <p:sp>
        <p:nvSpPr>
          <p:cNvPr id="11" name="Object 10"/>
          <p:cNvSpPr/>
          <p:nvPr/>
        </p:nvSpPr>
        <p:spPr>
          <a:xfrm>
            <a:off x="4443889" y="3010933"/>
            <a:ext cx="1501312" cy="3038906"/>
          </a:xfrm>
          <a:prstGeom prst="rect">
            <a:avLst/>
          </a:prstGeom>
          <a:noFill/>
        </p:spPr>
        <p:txBody>
          <a:bodyPr wrap="square" lIns="0" tIns="0" rIns="0" bIns="0" rtlCol="0" anchor="t"/>
          <a:lstStyle/>
          <a:p>
            <a:pPr>
              <a:lnSpc>
                <a:spcPts val="1596"/>
              </a:lnSpc>
              <a:buNone/>
            </a:pPr>
            <a:r>
              <a:rPr lang="en-US" sz="1140" dirty="0">
                <a:solidFill>
                  <a:srgbClr val="5A5A4C"/>
                </a:solidFill>
                <a:latin typeface="Montserrat" pitchFamily="34" charset="0"/>
              </a:rPr>
              <a:t>Apache Spark processes both batch and real-time data, enabling rapid fraud detection with its in-memory computing capabilities. Its multi-language support (Scala, Python, Java, R) facilitates the development of advanced fraud detection algorithms and machine learning models.</a:t>
            </a:r>
          </a:p>
        </p:txBody>
      </p:sp>
      <p:pic>
        <p:nvPicPr>
          <p:cNvPr id="12" name="Object 1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89731" y="1671220"/>
            <a:ext cx="2056886" cy="1209373"/>
          </a:xfrm>
          <a:prstGeom prst="rect">
            <a:avLst/>
          </a:prstGeom>
        </p:spPr>
      </p:pic>
      <p:sp>
        <p:nvSpPr>
          <p:cNvPr id="13" name="Object 12"/>
          <p:cNvSpPr/>
          <p:nvPr/>
        </p:nvSpPr>
        <p:spPr>
          <a:xfrm>
            <a:off x="6421423" y="2075336"/>
            <a:ext cx="1187066" cy="391618"/>
          </a:xfrm>
          <a:prstGeom prst="rect">
            <a:avLst/>
          </a:prstGeom>
          <a:noFill/>
        </p:spPr>
        <p:txBody>
          <a:bodyPr wrap="square" lIns="0" tIns="0" rIns="0" bIns="0" rtlCol="0" anchor="t"/>
          <a:lstStyle/>
          <a:p>
            <a:pPr algn="ctr">
              <a:lnSpc>
                <a:spcPts val="1542"/>
              </a:lnSpc>
              <a:buNone/>
            </a:pPr>
            <a:r>
              <a:rPr lang="en-US" sz="1224" dirty="0">
                <a:solidFill>
                  <a:srgbClr val="2A2921"/>
                </a:solidFill>
                <a:latin typeface="Montserrat" pitchFamily="34" charset="0"/>
                <a:ea typeface="Montserrat" pitchFamily="34" charset="-122"/>
                <a:cs typeface="Montserrat" pitchFamily="34" charset="-120"/>
              </a:rPr>
              <a:t>Data Analytics</a:t>
            </a:r>
            <a:endParaRPr lang="en-US" dirty="0"/>
          </a:p>
        </p:txBody>
      </p:sp>
      <p:sp>
        <p:nvSpPr>
          <p:cNvPr id="14" name="Object 13"/>
          <p:cNvSpPr/>
          <p:nvPr/>
        </p:nvSpPr>
        <p:spPr>
          <a:xfrm>
            <a:off x="6284928" y="3010933"/>
            <a:ext cx="1501312" cy="3444093"/>
          </a:xfrm>
          <a:prstGeom prst="rect">
            <a:avLst/>
          </a:prstGeom>
          <a:noFill/>
        </p:spPr>
        <p:txBody>
          <a:bodyPr wrap="square" lIns="0" tIns="0" rIns="0" bIns="0" rtlCol="0" anchor="t"/>
          <a:lstStyle/>
          <a:p>
            <a:pPr>
              <a:lnSpc>
                <a:spcPts val="1596"/>
              </a:lnSpc>
            </a:pPr>
            <a:r>
              <a:rPr lang="en-US" sz="1140" dirty="0">
                <a:solidFill>
                  <a:srgbClr val="5A5A4C"/>
                </a:solidFill>
                <a:latin typeface="Montserrat" pitchFamily="34" charset="0"/>
              </a:rPr>
              <a:t>Apache Hive enables SQL-like queries to identify fraud patterns in large datasets. Apache </a:t>
            </a:r>
            <a:r>
              <a:rPr lang="en-US" sz="1140" dirty="0" err="1">
                <a:solidFill>
                  <a:srgbClr val="5A5A4C"/>
                </a:solidFill>
                <a:latin typeface="Montserrat" pitchFamily="34" charset="0"/>
              </a:rPr>
              <a:t>Solr</a:t>
            </a:r>
            <a:r>
              <a:rPr lang="en-US" sz="1140" dirty="0">
                <a:solidFill>
                  <a:srgbClr val="5A5A4C"/>
                </a:solidFill>
                <a:latin typeface="Montserrat" pitchFamily="34" charset="0"/>
              </a:rPr>
              <a:t> provides full-text search, quickly retrieving relevant information from unstructured data and customer communications for fraud investigations</a:t>
            </a:r>
          </a:p>
        </p:txBody>
      </p:sp>
      <p:pic>
        <p:nvPicPr>
          <p:cNvPr id="15" name="Object 14"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30688" y="1671220"/>
            <a:ext cx="2056886" cy="1209373"/>
          </a:xfrm>
          <a:prstGeom prst="rect">
            <a:avLst/>
          </a:prstGeom>
        </p:spPr>
      </p:pic>
      <p:sp>
        <p:nvSpPr>
          <p:cNvPr id="16" name="Object 15"/>
          <p:cNvSpPr/>
          <p:nvPr/>
        </p:nvSpPr>
        <p:spPr>
          <a:xfrm>
            <a:off x="8262463" y="2075336"/>
            <a:ext cx="1187066" cy="391618"/>
          </a:xfrm>
          <a:prstGeom prst="rect">
            <a:avLst/>
          </a:prstGeom>
          <a:noFill/>
        </p:spPr>
        <p:txBody>
          <a:bodyPr wrap="square" lIns="0" tIns="0" rIns="0" bIns="0" rtlCol="0" anchor="t"/>
          <a:lstStyle/>
          <a:p>
            <a:pPr algn="ctr">
              <a:lnSpc>
                <a:spcPts val="1542"/>
              </a:lnSpc>
              <a:buNone/>
            </a:pPr>
            <a:r>
              <a:rPr lang="en-US" sz="1224" dirty="0">
                <a:solidFill>
                  <a:srgbClr val="2A2921"/>
                </a:solidFill>
                <a:latin typeface="Montserrat" pitchFamily="34" charset="0"/>
                <a:ea typeface="Montserrat" pitchFamily="34" charset="-122"/>
                <a:cs typeface="Montserrat" pitchFamily="34" charset="-120"/>
              </a:rPr>
              <a:t>Data Streaming</a:t>
            </a:r>
            <a:endParaRPr lang="en-US" dirty="0"/>
          </a:p>
        </p:txBody>
      </p:sp>
      <p:sp>
        <p:nvSpPr>
          <p:cNvPr id="17" name="Object 16"/>
          <p:cNvSpPr/>
          <p:nvPr/>
        </p:nvSpPr>
        <p:spPr>
          <a:xfrm>
            <a:off x="8125968" y="3010933"/>
            <a:ext cx="1501312" cy="3038906"/>
          </a:xfrm>
          <a:prstGeom prst="rect">
            <a:avLst/>
          </a:prstGeom>
          <a:noFill/>
        </p:spPr>
        <p:txBody>
          <a:bodyPr wrap="square" lIns="0" tIns="0" rIns="0" bIns="0" rtlCol="0" anchor="t"/>
          <a:lstStyle/>
          <a:p>
            <a:pPr>
              <a:lnSpc>
                <a:spcPts val="1596"/>
              </a:lnSpc>
            </a:pPr>
            <a:r>
              <a:rPr lang="en-US" sz="1140" dirty="0">
                <a:solidFill>
                  <a:srgbClr val="5A5A4C"/>
                </a:solidFill>
                <a:latin typeface="Montserrat" pitchFamily="34" charset="0"/>
              </a:rPr>
              <a:t>Apache Kafka ingests real-time transaction data and feeds it to Apache Spark for fraud detection. It ensures continuous data flow, scalability, and fault-tolerance, handling high transaction volumes without downtime</a:t>
            </a:r>
          </a:p>
        </p:txBody>
      </p:sp>
      <p:pic>
        <p:nvPicPr>
          <p:cNvPr id="18" name="Object 17"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71767" y="1671220"/>
            <a:ext cx="2056886" cy="1209373"/>
          </a:xfrm>
          <a:prstGeom prst="rect">
            <a:avLst/>
          </a:prstGeom>
        </p:spPr>
      </p:pic>
      <p:sp>
        <p:nvSpPr>
          <p:cNvPr id="19" name="Object 18"/>
          <p:cNvSpPr/>
          <p:nvPr/>
        </p:nvSpPr>
        <p:spPr>
          <a:xfrm>
            <a:off x="10103502" y="2075336"/>
            <a:ext cx="1187066" cy="391618"/>
          </a:xfrm>
          <a:prstGeom prst="rect">
            <a:avLst/>
          </a:prstGeom>
          <a:noFill/>
        </p:spPr>
        <p:txBody>
          <a:bodyPr wrap="square" lIns="0" tIns="0" rIns="0" bIns="0" rtlCol="0" anchor="t"/>
          <a:lstStyle/>
          <a:p>
            <a:pPr algn="ctr">
              <a:lnSpc>
                <a:spcPts val="1542"/>
              </a:lnSpc>
              <a:buNone/>
            </a:pPr>
            <a:r>
              <a:rPr lang="en-US" sz="1224" dirty="0">
                <a:solidFill>
                  <a:srgbClr val="FFFFFF"/>
                </a:solidFill>
                <a:latin typeface="Montserrat" pitchFamily="34" charset="0"/>
                <a:ea typeface="Montserrat" pitchFamily="34" charset="-122"/>
                <a:cs typeface="Montserrat" pitchFamily="34" charset="-120"/>
              </a:rPr>
              <a:t>Resource Management</a:t>
            </a:r>
            <a:endParaRPr lang="en-US" dirty="0"/>
          </a:p>
        </p:txBody>
      </p:sp>
      <p:sp>
        <p:nvSpPr>
          <p:cNvPr id="20" name="Object 19"/>
          <p:cNvSpPr/>
          <p:nvPr/>
        </p:nvSpPr>
        <p:spPr>
          <a:xfrm>
            <a:off x="9967008" y="3010933"/>
            <a:ext cx="1501312" cy="3038906"/>
          </a:xfrm>
          <a:prstGeom prst="rect">
            <a:avLst/>
          </a:prstGeom>
          <a:noFill/>
        </p:spPr>
        <p:txBody>
          <a:bodyPr wrap="square" lIns="0" tIns="0" rIns="0" bIns="0" rtlCol="0" anchor="t"/>
          <a:lstStyle/>
          <a:p>
            <a:pPr algn="l">
              <a:lnSpc>
                <a:spcPts val="1596"/>
              </a:lnSpc>
              <a:buNone/>
            </a:pPr>
            <a:r>
              <a:rPr lang="en-US" sz="1140" dirty="0">
                <a:solidFill>
                  <a:srgbClr val="5A5A4C"/>
                </a:solidFill>
                <a:latin typeface="Montserrat" pitchFamily="34" charset="0"/>
                <a:ea typeface="Montserrat" pitchFamily="34" charset="-122"/>
                <a:cs typeface="Montserrat" pitchFamily="34" charset="-120"/>
              </a:rPr>
              <a:t>Apache YARN will manage and allocate cluster resources, allowing multiple data processing engines Spark, and Hive, to share and efficiently utilize the available computing resources.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0" y="362812"/>
            <a:ext cx="12188952" cy="509936"/>
          </a:xfrm>
          <a:prstGeom prst="rect">
            <a:avLst/>
          </a:prstGeom>
          <a:noFill/>
        </p:spPr>
        <p:txBody>
          <a:bodyPr wrap="square" lIns="0" tIns="0" rIns="0" bIns="0" rtlCol="0" anchor="t"/>
          <a:lstStyle/>
          <a:p>
            <a:pPr algn="ctr">
              <a:lnSpc>
                <a:spcPts val="4016"/>
              </a:lnSpc>
              <a:buNone/>
            </a:pPr>
            <a:r>
              <a:rPr lang="en-US" sz="3188" dirty="0">
                <a:solidFill>
                  <a:srgbClr val="2A2921"/>
                </a:solidFill>
                <a:latin typeface="Montserrat" pitchFamily="34" charset="0"/>
                <a:ea typeface="Montserrat" pitchFamily="34" charset="-122"/>
                <a:cs typeface="Montserrat" pitchFamily="34" charset="-120"/>
              </a:rPr>
              <a:t>Data Flow and Real-time Analysis</a:t>
            </a:r>
            <a:endParaRPr lang="en-US" dirty="0"/>
          </a:p>
        </p:txBody>
      </p:sp>
      <p:pic>
        <p:nvPicPr>
          <p:cNvPr id="3" name="Object 2"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2312" y="1713952"/>
            <a:ext cx="2980580" cy="1209373"/>
          </a:xfrm>
          <a:prstGeom prst="rect">
            <a:avLst/>
          </a:prstGeom>
        </p:spPr>
      </p:pic>
      <p:sp>
        <p:nvSpPr>
          <p:cNvPr id="4" name="Object 3"/>
          <p:cNvSpPr/>
          <p:nvPr/>
        </p:nvSpPr>
        <p:spPr>
          <a:xfrm>
            <a:off x="638018" y="2086524"/>
            <a:ext cx="2513971" cy="460657"/>
          </a:xfrm>
          <a:prstGeom prst="rect">
            <a:avLst/>
          </a:prstGeom>
          <a:noFill/>
        </p:spPr>
        <p:txBody>
          <a:bodyPr wrap="square" lIns="0" tIns="0" rIns="0" bIns="0" rtlCol="0" anchor="t"/>
          <a:lstStyle/>
          <a:p>
            <a:pPr algn="ctr">
              <a:lnSpc>
                <a:spcPts val="1814"/>
              </a:lnSpc>
              <a:buNone/>
            </a:pPr>
            <a:r>
              <a:rPr lang="en-US" sz="1440" dirty="0">
                <a:solidFill>
                  <a:srgbClr val="2A2921"/>
                </a:solidFill>
                <a:latin typeface="Montserrat" pitchFamily="34" charset="0"/>
                <a:ea typeface="Montserrat" pitchFamily="34" charset="-122"/>
                <a:cs typeface="Montserrat" pitchFamily="34" charset="-120"/>
              </a:rPr>
              <a:t>Data Ingestion with Apache NiFi</a:t>
            </a:r>
            <a:endParaRPr lang="en-US" dirty="0"/>
          </a:p>
        </p:txBody>
      </p:sp>
      <p:sp>
        <p:nvSpPr>
          <p:cNvPr id="5" name="Object 4"/>
          <p:cNvSpPr/>
          <p:nvPr/>
        </p:nvSpPr>
        <p:spPr>
          <a:xfrm>
            <a:off x="847516" y="3050928"/>
            <a:ext cx="2513971" cy="1493147"/>
          </a:xfrm>
          <a:prstGeom prst="rect">
            <a:avLst/>
          </a:prstGeom>
          <a:noFill/>
        </p:spPr>
        <p:txBody>
          <a:bodyPr wrap="square" lIns="0" tIns="0" rIns="0" bIns="0" rtlCol="0" anchor="t"/>
          <a:lstStyle/>
          <a:p>
            <a:pPr algn="l">
              <a:lnSpc>
                <a:spcPts val="1680"/>
              </a:lnSpc>
              <a:buNone/>
            </a:pPr>
            <a:r>
              <a:rPr lang="en-US" sz="1200" dirty="0">
                <a:solidFill>
                  <a:srgbClr val="5A5A4C"/>
                </a:solidFill>
                <a:latin typeface="Montserrat" pitchFamily="34" charset="0"/>
                <a:ea typeface="Montserrat" pitchFamily="34" charset="-122"/>
                <a:cs typeface="Montserrat" pitchFamily="34" charset="-120"/>
              </a:rPr>
              <a:t>NiFi facilitates the ingestion of data from various sources (e.g., payment gateways, transaction logs) into the real-time fraud detection system, ensuring smooth data flow.</a:t>
            </a:r>
            <a:endParaRPr lang="en-US" dirty="0"/>
          </a:p>
        </p:txBody>
      </p:sp>
      <p:pic>
        <p:nvPicPr>
          <p:cNvPr id="6" name="Object 5"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13868" y="1713952"/>
            <a:ext cx="2980580" cy="1209373"/>
          </a:xfrm>
          <a:prstGeom prst="rect">
            <a:avLst/>
          </a:prstGeom>
        </p:spPr>
      </p:pic>
      <p:sp>
        <p:nvSpPr>
          <p:cNvPr id="7" name="Object 6"/>
          <p:cNvSpPr/>
          <p:nvPr/>
        </p:nvSpPr>
        <p:spPr>
          <a:xfrm>
            <a:off x="3699540" y="1972253"/>
            <a:ext cx="2199725" cy="690985"/>
          </a:xfrm>
          <a:prstGeom prst="rect">
            <a:avLst/>
          </a:prstGeom>
          <a:noFill/>
        </p:spPr>
        <p:txBody>
          <a:bodyPr wrap="square" lIns="0" tIns="0" rIns="0" bIns="0" rtlCol="0" anchor="t"/>
          <a:lstStyle/>
          <a:p>
            <a:pPr algn="ctr">
              <a:lnSpc>
                <a:spcPts val="1814"/>
              </a:lnSpc>
              <a:buNone/>
            </a:pPr>
            <a:r>
              <a:rPr lang="en-US" sz="1440" dirty="0">
                <a:solidFill>
                  <a:srgbClr val="2A2921"/>
                </a:solidFill>
                <a:latin typeface="Montserrat" pitchFamily="34" charset="0"/>
                <a:ea typeface="Montserrat" pitchFamily="34" charset="-122"/>
                <a:cs typeface="Montserrat" pitchFamily="34" charset="-120"/>
              </a:rPr>
              <a:t>Real-time Data Streaming with Apache Kafka</a:t>
            </a:r>
            <a:endParaRPr lang="en-US" dirty="0"/>
          </a:p>
        </p:txBody>
      </p:sp>
      <p:sp>
        <p:nvSpPr>
          <p:cNvPr id="8" name="Object 7"/>
          <p:cNvSpPr/>
          <p:nvPr/>
        </p:nvSpPr>
        <p:spPr>
          <a:xfrm>
            <a:off x="3609075" y="3050928"/>
            <a:ext cx="2513971" cy="1706453"/>
          </a:xfrm>
          <a:prstGeom prst="rect">
            <a:avLst/>
          </a:prstGeom>
          <a:noFill/>
        </p:spPr>
        <p:txBody>
          <a:bodyPr wrap="square" lIns="0" tIns="0" rIns="0" bIns="0" rtlCol="0" anchor="t"/>
          <a:lstStyle/>
          <a:p>
            <a:pPr algn="l">
              <a:lnSpc>
                <a:spcPts val="1680"/>
              </a:lnSpc>
              <a:buNone/>
            </a:pPr>
            <a:r>
              <a:rPr lang="en-US" sz="1200" dirty="0">
                <a:solidFill>
                  <a:srgbClr val="5A5A4C"/>
                </a:solidFill>
                <a:latin typeface="Montserrat" pitchFamily="34" charset="0"/>
                <a:ea typeface="Montserrat" pitchFamily="34" charset="-122"/>
                <a:cs typeface="Montserrat" pitchFamily="34" charset="-120"/>
              </a:rPr>
              <a:t>Kafka acts as a distributed streaming platform, enabling the real-time ingestion and processing of data from NiFi. It provides a reliable and scalable messaging system for handling high-volume data streams.</a:t>
            </a:r>
            <a:endParaRPr lang="en-US" dirty="0"/>
          </a:p>
        </p:txBody>
      </p:sp>
      <p:pic>
        <p:nvPicPr>
          <p:cNvPr id="9" name="Object 8"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75431" y="1713952"/>
            <a:ext cx="2971057" cy="1209373"/>
          </a:xfrm>
          <a:prstGeom prst="rect">
            <a:avLst/>
          </a:prstGeom>
        </p:spPr>
      </p:pic>
      <p:sp>
        <p:nvSpPr>
          <p:cNvPr id="10" name="Object 9"/>
          <p:cNvSpPr/>
          <p:nvPr/>
        </p:nvSpPr>
        <p:spPr>
          <a:xfrm>
            <a:off x="6461099" y="1972253"/>
            <a:ext cx="2199725" cy="690985"/>
          </a:xfrm>
          <a:prstGeom prst="rect">
            <a:avLst/>
          </a:prstGeom>
          <a:noFill/>
        </p:spPr>
        <p:txBody>
          <a:bodyPr wrap="square" lIns="0" tIns="0" rIns="0" bIns="0" rtlCol="0" anchor="t"/>
          <a:lstStyle/>
          <a:p>
            <a:pPr algn="ctr">
              <a:lnSpc>
                <a:spcPts val="1814"/>
              </a:lnSpc>
              <a:buNone/>
            </a:pPr>
            <a:r>
              <a:rPr lang="en-US" sz="1440" dirty="0">
                <a:solidFill>
                  <a:srgbClr val="2A2921"/>
                </a:solidFill>
                <a:latin typeface="Montserrat" pitchFamily="34" charset="0"/>
                <a:ea typeface="Montserrat" pitchFamily="34" charset="-122"/>
                <a:cs typeface="Montserrat" pitchFamily="34" charset="-120"/>
              </a:rPr>
              <a:t>Real-time Fraud Detection with Apache Spark</a:t>
            </a:r>
            <a:endParaRPr lang="en-US" dirty="0"/>
          </a:p>
        </p:txBody>
      </p:sp>
      <p:sp>
        <p:nvSpPr>
          <p:cNvPr id="11" name="Object 10"/>
          <p:cNvSpPr/>
          <p:nvPr/>
        </p:nvSpPr>
        <p:spPr>
          <a:xfrm>
            <a:off x="6370634" y="3050928"/>
            <a:ext cx="2513971" cy="2133067"/>
          </a:xfrm>
          <a:prstGeom prst="rect">
            <a:avLst/>
          </a:prstGeom>
          <a:noFill/>
        </p:spPr>
        <p:txBody>
          <a:bodyPr wrap="square" lIns="0" tIns="0" rIns="0" bIns="0" rtlCol="0" anchor="t"/>
          <a:lstStyle/>
          <a:p>
            <a:pPr algn="l">
              <a:lnSpc>
                <a:spcPts val="1680"/>
              </a:lnSpc>
              <a:buNone/>
            </a:pPr>
            <a:r>
              <a:rPr lang="en-US" sz="1200" dirty="0">
                <a:solidFill>
                  <a:srgbClr val="5A5A4C"/>
                </a:solidFill>
                <a:latin typeface="Montserrat" pitchFamily="34" charset="0"/>
                <a:ea typeface="Montserrat" pitchFamily="34" charset="-122"/>
                <a:cs typeface="Montserrat" pitchFamily="34" charset="-120"/>
              </a:rPr>
              <a:t>Spark's real-time stream processing capabilities are leveraged to analyze the incoming data streams from Kafka. Machine learning models and rule-based algorithms are applied to detect fraudulent activities or suspicious patterns in near real-time.</a:t>
            </a:r>
            <a:endParaRPr lang="en-US" dirty="0"/>
          </a:p>
        </p:txBody>
      </p:sp>
      <p:pic>
        <p:nvPicPr>
          <p:cNvPr id="12" name="Object 11" descr="preencoded.png"/>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836987" y="1713952"/>
            <a:ext cx="2980580" cy="1209373"/>
          </a:xfrm>
          <a:prstGeom prst="rect">
            <a:avLst/>
          </a:prstGeom>
        </p:spPr>
      </p:pic>
      <p:sp>
        <p:nvSpPr>
          <p:cNvPr id="13" name="Object 12"/>
          <p:cNvSpPr/>
          <p:nvPr/>
        </p:nvSpPr>
        <p:spPr>
          <a:xfrm>
            <a:off x="9222659" y="2086524"/>
            <a:ext cx="2199725" cy="460657"/>
          </a:xfrm>
          <a:prstGeom prst="rect">
            <a:avLst/>
          </a:prstGeom>
          <a:noFill/>
        </p:spPr>
        <p:txBody>
          <a:bodyPr wrap="square" lIns="0" tIns="0" rIns="0" bIns="0" rtlCol="0" anchor="t"/>
          <a:lstStyle/>
          <a:p>
            <a:pPr algn="ctr">
              <a:lnSpc>
                <a:spcPts val="1814"/>
              </a:lnSpc>
              <a:buNone/>
            </a:pPr>
            <a:r>
              <a:rPr lang="en-US" sz="1440" dirty="0">
                <a:solidFill>
                  <a:srgbClr val="FFFFFF"/>
                </a:solidFill>
                <a:latin typeface="Montserrat" pitchFamily="34" charset="0"/>
                <a:ea typeface="Montserrat" pitchFamily="34" charset="-122"/>
                <a:cs typeface="Montserrat" pitchFamily="34" charset="-120"/>
              </a:rPr>
              <a:t>Data Flow Visualization</a:t>
            </a:r>
            <a:endParaRPr lang="en-US" dirty="0"/>
          </a:p>
        </p:txBody>
      </p:sp>
      <p:sp>
        <p:nvSpPr>
          <p:cNvPr id="14" name="Object 13"/>
          <p:cNvSpPr/>
          <p:nvPr/>
        </p:nvSpPr>
        <p:spPr>
          <a:xfrm>
            <a:off x="9132194" y="3050928"/>
            <a:ext cx="2513971" cy="1706453"/>
          </a:xfrm>
          <a:prstGeom prst="rect">
            <a:avLst/>
          </a:prstGeom>
          <a:noFill/>
        </p:spPr>
        <p:txBody>
          <a:bodyPr wrap="square" lIns="0" tIns="0" rIns="0" bIns="0" rtlCol="0" anchor="t"/>
          <a:lstStyle/>
          <a:p>
            <a:pPr algn="l">
              <a:lnSpc>
                <a:spcPts val="1680"/>
              </a:lnSpc>
              <a:buNone/>
            </a:pPr>
            <a:r>
              <a:rPr lang="en-US" sz="1200" dirty="0">
                <a:solidFill>
                  <a:srgbClr val="5A5A4C"/>
                </a:solidFill>
                <a:latin typeface="Montserrat" pitchFamily="34" charset="0"/>
                <a:ea typeface="Montserrat" pitchFamily="34" charset="-122"/>
                <a:cs typeface="Montserrat" pitchFamily="34" charset="-120"/>
              </a:rPr>
              <a:t>A visual representation of the data flow, highlighting the interconnections between NiFi, Kafka, and Spark, showcasing how these tools work together to enable real-time fraud detection for global banks.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835742" y="379952"/>
            <a:ext cx="10412361" cy="1127478"/>
          </a:xfrm>
          <a:prstGeom prst="rect">
            <a:avLst/>
          </a:prstGeom>
          <a:noFill/>
        </p:spPr>
        <p:txBody>
          <a:bodyPr wrap="square" lIns="0" tIns="0" rIns="0" bIns="0" rtlCol="0" anchor="t"/>
          <a:lstStyle/>
          <a:p>
            <a:pPr algn="ctr">
              <a:lnSpc>
                <a:spcPts val="4440"/>
              </a:lnSpc>
              <a:buNone/>
            </a:pPr>
            <a:r>
              <a:rPr lang="en-US" sz="3190" dirty="0">
                <a:solidFill>
                  <a:srgbClr val="1B2F35">
                    <a:alpha val="90000"/>
                  </a:srgbClr>
                </a:solidFill>
                <a:latin typeface="Montserrat" panose="00000500000000000000" pitchFamily="2" charset="0"/>
                <a:ea typeface="Trocchi" pitchFamily="34" charset="-122"/>
                <a:cs typeface="Trocchi" pitchFamily="34" charset="-120"/>
              </a:rPr>
              <a:t>Data Management and Advanced Analysis</a:t>
            </a:r>
            <a:endParaRPr lang="en-US" sz="3190" dirty="0">
              <a:latin typeface="Montserrat" panose="00000500000000000000" pitchFamily="2" charset="0"/>
            </a:endParaRPr>
          </a:p>
        </p:txBody>
      </p:sp>
      <p:sp>
        <p:nvSpPr>
          <p:cNvPr id="3" name="Object 2"/>
          <p:cNvSpPr/>
          <p:nvPr/>
        </p:nvSpPr>
        <p:spPr>
          <a:xfrm>
            <a:off x="572881" y="1453509"/>
            <a:ext cx="5523119" cy="2014034"/>
          </a:xfrm>
          <a:prstGeom prst="rect">
            <a:avLst/>
          </a:prstGeom>
          <a:solidFill>
            <a:srgbClr val="FFA300"/>
          </a:solidFill>
        </p:spPr>
        <p:txBody>
          <a:bodyPr/>
          <a:lstStyle/>
          <a:p>
            <a:endParaRPr lang="en-US"/>
          </a:p>
        </p:txBody>
      </p:sp>
      <p:sp>
        <p:nvSpPr>
          <p:cNvPr id="4" name="Object 3"/>
          <p:cNvSpPr/>
          <p:nvPr/>
        </p:nvSpPr>
        <p:spPr>
          <a:xfrm>
            <a:off x="858560" y="1662174"/>
            <a:ext cx="5551687" cy="308295"/>
          </a:xfrm>
          <a:prstGeom prst="rect">
            <a:avLst/>
          </a:prstGeom>
          <a:noFill/>
        </p:spPr>
        <p:txBody>
          <a:bodyPr wrap="square" lIns="0" tIns="0" rIns="0" bIns="0" rtlCol="0" anchor="t"/>
          <a:lstStyle/>
          <a:p>
            <a:pPr algn="l">
              <a:lnSpc>
                <a:spcPts val="2428"/>
              </a:lnSpc>
              <a:buNone/>
            </a:pPr>
            <a:r>
              <a:rPr lang="en-US" sz="1734" dirty="0">
                <a:solidFill>
                  <a:srgbClr val="1B2F35">
                    <a:alpha val="90000"/>
                  </a:srgbClr>
                </a:solidFill>
                <a:latin typeface="Montserrat" pitchFamily="34" charset="0"/>
                <a:ea typeface="Montserrat" pitchFamily="34" charset="-122"/>
                <a:cs typeface="Montserrat" pitchFamily="34" charset="-120"/>
              </a:rPr>
              <a:t>Hadoop Distributed File System (HDFS)</a:t>
            </a:r>
            <a:endParaRPr lang="en-US" dirty="0"/>
          </a:p>
        </p:txBody>
      </p:sp>
      <p:sp>
        <p:nvSpPr>
          <p:cNvPr id="5" name="Object 4"/>
          <p:cNvSpPr/>
          <p:nvPr/>
        </p:nvSpPr>
        <p:spPr>
          <a:xfrm>
            <a:off x="858561" y="2079503"/>
            <a:ext cx="5019558" cy="679915"/>
          </a:xfrm>
          <a:prstGeom prst="rect">
            <a:avLst/>
          </a:prstGeom>
          <a:noFill/>
        </p:spPr>
        <p:txBody>
          <a:bodyPr wrap="square" lIns="0" tIns="0" rIns="0" bIns="0" rtlCol="0" anchor="t"/>
          <a:lstStyle/>
          <a:p>
            <a:pPr>
              <a:lnSpc>
                <a:spcPts val="1785"/>
              </a:lnSpc>
              <a:spcBef>
                <a:spcPts val="842"/>
              </a:spcBef>
            </a:pPr>
            <a:r>
              <a:rPr lang="en-US" sz="1275" dirty="0">
                <a:solidFill>
                  <a:srgbClr val="1C2F35">
                    <a:alpha val="70000"/>
                  </a:srgbClr>
                </a:solidFill>
                <a:latin typeface="Montserrat" pitchFamily="34" charset="0"/>
              </a:rPr>
              <a:t>HDFS stores and manages large amounts of transaction data across multiple nodes, enabling fast and reliable fraud detection. It helps identify patterns and anomalies in real time, allowing for swift action to prevent fraudulent activity.</a:t>
            </a:r>
          </a:p>
        </p:txBody>
      </p:sp>
      <p:sp>
        <p:nvSpPr>
          <p:cNvPr id="6" name="Object 5"/>
          <p:cNvSpPr/>
          <p:nvPr/>
        </p:nvSpPr>
        <p:spPr>
          <a:xfrm>
            <a:off x="6286452" y="1453509"/>
            <a:ext cx="5523119" cy="2014034"/>
          </a:xfrm>
          <a:prstGeom prst="rect">
            <a:avLst/>
          </a:prstGeom>
          <a:solidFill>
            <a:srgbClr val="FFA300"/>
          </a:solidFill>
        </p:spPr>
        <p:txBody>
          <a:bodyPr/>
          <a:lstStyle/>
          <a:p>
            <a:endParaRPr lang="en-US"/>
          </a:p>
        </p:txBody>
      </p:sp>
      <p:sp>
        <p:nvSpPr>
          <p:cNvPr id="7" name="Object 6"/>
          <p:cNvSpPr/>
          <p:nvPr/>
        </p:nvSpPr>
        <p:spPr>
          <a:xfrm>
            <a:off x="6572131" y="1662174"/>
            <a:ext cx="5551687" cy="308295"/>
          </a:xfrm>
          <a:prstGeom prst="rect">
            <a:avLst/>
          </a:prstGeom>
          <a:noFill/>
        </p:spPr>
        <p:txBody>
          <a:bodyPr wrap="square" lIns="0" tIns="0" rIns="0" bIns="0" rtlCol="0" anchor="t"/>
          <a:lstStyle/>
          <a:p>
            <a:pPr algn="l">
              <a:lnSpc>
                <a:spcPts val="2428"/>
              </a:lnSpc>
              <a:buNone/>
            </a:pPr>
            <a:r>
              <a:rPr lang="en-US" sz="1734" dirty="0">
                <a:solidFill>
                  <a:srgbClr val="1B2F35">
                    <a:alpha val="90000"/>
                  </a:srgbClr>
                </a:solidFill>
                <a:latin typeface="Montserrat" pitchFamily="34" charset="0"/>
                <a:ea typeface="Montserrat" pitchFamily="34" charset="-122"/>
                <a:cs typeface="Montserrat" pitchFamily="34" charset="-120"/>
              </a:rPr>
              <a:t>Apache Hive</a:t>
            </a:r>
            <a:endParaRPr lang="en-US" dirty="0"/>
          </a:p>
        </p:txBody>
      </p:sp>
      <p:sp>
        <p:nvSpPr>
          <p:cNvPr id="8" name="Object 7"/>
          <p:cNvSpPr/>
          <p:nvPr/>
        </p:nvSpPr>
        <p:spPr>
          <a:xfrm>
            <a:off x="6572132" y="2079503"/>
            <a:ext cx="5156180" cy="906553"/>
          </a:xfrm>
          <a:prstGeom prst="rect">
            <a:avLst/>
          </a:prstGeom>
          <a:noFill/>
        </p:spPr>
        <p:txBody>
          <a:bodyPr wrap="square" lIns="0" tIns="0" rIns="0" bIns="0" rtlCol="0" anchor="t"/>
          <a:lstStyle/>
          <a:p>
            <a:pPr>
              <a:lnSpc>
                <a:spcPts val="1785"/>
              </a:lnSpc>
              <a:spcBef>
                <a:spcPts val="842"/>
              </a:spcBef>
            </a:pPr>
            <a:r>
              <a:rPr lang="en-US" sz="1275" dirty="0">
                <a:solidFill>
                  <a:srgbClr val="1C2F35">
                    <a:alpha val="70000"/>
                  </a:srgbClr>
                </a:solidFill>
                <a:latin typeface="Montserrat" pitchFamily="34" charset="0"/>
              </a:rPr>
              <a:t>Hive is a powerful tool for fraud detection, built on top of Hadoop. It allows for easy querying and analysis of large transactional datasets, helping to identify and prevent fraudulent activity.</a:t>
            </a:r>
          </a:p>
        </p:txBody>
      </p:sp>
      <p:sp>
        <p:nvSpPr>
          <p:cNvPr id="9" name="Object 8"/>
          <p:cNvSpPr/>
          <p:nvPr/>
        </p:nvSpPr>
        <p:spPr>
          <a:xfrm>
            <a:off x="572881" y="3657996"/>
            <a:ext cx="5523119" cy="2014034"/>
          </a:xfrm>
          <a:prstGeom prst="rect">
            <a:avLst/>
          </a:prstGeom>
          <a:solidFill>
            <a:srgbClr val="FFA300"/>
          </a:solidFill>
        </p:spPr>
        <p:txBody>
          <a:bodyPr/>
          <a:lstStyle/>
          <a:p>
            <a:endParaRPr lang="en-US"/>
          </a:p>
        </p:txBody>
      </p:sp>
      <p:sp>
        <p:nvSpPr>
          <p:cNvPr id="10" name="Object 9"/>
          <p:cNvSpPr/>
          <p:nvPr/>
        </p:nvSpPr>
        <p:spPr>
          <a:xfrm>
            <a:off x="858560" y="3866660"/>
            <a:ext cx="5551687" cy="308295"/>
          </a:xfrm>
          <a:prstGeom prst="rect">
            <a:avLst/>
          </a:prstGeom>
          <a:noFill/>
        </p:spPr>
        <p:txBody>
          <a:bodyPr wrap="square" lIns="0" tIns="0" rIns="0" bIns="0" rtlCol="0" anchor="t"/>
          <a:lstStyle/>
          <a:p>
            <a:pPr algn="l">
              <a:lnSpc>
                <a:spcPts val="2428"/>
              </a:lnSpc>
              <a:buNone/>
            </a:pPr>
            <a:r>
              <a:rPr lang="en-US" sz="1734" dirty="0">
                <a:solidFill>
                  <a:srgbClr val="1B2F35">
                    <a:alpha val="90000"/>
                  </a:srgbClr>
                </a:solidFill>
                <a:latin typeface="Montserrat" pitchFamily="34" charset="0"/>
                <a:ea typeface="Montserrat" pitchFamily="34" charset="-122"/>
                <a:cs typeface="Montserrat" pitchFamily="34" charset="-120"/>
              </a:rPr>
              <a:t>Apache HBase</a:t>
            </a:r>
            <a:endParaRPr lang="en-US" dirty="0"/>
          </a:p>
        </p:txBody>
      </p:sp>
      <p:sp>
        <p:nvSpPr>
          <p:cNvPr id="11" name="Object 10"/>
          <p:cNvSpPr/>
          <p:nvPr/>
        </p:nvSpPr>
        <p:spPr>
          <a:xfrm>
            <a:off x="858560" y="4283989"/>
            <a:ext cx="5113645" cy="906553"/>
          </a:xfrm>
          <a:prstGeom prst="rect">
            <a:avLst/>
          </a:prstGeom>
          <a:noFill/>
        </p:spPr>
        <p:txBody>
          <a:bodyPr wrap="square" lIns="0" tIns="0" rIns="0" bIns="0" rtlCol="0" anchor="t"/>
          <a:lstStyle/>
          <a:p>
            <a:pPr algn="l">
              <a:lnSpc>
                <a:spcPts val="1785"/>
              </a:lnSpc>
              <a:spcBef>
                <a:spcPts val="842"/>
              </a:spcBef>
              <a:buNone/>
            </a:pPr>
            <a:r>
              <a:rPr lang="en-US" sz="1275" dirty="0">
                <a:solidFill>
                  <a:srgbClr val="1C2F35">
                    <a:alpha val="70000"/>
                  </a:srgbClr>
                </a:solidFill>
                <a:latin typeface="Montserrat" pitchFamily="34" charset="0"/>
                <a:ea typeface="Montserrat" pitchFamily="34" charset="-122"/>
                <a:cs typeface="Montserrat" pitchFamily="34" charset="-120"/>
              </a:rPr>
              <a:t>HBase is a NoSQL distributed database built on top of HDFS, designed for low-latency random access and real-time read/write operations on large datasets, making it ideal for storing and retrieving transactional data for fraud detection.</a:t>
            </a:r>
            <a:endParaRPr lang="en-US" dirty="0"/>
          </a:p>
        </p:txBody>
      </p:sp>
      <p:sp>
        <p:nvSpPr>
          <p:cNvPr id="12" name="Object 11"/>
          <p:cNvSpPr/>
          <p:nvPr/>
        </p:nvSpPr>
        <p:spPr>
          <a:xfrm>
            <a:off x="6286452" y="3657996"/>
            <a:ext cx="5523119" cy="2014034"/>
          </a:xfrm>
          <a:prstGeom prst="rect">
            <a:avLst/>
          </a:prstGeom>
          <a:solidFill>
            <a:srgbClr val="FFA300"/>
          </a:solidFill>
        </p:spPr>
        <p:txBody>
          <a:bodyPr/>
          <a:lstStyle/>
          <a:p>
            <a:endParaRPr lang="en-US"/>
          </a:p>
        </p:txBody>
      </p:sp>
      <p:sp>
        <p:nvSpPr>
          <p:cNvPr id="13" name="Object 12"/>
          <p:cNvSpPr/>
          <p:nvPr/>
        </p:nvSpPr>
        <p:spPr>
          <a:xfrm>
            <a:off x="6572131" y="3866660"/>
            <a:ext cx="5551687" cy="308295"/>
          </a:xfrm>
          <a:prstGeom prst="rect">
            <a:avLst/>
          </a:prstGeom>
          <a:noFill/>
        </p:spPr>
        <p:txBody>
          <a:bodyPr wrap="square" lIns="0" tIns="0" rIns="0" bIns="0" rtlCol="0" anchor="t"/>
          <a:lstStyle/>
          <a:p>
            <a:pPr algn="l">
              <a:lnSpc>
                <a:spcPts val="2428"/>
              </a:lnSpc>
              <a:buNone/>
            </a:pPr>
            <a:r>
              <a:rPr lang="en-US" sz="1734" dirty="0">
                <a:solidFill>
                  <a:srgbClr val="1B2F35">
                    <a:alpha val="90000"/>
                  </a:srgbClr>
                </a:solidFill>
                <a:latin typeface="Montserrat" pitchFamily="34" charset="0"/>
                <a:ea typeface="Montserrat" pitchFamily="34" charset="-122"/>
                <a:cs typeface="Montserrat" pitchFamily="34" charset="-120"/>
              </a:rPr>
              <a:t>Apache Solr</a:t>
            </a:r>
            <a:endParaRPr lang="en-US" dirty="0"/>
          </a:p>
        </p:txBody>
      </p:sp>
      <p:sp>
        <p:nvSpPr>
          <p:cNvPr id="14" name="Object 13"/>
          <p:cNvSpPr/>
          <p:nvPr/>
        </p:nvSpPr>
        <p:spPr>
          <a:xfrm>
            <a:off x="6572131" y="4283989"/>
            <a:ext cx="4954809" cy="1133192"/>
          </a:xfrm>
          <a:prstGeom prst="rect">
            <a:avLst/>
          </a:prstGeom>
          <a:noFill/>
        </p:spPr>
        <p:txBody>
          <a:bodyPr wrap="square" lIns="0" tIns="0" rIns="0" bIns="0" rtlCol="0" anchor="t"/>
          <a:lstStyle/>
          <a:p>
            <a:pPr>
              <a:lnSpc>
                <a:spcPts val="1785"/>
              </a:lnSpc>
              <a:spcBef>
                <a:spcPts val="842"/>
              </a:spcBef>
            </a:pPr>
            <a:r>
              <a:rPr lang="en-US" sz="1275" dirty="0" err="1">
                <a:solidFill>
                  <a:srgbClr val="1C2F35">
                    <a:alpha val="70000"/>
                  </a:srgbClr>
                </a:solidFill>
                <a:latin typeface="Montserrat" pitchFamily="34" charset="0"/>
              </a:rPr>
              <a:t>Solr</a:t>
            </a:r>
            <a:r>
              <a:rPr lang="en-US" sz="1275" dirty="0">
                <a:solidFill>
                  <a:srgbClr val="1C2F35">
                    <a:alpha val="70000"/>
                  </a:srgbClr>
                </a:solidFill>
                <a:latin typeface="Montserrat" pitchFamily="34" charset="0"/>
              </a:rPr>
              <a:t> is a fast and powerful search engine that helps uncover fraud patterns in transactional data. It provides advanced search capabilities, including full-text search and faceted search, to quickly identify and analyze suspicious activity..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379952"/>
            <a:ext cx="12188952" cy="563739"/>
          </a:xfrm>
          <a:prstGeom prst="rect">
            <a:avLst/>
          </a:prstGeom>
          <a:noFill/>
        </p:spPr>
        <p:txBody>
          <a:bodyPr wrap="square" lIns="0" tIns="0" rIns="0" bIns="0" rtlCol="0" anchor="t"/>
          <a:lstStyle/>
          <a:p>
            <a:pPr algn="ctr">
              <a:lnSpc>
                <a:spcPts val="4440"/>
              </a:lnSpc>
              <a:buNone/>
            </a:pPr>
            <a:r>
              <a:rPr lang="en-US" sz="3190" dirty="0">
                <a:solidFill>
                  <a:srgbClr val="1B2F35">
                    <a:alpha val="90000"/>
                  </a:srgbClr>
                </a:solidFill>
                <a:latin typeface="Montserrat" panose="00000500000000000000" pitchFamily="2" charset="0"/>
                <a:ea typeface="Trocchi" pitchFamily="34" charset="-122"/>
                <a:cs typeface="Trocchi" pitchFamily="34" charset="-120"/>
              </a:rPr>
              <a:t>Real-Time Alerts and Notifications</a:t>
            </a:r>
            <a:endParaRPr lang="en-US" sz="3190" dirty="0">
              <a:latin typeface="Montserrat" panose="00000500000000000000" pitchFamily="2" charset="0"/>
            </a:endParaRPr>
          </a:p>
        </p:txBody>
      </p:sp>
      <p:pic>
        <p:nvPicPr>
          <p:cNvPr id="3" name="Object 2"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5" y="1599800"/>
            <a:ext cx="6742014" cy="742764"/>
          </a:xfrm>
          <a:prstGeom prst="rect">
            <a:avLst/>
          </a:prstGeom>
        </p:spPr>
      </p:pic>
      <p:sp>
        <p:nvSpPr>
          <p:cNvPr id="4" name="Object 3"/>
          <p:cNvSpPr/>
          <p:nvPr/>
        </p:nvSpPr>
        <p:spPr>
          <a:xfrm>
            <a:off x="7408597" y="1609323"/>
            <a:ext cx="4304224" cy="0"/>
          </a:xfrm>
          <a:prstGeom prst="line">
            <a:avLst/>
          </a:prstGeom>
          <a:noFill/>
          <a:ln w="12700">
            <a:solidFill>
              <a:srgbClr val="000000"/>
            </a:solidFill>
            <a:prstDash val="solid"/>
            <a:miter lim="800000"/>
          </a:ln>
        </p:spPr>
        <p:txBody>
          <a:bodyPr/>
          <a:lstStyle/>
          <a:p>
            <a:endParaRPr lang="en-US"/>
          </a:p>
        </p:txBody>
      </p:sp>
      <p:sp>
        <p:nvSpPr>
          <p:cNvPr id="5" name="Object 4"/>
          <p:cNvSpPr/>
          <p:nvPr/>
        </p:nvSpPr>
        <p:spPr>
          <a:xfrm>
            <a:off x="363377" y="1689313"/>
            <a:ext cx="6967498" cy="563739"/>
          </a:xfrm>
          <a:prstGeom prst="rect">
            <a:avLst/>
          </a:prstGeom>
          <a:noFill/>
        </p:spPr>
        <p:txBody>
          <a:bodyPr wrap="square" lIns="0" tIns="0" rIns="0" bIns="0" rtlCol="0" anchor="t"/>
          <a:lstStyle/>
          <a:p>
            <a:pPr algn="ctr">
              <a:lnSpc>
                <a:spcPts val="4440"/>
              </a:lnSpc>
              <a:buNone/>
            </a:pPr>
            <a:r>
              <a:rPr lang="en-US" sz="3750" dirty="0">
                <a:solidFill>
                  <a:srgbClr val="1B2F35">
                    <a:alpha val="90000"/>
                  </a:srgbClr>
                </a:solidFill>
                <a:latin typeface="Montserrat" panose="00000500000000000000" pitchFamily="2" charset="0"/>
                <a:ea typeface="Trocchi" pitchFamily="34" charset="-122"/>
                <a:cs typeface="Trocchi" pitchFamily="34" charset="-120"/>
              </a:rPr>
              <a:t>1</a:t>
            </a:r>
            <a:endParaRPr lang="en-US" dirty="0">
              <a:latin typeface="Montserrat" panose="00000500000000000000" pitchFamily="2" charset="0"/>
            </a:endParaRPr>
          </a:p>
        </p:txBody>
      </p:sp>
      <p:sp>
        <p:nvSpPr>
          <p:cNvPr id="6" name="Object 5"/>
          <p:cNvSpPr/>
          <p:nvPr/>
        </p:nvSpPr>
        <p:spPr>
          <a:xfrm>
            <a:off x="7551437" y="1855958"/>
            <a:ext cx="4420400" cy="213307"/>
          </a:xfrm>
          <a:prstGeom prst="rect">
            <a:avLst/>
          </a:prstGeom>
          <a:noFill/>
        </p:spPr>
        <p:txBody>
          <a:bodyPr wrap="square" lIns="0" tIns="0" rIns="0" bIns="0" rtlCol="0" anchor="t"/>
          <a:lstStyle/>
          <a:p>
            <a:pPr algn="l">
              <a:lnSpc>
                <a:spcPts val="1680"/>
              </a:lnSpc>
              <a:buNone/>
            </a:pPr>
            <a:r>
              <a:rPr lang="en-US" sz="1200" dirty="0">
                <a:solidFill>
                  <a:srgbClr val="1B2F35">
                    <a:alpha val="90000"/>
                  </a:srgbClr>
                </a:solidFill>
                <a:latin typeface="Montserrat" pitchFamily="34" charset="0"/>
                <a:ea typeface="Montserrat" pitchFamily="34" charset="-122"/>
                <a:cs typeface="Montserrat" pitchFamily="34" charset="-120"/>
              </a:rPr>
              <a:t>Continuous data monitoring and analysis</a:t>
            </a:r>
            <a:endParaRPr lang="en-US" dirty="0"/>
          </a:p>
        </p:txBody>
      </p:sp>
      <p:pic>
        <p:nvPicPr>
          <p:cNvPr id="7" name="Object 6"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6238" y="2390178"/>
            <a:ext cx="5865933" cy="742764"/>
          </a:xfrm>
          <a:prstGeom prst="rect">
            <a:avLst/>
          </a:prstGeom>
        </p:spPr>
      </p:pic>
      <p:sp>
        <p:nvSpPr>
          <p:cNvPr id="8" name="Object 7"/>
          <p:cNvSpPr/>
          <p:nvPr/>
        </p:nvSpPr>
        <p:spPr>
          <a:xfrm>
            <a:off x="6968494" y="2361609"/>
            <a:ext cx="4744327" cy="0"/>
          </a:xfrm>
          <a:prstGeom prst="line">
            <a:avLst/>
          </a:prstGeom>
          <a:noFill/>
          <a:ln w="12700">
            <a:solidFill>
              <a:srgbClr val="000000"/>
            </a:solidFill>
            <a:prstDash val="solid"/>
            <a:miter lim="800000"/>
          </a:ln>
        </p:spPr>
        <p:txBody>
          <a:bodyPr/>
          <a:lstStyle/>
          <a:p>
            <a:endParaRPr lang="en-US"/>
          </a:p>
        </p:txBody>
      </p:sp>
      <p:sp>
        <p:nvSpPr>
          <p:cNvPr id="9" name="Object 8"/>
          <p:cNvSpPr/>
          <p:nvPr/>
        </p:nvSpPr>
        <p:spPr>
          <a:xfrm>
            <a:off x="847493" y="2479690"/>
            <a:ext cx="5999226" cy="563739"/>
          </a:xfrm>
          <a:prstGeom prst="rect">
            <a:avLst/>
          </a:prstGeom>
          <a:noFill/>
        </p:spPr>
        <p:txBody>
          <a:bodyPr wrap="square" lIns="0" tIns="0" rIns="0" bIns="0" rtlCol="0" anchor="t"/>
          <a:lstStyle/>
          <a:p>
            <a:pPr algn="ctr">
              <a:lnSpc>
                <a:spcPts val="4440"/>
              </a:lnSpc>
              <a:buNone/>
            </a:pPr>
            <a:r>
              <a:rPr lang="en-US" sz="3750" dirty="0">
                <a:solidFill>
                  <a:srgbClr val="1B2F35">
                    <a:alpha val="90000"/>
                  </a:srgbClr>
                </a:solidFill>
                <a:latin typeface="Montserrat" panose="00000500000000000000" pitchFamily="2" charset="0"/>
                <a:ea typeface="Trocchi" pitchFamily="34" charset="-122"/>
                <a:cs typeface="Trocchi" pitchFamily="34" charset="-120"/>
              </a:rPr>
              <a:t>2</a:t>
            </a:r>
            <a:endParaRPr lang="en-US" dirty="0">
              <a:latin typeface="Montserrat" panose="00000500000000000000" pitchFamily="2" charset="0"/>
            </a:endParaRPr>
          </a:p>
        </p:txBody>
      </p:sp>
      <p:sp>
        <p:nvSpPr>
          <p:cNvPr id="10" name="Object 9"/>
          <p:cNvSpPr/>
          <p:nvPr/>
        </p:nvSpPr>
        <p:spPr>
          <a:xfrm>
            <a:off x="7111333" y="2646336"/>
            <a:ext cx="4904470" cy="213307"/>
          </a:xfrm>
          <a:prstGeom prst="rect">
            <a:avLst/>
          </a:prstGeom>
          <a:noFill/>
        </p:spPr>
        <p:txBody>
          <a:bodyPr wrap="square" lIns="0" tIns="0" rIns="0" bIns="0" rtlCol="0" anchor="t"/>
          <a:lstStyle/>
          <a:p>
            <a:pPr algn="l">
              <a:lnSpc>
                <a:spcPts val="1680"/>
              </a:lnSpc>
              <a:buNone/>
            </a:pPr>
            <a:r>
              <a:rPr lang="en-US" sz="1200" dirty="0">
                <a:solidFill>
                  <a:srgbClr val="1B2F35">
                    <a:alpha val="90000"/>
                  </a:srgbClr>
                </a:solidFill>
                <a:latin typeface="Montserrat" pitchFamily="34" charset="0"/>
                <a:ea typeface="Montserrat" pitchFamily="34" charset="-122"/>
                <a:cs typeface="Montserrat" pitchFamily="34" charset="-120"/>
              </a:rPr>
              <a:t>Pattern recognition and anomaly detection</a:t>
            </a:r>
            <a:endParaRPr lang="en-US" dirty="0"/>
          </a:p>
        </p:txBody>
      </p:sp>
      <p:pic>
        <p:nvPicPr>
          <p:cNvPr id="11" name="Object 10"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56342" y="3180555"/>
            <a:ext cx="4989852" cy="742764"/>
          </a:xfrm>
          <a:prstGeom prst="rect">
            <a:avLst/>
          </a:prstGeom>
        </p:spPr>
      </p:pic>
      <p:sp>
        <p:nvSpPr>
          <p:cNvPr id="12" name="Object 11"/>
          <p:cNvSpPr/>
          <p:nvPr/>
        </p:nvSpPr>
        <p:spPr>
          <a:xfrm>
            <a:off x="6528390" y="3151987"/>
            <a:ext cx="5184431" cy="0"/>
          </a:xfrm>
          <a:prstGeom prst="line">
            <a:avLst/>
          </a:prstGeom>
          <a:noFill/>
          <a:ln w="12700">
            <a:solidFill>
              <a:srgbClr val="000000"/>
            </a:solidFill>
            <a:prstDash val="solid"/>
            <a:miter lim="800000"/>
          </a:ln>
        </p:spPr>
        <p:txBody>
          <a:bodyPr/>
          <a:lstStyle/>
          <a:p>
            <a:endParaRPr lang="en-US"/>
          </a:p>
        </p:txBody>
      </p:sp>
      <p:sp>
        <p:nvSpPr>
          <p:cNvPr id="13" name="Object 12"/>
          <p:cNvSpPr/>
          <p:nvPr/>
        </p:nvSpPr>
        <p:spPr>
          <a:xfrm>
            <a:off x="1331609" y="3270067"/>
            <a:ext cx="5030954" cy="563739"/>
          </a:xfrm>
          <a:prstGeom prst="rect">
            <a:avLst/>
          </a:prstGeom>
          <a:noFill/>
        </p:spPr>
        <p:txBody>
          <a:bodyPr wrap="square" lIns="0" tIns="0" rIns="0" bIns="0" rtlCol="0" anchor="t"/>
          <a:lstStyle/>
          <a:p>
            <a:pPr algn="ctr">
              <a:lnSpc>
                <a:spcPts val="4440"/>
              </a:lnSpc>
              <a:buNone/>
            </a:pPr>
            <a:r>
              <a:rPr lang="en-US" sz="3750" dirty="0">
                <a:solidFill>
                  <a:srgbClr val="1B2F35">
                    <a:alpha val="90000"/>
                  </a:srgbClr>
                </a:solidFill>
                <a:latin typeface="Montserrat" panose="00000500000000000000" pitchFamily="2" charset="0"/>
                <a:ea typeface="Trocchi" pitchFamily="34" charset="-122"/>
                <a:cs typeface="Trocchi" pitchFamily="34" charset="-120"/>
              </a:rPr>
              <a:t>3</a:t>
            </a:r>
            <a:endParaRPr lang="en-US" dirty="0">
              <a:latin typeface="Montserrat" panose="00000500000000000000" pitchFamily="2" charset="0"/>
            </a:endParaRPr>
          </a:p>
        </p:txBody>
      </p:sp>
      <p:sp>
        <p:nvSpPr>
          <p:cNvPr id="14" name="Object 13"/>
          <p:cNvSpPr/>
          <p:nvPr/>
        </p:nvSpPr>
        <p:spPr>
          <a:xfrm>
            <a:off x="6671229" y="3436713"/>
            <a:ext cx="5388540" cy="213307"/>
          </a:xfrm>
          <a:prstGeom prst="rect">
            <a:avLst/>
          </a:prstGeom>
          <a:noFill/>
        </p:spPr>
        <p:txBody>
          <a:bodyPr wrap="square" lIns="0" tIns="0" rIns="0" bIns="0" rtlCol="0" anchor="t"/>
          <a:lstStyle/>
          <a:p>
            <a:pPr algn="l">
              <a:lnSpc>
                <a:spcPts val="1680"/>
              </a:lnSpc>
              <a:buNone/>
            </a:pPr>
            <a:r>
              <a:rPr lang="en-US" sz="1200" dirty="0">
                <a:solidFill>
                  <a:srgbClr val="1B2F35">
                    <a:alpha val="90000"/>
                  </a:srgbClr>
                </a:solidFill>
                <a:latin typeface="Montserrat" pitchFamily="34" charset="0"/>
                <a:ea typeface="Montserrat" pitchFamily="34" charset="-122"/>
                <a:cs typeface="Montserrat" pitchFamily="34" charset="-120"/>
              </a:rPr>
              <a:t>Automated rule-based triggering of alerts</a:t>
            </a:r>
            <a:endParaRPr lang="en-US" dirty="0"/>
          </a:p>
        </p:txBody>
      </p:sp>
      <p:pic>
        <p:nvPicPr>
          <p:cNvPr id="15" name="Object 14" descr="preencoded.png"/>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96446" y="3970932"/>
            <a:ext cx="4104249" cy="742764"/>
          </a:xfrm>
          <a:prstGeom prst="rect">
            <a:avLst/>
          </a:prstGeom>
        </p:spPr>
      </p:pic>
      <p:sp>
        <p:nvSpPr>
          <p:cNvPr id="16" name="Object 15"/>
          <p:cNvSpPr/>
          <p:nvPr/>
        </p:nvSpPr>
        <p:spPr>
          <a:xfrm>
            <a:off x="6088286" y="3942364"/>
            <a:ext cx="5624535" cy="0"/>
          </a:xfrm>
          <a:prstGeom prst="line">
            <a:avLst/>
          </a:prstGeom>
          <a:noFill/>
          <a:ln w="12700">
            <a:solidFill>
              <a:srgbClr val="000000"/>
            </a:solidFill>
            <a:prstDash val="solid"/>
            <a:miter lim="800000"/>
          </a:ln>
        </p:spPr>
        <p:txBody>
          <a:bodyPr/>
          <a:lstStyle/>
          <a:p>
            <a:endParaRPr lang="en-US"/>
          </a:p>
        </p:txBody>
      </p:sp>
      <p:sp>
        <p:nvSpPr>
          <p:cNvPr id="17" name="Object 16"/>
          <p:cNvSpPr/>
          <p:nvPr/>
        </p:nvSpPr>
        <p:spPr>
          <a:xfrm>
            <a:off x="1815719" y="4060445"/>
            <a:ext cx="4062814" cy="563739"/>
          </a:xfrm>
          <a:prstGeom prst="rect">
            <a:avLst/>
          </a:prstGeom>
          <a:noFill/>
        </p:spPr>
        <p:txBody>
          <a:bodyPr wrap="square" lIns="0" tIns="0" rIns="0" bIns="0" rtlCol="0" anchor="t"/>
          <a:lstStyle/>
          <a:p>
            <a:pPr algn="ctr">
              <a:lnSpc>
                <a:spcPts val="4440"/>
              </a:lnSpc>
              <a:buNone/>
            </a:pPr>
            <a:r>
              <a:rPr lang="en-US" sz="3750" dirty="0">
                <a:solidFill>
                  <a:srgbClr val="1B2F35">
                    <a:alpha val="90000"/>
                  </a:srgbClr>
                </a:solidFill>
                <a:latin typeface="Montserrat" panose="00000500000000000000" pitchFamily="2" charset="0"/>
                <a:ea typeface="Trocchi" pitchFamily="34" charset="-122"/>
                <a:cs typeface="Trocchi" pitchFamily="34" charset="-120"/>
              </a:rPr>
              <a:t>4</a:t>
            </a:r>
            <a:endParaRPr lang="en-US" dirty="0">
              <a:latin typeface="Montserrat" panose="00000500000000000000" pitchFamily="2" charset="0"/>
            </a:endParaRPr>
          </a:p>
        </p:txBody>
      </p:sp>
      <p:sp>
        <p:nvSpPr>
          <p:cNvPr id="18" name="Object 17"/>
          <p:cNvSpPr/>
          <p:nvPr/>
        </p:nvSpPr>
        <p:spPr>
          <a:xfrm>
            <a:off x="6231126" y="4227090"/>
            <a:ext cx="5872742" cy="213307"/>
          </a:xfrm>
          <a:prstGeom prst="rect">
            <a:avLst/>
          </a:prstGeom>
          <a:noFill/>
        </p:spPr>
        <p:txBody>
          <a:bodyPr wrap="square" lIns="0" tIns="0" rIns="0" bIns="0" rtlCol="0" anchor="t"/>
          <a:lstStyle/>
          <a:p>
            <a:pPr algn="l">
              <a:lnSpc>
                <a:spcPts val="1680"/>
              </a:lnSpc>
              <a:buNone/>
            </a:pPr>
            <a:r>
              <a:rPr lang="en-US" sz="1200" dirty="0">
                <a:solidFill>
                  <a:srgbClr val="1B2F35">
                    <a:alpha val="90000"/>
                  </a:srgbClr>
                </a:solidFill>
                <a:latin typeface="Montserrat" pitchFamily="34" charset="0"/>
                <a:ea typeface="Montserrat" pitchFamily="34" charset="-122"/>
                <a:cs typeface="Montserrat" pitchFamily="34" charset="-120"/>
              </a:rPr>
              <a:t>Instant notification delivery via multiple channels</a:t>
            </a:r>
            <a:endParaRPr lang="en-US" dirty="0"/>
          </a:p>
        </p:txBody>
      </p:sp>
      <p:pic>
        <p:nvPicPr>
          <p:cNvPr id="19" name="Object 18" descr="preencoded.png"/>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236549" y="4761310"/>
            <a:ext cx="3228168" cy="742764"/>
          </a:xfrm>
          <a:prstGeom prst="rect">
            <a:avLst/>
          </a:prstGeom>
        </p:spPr>
      </p:pic>
      <p:sp>
        <p:nvSpPr>
          <p:cNvPr id="20" name="Object 19"/>
          <p:cNvSpPr/>
          <p:nvPr/>
        </p:nvSpPr>
        <p:spPr>
          <a:xfrm>
            <a:off x="5648183" y="4732742"/>
            <a:ext cx="6064638" cy="0"/>
          </a:xfrm>
          <a:prstGeom prst="line">
            <a:avLst/>
          </a:prstGeom>
          <a:noFill/>
          <a:ln w="12700">
            <a:solidFill>
              <a:srgbClr val="000000"/>
            </a:solidFill>
            <a:prstDash val="solid"/>
            <a:miter lim="800000"/>
          </a:ln>
        </p:spPr>
        <p:txBody>
          <a:bodyPr/>
          <a:lstStyle/>
          <a:p>
            <a:endParaRPr lang="en-US"/>
          </a:p>
        </p:txBody>
      </p:sp>
      <p:sp>
        <p:nvSpPr>
          <p:cNvPr id="21" name="Object 20"/>
          <p:cNvSpPr/>
          <p:nvPr/>
        </p:nvSpPr>
        <p:spPr>
          <a:xfrm>
            <a:off x="2299835" y="4850822"/>
            <a:ext cx="3094542" cy="563739"/>
          </a:xfrm>
          <a:prstGeom prst="rect">
            <a:avLst/>
          </a:prstGeom>
          <a:noFill/>
        </p:spPr>
        <p:txBody>
          <a:bodyPr wrap="square" lIns="0" tIns="0" rIns="0" bIns="0" rtlCol="0" anchor="t"/>
          <a:lstStyle/>
          <a:p>
            <a:pPr algn="ctr">
              <a:lnSpc>
                <a:spcPts val="4440"/>
              </a:lnSpc>
              <a:buNone/>
            </a:pPr>
            <a:r>
              <a:rPr lang="en-US" sz="3750" dirty="0">
                <a:solidFill>
                  <a:srgbClr val="1B2F35">
                    <a:alpha val="90000"/>
                  </a:srgbClr>
                </a:solidFill>
                <a:latin typeface="Montserrat" panose="00000500000000000000" pitchFamily="2" charset="0"/>
                <a:ea typeface="Trocchi" pitchFamily="34" charset="-122"/>
                <a:cs typeface="Trocchi" pitchFamily="34" charset="-120"/>
              </a:rPr>
              <a:t>5</a:t>
            </a:r>
            <a:endParaRPr lang="en-US" dirty="0">
              <a:latin typeface="Montserrat" panose="00000500000000000000" pitchFamily="2" charset="0"/>
            </a:endParaRPr>
          </a:p>
        </p:txBody>
      </p:sp>
      <p:sp>
        <p:nvSpPr>
          <p:cNvPr id="22" name="Object 21"/>
          <p:cNvSpPr/>
          <p:nvPr/>
        </p:nvSpPr>
        <p:spPr>
          <a:xfrm>
            <a:off x="5791022" y="5017468"/>
            <a:ext cx="6356812" cy="213307"/>
          </a:xfrm>
          <a:prstGeom prst="rect">
            <a:avLst/>
          </a:prstGeom>
          <a:noFill/>
        </p:spPr>
        <p:txBody>
          <a:bodyPr wrap="square" lIns="0" tIns="0" rIns="0" bIns="0" rtlCol="0" anchor="t"/>
          <a:lstStyle/>
          <a:p>
            <a:pPr algn="l">
              <a:lnSpc>
                <a:spcPts val="1680"/>
              </a:lnSpc>
              <a:buNone/>
            </a:pPr>
            <a:r>
              <a:rPr lang="en-US" sz="1200" dirty="0">
                <a:solidFill>
                  <a:srgbClr val="1B2F35">
                    <a:alpha val="90000"/>
                  </a:srgbClr>
                </a:solidFill>
                <a:latin typeface="Montserrat" pitchFamily="34" charset="0"/>
                <a:ea typeface="Montserrat" pitchFamily="34" charset="-122"/>
                <a:cs typeface="Montserrat" pitchFamily="34" charset="-120"/>
              </a:rPr>
              <a:t>Real-time dashboard for alert visualization</a:t>
            </a:r>
            <a:endParaRPr lang="en-US" dirty="0"/>
          </a:p>
        </p:txBody>
      </p:sp>
      <p:pic>
        <p:nvPicPr>
          <p:cNvPr id="23" name="Object 22" descr="preencoded.png"/>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676647" y="5551687"/>
            <a:ext cx="2342564" cy="742764"/>
          </a:xfrm>
          <a:prstGeom prst="rect">
            <a:avLst/>
          </a:prstGeom>
        </p:spPr>
      </p:pic>
      <p:sp>
        <p:nvSpPr>
          <p:cNvPr id="24" name="Object 23"/>
          <p:cNvSpPr/>
          <p:nvPr/>
        </p:nvSpPr>
        <p:spPr>
          <a:xfrm>
            <a:off x="5208079" y="5523119"/>
            <a:ext cx="6504742" cy="0"/>
          </a:xfrm>
          <a:prstGeom prst="line">
            <a:avLst/>
          </a:prstGeom>
          <a:noFill/>
          <a:ln w="12700">
            <a:solidFill>
              <a:srgbClr val="000000"/>
            </a:solidFill>
            <a:prstDash val="solid"/>
            <a:miter lim="800000"/>
          </a:ln>
        </p:spPr>
        <p:txBody>
          <a:bodyPr/>
          <a:lstStyle/>
          <a:p>
            <a:endParaRPr lang="en-US"/>
          </a:p>
        </p:txBody>
      </p:sp>
      <p:sp>
        <p:nvSpPr>
          <p:cNvPr id="25" name="Object 24"/>
          <p:cNvSpPr/>
          <p:nvPr/>
        </p:nvSpPr>
        <p:spPr>
          <a:xfrm>
            <a:off x="2783951" y="5641199"/>
            <a:ext cx="2126270" cy="563739"/>
          </a:xfrm>
          <a:prstGeom prst="rect">
            <a:avLst/>
          </a:prstGeom>
          <a:noFill/>
        </p:spPr>
        <p:txBody>
          <a:bodyPr wrap="square" lIns="0" tIns="0" rIns="0" bIns="0" rtlCol="0" anchor="t"/>
          <a:lstStyle/>
          <a:p>
            <a:pPr algn="ctr">
              <a:lnSpc>
                <a:spcPts val="4440"/>
              </a:lnSpc>
              <a:buNone/>
            </a:pPr>
            <a:r>
              <a:rPr lang="en-US" sz="3750" dirty="0">
                <a:solidFill>
                  <a:srgbClr val="1B2F35">
                    <a:alpha val="90000"/>
                  </a:srgbClr>
                </a:solidFill>
                <a:latin typeface="Montserrat" panose="00000500000000000000" pitchFamily="2" charset="0"/>
                <a:ea typeface="Trocchi" pitchFamily="34" charset="-122"/>
                <a:cs typeface="Trocchi" pitchFamily="34" charset="-120"/>
              </a:rPr>
              <a:t>6</a:t>
            </a:r>
            <a:endParaRPr lang="en-US" dirty="0">
              <a:latin typeface="Montserrat" panose="00000500000000000000" pitchFamily="2" charset="0"/>
            </a:endParaRPr>
          </a:p>
        </p:txBody>
      </p:sp>
      <p:sp>
        <p:nvSpPr>
          <p:cNvPr id="26" name="Object 25"/>
          <p:cNvSpPr/>
          <p:nvPr/>
        </p:nvSpPr>
        <p:spPr>
          <a:xfrm>
            <a:off x="5350918" y="5807845"/>
            <a:ext cx="6840883" cy="213307"/>
          </a:xfrm>
          <a:prstGeom prst="rect">
            <a:avLst/>
          </a:prstGeom>
          <a:noFill/>
        </p:spPr>
        <p:txBody>
          <a:bodyPr wrap="square" lIns="0" tIns="0" rIns="0" bIns="0" rtlCol="0" anchor="t"/>
          <a:lstStyle/>
          <a:p>
            <a:pPr algn="l">
              <a:lnSpc>
                <a:spcPts val="1680"/>
              </a:lnSpc>
              <a:buNone/>
            </a:pPr>
            <a:r>
              <a:rPr lang="en-US" sz="1200" dirty="0">
                <a:solidFill>
                  <a:srgbClr val="1B2F35">
                    <a:alpha val="90000"/>
                  </a:srgbClr>
                </a:solidFill>
                <a:latin typeface="Montserrat" pitchFamily="34" charset="0"/>
                <a:ea typeface="Montserrat" pitchFamily="34" charset="-122"/>
                <a:cs typeface="Montserrat" pitchFamily="34" charset="-120"/>
              </a:rPr>
              <a:t>Integrated case management and investigation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0" y="362812"/>
            <a:ext cx="12188952" cy="509936"/>
          </a:xfrm>
          <a:prstGeom prst="rect">
            <a:avLst/>
          </a:prstGeom>
          <a:noFill/>
        </p:spPr>
        <p:txBody>
          <a:bodyPr wrap="square" lIns="0" tIns="0" rIns="0" bIns="0" rtlCol="0" anchor="t"/>
          <a:lstStyle/>
          <a:p>
            <a:pPr algn="ctr">
              <a:lnSpc>
                <a:spcPts val="4016"/>
              </a:lnSpc>
              <a:buNone/>
            </a:pPr>
            <a:r>
              <a:rPr lang="en-US" sz="3188" dirty="0">
                <a:solidFill>
                  <a:srgbClr val="2A2921"/>
                </a:solidFill>
                <a:latin typeface="Montserrat" pitchFamily="34" charset="0"/>
                <a:ea typeface="Montserrat" pitchFamily="34" charset="-122"/>
                <a:cs typeface="Montserrat" pitchFamily="34" charset="-120"/>
              </a:rPr>
              <a:t>Benefits and Conclusion</a:t>
            </a:r>
            <a:endParaRPr lang="en-US" dirty="0"/>
          </a:p>
        </p:txBody>
      </p:sp>
      <p:pic>
        <p:nvPicPr>
          <p:cNvPr id="3" name="Object 2"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22758" y="2278523"/>
            <a:ext cx="761810" cy="895126"/>
          </a:xfrm>
          <a:prstGeom prst="rect">
            <a:avLst/>
          </a:prstGeom>
        </p:spPr>
      </p:pic>
      <p:sp>
        <p:nvSpPr>
          <p:cNvPr id="4" name="Object 3"/>
          <p:cNvSpPr/>
          <p:nvPr/>
        </p:nvSpPr>
        <p:spPr>
          <a:xfrm>
            <a:off x="366621" y="3530749"/>
            <a:ext cx="2671095" cy="230328"/>
          </a:xfrm>
          <a:prstGeom prst="rect">
            <a:avLst/>
          </a:prstGeom>
          <a:noFill/>
        </p:spPr>
        <p:txBody>
          <a:bodyPr wrap="square" lIns="0" tIns="0" rIns="0" bIns="0" rtlCol="0" anchor="t"/>
          <a:lstStyle/>
          <a:p>
            <a:pPr algn="ctr">
              <a:lnSpc>
                <a:spcPts val="1814"/>
              </a:lnSpc>
              <a:buNone/>
            </a:pPr>
            <a:r>
              <a:rPr lang="en-US" sz="1440" dirty="0">
                <a:solidFill>
                  <a:srgbClr val="2A2921"/>
                </a:solidFill>
                <a:latin typeface="Montserrat" pitchFamily="34" charset="0"/>
                <a:ea typeface="Montserrat" pitchFamily="34" charset="-122"/>
                <a:cs typeface="Montserrat" pitchFamily="34" charset="-120"/>
              </a:rPr>
              <a:t>Mitigate fraud risks</a:t>
            </a:r>
            <a:endParaRPr lang="en-US" dirty="0"/>
          </a:p>
        </p:txBody>
      </p:sp>
      <p:sp>
        <p:nvSpPr>
          <p:cNvPr id="5" name="Object 4"/>
          <p:cNvSpPr/>
          <p:nvPr/>
        </p:nvSpPr>
        <p:spPr>
          <a:xfrm>
            <a:off x="366621" y="3846900"/>
            <a:ext cx="2671095" cy="853227"/>
          </a:xfrm>
          <a:prstGeom prst="rect">
            <a:avLst/>
          </a:prstGeom>
          <a:noFill/>
        </p:spPr>
        <p:txBody>
          <a:bodyPr wrap="square" lIns="0" tIns="0" rIns="0" bIns="0" rtlCol="0" anchor="t"/>
          <a:lstStyle/>
          <a:p>
            <a:pPr algn="ctr">
              <a:lnSpc>
                <a:spcPts val="1680"/>
              </a:lnSpc>
              <a:spcBef>
                <a:spcPts val="663"/>
              </a:spcBef>
              <a:buNone/>
            </a:pPr>
            <a:r>
              <a:rPr lang="en-US" sz="1200" dirty="0">
                <a:solidFill>
                  <a:srgbClr val="5A5A4C"/>
                </a:solidFill>
                <a:latin typeface="Montserrat" pitchFamily="34" charset="0"/>
                <a:ea typeface="Montserrat" pitchFamily="34" charset="-122"/>
                <a:cs typeface="Montserrat" pitchFamily="34" charset="-120"/>
              </a:rPr>
              <a:t>Real-time fraud detection proactively identifies suspicious transactions, reducing financial losses.</a:t>
            </a:r>
            <a:endParaRPr lang="en-US" dirty="0"/>
          </a:p>
        </p:txBody>
      </p:sp>
      <p:pic>
        <p:nvPicPr>
          <p:cNvPr id="6" name="Object 5"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72413" y="2267363"/>
            <a:ext cx="1104624" cy="923694"/>
          </a:xfrm>
          <a:prstGeom prst="rect">
            <a:avLst/>
          </a:prstGeom>
        </p:spPr>
      </p:pic>
      <p:sp>
        <p:nvSpPr>
          <p:cNvPr id="7" name="Object 6"/>
          <p:cNvSpPr/>
          <p:nvPr/>
        </p:nvSpPr>
        <p:spPr>
          <a:xfrm>
            <a:off x="3321013" y="3530749"/>
            <a:ext cx="2618720" cy="230328"/>
          </a:xfrm>
          <a:prstGeom prst="rect">
            <a:avLst/>
          </a:prstGeom>
          <a:noFill/>
        </p:spPr>
        <p:txBody>
          <a:bodyPr wrap="square" lIns="0" tIns="0" rIns="0" bIns="0" rtlCol="0" anchor="t"/>
          <a:lstStyle/>
          <a:p>
            <a:pPr algn="ctr">
              <a:lnSpc>
                <a:spcPts val="1814"/>
              </a:lnSpc>
              <a:buNone/>
            </a:pPr>
            <a:r>
              <a:rPr lang="en-US" sz="1440" dirty="0">
                <a:solidFill>
                  <a:srgbClr val="2A2921"/>
                </a:solidFill>
                <a:latin typeface="Montserrat" pitchFamily="34" charset="0"/>
                <a:ea typeface="Montserrat" pitchFamily="34" charset="-122"/>
                <a:cs typeface="Montserrat" pitchFamily="34" charset="-120"/>
              </a:rPr>
              <a:t>Enhance customer trust</a:t>
            </a:r>
            <a:endParaRPr lang="en-US" dirty="0"/>
          </a:p>
        </p:txBody>
      </p:sp>
      <p:sp>
        <p:nvSpPr>
          <p:cNvPr id="8" name="Object 7"/>
          <p:cNvSpPr/>
          <p:nvPr/>
        </p:nvSpPr>
        <p:spPr>
          <a:xfrm>
            <a:off x="3321013" y="3846900"/>
            <a:ext cx="2618720" cy="853227"/>
          </a:xfrm>
          <a:prstGeom prst="rect">
            <a:avLst/>
          </a:prstGeom>
          <a:noFill/>
        </p:spPr>
        <p:txBody>
          <a:bodyPr wrap="square" lIns="0" tIns="0" rIns="0" bIns="0" rtlCol="0" anchor="t"/>
          <a:lstStyle/>
          <a:p>
            <a:pPr algn="ctr">
              <a:lnSpc>
                <a:spcPts val="1680"/>
              </a:lnSpc>
              <a:spcBef>
                <a:spcPts val="663"/>
              </a:spcBef>
              <a:buNone/>
            </a:pPr>
            <a:r>
              <a:rPr lang="en-US" sz="1200" dirty="0">
                <a:solidFill>
                  <a:srgbClr val="5A5A4C"/>
                </a:solidFill>
                <a:latin typeface="Montserrat" pitchFamily="34" charset="0"/>
                <a:ea typeface="Montserrat" pitchFamily="34" charset="-122"/>
                <a:cs typeface="Montserrat" pitchFamily="34" charset="-120"/>
              </a:rPr>
              <a:t>Robust fraud prevention measures instill confidence in customers, fostering long-term loyalty.</a:t>
            </a:r>
            <a:endParaRPr lang="en-US" dirty="0"/>
          </a:p>
        </p:txBody>
      </p:sp>
      <p:pic>
        <p:nvPicPr>
          <p:cNvPr id="9" name="Object 8"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145691" y="2166877"/>
            <a:ext cx="818945" cy="1095101"/>
          </a:xfrm>
          <a:prstGeom prst="rect">
            <a:avLst/>
          </a:prstGeom>
        </p:spPr>
      </p:pic>
      <p:sp>
        <p:nvSpPr>
          <p:cNvPr id="10" name="Object 9"/>
          <p:cNvSpPr/>
          <p:nvPr/>
        </p:nvSpPr>
        <p:spPr>
          <a:xfrm>
            <a:off x="6343492" y="3530749"/>
            <a:ext cx="2430172" cy="230328"/>
          </a:xfrm>
          <a:prstGeom prst="rect">
            <a:avLst/>
          </a:prstGeom>
          <a:noFill/>
        </p:spPr>
        <p:txBody>
          <a:bodyPr wrap="square" lIns="0" tIns="0" rIns="0" bIns="0" rtlCol="0" anchor="t"/>
          <a:lstStyle/>
          <a:p>
            <a:pPr algn="ctr">
              <a:lnSpc>
                <a:spcPts val="1814"/>
              </a:lnSpc>
              <a:buNone/>
            </a:pPr>
            <a:r>
              <a:rPr lang="en-US" sz="1440" dirty="0">
                <a:solidFill>
                  <a:srgbClr val="2A2921"/>
                </a:solidFill>
                <a:latin typeface="Montserrat" pitchFamily="34" charset="0"/>
                <a:ea typeface="Montserrat" pitchFamily="34" charset="-122"/>
                <a:cs typeface="Montserrat" pitchFamily="34" charset="-120"/>
              </a:rPr>
              <a:t>Ensure compliance</a:t>
            </a:r>
            <a:endParaRPr lang="en-US" dirty="0"/>
          </a:p>
        </p:txBody>
      </p:sp>
      <p:sp>
        <p:nvSpPr>
          <p:cNvPr id="11" name="Object 10"/>
          <p:cNvSpPr/>
          <p:nvPr/>
        </p:nvSpPr>
        <p:spPr>
          <a:xfrm>
            <a:off x="6343492" y="3846900"/>
            <a:ext cx="2430172" cy="853227"/>
          </a:xfrm>
          <a:prstGeom prst="rect">
            <a:avLst/>
          </a:prstGeom>
          <a:noFill/>
        </p:spPr>
        <p:txBody>
          <a:bodyPr wrap="square" lIns="0" tIns="0" rIns="0" bIns="0" rtlCol="0" anchor="t"/>
          <a:lstStyle/>
          <a:p>
            <a:pPr algn="ctr">
              <a:lnSpc>
                <a:spcPts val="1680"/>
              </a:lnSpc>
              <a:spcBef>
                <a:spcPts val="663"/>
              </a:spcBef>
              <a:buNone/>
            </a:pPr>
            <a:r>
              <a:rPr lang="en-US" sz="1200" dirty="0">
                <a:solidFill>
                  <a:srgbClr val="5A5A4C"/>
                </a:solidFill>
                <a:latin typeface="Montserrat" pitchFamily="34" charset="0"/>
                <a:ea typeface="Montserrat" pitchFamily="34" charset="-122"/>
                <a:cs typeface="Montserrat" pitchFamily="34" charset="-120"/>
              </a:rPr>
              <a:t>Automated fraud detection helps banks comply with regulatory requirements and avoid penalties.</a:t>
            </a:r>
            <a:endParaRPr lang="en-US" dirty="0"/>
          </a:p>
        </p:txBody>
      </p:sp>
      <p:pic>
        <p:nvPicPr>
          <p:cNvPr id="12" name="Object 11" descr="preencoded.png"/>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62736" y="2401272"/>
            <a:ext cx="837990" cy="657061"/>
          </a:xfrm>
          <a:prstGeom prst="rect">
            <a:avLst/>
          </a:prstGeom>
        </p:spPr>
      </p:pic>
      <p:sp>
        <p:nvSpPr>
          <p:cNvPr id="13" name="Object 12"/>
          <p:cNvSpPr/>
          <p:nvPr/>
        </p:nvSpPr>
        <p:spPr>
          <a:xfrm>
            <a:off x="9229798" y="3530749"/>
            <a:ext cx="2513971" cy="230328"/>
          </a:xfrm>
          <a:prstGeom prst="rect">
            <a:avLst/>
          </a:prstGeom>
          <a:noFill/>
        </p:spPr>
        <p:txBody>
          <a:bodyPr wrap="square" lIns="0" tIns="0" rIns="0" bIns="0" rtlCol="0" anchor="t"/>
          <a:lstStyle/>
          <a:p>
            <a:pPr algn="ctr">
              <a:lnSpc>
                <a:spcPts val="1814"/>
              </a:lnSpc>
              <a:buNone/>
            </a:pPr>
            <a:r>
              <a:rPr lang="en-US" sz="1440" dirty="0">
                <a:solidFill>
                  <a:srgbClr val="2A2921"/>
                </a:solidFill>
                <a:latin typeface="Montserrat" pitchFamily="34" charset="0"/>
                <a:ea typeface="Montserrat" pitchFamily="34" charset="-122"/>
                <a:cs typeface="Montserrat" pitchFamily="34" charset="-120"/>
              </a:rPr>
              <a:t>Protect financial assets</a:t>
            </a:r>
            <a:endParaRPr lang="en-US" dirty="0"/>
          </a:p>
        </p:txBody>
      </p:sp>
      <p:sp>
        <p:nvSpPr>
          <p:cNvPr id="14" name="Object 13"/>
          <p:cNvSpPr/>
          <p:nvPr/>
        </p:nvSpPr>
        <p:spPr>
          <a:xfrm>
            <a:off x="9229798" y="3846900"/>
            <a:ext cx="2513971" cy="853227"/>
          </a:xfrm>
          <a:prstGeom prst="rect">
            <a:avLst/>
          </a:prstGeom>
          <a:noFill/>
        </p:spPr>
        <p:txBody>
          <a:bodyPr wrap="square" lIns="0" tIns="0" rIns="0" bIns="0" rtlCol="0" anchor="t"/>
          <a:lstStyle/>
          <a:p>
            <a:pPr algn="ctr">
              <a:lnSpc>
                <a:spcPts val="1680"/>
              </a:lnSpc>
              <a:spcBef>
                <a:spcPts val="663"/>
              </a:spcBef>
              <a:buNone/>
            </a:pPr>
            <a:r>
              <a:rPr lang="en-US" sz="1200" dirty="0">
                <a:solidFill>
                  <a:srgbClr val="5A5A4C"/>
                </a:solidFill>
                <a:latin typeface="Montserrat" pitchFamily="34" charset="0"/>
                <a:ea typeface="Montserrat" pitchFamily="34" charset="-122"/>
                <a:cs typeface="Montserrat" pitchFamily="34" charset="-120"/>
              </a:rPr>
              <a:t>By detecting and preventing fraud, the solution safeguards the bank's financial resources and reputation.</a:t>
            </a:r>
            <a:endParaRPr lang="en-US" dirty="0"/>
          </a:p>
        </p:txBody>
      </p:sp>
      <p:sp>
        <p:nvSpPr>
          <p:cNvPr id="15" name="Object 14"/>
          <p:cNvSpPr/>
          <p:nvPr/>
        </p:nvSpPr>
        <p:spPr>
          <a:xfrm>
            <a:off x="0" y="5637390"/>
            <a:ext cx="12188952" cy="1218895"/>
          </a:xfrm>
          <a:prstGeom prst="rect">
            <a:avLst/>
          </a:prstGeom>
          <a:solidFill>
            <a:srgbClr val="F0B356"/>
          </a:solidFill>
        </p:spPr>
        <p:txBody>
          <a:bodyPr/>
          <a:lstStyle/>
          <a:p>
            <a:endParaRPr lang="en-US"/>
          </a:p>
        </p:txBody>
      </p:sp>
      <p:sp>
        <p:nvSpPr>
          <p:cNvPr id="16" name="Object 15"/>
          <p:cNvSpPr/>
          <p:nvPr/>
        </p:nvSpPr>
        <p:spPr>
          <a:xfrm>
            <a:off x="899983" y="5954374"/>
            <a:ext cx="10388986" cy="575880"/>
          </a:xfrm>
          <a:prstGeom prst="rect">
            <a:avLst/>
          </a:prstGeom>
          <a:noFill/>
        </p:spPr>
        <p:txBody>
          <a:bodyPr wrap="square" lIns="0" tIns="0" rIns="0" bIns="0" rtlCol="0" anchor="t"/>
          <a:lstStyle/>
          <a:p>
            <a:pPr algn="ctr">
              <a:lnSpc>
                <a:spcPts val="2268"/>
              </a:lnSpc>
              <a:buNone/>
            </a:pPr>
            <a:r>
              <a:rPr lang="en-US" sz="1800" dirty="0">
                <a:solidFill>
                  <a:srgbClr val="2A2921"/>
                </a:solidFill>
                <a:latin typeface="Montserrat" pitchFamily="34" charset="0"/>
                <a:ea typeface="Montserrat" pitchFamily="34" charset="-122"/>
                <a:cs typeface="Montserrat" pitchFamily="34" charset="-120"/>
              </a:rPr>
              <a:t>Implementing real-time fraud detection is crucial for global banks to safeguard their operations, customers, and assets in today's ever-evolving threat landscape.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843</TotalTime>
  <Words>943</Words>
  <Application>Microsoft Office PowerPoint</Application>
  <PresentationFormat>Widescreen</PresentationFormat>
  <Paragraphs>80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Montserrat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Beautiful.ai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Fraud Detection for Global Banks</dc:title>
  <dc:subject>Real-time Fraud Detection for Global Banks</dc:subject>
  <dc:creator>Shan Deals</dc:creator>
  <cp:lastModifiedBy>shanthibooshan subramanian</cp:lastModifiedBy>
  <cp:revision>12</cp:revision>
  <dcterms:created xsi:type="dcterms:W3CDTF">2024-05-17T18:15:51Z</dcterms:created>
  <dcterms:modified xsi:type="dcterms:W3CDTF">2024-05-20T00:17:28Z</dcterms:modified>
</cp:coreProperties>
</file>