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1" r:id="rId4"/>
    <p:sldId id="259" r:id="rId5"/>
    <p:sldId id="260" r:id="rId6"/>
    <p:sldId id="312" r:id="rId7"/>
    <p:sldId id="261" r:id="rId8"/>
    <p:sldId id="313" r:id="rId9"/>
    <p:sldId id="314" r:id="rId10"/>
    <p:sldId id="315" r:id="rId11"/>
    <p:sldId id="316" r:id="rId12"/>
    <p:sldId id="31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6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F3F706-E92C-4C02-AFC9-812F3C45F706}"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6E5CA-6F8B-4A43-AE22-EDA2502ED6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3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3F706-E92C-4C02-AFC9-812F3C45F706}"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275222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3F706-E92C-4C02-AFC9-812F3C45F706}"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377739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3F706-E92C-4C02-AFC9-812F3C45F706}"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113938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3F706-E92C-4C02-AFC9-812F3C45F706}"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56E5CA-6F8B-4A43-AE22-EDA2502ED6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26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3F706-E92C-4C02-AFC9-812F3C45F706}"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13358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F3F706-E92C-4C02-AFC9-812F3C45F706}"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103298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3F706-E92C-4C02-AFC9-812F3C45F706}"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10415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F3F706-E92C-4C02-AFC9-812F3C45F706}" type="datetimeFigureOut">
              <a:rPr lang="en-IN" smtClean="0"/>
              <a:t>20-02-2024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264123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F3F706-E92C-4C02-AFC9-812F3C45F706}" type="datetimeFigureOut">
              <a:rPr lang="en-IN" smtClean="0"/>
              <a:t>20-02-2024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56E5CA-6F8B-4A43-AE22-EDA2502ED6E4}" type="slidenum">
              <a:rPr lang="en-IN" smtClean="0"/>
              <a:t>‹#›</a:t>
            </a:fld>
            <a:endParaRPr lang="en-IN"/>
          </a:p>
        </p:txBody>
      </p:sp>
    </p:spTree>
    <p:extLst>
      <p:ext uri="{BB962C8B-B14F-4D97-AF65-F5344CB8AC3E}">
        <p14:creationId xmlns:p14="http://schemas.microsoft.com/office/powerpoint/2010/main" val="128365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3F706-E92C-4C02-AFC9-812F3C45F706}"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56E5CA-6F8B-4A43-AE22-EDA2502ED6E4}" type="slidenum">
              <a:rPr lang="en-IN" smtClean="0"/>
              <a:t>‹#›</a:t>
            </a:fld>
            <a:endParaRPr lang="en-IN"/>
          </a:p>
        </p:txBody>
      </p:sp>
    </p:spTree>
    <p:extLst>
      <p:ext uri="{BB962C8B-B14F-4D97-AF65-F5344CB8AC3E}">
        <p14:creationId xmlns:p14="http://schemas.microsoft.com/office/powerpoint/2010/main" val="426929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F3F706-E92C-4C02-AFC9-812F3C45F706}" type="datetimeFigureOut">
              <a:rPr lang="en-IN" smtClean="0"/>
              <a:t>20-02-2024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56E5CA-6F8B-4A43-AE22-EDA2502ED6E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172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6E60-54A6-24BD-F541-F525DBC97D87}"/>
              </a:ext>
            </a:extLst>
          </p:cNvPr>
          <p:cNvSpPr>
            <a:spLocks noGrp="1"/>
          </p:cNvSpPr>
          <p:nvPr>
            <p:ph type="ctrTitle"/>
          </p:nvPr>
        </p:nvSpPr>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Phishing Detection System Through Hybrid Machine Learning Based on URL</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43D6B7-48E7-1CF1-7BFF-3A32F06E37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570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9212-8F3F-C627-B65D-E3FF7D77FA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82058C-7CC6-2F55-DCA4-91AC2981BCCF}"/>
              </a:ext>
            </a:extLst>
          </p:cNvPr>
          <p:cNvSpPr>
            <a:spLocks noGrp="1"/>
          </p:cNvSpPr>
          <p:nvPr>
            <p:ph idx="1"/>
          </p:nvPr>
        </p:nvSpPr>
        <p:spPr/>
        <p:txBody>
          <a:bodyPr/>
          <a:lstStyle/>
          <a:p>
            <a:r>
              <a:rPr lang="en-US" dirty="0"/>
              <a:t>A URL-based analysis of WWW structure and dynamics,</a:t>
            </a:r>
          </a:p>
          <a:p>
            <a:r>
              <a:rPr lang="en-US" b="0" i="0" dirty="0">
                <a:solidFill>
                  <a:srgbClr val="333333"/>
                </a:solidFill>
                <a:effectLst/>
                <a:latin typeface="HelveticaNeue Regular"/>
              </a:rPr>
              <a:t>We begin by examining the lifetime of URLs and find that in contrast to early studies, the set of URLs visited is highly dynamic and well-modeled by a gamma distribution. Next, we analyze URL-traversal patterns and find that browsing behaviors differ substantially from hyperlink connectivity. One consequence of this is that the structure of the Web that is derived from hyperlink connectivity does not extend directly to actual user behavior. Finally, we consider the commonly used path and query portions of URLs and highlight their characteristics when used by different website genres. These semantic differences suggest that URL structure can broadly classify the kind of resource that a URL references. Our analyses lead to a set of proposed enhancements to the URL standard that would improve Web manageability and transparency and make a step toward the semantic web.</a:t>
            </a:r>
            <a:endParaRPr lang="en-IN" dirty="0"/>
          </a:p>
          <a:p>
            <a:endParaRPr lang="en-IN" dirty="0"/>
          </a:p>
        </p:txBody>
      </p:sp>
    </p:spTree>
    <p:extLst>
      <p:ext uri="{BB962C8B-B14F-4D97-AF65-F5344CB8AC3E}">
        <p14:creationId xmlns:p14="http://schemas.microsoft.com/office/powerpoint/2010/main" val="99303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9546-FB4E-70A2-FD2B-28E59AC9077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C0F39FE8-6395-E797-4826-DB3E0D6E2587}"/>
              </a:ext>
            </a:extLst>
          </p:cNvPr>
          <p:cNvSpPr>
            <a:spLocks noGrp="1"/>
          </p:cNvSpPr>
          <p:nvPr>
            <p:ph idx="1"/>
          </p:nvPr>
        </p:nvSpPr>
        <p:spPr/>
        <p:txBody>
          <a:bodyPr/>
          <a:lstStyle/>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study uses a extension approach for phishing and URL detection and has an 85% accuracy rate; how ever, in recently, several automatic phishing detection mechanisms have been proposed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Existing method shortened URL features for the detection process, has 92% accuracy. Delta Phish is a phishing-detection mechanism. It uses several URL features to train supervised predictive models, and its accuracy rate is higher than 70%.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Existing method  proposes a Phish-Safe detection mechanism to detect malicious websites. This study used SVM and naive Bayes as a supervised-based machine learning approaches for phishing detection and achieved 90% 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05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C77E-615E-9BDF-173B-48CBE059EFE6}"/>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2615A80-1735-3870-AF93-640A08E58807}"/>
              </a:ext>
            </a:extLst>
          </p:cNvPr>
          <p:cNvSpPr>
            <a:spLocks noGrp="1"/>
          </p:cNvSpPr>
          <p:nvPr>
            <p:ph idx="1"/>
          </p:nvPr>
        </p:nvSpPr>
        <p:spPr/>
        <p:txBody>
          <a:bodyPr/>
          <a:lstStyle/>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Phishing URL-based cyberattack detection is proposed in this study to prevent crime and protect people’s privacy.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dataset consists of 11000+ phishing URL attributes that help classify phishing URLs based on these attributes.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Machine learning models have been applied, such as decision tree (DT), linear regression (LR), naive Bayes (NB), random forest (RF), gradient boosting machine (GBM), support vector classifier (SVC), K-Neighbors classifier (KNN), and the proposed hybrid model (LR+SVC+DT) LSD with soft and hard voting, which can accurately classify the threats of phishing URLs.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proposed method we extent new method with cat boost classifier to improve accuracy.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826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2369-9EE0-F643-BE46-1471C856E9B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4125E54-8EBF-7A37-BF9C-672F39B23BF0}"/>
              </a:ext>
            </a:extLst>
          </p:cNvPr>
          <p:cNvSpPr>
            <a:spLocks noGrp="1"/>
          </p:cNvSpPr>
          <p:nvPr>
            <p:ph idx="1"/>
          </p:nvPr>
        </p:nvSpPr>
        <p:spPr/>
        <p:txBody>
          <a:bodyPr>
            <a:normAutofit lnSpcReduction="10000"/>
          </a:bodyPr>
          <a:lstStyle/>
          <a:p>
            <a:r>
              <a:rPr lang="en-IN" sz="2000" dirty="0">
                <a:latin typeface="Times New Roman" panose="02020603050405020304" pitchFamily="18" charset="0"/>
                <a:cs typeface="Times New Roman" panose="02020603050405020304" pitchFamily="18" charset="0"/>
              </a:rPr>
              <a:t>[1] N. Z. Harun, N. Jaffar, and P. S. J. </a:t>
            </a:r>
            <a:r>
              <a:rPr lang="en-IN" sz="2000" dirty="0" err="1">
                <a:latin typeface="Times New Roman" panose="02020603050405020304" pitchFamily="18" charset="0"/>
                <a:cs typeface="Times New Roman" panose="02020603050405020304" pitchFamily="18" charset="0"/>
              </a:rPr>
              <a:t>Kassim</a:t>
            </a:r>
            <a:r>
              <a:rPr lang="en-IN" sz="2000" dirty="0">
                <a:latin typeface="Times New Roman" panose="02020603050405020304" pitchFamily="18" charset="0"/>
                <a:cs typeface="Times New Roman" panose="02020603050405020304" pitchFamily="18" charset="0"/>
              </a:rPr>
              <a:t>, ‘‘Physical attributes significant in preserving the social sustainability of the traditional </a:t>
            </a:r>
            <a:r>
              <a:rPr lang="en-IN" sz="2000" dirty="0" err="1">
                <a:latin typeface="Times New Roman" panose="02020603050405020304" pitchFamily="18" charset="0"/>
                <a:cs typeface="Times New Roman" panose="02020603050405020304" pitchFamily="18" charset="0"/>
              </a:rPr>
              <a:t>malay</a:t>
            </a:r>
            <a:r>
              <a:rPr lang="en-IN" sz="2000" dirty="0">
                <a:latin typeface="Times New Roman" panose="02020603050405020304" pitchFamily="18" charset="0"/>
                <a:cs typeface="Times New Roman" panose="02020603050405020304" pitchFamily="18" charset="0"/>
              </a:rPr>
              <a:t> settlement,’’ in Reframing the Vernacular: Politics, Semiotics, and Representation. Springer, 2020, pp. 225–238. </a:t>
            </a:r>
          </a:p>
          <a:p>
            <a:r>
              <a:rPr lang="en-IN" sz="2000" dirty="0">
                <a:latin typeface="Times New Roman" panose="02020603050405020304" pitchFamily="18" charset="0"/>
                <a:cs typeface="Times New Roman" panose="02020603050405020304" pitchFamily="18" charset="0"/>
              </a:rPr>
              <a:t>[2] D. M. </a:t>
            </a:r>
            <a:r>
              <a:rPr lang="en-IN" sz="2000" dirty="0" err="1">
                <a:latin typeface="Times New Roman" panose="02020603050405020304" pitchFamily="18" charset="0"/>
                <a:cs typeface="Times New Roman" panose="02020603050405020304" pitchFamily="18" charset="0"/>
              </a:rPr>
              <a:t>Divakaran</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Oest</a:t>
            </a:r>
            <a:r>
              <a:rPr lang="en-IN" sz="2000" dirty="0">
                <a:latin typeface="Times New Roman" panose="02020603050405020304" pitchFamily="18" charset="0"/>
                <a:cs typeface="Times New Roman" panose="02020603050405020304" pitchFamily="18" charset="0"/>
              </a:rPr>
              <a:t>, ‘‘Phishing detection leveraging machine learning and deep learning: A review,’’ 2022, arXiv:2205.07411. </a:t>
            </a:r>
          </a:p>
          <a:p>
            <a:r>
              <a:rPr lang="en-IN" sz="2000" dirty="0">
                <a:latin typeface="Times New Roman" panose="02020603050405020304" pitchFamily="18" charset="0"/>
                <a:cs typeface="Times New Roman" panose="02020603050405020304" pitchFamily="18" charset="0"/>
              </a:rPr>
              <a:t>[3] A.Akanchha,‘‘Exploringarobustmachinelearningclassifierfordetecting phishing domains using SSL certificates,’’ Fac.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Sci., Dalhousie Univ., Halifax, NS, Canada, Tech. Rep. 10222/78875, 2020.</a:t>
            </a:r>
          </a:p>
          <a:p>
            <a:r>
              <a:rPr lang="en-IN" sz="2000" dirty="0">
                <a:latin typeface="Times New Roman" panose="02020603050405020304" pitchFamily="18" charset="0"/>
                <a:cs typeface="Times New Roman" panose="02020603050405020304" pitchFamily="18" charset="0"/>
              </a:rPr>
              <a:t> [4] H. Shahriar and S. </a:t>
            </a:r>
            <a:r>
              <a:rPr lang="en-IN" sz="2000" dirty="0" err="1">
                <a:latin typeface="Times New Roman" panose="02020603050405020304" pitchFamily="18" charset="0"/>
                <a:cs typeface="Times New Roman" panose="02020603050405020304" pitchFamily="18" charset="0"/>
              </a:rPr>
              <a:t>Nimmagadda</a:t>
            </a:r>
            <a:r>
              <a:rPr lang="en-IN" sz="2000" dirty="0">
                <a:latin typeface="Times New Roman" panose="02020603050405020304" pitchFamily="18" charset="0"/>
                <a:cs typeface="Times New Roman" panose="02020603050405020304" pitchFamily="18" charset="0"/>
              </a:rPr>
              <a:t>, ‘‘Network intrusion detection for TCP/IP packets with machine learning techniques,’’ in Machine Intel </a:t>
            </a:r>
            <a:r>
              <a:rPr lang="en-IN" sz="2000" dirty="0" err="1">
                <a:latin typeface="Times New Roman" panose="02020603050405020304" pitchFamily="18" charset="0"/>
                <a:cs typeface="Times New Roman" panose="02020603050405020304" pitchFamily="18" charset="0"/>
              </a:rPr>
              <a:t>ligence</a:t>
            </a:r>
            <a:r>
              <a:rPr lang="en-IN" sz="2000" dirty="0">
                <a:latin typeface="Times New Roman" panose="02020603050405020304" pitchFamily="18" charset="0"/>
                <a:cs typeface="Times New Roman" panose="02020603050405020304" pitchFamily="18" charset="0"/>
              </a:rPr>
              <a:t> and Big Data Analytics for Cybersecurity Applications. Cham, Switzerland: Springer, 2020, pp. 231–247. </a:t>
            </a:r>
          </a:p>
          <a:p>
            <a:r>
              <a:rPr lang="en-IN" sz="2000" dirty="0">
                <a:latin typeface="Times New Roman" panose="02020603050405020304" pitchFamily="18" charset="0"/>
                <a:cs typeface="Times New Roman" panose="02020603050405020304" pitchFamily="18" charset="0"/>
              </a:rPr>
              <a:t>[5] J. Kline, E. Oakes, and P. Barford, ‘‘A URL-based analysis of WWW structure and dynamics,’’ in Proc. </a:t>
            </a:r>
            <a:r>
              <a:rPr lang="en-IN" sz="2000" dirty="0" err="1">
                <a:latin typeface="Times New Roman" panose="02020603050405020304" pitchFamily="18" charset="0"/>
                <a:cs typeface="Times New Roman" panose="02020603050405020304" pitchFamily="18" charset="0"/>
              </a:rPr>
              <a:t>Netw</a:t>
            </a:r>
            <a:r>
              <a:rPr lang="en-IN" sz="2000" dirty="0">
                <a:latin typeface="Times New Roman" panose="02020603050405020304" pitchFamily="18" charset="0"/>
                <a:cs typeface="Times New Roman" panose="02020603050405020304" pitchFamily="18" charset="0"/>
              </a:rPr>
              <a:t>. Traffic Meas. Anal. Conf. (TMA), Jun. 2019, p. 800.</a:t>
            </a:r>
          </a:p>
        </p:txBody>
      </p:sp>
    </p:spTree>
    <p:extLst>
      <p:ext uri="{BB962C8B-B14F-4D97-AF65-F5344CB8AC3E}">
        <p14:creationId xmlns:p14="http://schemas.microsoft.com/office/powerpoint/2010/main" val="100784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7C6A-3B87-63E6-51FF-6E53C0B28322}"/>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059C8B6-4CD1-DAA0-C3C0-0E4969C4CDC8}"/>
              </a:ext>
            </a:extLst>
          </p:cNvPr>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Currently, numerous types of cybercrime are organized through the internet. Hence, this study mainly focuses on phishing attacks. Although phishing was first used in 1996, it has become the most severe and dangerous cybercrime on the internet. Phishing utilizes email distortion as its underlying mechanism for tricky correspondences, followed by mock sites, to obtain the required data from people in question. Different studies have presented their work on the precaution, identification, and knowledge of phishing attacks; however, there is currently no complete and proper solution for frustrating them. </a:t>
            </a:r>
          </a:p>
          <a:p>
            <a:r>
              <a:rPr lang="en-US" sz="1800" dirty="0">
                <a:latin typeface="Times New Roman" panose="02020603050405020304" pitchFamily="18" charset="0"/>
                <a:cs typeface="Times New Roman" panose="02020603050405020304" pitchFamily="18" charset="0"/>
              </a:rPr>
              <a:t>Therefore, machine learning plays a vital role in defending against cybercrimes involving phishing attacks. The proposed study is based on the phishing URL-based dataset extracted from the famous dataset repository, which consists of phishing and legitimate URL attributes collected from 11000+ website datasets in vector form. After preprocessing, many machine learning algorithms have been applied and designed to prevent phishing URLs and provide protection to the user. </a:t>
            </a:r>
          </a:p>
          <a:p>
            <a:r>
              <a:rPr lang="en-US" sz="1800" dirty="0">
                <a:latin typeface="Times New Roman" panose="02020603050405020304" pitchFamily="18" charset="0"/>
                <a:cs typeface="Times New Roman" panose="02020603050405020304" pitchFamily="18" charset="0"/>
              </a:rPr>
              <a:t>This study uses machine learning models such as decision tree (DT),linear regression (LR), random forest (RF), naive Bayes (NB), gradient boosting classifier (GBM), K-neighbors classifier (KNN), support vector classifier (SVC), and proposed hybrid LSD model, which is a combination of logistic regression, support vector machine, and decision tree (LR+SVC+DT) with soft and hard voting, to defend against phishing attacks with high accuracy and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57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2318-8D74-C3BB-51FE-5006DE619CB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CE356C00-0082-620F-F43A-CF3AB5DE4655}"/>
              </a:ext>
            </a:extLst>
          </p:cNvPr>
          <p:cNvGraphicFramePr>
            <a:graphicFrameLocks noGrp="1"/>
          </p:cNvGraphicFramePr>
          <p:nvPr>
            <p:ph idx="1"/>
            <p:extLst>
              <p:ext uri="{D42A27DB-BD31-4B8C-83A1-F6EECF244321}">
                <p14:modId xmlns:p14="http://schemas.microsoft.com/office/powerpoint/2010/main" val="4005880292"/>
              </p:ext>
            </p:extLst>
          </p:nvPr>
        </p:nvGraphicFramePr>
        <p:xfrm>
          <a:off x="1096962" y="1846263"/>
          <a:ext cx="10333036" cy="4902623"/>
        </p:xfrm>
        <a:graphic>
          <a:graphicData uri="http://schemas.openxmlformats.org/drawingml/2006/table">
            <a:tbl>
              <a:tblPr firstRow="1" bandRow="1">
                <a:tableStyleId>{5C22544A-7EE6-4342-B048-85BDC9FD1C3A}</a:tableStyleId>
              </a:tblPr>
              <a:tblGrid>
                <a:gridCol w="2583259">
                  <a:extLst>
                    <a:ext uri="{9D8B030D-6E8A-4147-A177-3AD203B41FA5}">
                      <a16:colId xmlns:a16="http://schemas.microsoft.com/office/drawing/2014/main" val="3053013845"/>
                    </a:ext>
                  </a:extLst>
                </a:gridCol>
                <a:gridCol w="2583259">
                  <a:extLst>
                    <a:ext uri="{9D8B030D-6E8A-4147-A177-3AD203B41FA5}">
                      <a16:colId xmlns:a16="http://schemas.microsoft.com/office/drawing/2014/main" val="2742357723"/>
                    </a:ext>
                  </a:extLst>
                </a:gridCol>
                <a:gridCol w="2583259">
                  <a:extLst>
                    <a:ext uri="{9D8B030D-6E8A-4147-A177-3AD203B41FA5}">
                      <a16:colId xmlns:a16="http://schemas.microsoft.com/office/drawing/2014/main" val="3395192550"/>
                    </a:ext>
                  </a:extLst>
                </a:gridCol>
                <a:gridCol w="2583259">
                  <a:extLst>
                    <a:ext uri="{9D8B030D-6E8A-4147-A177-3AD203B41FA5}">
                      <a16:colId xmlns:a16="http://schemas.microsoft.com/office/drawing/2014/main" val="2446329231"/>
                    </a:ext>
                  </a:extLst>
                </a:gridCol>
              </a:tblGrid>
              <a:tr h="334116">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Method used</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560613480"/>
                  </a:ext>
                </a:extLst>
              </a:tr>
              <a:tr h="1336463">
                <a:tc>
                  <a:txBody>
                    <a:bodyPr/>
                    <a:lstStyle/>
                    <a:p>
                      <a:r>
                        <a:rPr lang="en-IN" dirty="0" err="1"/>
                        <a:t>A.Akanchha</a:t>
                      </a:r>
                      <a:r>
                        <a:rPr lang="en-IN" dirty="0"/>
                        <a:t>,</a:t>
                      </a:r>
                    </a:p>
                  </a:txBody>
                  <a:tcPr/>
                </a:tc>
                <a:tc>
                  <a:txBody>
                    <a:bodyPr/>
                    <a:lstStyle/>
                    <a:p>
                      <a:r>
                        <a:rPr lang="en-US" dirty="0" err="1"/>
                        <a:t>Exploringarobustmachinelearningclassifierfordetecting</a:t>
                      </a:r>
                      <a:r>
                        <a:rPr lang="en-US" dirty="0"/>
                        <a:t> phishing domains using SSL certificates,’’</a:t>
                      </a:r>
                      <a:endParaRPr lang="en-IN" dirty="0"/>
                    </a:p>
                  </a:txBody>
                  <a:tcPr/>
                </a:tc>
                <a:tc>
                  <a:txBody>
                    <a:bodyPr/>
                    <a:lstStyle/>
                    <a:p>
                      <a:r>
                        <a:rPr lang="en-US" dirty="0"/>
                        <a:t>The proposed system uses different Machine Learning algorithms that utilize extracted SSL certificate</a:t>
                      </a:r>
                      <a:endParaRPr lang="en-IN" dirty="0"/>
                    </a:p>
                  </a:txBody>
                  <a:tcPr/>
                </a:tc>
                <a:tc>
                  <a:txBody>
                    <a:bodyPr/>
                    <a:lstStyle/>
                    <a:p>
                      <a:r>
                        <a:rPr lang="en-US" dirty="0"/>
                        <a:t>Features are not considered</a:t>
                      </a:r>
                      <a:endParaRPr lang="en-IN" dirty="0"/>
                    </a:p>
                  </a:txBody>
                  <a:tcPr/>
                </a:tc>
                <a:extLst>
                  <a:ext uri="{0D108BD9-81ED-4DB2-BD59-A6C34878D82A}">
                    <a16:rowId xmlns:a16="http://schemas.microsoft.com/office/drawing/2014/main" val="2059425016"/>
                  </a:ext>
                </a:extLst>
              </a:tr>
              <a:tr h="1336463">
                <a:tc>
                  <a:txBody>
                    <a:bodyPr/>
                    <a:lstStyle/>
                    <a:p>
                      <a:r>
                        <a:rPr lang="en-US" dirty="0"/>
                        <a:t>H. Shahriar and S. </a:t>
                      </a:r>
                      <a:r>
                        <a:rPr lang="en-US" dirty="0" err="1"/>
                        <a:t>Nimmagadda</a:t>
                      </a:r>
                      <a:r>
                        <a:rPr lang="en-US" dirty="0"/>
                        <a:t>,</a:t>
                      </a:r>
                      <a:endParaRPr lang="en-IN" dirty="0"/>
                    </a:p>
                  </a:txBody>
                  <a:tcPr/>
                </a:tc>
                <a:tc>
                  <a:txBody>
                    <a:bodyPr/>
                    <a:lstStyle/>
                    <a:p>
                      <a:r>
                        <a:rPr lang="en-US" dirty="0"/>
                        <a:t>Network intrusion detection for TCP/IP packets with machine learning techniques</a:t>
                      </a:r>
                      <a:endParaRPr lang="en-IN" dirty="0"/>
                    </a:p>
                  </a:txBody>
                  <a:tcPr/>
                </a:tc>
                <a:tc>
                  <a:txBody>
                    <a:bodyPr/>
                    <a:lstStyle/>
                    <a:p>
                      <a:r>
                        <a:rPr lang="en-US" sz="1800" b="0" i="0" kern="1200" dirty="0">
                          <a:solidFill>
                            <a:schemeClr val="dk1"/>
                          </a:solidFill>
                          <a:effectLst/>
                          <a:latin typeface="+mn-lt"/>
                          <a:ea typeface="+mn-ea"/>
                          <a:cs typeface="+mn-cs"/>
                        </a:rPr>
                        <a:t>Classification is one of the techniques to deal with new and unknown attacks with network intrusion using machine learning</a:t>
                      </a:r>
                      <a:endParaRPr lang="en-IN" dirty="0"/>
                    </a:p>
                  </a:txBody>
                  <a:tcPr/>
                </a:tc>
                <a:tc>
                  <a:txBody>
                    <a:bodyPr/>
                    <a:lstStyle/>
                    <a:p>
                      <a:r>
                        <a:rPr lang="en-US" sz="1800" b="0" i="0" kern="1200" dirty="0">
                          <a:solidFill>
                            <a:schemeClr val="dk1"/>
                          </a:solidFill>
                          <a:effectLst/>
                          <a:latin typeface="+mn-lt"/>
                          <a:ea typeface="+mn-ea"/>
                          <a:cs typeface="+mn-cs"/>
                        </a:rPr>
                        <a:t>required to be applied across the network to detect and prevent against attacks</a:t>
                      </a:r>
                      <a:endParaRPr lang="en-IN" dirty="0"/>
                    </a:p>
                  </a:txBody>
                  <a:tcPr/>
                </a:tc>
                <a:extLst>
                  <a:ext uri="{0D108BD9-81ED-4DB2-BD59-A6C34878D82A}">
                    <a16:rowId xmlns:a16="http://schemas.microsoft.com/office/drawing/2014/main" val="761265428"/>
                  </a:ext>
                </a:extLst>
              </a:tr>
              <a:tr h="1336463">
                <a:tc>
                  <a:txBody>
                    <a:bodyPr/>
                    <a:lstStyle/>
                    <a:p>
                      <a:r>
                        <a:rPr lang="en-US" dirty="0"/>
                        <a:t>J. Kline, E. Oakes, and P. Barford,</a:t>
                      </a:r>
                      <a:endParaRPr lang="en-IN" dirty="0"/>
                    </a:p>
                  </a:txBody>
                  <a:tcPr/>
                </a:tc>
                <a:tc>
                  <a:txBody>
                    <a:bodyPr/>
                    <a:lstStyle/>
                    <a:p>
                      <a:r>
                        <a:rPr lang="en-US" dirty="0"/>
                        <a:t>A URL-based analysis of WWW structure and dynamics,</a:t>
                      </a:r>
                      <a:endParaRPr lang="en-IN" dirty="0"/>
                    </a:p>
                  </a:txBody>
                  <a:tcPr/>
                </a:tc>
                <a:tc>
                  <a:txBody>
                    <a:bodyPr/>
                    <a:lstStyle/>
                    <a:p>
                      <a:r>
                        <a:rPr lang="en-US" sz="1800" b="0" i="0" kern="1200" dirty="0">
                          <a:solidFill>
                            <a:schemeClr val="dk1"/>
                          </a:solidFill>
                          <a:effectLst/>
                          <a:latin typeface="+mn-lt"/>
                          <a:ea typeface="+mn-ea"/>
                          <a:cs typeface="+mn-cs"/>
                        </a:rPr>
                        <a:t>browsing behaviors differ substantially from hyperlink connectivity.</a:t>
                      </a:r>
                      <a:endParaRPr lang="en-IN" dirty="0"/>
                    </a:p>
                  </a:txBody>
                  <a:tcPr/>
                </a:tc>
                <a:tc>
                  <a:txBody>
                    <a:bodyPr/>
                    <a:lstStyle/>
                    <a:p>
                      <a:r>
                        <a:rPr lang="en-US" dirty="0"/>
                        <a:t>Only browsing history is considered </a:t>
                      </a:r>
                      <a:endParaRPr lang="en-IN" dirty="0"/>
                    </a:p>
                  </a:txBody>
                  <a:tcPr/>
                </a:tc>
                <a:extLst>
                  <a:ext uri="{0D108BD9-81ED-4DB2-BD59-A6C34878D82A}">
                    <a16:rowId xmlns:a16="http://schemas.microsoft.com/office/drawing/2014/main" val="2315369929"/>
                  </a:ext>
                </a:extLst>
              </a:tr>
            </a:tbl>
          </a:graphicData>
        </a:graphic>
      </p:graphicFrame>
    </p:spTree>
    <p:extLst>
      <p:ext uri="{BB962C8B-B14F-4D97-AF65-F5344CB8AC3E}">
        <p14:creationId xmlns:p14="http://schemas.microsoft.com/office/powerpoint/2010/main" val="180806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8509-241A-45D5-9DFE-59EDB2DF332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4BBFB47-F4B9-8F44-0B82-A888C12381EA}"/>
              </a:ext>
            </a:extLst>
          </p:cNvPr>
          <p:cNvSpPr>
            <a:spLocks noGrp="1"/>
          </p:cNvSpPr>
          <p:nvPr>
            <p:ph idx="1"/>
          </p:nvPr>
        </p:nvSpPr>
        <p:spPr/>
        <p:txBody>
          <a:bodyPr>
            <a:normAutofit/>
          </a:bodyPr>
          <a:lstStyle/>
          <a:p>
            <a:r>
              <a:rPr lang="en-US" sz="1800" dirty="0">
                <a:latin typeface="Times New Roman" panose="02020603050405020304" pitchFamily="18" charset="0"/>
                <a:ea typeface="Tahoma" panose="020B0604030504040204" pitchFamily="34" charset="0"/>
                <a:cs typeface="Times New Roman" panose="02020603050405020304" pitchFamily="18" charset="0"/>
              </a:rPr>
              <a:t>The Internet provides a great opportunity for attackers to engage in criminal activities such as online fraud, malicious software, computer viruses, ransomware, worms, intellectual property rights, denial of service attacks, money laundering, vandalism, electronic terrorism, and extortion. Hacking is a major destroyer of the Internet through which any person can hack computer information and use it in different ways to harm others. Immorality, which harms moral values, is a major issue for the younger generations. Detecting these websites rather than websites that appear simple and secure, will help people. Therefore, an awareness of these websites is necessary. </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1070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C9BF-CBFE-6650-6467-0C743638EA16}"/>
              </a:ext>
            </a:extLst>
          </p:cNvPr>
          <p:cNvSpPr>
            <a:spLocks noGrp="1"/>
          </p:cNvSpPr>
          <p:nvPr>
            <p:ph type="title"/>
          </p:nvPr>
        </p:nvSpPr>
        <p:spPr/>
        <p:txBody>
          <a:bodyPr/>
          <a:lstStyle/>
          <a:p>
            <a:r>
              <a:rPr lang="en-US" dirty="0"/>
              <a:t>Existing work</a:t>
            </a:r>
            <a:endParaRPr lang="en-IN" dirty="0"/>
          </a:p>
        </p:txBody>
      </p:sp>
      <p:sp>
        <p:nvSpPr>
          <p:cNvPr id="3" name="Content Placeholder 2">
            <a:extLst>
              <a:ext uri="{FF2B5EF4-FFF2-40B4-BE49-F238E27FC236}">
                <a16:creationId xmlns:a16="http://schemas.microsoft.com/office/drawing/2014/main" id="{E9B8AECE-6517-9C13-A116-243D6489392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study uses a extension approach for phishing and URL detection and has an 85% accuracy rate; how ever, in recently, several automatic phishing detection mechanisms have been proposed </a:t>
            </a:r>
          </a:p>
          <a:p>
            <a:r>
              <a:rPr lang="en-US" dirty="0">
                <a:latin typeface="Times New Roman" panose="02020603050405020304" pitchFamily="18" charset="0"/>
                <a:cs typeface="Times New Roman" panose="02020603050405020304" pitchFamily="18" charset="0"/>
              </a:rPr>
              <a:t>. Existing method shortened URL features for the detection process, has 92% accuracy. Delta Phish is a phishing-detection mechanism. It uses several URL features to train supervised predictive models, and its accuracy rate is higher than 70%. </a:t>
            </a:r>
          </a:p>
          <a:p>
            <a:r>
              <a:rPr lang="en-US" dirty="0">
                <a:latin typeface="Times New Roman" panose="02020603050405020304" pitchFamily="18" charset="0"/>
                <a:cs typeface="Times New Roman" panose="02020603050405020304" pitchFamily="18" charset="0"/>
              </a:rPr>
              <a:t>Existing method  proposes a Phish-Safe detection mechanism to detect malicious websites. This study used SVM and naive Bayes as a supervised-based machine learning approaches for phishing detection and achieved 90%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69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6777-73CB-EA0C-C763-B5ABA92EFDDC}"/>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78A7543C-9A46-F31F-0C26-BEFD524A7111}"/>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Phishing URL-based cyberattack detection is proposed in this study to prevent crime and protect people’s privacy. </a:t>
            </a:r>
          </a:p>
          <a:p>
            <a:r>
              <a:rPr lang="en-US" sz="2000" dirty="0">
                <a:latin typeface="Times New Roman" panose="02020603050405020304" pitchFamily="18" charset="0"/>
                <a:cs typeface="Times New Roman" panose="02020603050405020304" pitchFamily="18" charset="0"/>
              </a:rPr>
              <a:t>• The dataset consists of 11000+ phishing URL attributes that help classify phishing URLs based on these attributes. </a:t>
            </a:r>
          </a:p>
          <a:p>
            <a:r>
              <a:rPr lang="en-US" sz="2000" dirty="0">
                <a:latin typeface="Times New Roman" panose="02020603050405020304" pitchFamily="18" charset="0"/>
                <a:cs typeface="Times New Roman" panose="02020603050405020304" pitchFamily="18" charset="0"/>
              </a:rPr>
              <a:t>• Machine learning models have been applied, such as decision tree (DT), linear regression (LR), naive Bayes (NB), random forest (RF), gradient boosting machine (GBM), support vector classifier (SVC), K-Neighbors classifier (KNN), and the proposed hybrid model (LR+SVC+DT) LSD with soft and hard voting, which can accurately classify the threats of phishing URLs.</a:t>
            </a:r>
          </a:p>
          <a:p>
            <a:r>
              <a:rPr lang="en-US" sz="2000" dirty="0">
                <a:latin typeface="Times New Roman" panose="02020603050405020304" pitchFamily="18" charset="0"/>
                <a:cs typeface="Times New Roman" panose="02020603050405020304" pitchFamily="18" charset="0"/>
              </a:rPr>
              <a:t>In proposed method we extent new method with cat boost classifier to improve accuracy.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044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C65-C760-8096-D0F7-31333008891E}"/>
              </a:ext>
            </a:extLst>
          </p:cNvPr>
          <p:cNvSpPr>
            <a:spLocks noGrp="1"/>
          </p:cNvSpPr>
          <p:nvPr>
            <p:ph type="title"/>
          </p:nvPr>
        </p:nvSpPr>
        <p:spPr/>
        <p:txBody>
          <a:bodyPr/>
          <a:lstStyle/>
          <a:p>
            <a:r>
              <a:rPr lang="en-US" dirty="0"/>
              <a:t>Propose Methodology</a:t>
            </a:r>
            <a:endParaRPr lang="en-IN" dirty="0"/>
          </a:p>
        </p:txBody>
      </p:sp>
      <p:sp>
        <p:nvSpPr>
          <p:cNvPr id="3" name="Content Placeholder 2">
            <a:extLst>
              <a:ext uri="{FF2B5EF4-FFF2-40B4-BE49-F238E27FC236}">
                <a16:creationId xmlns:a16="http://schemas.microsoft.com/office/drawing/2014/main" id="{2CCE6E81-D377-8B89-E8BD-088865CC374C}"/>
              </a:ext>
            </a:extLst>
          </p:cNvPr>
          <p:cNvSpPr>
            <a:spLocks noGrp="1"/>
          </p:cNvSpPr>
          <p:nvPr>
            <p:ph idx="1"/>
          </p:nvPr>
        </p:nvSpPr>
        <p:spPr/>
        <p:txBody>
          <a:bodyPr>
            <a:normAutofit fontScale="85000" lnSpcReduction="1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Using this module  user will have a user web interface where he can enter any website URL and check if that given link is legitimate or internet worm 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Feature Training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module phishing website URL dataset is taken and for each website 30 features are extracted from the data set and for each feature output will be either -1,0,1 and these details are stored in csv file format. This data is used as training data for detecting internet worm 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Phishing Website Detection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user enters URL link for given link 30 features are extracted using many libraries and output of -1,0,1 array list is sent to check with training data and predict phishing website using machin</a:t>
            </a:r>
            <a:r>
              <a:rPr lang="en-US" sz="1800" dirty="0">
                <a:latin typeface="Times New Roman" panose="02020603050405020304" pitchFamily="18" charset="0"/>
                <a:ea typeface="Calibri" panose="020F0502020204030204" pitchFamily="34" charset="0"/>
                <a:cs typeface="Times New Roman" panose="02020603050405020304" pitchFamily="18" charset="0"/>
              </a:rPr>
              <a:t>e 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71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59D9-557C-FB9C-6524-F1130D432120}"/>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586C0E75-EF52-B267-6C56-3395076E30BC}"/>
              </a:ext>
            </a:extLst>
          </p:cNvPr>
          <p:cNvSpPr>
            <a:spLocks noGrp="1"/>
          </p:cNvSpPr>
          <p:nvPr>
            <p:ph idx="1"/>
          </p:nvPr>
        </p:nvSpPr>
        <p:spPr/>
        <p:txBody>
          <a:bodyPr/>
          <a:lstStyle/>
          <a:p>
            <a:r>
              <a:rPr lang="en-US" dirty="0"/>
              <a:t>Exploring aro bust machine learning classifier for detecting phishing domains using SSL certificates,’’</a:t>
            </a:r>
          </a:p>
          <a:p>
            <a:r>
              <a:rPr lang="en-US" dirty="0"/>
              <a:t>The algorithm defines a set of decision rules to classify whether the site is a legitimate site or a phishing site. The proposed classifier has achieved around 97% of correctly classified instances in comparison with other machine learning classifiers. In order to connect users to the system, a Web API is created which provides the user interface of the proposed system through HTTP service. The API verifies single domain as legitimate or phishing domain by using the decision rules of decision tree algorithm. Evaluation results show the promising effectiveness and efficiency of the Web API system designed and developed</a:t>
            </a:r>
            <a:endParaRPr lang="en-IN" dirty="0"/>
          </a:p>
          <a:p>
            <a:endParaRPr lang="en-IN" dirty="0"/>
          </a:p>
        </p:txBody>
      </p:sp>
    </p:spTree>
    <p:extLst>
      <p:ext uri="{BB962C8B-B14F-4D97-AF65-F5344CB8AC3E}">
        <p14:creationId xmlns:p14="http://schemas.microsoft.com/office/powerpoint/2010/main" val="294527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7112-8D59-A8FE-F19B-08320F74D5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EEC5F4-8644-B7FE-9168-CCE5669A1692}"/>
              </a:ext>
            </a:extLst>
          </p:cNvPr>
          <p:cNvSpPr>
            <a:spLocks noGrp="1"/>
          </p:cNvSpPr>
          <p:nvPr>
            <p:ph idx="1"/>
          </p:nvPr>
        </p:nvSpPr>
        <p:spPr/>
        <p:txBody>
          <a:bodyPr/>
          <a:lstStyle/>
          <a:p>
            <a:r>
              <a:rPr lang="en-US" dirty="0"/>
              <a:t>Network intrusion detection for TCP/IP packets with machine learning techniques</a:t>
            </a:r>
            <a:endParaRPr lang="en-IN" dirty="0"/>
          </a:p>
          <a:p>
            <a:r>
              <a:rPr lang="en-US" b="0" i="0" dirty="0">
                <a:solidFill>
                  <a:srgbClr val="333333"/>
                </a:solidFill>
                <a:effectLst/>
                <a:latin typeface="-apple-system"/>
              </a:rPr>
              <a:t>Classification is one of the techniques to deal with new and unknown attacks with network intrusion using machine learning. In this chapter, we detect the normal and anomaly attacks of the TCP/IP packets from publicly available training dataset using Gaussian Naive Bayes, logistic regression, Decision Tree and artificial neural network on intrusion detection systems. Using </a:t>
            </a:r>
            <a:r>
              <a:rPr lang="en-US" b="0" i="0" dirty="0" err="1">
                <a:solidFill>
                  <a:srgbClr val="333333"/>
                </a:solidFill>
                <a:effectLst/>
                <a:latin typeface="-apple-system"/>
              </a:rPr>
              <a:t>CoLab</a:t>
            </a:r>
            <a:r>
              <a:rPr lang="en-US" b="0" i="0" dirty="0">
                <a:solidFill>
                  <a:srgbClr val="333333"/>
                </a:solidFill>
                <a:effectLst/>
                <a:latin typeface="-apple-system"/>
              </a:rPr>
              <a:t> environment, we provide some experimental results showing that Decision tree performed better than Gaussian Naïve Bayes, Logistic regression and Neural Network with a publicly available dataset.</a:t>
            </a:r>
            <a:endParaRPr lang="en-IN" dirty="0"/>
          </a:p>
        </p:txBody>
      </p:sp>
    </p:spTree>
    <p:extLst>
      <p:ext uri="{BB962C8B-B14F-4D97-AF65-F5344CB8AC3E}">
        <p14:creationId xmlns:p14="http://schemas.microsoft.com/office/powerpoint/2010/main" val="38827897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432</TotalTime>
  <Words>1741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Calibri</vt:lpstr>
      <vt:lpstr>Calibri Light</vt:lpstr>
      <vt:lpstr>HelveticaNeue Regular</vt:lpstr>
      <vt:lpstr>Times New Roman</vt:lpstr>
      <vt:lpstr>Retrospect</vt:lpstr>
      <vt:lpstr>Phishing Detection System Through Hybrid Machine Learning Based on URL</vt:lpstr>
      <vt:lpstr>Abstract</vt:lpstr>
      <vt:lpstr>PowerPoint Presentation</vt:lpstr>
      <vt:lpstr>Problem Statement</vt:lpstr>
      <vt:lpstr>Existing work</vt:lpstr>
      <vt:lpstr>Proposed method</vt:lpstr>
      <vt:lpstr>Propose Methodology</vt:lpstr>
      <vt:lpstr>Literature Survey</vt:lpstr>
      <vt:lpstr>PowerPoint Presentation</vt:lpstr>
      <vt:lpstr>PowerPoint Presentation</vt:lpstr>
      <vt:lpstr>Existing System</vt:lpstr>
      <vt:lpstr>Proposed System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Detection System Through Hybrid Machine Learning Based on UR</dc:title>
  <dc:creator>kasarla shanthan</dc:creator>
  <cp:lastModifiedBy>kasarla shanthan</cp:lastModifiedBy>
  <cp:revision>44</cp:revision>
  <dcterms:created xsi:type="dcterms:W3CDTF">2024-02-05T13:26:03Z</dcterms:created>
  <dcterms:modified xsi:type="dcterms:W3CDTF">2024-02-20T15:10:36Z</dcterms:modified>
</cp:coreProperties>
</file>