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3"/>
  </p:notesMasterIdLst>
  <p:sldIdLst>
    <p:sldId id="256" r:id="rId3"/>
    <p:sldId id="257" r:id="rId4"/>
    <p:sldId id="258" r:id="rId5"/>
    <p:sldId id="259" r:id="rId6"/>
    <p:sldId id="260" r:id="rId7"/>
    <p:sldId id="265" r:id="rId8"/>
    <p:sldId id="268" r:id="rId9"/>
    <p:sldId id="269" r:id="rId10"/>
    <p:sldId id="263" r:id="rId11"/>
    <p:sldId id="264"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Lato" panose="020F0502020204030203" pitchFamily="34" charset="0"/>
      <p:regular r:id="rId18"/>
      <p:bold r:id="rId19"/>
      <p:italic r:id="rId20"/>
      <p:boldItalic r:id="rId21"/>
    </p:embeddedFont>
    <p:embeddedFont>
      <p:font typeface="Lato Black" panose="020F0502020204030203" pitchFamily="34" charset="0"/>
      <p:bold r:id="rId22"/>
      <p:boldItalic r:id="rId23"/>
    </p:embeddedFont>
    <p:embeddedFont>
      <p:font typeface="Trebuchet MS" panose="020B0603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168"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1870407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00A9CEBD-EF60-41A8-803C-A5422DA894A9}" type="datetimeFigureOut">
              <a:rPr lang="en-US" smtClean="0"/>
              <a:t>9/19/2022</a:t>
            </a:fld>
            <a:endParaRPr lang="en-US"/>
          </a:p>
        </p:txBody>
      </p:sp>
      <p:sp>
        <p:nvSpPr>
          <p:cNvPr id="1048584"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1048585"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98C7F898-31F2-4B1B-B2F8-203456C53605}" type="slidenum">
              <a:rPr lang="en-US" smtClean="0"/>
              <a:t>‹#›</a:t>
            </a:fld>
            <a:endParaRPr lang="en-US"/>
          </a:p>
        </p:txBody>
      </p:sp>
    </p:spTree>
    <p:extLst>
      <p:ext uri="{BB962C8B-B14F-4D97-AF65-F5344CB8AC3E}">
        <p14:creationId xmlns:p14="http://schemas.microsoft.com/office/powerpoint/2010/main" val="283811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704"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dirty="0">
                <a:solidFill>
                  <a:schemeClr val="lt1"/>
                </a:solidFill>
                <a:latin typeface="Trebuchet MS"/>
                <a:ea typeface="Trebuchet MS"/>
                <a:cs typeface="Trebuchet MS"/>
                <a:sym typeface="Trebuchet MS"/>
              </a:rPr>
              <a:t>Bank of Baroda Hackathon - 2022                       </a:t>
            </a:r>
            <a:endParaRPr sz="2900" u="sng" dirty="0">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:PHANTOM TRIO </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:research and identification</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:19/09/2022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p>
          <a:p>
            <a:pPr marL="0" lvl="0" indent="0" algn="l" rtl="0">
              <a:lnSpc>
                <a:spcPct val="150000"/>
              </a:lnSpc>
              <a:spcBef>
                <a:spcPts val="0"/>
              </a:spcBef>
              <a:spcAft>
                <a:spcPts val="1600"/>
              </a:spcAft>
              <a:buSzPts val="1800"/>
              <a:buNone/>
            </a:pPr>
            <a:r>
              <a:rPr lang="en" sz="1500" dirty="0"/>
              <a:t>Shanthosh Kumar K ECE(3</a:t>
            </a:r>
            <a:r>
              <a:rPr lang="en" sz="1500" baseline="30000" dirty="0"/>
              <a:t>RD</a:t>
            </a:r>
            <a:r>
              <a:rPr lang="en" sz="1500" dirty="0"/>
              <a:t> YEAR)</a:t>
            </a:r>
          </a:p>
          <a:p>
            <a:pPr marL="0" indent="0">
              <a:spcAft>
                <a:spcPts val="1600"/>
              </a:spcAft>
            </a:pPr>
            <a:r>
              <a:rPr lang="en" sz="1500" dirty="0"/>
              <a:t>Vignesh K ECE(3</a:t>
            </a:r>
            <a:r>
              <a:rPr lang="en" sz="1500" baseline="30000" dirty="0"/>
              <a:t>RD</a:t>
            </a:r>
            <a:r>
              <a:rPr lang="en" sz="1500" dirty="0"/>
              <a:t> YEAR)</a:t>
            </a:r>
          </a:p>
          <a:p>
            <a:pPr marL="0" indent="0">
              <a:spcAft>
                <a:spcPts val="1600"/>
              </a:spcAft>
            </a:pPr>
            <a:r>
              <a:rPr lang="en" sz="1500" dirty="0"/>
              <a:t>Ranjith Kumar M ECE(3</a:t>
            </a:r>
            <a:r>
              <a:rPr lang="en" sz="1500" baseline="30000" dirty="0"/>
              <a:t>RD</a:t>
            </a:r>
            <a:r>
              <a:rPr lang="en" sz="1500" dirty="0"/>
              <a:t> YEAR)</a:t>
            </a:r>
          </a:p>
          <a:p>
            <a:pPr marL="0" lvl="0" indent="0" algn="l" rtl="0">
              <a:lnSpc>
                <a:spcPct val="150000"/>
              </a:lnSpc>
              <a:spcBef>
                <a:spcPts val="0"/>
              </a:spcBef>
              <a:spcAft>
                <a:spcPts val="1600"/>
              </a:spcAft>
              <a:buSzPts val="1800"/>
              <a:buNone/>
            </a:pPr>
            <a:endParaRPr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GB"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GB" dirty="0">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GB" sz="1400" b="0" i="0" u="none" strike="noStrike" cap="none" dirty="0">
              <a:solidFill>
                <a:srgbClr val="000000"/>
              </a:solidFill>
              <a:latin typeface="Lato"/>
              <a:ea typeface="Lato"/>
              <a:cs typeface="Lato"/>
              <a:sym typeface="Lato"/>
            </a:endParaRPr>
          </a:p>
          <a:p>
            <a:pPr marL="285750" lvl="0" indent="-285750">
              <a:buSzPts val="1400"/>
              <a:buFont typeface="Arial" panose="020B0604020202020204" pitchFamily="34" charset="0"/>
              <a:buChar char="•"/>
            </a:pPr>
            <a:r>
              <a:rPr lang="en-US" dirty="0">
                <a:latin typeface="Lato"/>
                <a:ea typeface="Lato"/>
                <a:cs typeface="Lato"/>
              </a:rPr>
              <a:t>Signature verification is one of the biometric techniques frequently used for personal identification. In many commercial scenarios, such as bank check payment, the signature verification process is based on human examination of a single known sample. Although there is extensive research on automatic signature verification, yet few attempts have been made to perform the verification based on a single reference sample. </a:t>
            </a:r>
            <a:endParaRPr lang="en-GB" dirty="0">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GB" dirty="0">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000000"/>
                </a:solidFill>
                <a:latin typeface="Lato"/>
                <a:ea typeface="Lato"/>
                <a:cs typeface="Lato"/>
                <a:sym typeface="Lato"/>
              </a:rPr>
              <a:t>Our project aim to automate the process of signature detection and verification using deep learning.</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5329" y="1151300"/>
            <a:ext cx="8238600" cy="3414300"/>
          </a:xfrm>
          <a:prstGeom prst="rect">
            <a:avLst/>
          </a:prstGeom>
          <a:noFill/>
          <a:ln>
            <a:noFill/>
          </a:ln>
        </p:spPr>
        <p:txBody>
          <a:bodyPr spcFirstLastPara="1" wrap="square" lIns="91425" tIns="91425" rIns="91425" bIns="91425" anchor="t" anchorCtr="0">
            <a:noAutofit/>
          </a:bodyPr>
          <a:lstStyle/>
          <a:p>
            <a:pPr marL="0" marR="0" lvl="0" indent="0" rtl="0">
              <a:lnSpc>
                <a:spcPct val="115000"/>
              </a:lnSpc>
              <a:spcBef>
                <a:spcPts val="1000"/>
              </a:spcBef>
              <a:spcAft>
                <a:spcPts val="1000"/>
              </a:spcAft>
              <a:buClr>
                <a:srgbClr val="000000"/>
              </a:buClr>
              <a:buSzPts val="1200"/>
              <a:buFont typeface="Arial"/>
              <a:buNone/>
            </a:pPr>
            <a:r>
              <a:rPr lang="en-GB" sz="1200" b="0" i="0" u="none" strike="noStrike" cap="none" dirty="0">
                <a:solidFill>
                  <a:srgbClr val="000000"/>
                </a:solidFill>
                <a:latin typeface="Lato"/>
                <a:ea typeface="Lato"/>
                <a:cs typeface="Lato"/>
                <a:sym typeface="Lato"/>
              </a:rPr>
              <a:t>Bank sectors are the main user segments for signature verification , other than Bank sectors our solution can be used for government rely also.</a:t>
            </a:r>
          </a:p>
          <a:p>
            <a:pPr marL="0" marR="0" lvl="0" indent="0" rtl="0">
              <a:lnSpc>
                <a:spcPct val="115000"/>
              </a:lnSpc>
              <a:spcBef>
                <a:spcPts val="1000"/>
              </a:spcBef>
              <a:spcAft>
                <a:spcPts val="1000"/>
              </a:spcAft>
              <a:buClr>
                <a:srgbClr val="000000"/>
              </a:buClr>
              <a:buSzPts val="1200"/>
              <a:buFont typeface="Arial"/>
              <a:buNone/>
            </a:pPr>
            <a:r>
              <a:rPr lang="en-GB" sz="1200" dirty="0">
                <a:latin typeface="Lato"/>
                <a:ea typeface="Lato"/>
                <a:cs typeface="Lato"/>
                <a:sym typeface="Lato"/>
              </a:rPr>
              <a:t>Pain points:</a:t>
            </a:r>
          </a:p>
          <a:p>
            <a:pPr marL="0" marR="0" lvl="0" indent="0" rtl="0">
              <a:lnSpc>
                <a:spcPct val="115000"/>
              </a:lnSpc>
              <a:spcBef>
                <a:spcPts val="1000"/>
              </a:spcBef>
              <a:spcAft>
                <a:spcPts val="1000"/>
              </a:spcAft>
              <a:buClr>
                <a:srgbClr val="000000"/>
              </a:buClr>
              <a:buSzPts val="1200"/>
              <a:buFont typeface="Arial"/>
              <a:buNone/>
            </a:pPr>
            <a:r>
              <a:rPr lang="en-GB" sz="1200" b="0" i="0" u="none" strike="noStrike" cap="none" dirty="0">
                <a:solidFill>
                  <a:srgbClr val="000000"/>
                </a:solidFill>
                <a:latin typeface="Lato"/>
                <a:ea typeface="Lato"/>
                <a:cs typeface="Lato"/>
                <a:sym typeface="Lato"/>
              </a:rPr>
              <a:t>The proposed deep learning based methodology of signature forgery detection system  needs a large number of samples to train their system and hence execution time of the algorithm is high</a:t>
            </a:r>
            <a:r>
              <a:rPr lang="en-GB" sz="1200" dirty="0">
                <a:latin typeface="Lato"/>
                <a:ea typeface="Lato"/>
                <a:cs typeface="Lato"/>
                <a:sym typeface="Lato"/>
              </a:rPr>
              <a:t>.</a:t>
            </a:r>
            <a:endParaRPr lang="en-GB"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636200" y="1146537"/>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GB" dirty="0">
                <a:solidFill>
                  <a:srgbClr val="222222"/>
                </a:solidFill>
                <a:highlight>
                  <a:srgbClr val="FFFFFF"/>
                </a:highlight>
                <a:latin typeface="Lato"/>
                <a:ea typeface="Lato"/>
                <a:cs typeface="Lato"/>
                <a:sym typeface="Lato"/>
              </a:rPr>
              <a:t>Existing technology : </a:t>
            </a:r>
          </a:p>
          <a:p>
            <a:pPr marL="0" marR="0" lvl="0" indent="0" algn="l" rtl="0">
              <a:lnSpc>
                <a:spcPct val="115000"/>
              </a:lnSpc>
              <a:spcBef>
                <a:spcPts val="1000"/>
              </a:spcBef>
              <a:spcAft>
                <a:spcPts val="1000"/>
              </a:spcAft>
              <a:buClr>
                <a:srgbClr val="000000"/>
              </a:buClr>
              <a:buSzPts val="1400"/>
              <a:buFont typeface="Arial"/>
              <a:buNone/>
            </a:pPr>
            <a:r>
              <a:rPr lang="en-GB" dirty="0">
                <a:solidFill>
                  <a:srgbClr val="222222"/>
                </a:solidFill>
                <a:highlight>
                  <a:srgbClr val="FFFFFF"/>
                </a:highlight>
                <a:latin typeface="Lato"/>
                <a:ea typeface="Lato"/>
                <a:cs typeface="Lato"/>
                <a:sym typeface="Lato"/>
              </a:rPr>
              <a:t>A</a:t>
            </a:r>
            <a:r>
              <a:rPr lang="en-IN" dirty="0">
                <a:solidFill>
                  <a:srgbClr val="222222"/>
                </a:solidFill>
                <a:highlight>
                  <a:srgbClr val="FFFFFF"/>
                </a:highlight>
                <a:latin typeface="Lato"/>
                <a:ea typeface="Lato"/>
                <a:cs typeface="Lato"/>
                <a:sym typeface="Lato"/>
              </a:rPr>
              <a:t> wavelet based feature extract0r and </a:t>
            </a:r>
            <a:r>
              <a:rPr lang="en-IN" sz="1400" b="0" i="0" u="none" strike="noStrike" cap="none" dirty="0">
                <a:solidFill>
                  <a:srgbClr val="222222"/>
                </a:solidFill>
                <a:highlight>
                  <a:srgbClr val="FFFFFF"/>
                </a:highlight>
                <a:latin typeface="Lato"/>
                <a:ea typeface="Lato"/>
                <a:cs typeface="Lato"/>
                <a:sym typeface="Lato"/>
              </a:rPr>
              <a:t>Handcrafted feature extraction method </a:t>
            </a:r>
          </a:p>
          <a:p>
            <a:pPr marL="0" marR="0" lvl="0" indent="0" algn="l" rtl="0">
              <a:lnSpc>
                <a:spcPct val="115000"/>
              </a:lnSpc>
              <a:spcBef>
                <a:spcPts val="1000"/>
              </a:spcBef>
              <a:spcAft>
                <a:spcPts val="1000"/>
              </a:spcAft>
              <a:buClr>
                <a:srgbClr val="000000"/>
              </a:buClr>
              <a:buSzPts val="1400"/>
              <a:buFont typeface="Arial"/>
              <a:buNone/>
            </a:pPr>
            <a:r>
              <a:rPr lang="en-IN" dirty="0">
                <a:solidFill>
                  <a:srgbClr val="222222"/>
                </a:solidFill>
                <a:highlight>
                  <a:srgbClr val="FFFFFF"/>
                </a:highlight>
                <a:latin typeface="Lato"/>
                <a:ea typeface="Lato"/>
                <a:cs typeface="Lato"/>
                <a:sym typeface="Lato"/>
              </a:rPr>
              <a:t>The Local Binary Pattern (LBP) and Uniform Local Binary Patterns (ULBP)</a:t>
            </a:r>
            <a:r>
              <a:rPr lang="en-IN" dirty="0">
                <a:highlight>
                  <a:srgbClr val="FFFFFF"/>
                </a:highlight>
                <a:latin typeface="Lato"/>
                <a:ea typeface="Lato"/>
                <a:cs typeface="Lato"/>
                <a:sym typeface="Lato"/>
              </a:rPr>
              <a:t> as their texture based – feature extraction method .</a:t>
            </a:r>
          </a:p>
          <a:p>
            <a:pPr marL="0" marR="0" lvl="0" indent="0" algn="l" rtl="0">
              <a:lnSpc>
                <a:spcPct val="115000"/>
              </a:lnSpc>
              <a:spcBef>
                <a:spcPts val="1000"/>
              </a:spcBef>
              <a:spcAft>
                <a:spcPts val="1000"/>
              </a:spcAft>
              <a:buClr>
                <a:srgbClr val="000000"/>
              </a:buClr>
              <a:buSzPts val="1400"/>
              <a:buFont typeface="Arial"/>
              <a:buNone/>
            </a:pPr>
            <a:r>
              <a:rPr lang="en-IN" dirty="0">
                <a:solidFill>
                  <a:srgbClr val="222222"/>
                </a:solidFill>
                <a:highlight>
                  <a:srgbClr val="FFFFFF"/>
                </a:highlight>
                <a:latin typeface="Lato"/>
                <a:ea typeface="Lato"/>
                <a:cs typeface="Lato"/>
                <a:sym typeface="Lato"/>
              </a:rPr>
              <a:t>Meta-learning approach and one-class support vector machine (OC-SVM) classifier </a:t>
            </a:r>
          </a:p>
          <a:p>
            <a:pPr marL="0" marR="0" lvl="0" indent="0" algn="l" rtl="0">
              <a:lnSpc>
                <a:spcPct val="115000"/>
              </a:lnSpc>
              <a:spcBef>
                <a:spcPts val="1000"/>
              </a:spcBef>
              <a:spcAft>
                <a:spcPts val="1000"/>
              </a:spcAft>
              <a:buClr>
                <a:srgbClr val="000000"/>
              </a:buClr>
              <a:buSzPts val="1400"/>
              <a:buFont typeface="Arial"/>
              <a:buNone/>
            </a:pPr>
            <a:r>
              <a:rPr lang="en-IN" dirty="0">
                <a:solidFill>
                  <a:srgbClr val="222222"/>
                </a:solidFill>
                <a:highlight>
                  <a:srgbClr val="FFFFFF"/>
                </a:highlight>
                <a:latin typeface="Lato"/>
                <a:ea typeface="Lato"/>
                <a:cs typeface="Lato"/>
                <a:sym typeface="Lato"/>
              </a:rPr>
              <a:t>These are the methods used in existing signature verification and the process are more complicated.</a:t>
            </a:r>
          </a:p>
          <a:p>
            <a:pPr marL="0" marR="0" lvl="0" indent="0" algn="l" rtl="0">
              <a:lnSpc>
                <a:spcPct val="115000"/>
              </a:lnSpc>
              <a:spcBef>
                <a:spcPts val="1000"/>
              </a:spcBef>
              <a:spcAft>
                <a:spcPts val="1000"/>
              </a:spcAft>
              <a:buClr>
                <a:srgbClr val="000000"/>
              </a:buClr>
              <a:buSzPts val="1400"/>
              <a:buFont typeface="Arial"/>
              <a:buNone/>
            </a:pPr>
            <a:endParaRPr lang="en-IN"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endParaRPr lang="en-IN"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endParaRPr lang="en-IN" dirty="0">
              <a:solidFill>
                <a:srgbClr val="222222"/>
              </a:solidFill>
              <a:highlight>
                <a:srgbClr val="FFFFFF"/>
              </a:highlight>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400" dirty="0" err="1"/>
              <a:t>Matlab</a:t>
            </a:r>
            <a:r>
              <a:rPr lang="en-US" sz="1400" dirty="0"/>
              <a:t> software</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628650" y="69542"/>
            <a:ext cx="7886700" cy="434180"/>
          </a:xfrm>
        </p:spPr>
        <p:txBody>
          <a:bodyPr>
            <a:normAutofit fontScale="90000"/>
          </a:bodyPr>
          <a:lstStyle/>
          <a:p>
            <a:r>
              <a:rPr lang="en-US" dirty="0"/>
              <a:t>                            </a:t>
            </a:r>
            <a:r>
              <a:rPr lang="en-US" b="1" dirty="0"/>
              <a:t>BLOCK DIAGRAM</a:t>
            </a:r>
          </a:p>
        </p:txBody>
      </p:sp>
      <p:sp>
        <p:nvSpPr>
          <p:cNvPr id="1048613" name="Content Placeholder 2"/>
          <p:cNvSpPr>
            <a:spLocks noGrp="1"/>
          </p:cNvSpPr>
          <p:nvPr>
            <p:ph idx="1"/>
          </p:nvPr>
        </p:nvSpPr>
        <p:spPr>
          <a:xfrm>
            <a:off x="159026" y="503722"/>
            <a:ext cx="8895521" cy="4475783"/>
          </a:xfrm>
          <a:ln>
            <a:solidFill>
              <a:schemeClr val="bg1"/>
            </a:solidFill>
          </a:ln>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p>
          <a:p>
            <a:pPr marL="0" indent="0">
              <a:buNone/>
            </a:pPr>
            <a:r>
              <a:rPr lang="en-US" sz="1500" dirty="0"/>
              <a:t>   Result of Classification                                                                                          Result of Classification   </a:t>
            </a:r>
            <a:endParaRPr lang="zh-CN" altLang="en-US" dirty="0"/>
          </a:p>
          <a:p>
            <a:pPr marL="0" indent="0">
              <a:buNone/>
            </a:pPr>
            <a:r>
              <a:rPr lang="en-US" sz="1500" dirty="0"/>
              <a:t>       based on Online</a:t>
            </a:r>
            <a:r>
              <a:rPr lang="en-US" dirty="0"/>
              <a:t>                          </a:t>
            </a:r>
            <a:r>
              <a:rPr lang="en-US" sz="1500" dirty="0"/>
              <a:t>Based</a:t>
            </a:r>
            <a:r>
              <a:rPr lang="en-US" dirty="0"/>
              <a:t> </a:t>
            </a:r>
            <a:r>
              <a:rPr lang="en-US" sz="1500" dirty="0"/>
              <a:t>on both Online and Offline</a:t>
            </a:r>
            <a:r>
              <a:rPr lang="en-US" dirty="0"/>
              <a:t>              </a:t>
            </a:r>
            <a:r>
              <a:rPr lang="en-US" sz="1500" dirty="0"/>
              <a:t>based on Offline</a:t>
            </a:r>
            <a:r>
              <a:rPr lang="en-US" dirty="0"/>
              <a:t>                                              </a:t>
            </a:r>
            <a:r>
              <a:rPr lang="en-US" sz="1500" dirty="0"/>
              <a:t>    </a:t>
            </a:r>
            <a:r>
              <a:rPr lang="en-US" dirty="0"/>
              <a:t>                                             </a:t>
            </a:r>
            <a:endParaRPr lang="zh-CN" altLang="en-US" dirty="0"/>
          </a:p>
        </p:txBody>
      </p:sp>
      <p:sp>
        <p:nvSpPr>
          <p:cNvPr id="1048614" name="Rectangle 3"/>
          <p:cNvSpPr/>
          <p:nvPr/>
        </p:nvSpPr>
        <p:spPr>
          <a:xfrm>
            <a:off x="3101008" y="617667"/>
            <a:ext cx="3081131" cy="352320"/>
          </a:xfrm>
          <a:prstGeom prst="rect">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r>
              <a:rPr lang="en-US" sz="2400" dirty="0"/>
              <a:t>Handwritten Images</a:t>
            </a:r>
          </a:p>
        </p:txBody>
      </p:sp>
      <p:sp>
        <p:nvSpPr>
          <p:cNvPr id="1048615" name="Rectangle 4"/>
          <p:cNvSpPr/>
          <p:nvPr/>
        </p:nvSpPr>
        <p:spPr>
          <a:xfrm>
            <a:off x="944216" y="1268807"/>
            <a:ext cx="2663687" cy="352321"/>
          </a:xfrm>
          <a:prstGeom prst="rect">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r>
              <a:rPr lang="en-US" dirty="0"/>
              <a:t>Data Acquisition</a:t>
            </a:r>
          </a:p>
        </p:txBody>
      </p:sp>
      <p:sp>
        <p:nvSpPr>
          <p:cNvPr id="1048616" name="Rectangle 5"/>
          <p:cNvSpPr/>
          <p:nvPr/>
        </p:nvSpPr>
        <p:spPr>
          <a:xfrm>
            <a:off x="5198164" y="1274814"/>
            <a:ext cx="2733261" cy="352321"/>
          </a:xfrm>
          <a:prstGeom prst="rect">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r>
              <a:rPr lang="en-US" dirty="0"/>
              <a:t>Data Acquisition</a:t>
            </a:r>
          </a:p>
        </p:txBody>
      </p:sp>
      <p:sp>
        <p:nvSpPr>
          <p:cNvPr id="1048617" name="Rectangle 6"/>
          <p:cNvSpPr/>
          <p:nvPr/>
        </p:nvSpPr>
        <p:spPr>
          <a:xfrm>
            <a:off x="944215" y="1871817"/>
            <a:ext cx="2663687" cy="352320"/>
          </a:xfrm>
          <a:prstGeom prst="rect">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r>
              <a:rPr lang="en-US" dirty="0"/>
              <a:t>Preprocessing</a:t>
            </a:r>
          </a:p>
        </p:txBody>
      </p:sp>
      <p:sp>
        <p:nvSpPr>
          <p:cNvPr id="1048618" name="Rectangle 7"/>
          <p:cNvSpPr/>
          <p:nvPr/>
        </p:nvSpPr>
        <p:spPr>
          <a:xfrm>
            <a:off x="5208104" y="1903477"/>
            <a:ext cx="2733260" cy="399011"/>
          </a:xfrm>
          <a:prstGeom prst="rect">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r>
              <a:rPr lang="en-US" dirty="0"/>
              <a:t>Preprocessing</a:t>
            </a:r>
          </a:p>
        </p:txBody>
      </p:sp>
      <p:sp>
        <p:nvSpPr>
          <p:cNvPr id="1048619" name="Rectangle 8"/>
          <p:cNvSpPr/>
          <p:nvPr/>
        </p:nvSpPr>
        <p:spPr>
          <a:xfrm>
            <a:off x="944215" y="2484151"/>
            <a:ext cx="2663687" cy="342995"/>
          </a:xfrm>
          <a:prstGeom prst="rect">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r>
              <a:rPr lang="en-US" dirty="0"/>
              <a:t>Feature Extraction</a:t>
            </a:r>
          </a:p>
        </p:txBody>
      </p:sp>
      <p:sp>
        <p:nvSpPr>
          <p:cNvPr id="1048620" name="Rectangle 9"/>
          <p:cNvSpPr/>
          <p:nvPr/>
        </p:nvSpPr>
        <p:spPr>
          <a:xfrm>
            <a:off x="5198164" y="2555475"/>
            <a:ext cx="2743200" cy="352320"/>
          </a:xfrm>
          <a:prstGeom prst="rect">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r>
              <a:rPr lang="en-US" dirty="0"/>
              <a:t>Feature Extraction</a:t>
            </a:r>
          </a:p>
        </p:txBody>
      </p:sp>
      <p:sp>
        <p:nvSpPr>
          <p:cNvPr id="1048621" name="Rectangle 10"/>
          <p:cNvSpPr/>
          <p:nvPr/>
        </p:nvSpPr>
        <p:spPr>
          <a:xfrm>
            <a:off x="944217" y="3124934"/>
            <a:ext cx="2663686" cy="352320"/>
          </a:xfrm>
          <a:prstGeom prst="rect">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r>
              <a:rPr lang="en-US" dirty="0"/>
              <a:t>Classification</a:t>
            </a:r>
          </a:p>
        </p:txBody>
      </p:sp>
      <p:sp>
        <p:nvSpPr>
          <p:cNvPr id="1048622" name="Rectangle 11"/>
          <p:cNvSpPr/>
          <p:nvPr/>
        </p:nvSpPr>
        <p:spPr>
          <a:xfrm>
            <a:off x="5188225" y="3220639"/>
            <a:ext cx="2743200" cy="352320"/>
          </a:xfrm>
          <a:prstGeom prst="rect">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r>
              <a:rPr lang="en-US" dirty="0"/>
              <a:t>Classification                                        </a:t>
            </a:r>
          </a:p>
        </p:txBody>
      </p:sp>
      <p:sp>
        <p:nvSpPr>
          <p:cNvPr id="1048623" name="Rectangle 12"/>
          <p:cNvSpPr/>
          <p:nvPr/>
        </p:nvSpPr>
        <p:spPr>
          <a:xfrm>
            <a:off x="2872412" y="3707454"/>
            <a:ext cx="2941983" cy="447260"/>
          </a:xfrm>
          <a:prstGeom prst="rect">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r>
              <a:rPr lang="en-US" dirty="0"/>
              <a:t>Combined Classification</a:t>
            </a:r>
          </a:p>
        </p:txBody>
      </p:sp>
      <p:sp>
        <p:nvSpPr>
          <p:cNvPr id="1048624" name="Arrow: Down 13"/>
          <p:cNvSpPr/>
          <p:nvPr/>
        </p:nvSpPr>
        <p:spPr>
          <a:xfrm>
            <a:off x="3965717" y="4180216"/>
            <a:ext cx="755374" cy="150527"/>
          </a:xfrm>
          <a:prstGeom prst="downArrow">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endParaRPr lang="en-US"/>
          </a:p>
        </p:txBody>
      </p:sp>
      <p:cxnSp>
        <p:nvCxnSpPr>
          <p:cNvPr id="3145728" name="Straight Arrow Connector 15"/>
          <p:cNvCxnSpPr>
            <a:cxnSpLocks/>
          </p:cNvCxnSpPr>
          <p:nvPr/>
        </p:nvCxnSpPr>
        <p:spPr>
          <a:xfrm flipH="1">
            <a:off x="3101008" y="988415"/>
            <a:ext cx="616226" cy="227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29" name="Straight Arrow Connector 17"/>
          <p:cNvCxnSpPr>
            <a:cxnSpLocks/>
          </p:cNvCxnSpPr>
          <p:nvPr/>
        </p:nvCxnSpPr>
        <p:spPr>
          <a:xfrm>
            <a:off x="5426768" y="1001091"/>
            <a:ext cx="626165" cy="227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0" name="Straight Arrow Connector 19"/>
          <p:cNvCxnSpPr>
            <a:cxnSpLocks/>
          </p:cNvCxnSpPr>
          <p:nvPr/>
        </p:nvCxnSpPr>
        <p:spPr>
          <a:xfrm>
            <a:off x="2156792" y="1613606"/>
            <a:ext cx="0" cy="2266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1" name="Straight Arrow Connector 21"/>
          <p:cNvCxnSpPr>
            <a:cxnSpLocks/>
          </p:cNvCxnSpPr>
          <p:nvPr/>
        </p:nvCxnSpPr>
        <p:spPr>
          <a:xfrm>
            <a:off x="2156792" y="2224137"/>
            <a:ext cx="0" cy="2810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2" name="Straight Arrow Connector 26"/>
          <p:cNvCxnSpPr>
            <a:cxnSpLocks/>
          </p:cNvCxnSpPr>
          <p:nvPr/>
        </p:nvCxnSpPr>
        <p:spPr>
          <a:xfrm>
            <a:off x="2156792" y="2827146"/>
            <a:ext cx="0" cy="288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3" name="Straight Arrow Connector 28"/>
          <p:cNvCxnSpPr>
            <a:cxnSpLocks/>
          </p:cNvCxnSpPr>
          <p:nvPr/>
        </p:nvCxnSpPr>
        <p:spPr>
          <a:xfrm>
            <a:off x="6440557" y="1627135"/>
            <a:ext cx="0" cy="2550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4" name="Straight Arrow Connector 32"/>
          <p:cNvCxnSpPr>
            <a:cxnSpLocks/>
          </p:cNvCxnSpPr>
          <p:nvPr/>
        </p:nvCxnSpPr>
        <p:spPr>
          <a:xfrm>
            <a:off x="6440557" y="2290701"/>
            <a:ext cx="0" cy="2810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5" name="Straight Arrow Connector 34"/>
          <p:cNvCxnSpPr>
            <a:cxnSpLocks/>
          </p:cNvCxnSpPr>
          <p:nvPr/>
        </p:nvCxnSpPr>
        <p:spPr>
          <a:xfrm>
            <a:off x="6440557" y="2907795"/>
            <a:ext cx="0" cy="323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6" name="Straight Arrow Connector 36"/>
          <p:cNvCxnSpPr>
            <a:cxnSpLocks/>
          </p:cNvCxnSpPr>
          <p:nvPr/>
        </p:nvCxnSpPr>
        <p:spPr>
          <a:xfrm>
            <a:off x="2156792" y="3507556"/>
            <a:ext cx="636104" cy="201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7" name="Straight Arrow Connector 38"/>
          <p:cNvCxnSpPr>
            <a:cxnSpLocks/>
          </p:cNvCxnSpPr>
          <p:nvPr/>
        </p:nvCxnSpPr>
        <p:spPr>
          <a:xfrm flipH="1">
            <a:off x="5859116" y="3592532"/>
            <a:ext cx="755374" cy="234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8625" name="Oval 39"/>
          <p:cNvSpPr/>
          <p:nvPr/>
        </p:nvSpPr>
        <p:spPr>
          <a:xfrm>
            <a:off x="837372" y="574144"/>
            <a:ext cx="1600200" cy="342995"/>
          </a:xfrm>
          <a:prstGeom prst="ellipse">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r>
              <a:rPr lang="en-US" sz="2100" dirty="0"/>
              <a:t>Camera</a:t>
            </a:r>
          </a:p>
        </p:txBody>
      </p:sp>
      <p:cxnSp>
        <p:nvCxnSpPr>
          <p:cNvPr id="3145738" name="Straight Arrow Connector 41"/>
          <p:cNvCxnSpPr>
            <a:cxnSpLocks/>
          </p:cNvCxnSpPr>
          <p:nvPr/>
        </p:nvCxnSpPr>
        <p:spPr>
          <a:xfrm>
            <a:off x="1744317" y="948694"/>
            <a:ext cx="288235" cy="263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8626" name="Arrow: Down 42"/>
          <p:cNvSpPr/>
          <p:nvPr/>
        </p:nvSpPr>
        <p:spPr>
          <a:xfrm>
            <a:off x="1013793" y="3486295"/>
            <a:ext cx="377686" cy="201527"/>
          </a:xfrm>
          <a:prstGeom prst="downArrow">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endParaRPr lang="en-US"/>
          </a:p>
        </p:txBody>
      </p:sp>
      <p:sp>
        <p:nvSpPr>
          <p:cNvPr id="1048627" name="Arrow: Down 43"/>
          <p:cNvSpPr/>
          <p:nvPr/>
        </p:nvSpPr>
        <p:spPr>
          <a:xfrm>
            <a:off x="7317685" y="3587058"/>
            <a:ext cx="487018" cy="201527"/>
          </a:xfrm>
          <a:prstGeom prst="downArrow">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endParaRPr lang="en-US"/>
          </a:p>
        </p:txBody>
      </p:sp>
      <p:pic>
        <p:nvPicPr>
          <p:cNvPr id="2097188" name="Picture 9" descr="C:\Users\admin\Desktop\1200px-Anna_University_Logo.svg.png"/>
          <p:cNvPicPr>
            <a:picLocks noChangeAspect="1" noChangeArrowheads="1"/>
          </p:cNvPicPr>
          <p:nvPr/>
        </p:nvPicPr>
        <p:blipFill>
          <a:blip r:embed="rId2"/>
          <a:srcRect/>
          <a:stretch>
            <a:fillRect/>
          </a:stretch>
        </p:blipFill>
        <p:spPr bwMode="auto">
          <a:xfrm>
            <a:off x="0" y="0"/>
            <a:ext cx="572691" cy="595313"/>
          </a:xfrm>
          <a:prstGeom prst="rect">
            <a:avLst/>
          </a:prstGeom>
          <a:noFill/>
          <a:ln>
            <a:noFill/>
          </a:ln>
        </p:spPr>
      </p:pic>
      <p:pic>
        <p:nvPicPr>
          <p:cNvPr id="2097189" name="Picture 9" descr="logo.jpg"/>
          <p:cNvPicPr>
            <a:picLocks noChangeAspect="1"/>
          </p:cNvPicPr>
          <p:nvPr/>
        </p:nvPicPr>
        <p:blipFill>
          <a:blip r:embed="rId3"/>
          <a:srcRect/>
          <a:stretch>
            <a:fillRect/>
          </a:stretch>
        </p:blipFill>
        <p:spPr bwMode="auto">
          <a:xfrm>
            <a:off x="8486775" y="0"/>
            <a:ext cx="657225" cy="617935"/>
          </a:xfrm>
          <a:prstGeom prst="rect">
            <a:avLst/>
          </a:prstGeom>
          <a:noFill/>
          <a:ln>
            <a:noFill/>
          </a:ln>
        </p:spPr>
      </p:pic>
    </p:spTree>
    <p:extLst>
      <p:ext uri="{BB962C8B-B14F-4D97-AF65-F5344CB8AC3E}">
        <p14:creationId xmlns:p14="http://schemas.microsoft.com/office/powerpoint/2010/main" val="2617513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solidFill>
                  <a:srgbClr val="222222"/>
                </a:solidFill>
                <a:highlight>
                  <a:srgbClr val="FFFFFF"/>
                </a:highlight>
              </a:rPr>
              <a:t>Key Differentiators</a:t>
            </a:r>
            <a:endParaRPr lang="en-US" dirty="0"/>
          </a:p>
        </p:txBody>
      </p:sp>
      <p:sp>
        <p:nvSpPr>
          <p:cNvPr id="3" name="Content Placeholder 2"/>
          <p:cNvSpPr>
            <a:spLocks noGrp="1"/>
          </p:cNvSpPr>
          <p:nvPr>
            <p:ph idx="1"/>
          </p:nvPr>
        </p:nvSpPr>
        <p:spPr/>
        <p:txBody>
          <a:bodyPr/>
          <a:lstStyle/>
          <a:p>
            <a:r>
              <a:rPr lang="en-IN" dirty="0">
                <a:solidFill>
                  <a:srgbClr val="222222"/>
                </a:solidFill>
                <a:highlight>
                  <a:srgbClr val="FFFFFF"/>
                </a:highlight>
              </a:rPr>
              <a:t>O</a:t>
            </a:r>
            <a:r>
              <a:rPr lang="en" dirty="0">
                <a:solidFill>
                  <a:srgbClr val="222222"/>
                </a:solidFill>
                <a:highlight>
                  <a:srgbClr val="FFFFFF"/>
                </a:highlight>
              </a:rPr>
              <a:t>ur solution “Increases the detection accuracy of signature” compared to the existing solution, as it analyses the input data from ICDAR dataset with the help of DCNN(deep learning and convolutional neural network).</a:t>
            </a:r>
          </a:p>
          <a:p>
            <a:endParaRPr lang="en-US" dirty="0"/>
          </a:p>
        </p:txBody>
      </p:sp>
    </p:spTree>
    <p:extLst>
      <p:ext uri="{BB962C8B-B14F-4D97-AF65-F5344CB8AC3E}">
        <p14:creationId xmlns:p14="http://schemas.microsoft.com/office/powerpoint/2010/main" val="261331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4704320"/>
              </p:ext>
            </p:extLst>
          </p:nvPr>
        </p:nvGraphicFramePr>
        <p:xfrm>
          <a:off x="816069" y="1247619"/>
          <a:ext cx="5856315" cy="3416300"/>
        </p:xfrm>
        <a:graphic>
          <a:graphicData uri="http://schemas.openxmlformats.org/drawingml/2006/table">
            <a:tbl>
              <a:tblPr firstRow="1" firstCol="1" bandRow="1">
                <a:tableStyleId>{5C22544A-7EE6-4342-B048-85BDC9FD1C3A}</a:tableStyleId>
              </a:tblPr>
              <a:tblGrid>
                <a:gridCol w="1597603">
                  <a:extLst>
                    <a:ext uri="{9D8B030D-6E8A-4147-A177-3AD203B41FA5}">
                      <a16:colId xmlns:a16="http://schemas.microsoft.com/office/drawing/2014/main" val="20000"/>
                    </a:ext>
                  </a:extLst>
                </a:gridCol>
                <a:gridCol w="4258712">
                  <a:extLst>
                    <a:ext uri="{9D8B030D-6E8A-4147-A177-3AD203B41FA5}">
                      <a16:colId xmlns:a16="http://schemas.microsoft.com/office/drawing/2014/main" val="20001"/>
                    </a:ext>
                  </a:extLst>
                </a:gridCol>
              </a:tblGrid>
              <a:tr h="375991">
                <a:tc>
                  <a:txBody>
                    <a:bodyPr/>
                    <a:lstStyle/>
                    <a:p>
                      <a:pPr marL="0" marR="0" algn="ctr" fontAlgn="base">
                        <a:lnSpc>
                          <a:spcPct val="115000"/>
                        </a:lnSpc>
                        <a:spcBef>
                          <a:spcPts val="625"/>
                        </a:spcBef>
                        <a:spcAft>
                          <a:spcPts val="0"/>
                        </a:spcAft>
                      </a:pPr>
                      <a:r>
                        <a:rPr lang="en-US" sz="1800" kern="1200" dirty="0">
                          <a:effectLst/>
                        </a:rPr>
                        <a:t>Duration</a:t>
                      </a:r>
                      <a:endParaRPr lang="en-US" sz="800" dirty="0">
                        <a:effectLst/>
                        <a:latin typeface="Calibri"/>
                        <a:ea typeface="Calibri"/>
                        <a:cs typeface="Times New Roman"/>
                      </a:endParaRPr>
                    </a:p>
                  </a:txBody>
                  <a:tcPr marL="62840" marR="62840" marT="31420" marB="31420"/>
                </a:tc>
                <a:tc>
                  <a:txBody>
                    <a:bodyPr/>
                    <a:lstStyle/>
                    <a:p>
                      <a:pPr marL="0" marR="0" algn="ctr" fontAlgn="base">
                        <a:lnSpc>
                          <a:spcPct val="115000"/>
                        </a:lnSpc>
                        <a:spcBef>
                          <a:spcPts val="625"/>
                        </a:spcBef>
                        <a:spcAft>
                          <a:spcPts val="0"/>
                        </a:spcAft>
                      </a:pPr>
                      <a:r>
                        <a:rPr lang="en-US" sz="1800" kern="1200">
                          <a:effectLst/>
                        </a:rPr>
                        <a:t>Work</a:t>
                      </a:r>
                      <a:endParaRPr lang="en-US" sz="800">
                        <a:effectLst/>
                        <a:latin typeface="Calibri"/>
                        <a:ea typeface="Calibri"/>
                        <a:cs typeface="Times New Roman"/>
                      </a:endParaRPr>
                    </a:p>
                  </a:txBody>
                  <a:tcPr marL="62840" marR="62840" marT="31420" marB="31420"/>
                </a:tc>
                <a:extLst>
                  <a:ext uri="{0D108BD9-81ED-4DB2-BD59-A6C34878D82A}">
                    <a16:rowId xmlns:a16="http://schemas.microsoft.com/office/drawing/2014/main" val="10000"/>
                  </a:ext>
                </a:extLst>
              </a:tr>
              <a:tr h="355219">
                <a:tc>
                  <a:txBody>
                    <a:bodyPr/>
                    <a:lstStyle/>
                    <a:p>
                      <a:pPr marL="0" marR="0" fontAlgn="base">
                        <a:lnSpc>
                          <a:spcPct val="115000"/>
                        </a:lnSpc>
                        <a:spcBef>
                          <a:spcPts val="335"/>
                        </a:spcBef>
                        <a:spcAft>
                          <a:spcPts val="0"/>
                        </a:spcAft>
                      </a:pPr>
                      <a:r>
                        <a:rPr lang="en-US" sz="1000" kern="1200" dirty="0" err="1">
                          <a:effectLst/>
                        </a:rPr>
                        <a:t>Ist</a:t>
                      </a:r>
                      <a:r>
                        <a:rPr lang="en-US" sz="1000" kern="1200" dirty="0">
                          <a:effectLst/>
                        </a:rPr>
                        <a:t> Month </a:t>
                      </a:r>
                      <a:endParaRPr lang="en-US" sz="800" dirty="0">
                        <a:effectLst/>
                        <a:latin typeface="Calibri"/>
                        <a:ea typeface="Calibri"/>
                        <a:cs typeface="Times New Roman"/>
                      </a:endParaRPr>
                    </a:p>
                  </a:txBody>
                  <a:tcPr marL="62840" marR="62840" marT="31420" marB="31420"/>
                </a:tc>
                <a:tc>
                  <a:txBody>
                    <a:bodyPr/>
                    <a:lstStyle/>
                    <a:p>
                      <a:pPr marL="0" marR="0" fontAlgn="base">
                        <a:lnSpc>
                          <a:spcPct val="115000"/>
                        </a:lnSpc>
                        <a:spcBef>
                          <a:spcPts val="335"/>
                        </a:spcBef>
                        <a:spcAft>
                          <a:spcPts val="0"/>
                        </a:spcAft>
                      </a:pPr>
                      <a:r>
                        <a:rPr lang="en-US" sz="1000" kern="1200">
                          <a:effectLst/>
                        </a:rPr>
                        <a:t>Literature Review  </a:t>
                      </a:r>
                      <a:endParaRPr lang="en-US" sz="800">
                        <a:effectLst/>
                        <a:latin typeface="Calibri"/>
                        <a:ea typeface="Calibri"/>
                        <a:cs typeface="Times New Roman"/>
                      </a:endParaRPr>
                    </a:p>
                  </a:txBody>
                  <a:tcPr marL="62840" marR="62840" marT="31420" marB="31420"/>
                </a:tc>
                <a:extLst>
                  <a:ext uri="{0D108BD9-81ED-4DB2-BD59-A6C34878D82A}">
                    <a16:rowId xmlns:a16="http://schemas.microsoft.com/office/drawing/2014/main" val="10001"/>
                  </a:ext>
                </a:extLst>
              </a:tr>
              <a:tr h="355219">
                <a:tc>
                  <a:txBody>
                    <a:bodyPr/>
                    <a:lstStyle/>
                    <a:p>
                      <a:pPr marL="0" marR="0" fontAlgn="base">
                        <a:lnSpc>
                          <a:spcPct val="115000"/>
                        </a:lnSpc>
                        <a:spcBef>
                          <a:spcPts val="335"/>
                        </a:spcBef>
                        <a:spcAft>
                          <a:spcPts val="0"/>
                        </a:spcAft>
                      </a:pPr>
                      <a:r>
                        <a:rPr lang="en-US" sz="1000" kern="1200">
                          <a:effectLst/>
                        </a:rPr>
                        <a:t>IInd Month</a:t>
                      </a:r>
                      <a:endParaRPr lang="en-US" sz="800">
                        <a:effectLst/>
                        <a:latin typeface="Calibri"/>
                        <a:ea typeface="Calibri"/>
                        <a:cs typeface="Times New Roman"/>
                      </a:endParaRPr>
                    </a:p>
                  </a:txBody>
                  <a:tcPr marL="62840" marR="62840" marT="31420" marB="31420"/>
                </a:tc>
                <a:tc>
                  <a:txBody>
                    <a:bodyPr/>
                    <a:lstStyle/>
                    <a:p>
                      <a:pPr marL="0" marR="0" fontAlgn="base">
                        <a:lnSpc>
                          <a:spcPct val="115000"/>
                        </a:lnSpc>
                        <a:spcBef>
                          <a:spcPts val="335"/>
                        </a:spcBef>
                        <a:spcAft>
                          <a:spcPts val="0"/>
                        </a:spcAft>
                      </a:pPr>
                      <a:r>
                        <a:rPr lang="en-US" sz="1000" kern="1200">
                          <a:effectLst/>
                        </a:rPr>
                        <a:t>Completion of Module I (Preprocessing)</a:t>
                      </a:r>
                      <a:endParaRPr lang="en-US" sz="800">
                        <a:effectLst/>
                        <a:latin typeface="Calibri"/>
                        <a:ea typeface="Calibri"/>
                        <a:cs typeface="Times New Roman"/>
                      </a:endParaRPr>
                    </a:p>
                  </a:txBody>
                  <a:tcPr marL="62840" marR="62840" marT="31420" marB="31420"/>
                </a:tc>
                <a:extLst>
                  <a:ext uri="{0D108BD9-81ED-4DB2-BD59-A6C34878D82A}">
                    <a16:rowId xmlns:a16="http://schemas.microsoft.com/office/drawing/2014/main" val="10002"/>
                  </a:ext>
                </a:extLst>
              </a:tr>
              <a:tr h="601778">
                <a:tc>
                  <a:txBody>
                    <a:bodyPr/>
                    <a:lstStyle/>
                    <a:p>
                      <a:pPr marL="0" marR="0" fontAlgn="base">
                        <a:lnSpc>
                          <a:spcPct val="115000"/>
                        </a:lnSpc>
                        <a:spcBef>
                          <a:spcPts val="335"/>
                        </a:spcBef>
                        <a:spcAft>
                          <a:spcPts val="0"/>
                        </a:spcAft>
                      </a:pPr>
                      <a:r>
                        <a:rPr lang="en-US" sz="1000" kern="1200">
                          <a:effectLst/>
                        </a:rPr>
                        <a:t>IIIrd Month</a:t>
                      </a:r>
                      <a:endParaRPr lang="en-US" sz="800">
                        <a:effectLst/>
                        <a:latin typeface="Calibri"/>
                        <a:ea typeface="Calibri"/>
                        <a:cs typeface="Times New Roman"/>
                      </a:endParaRPr>
                    </a:p>
                  </a:txBody>
                  <a:tcPr marL="62840" marR="62840" marT="31420" marB="31420"/>
                </a:tc>
                <a:tc>
                  <a:txBody>
                    <a:bodyPr/>
                    <a:lstStyle/>
                    <a:p>
                      <a:pPr marL="0" marR="0" fontAlgn="base">
                        <a:lnSpc>
                          <a:spcPct val="115000"/>
                        </a:lnSpc>
                        <a:spcBef>
                          <a:spcPts val="335"/>
                        </a:spcBef>
                        <a:spcAft>
                          <a:spcPts val="0"/>
                        </a:spcAft>
                      </a:pPr>
                      <a:r>
                        <a:rPr lang="en-US" sz="1000" kern="1200">
                          <a:effectLst/>
                        </a:rPr>
                        <a:t>Completion of Module II (Feature Extraction)</a:t>
                      </a:r>
                      <a:endParaRPr lang="en-US" sz="800">
                        <a:effectLst/>
                        <a:latin typeface="Calibri"/>
                        <a:ea typeface="Calibri"/>
                        <a:cs typeface="Times New Roman"/>
                      </a:endParaRPr>
                    </a:p>
                  </a:txBody>
                  <a:tcPr marL="62840" marR="62840" marT="31420" marB="31420"/>
                </a:tc>
                <a:extLst>
                  <a:ext uri="{0D108BD9-81ED-4DB2-BD59-A6C34878D82A}">
                    <a16:rowId xmlns:a16="http://schemas.microsoft.com/office/drawing/2014/main" val="10003"/>
                  </a:ext>
                </a:extLst>
              </a:tr>
              <a:tr h="646289">
                <a:tc>
                  <a:txBody>
                    <a:bodyPr/>
                    <a:lstStyle/>
                    <a:p>
                      <a:pPr marL="0" marR="0" fontAlgn="base">
                        <a:lnSpc>
                          <a:spcPct val="115000"/>
                        </a:lnSpc>
                        <a:spcBef>
                          <a:spcPts val="335"/>
                        </a:spcBef>
                        <a:spcAft>
                          <a:spcPts val="0"/>
                        </a:spcAft>
                      </a:pPr>
                      <a:r>
                        <a:rPr lang="en-US" sz="1000" kern="1200">
                          <a:effectLst/>
                        </a:rPr>
                        <a:t>IVth Month</a:t>
                      </a:r>
                      <a:endParaRPr lang="en-US" sz="800">
                        <a:effectLst/>
                        <a:latin typeface="Calibri"/>
                        <a:ea typeface="Calibri"/>
                        <a:cs typeface="Times New Roman"/>
                      </a:endParaRPr>
                    </a:p>
                  </a:txBody>
                  <a:tcPr marL="62840" marR="62840" marT="31420" marB="31420"/>
                </a:tc>
                <a:tc>
                  <a:txBody>
                    <a:bodyPr/>
                    <a:lstStyle/>
                    <a:p>
                      <a:pPr marL="0" marR="0" fontAlgn="base">
                        <a:lnSpc>
                          <a:spcPct val="115000"/>
                        </a:lnSpc>
                        <a:spcBef>
                          <a:spcPts val="335"/>
                        </a:spcBef>
                        <a:spcAft>
                          <a:spcPts val="0"/>
                        </a:spcAft>
                      </a:pPr>
                      <a:r>
                        <a:rPr lang="en-US" sz="1000" kern="1200">
                          <a:effectLst/>
                        </a:rPr>
                        <a:t>Completion of Module III (Signature Forgery Detection and Classification)</a:t>
                      </a:r>
                      <a:endParaRPr lang="en-US" sz="800">
                        <a:effectLst/>
                        <a:latin typeface="Calibri"/>
                        <a:ea typeface="Calibri"/>
                        <a:cs typeface="Times New Roman"/>
                      </a:endParaRPr>
                    </a:p>
                  </a:txBody>
                  <a:tcPr marL="62840" marR="62840" marT="31420" marB="31420"/>
                </a:tc>
                <a:extLst>
                  <a:ext uri="{0D108BD9-81ED-4DB2-BD59-A6C34878D82A}">
                    <a16:rowId xmlns:a16="http://schemas.microsoft.com/office/drawing/2014/main" val="10004"/>
                  </a:ext>
                </a:extLst>
              </a:tr>
              <a:tr h="642362">
                <a:tc>
                  <a:txBody>
                    <a:bodyPr/>
                    <a:lstStyle/>
                    <a:p>
                      <a:pPr marL="0" marR="0" fontAlgn="base">
                        <a:lnSpc>
                          <a:spcPct val="115000"/>
                        </a:lnSpc>
                        <a:spcBef>
                          <a:spcPts val="335"/>
                        </a:spcBef>
                        <a:spcAft>
                          <a:spcPts val="0"/>
                        </a:spcAft>
                      </a:pPr>
                      <a:r>
                        <a:rPr lang="en-US" sz="1000" kern="1200">
                          <a:effectLst/>
                        </a:rPr>
                        <a:t>Vth Month</a:t>
                      </a:r>
                      <a:endParaRPr lang="en-US" sz="800">
                        <a:effectLst/>
                        <a:latin typeface="Calibri"/>
                        <a:ea typeface="Calibri"/>
                        <a:cs typeface="Times New Roman"/>
                      </a:endParaRPr>
                    </a:p>
                  </a:txBody>
                  <a:tcPr marL="62840" marR="62840" marT="31420" marB="31420"/>
                </a:tc>
                <a:tc>
                  <a:txBody>
                    <a:bodyPr/>
                    <a:lstStyle/>
                    <a:p>
                      <a:pPr marL="0" marR="0" fontAlgn="base">
                        <a:lnSpc>
                          <a:spcPct val="115000"/>
                        </a:lnSpc>
                        <a:spcBef>
                          <a:spcPts val="335"/>
                        </a:spcBef>
                        <a:spcAft>
                          <a:spcPts val="0"/>
                        </a:spcAft>
                      </a:pPr>
                      <a:r>
                        <a:rPr lang="en-US" sz="1000" kern="1200">
                          <a:effectLst/>
                        </a:rPr>
                        <a:t>Results Comparisions</a:t>
                      </a:r>
                      <a:endParaRPr lang="en-US" sz="800">
                        <a:effectLst/>
                        <a:latin typeface="Calibri"/>
                        <a:ea typeface="Calibri"/>
                        <a:cs typeface="Times New Roman"/>
                      </a:endParaRPr>
                    </a:p>
                  </a:txBody>
                  <a:tcPr marL="62840" marR="62840" marT="31420" marB="31420"/>
                </a:tc>
                <a:extLst>
                  <a:ext uri="{0D108BD9-81ED-4DB2-BD59-A6C34878D82A}">
                    <a16:rowId xmlns:a16="http://schemas.microsoft.com/office/drawing/2014/main" val="10005"/>
                  </a:ext>
                </a:extLst>
              </a:tr>
              <a:tr h="439442">
                <a:tc>
                  <a:txBody>
                    <a:bodyPr/>
                    <a:lstStyle/>
                    <a:p>
                      <a:pPr marL="0" marR="0" fontAlgn="base">
                        <a:lnSpc>
                          <a:spcPct val="115000"/>
                        </a:lnSpc>
                        <a:spcBef>
                          <a:spcPts val="335"/>
                        </a:spcBef>
                        <a:spcAft>
                          <a:spcPts val="0"/>
                        </a:spcAft>
                      </a:pPr>
                      <a:r>
                        <a:rPr lang="en-US" sz="1000" kern="1200">
                          <a:effectLst/>
                        </a:rPr>
                        <a:t>VIth Month</a:t>
                      </a:r>
                      <a:endParaRPr lang="en-US" sz="800">
                        <a:effectLst/>
                        <a:latin typeface="Calibri"/>
                        <a:ea typeface="Calibri"/>
                        <a:cs typeface="Times New Roman"/>
                      </a:endParaRPr>
                    </a:p>
                  </a:txBody>
                  <a:tcPr marL="62840" marR="62840" marT="31420" marB="31420"/>
                </a:tc>
                <a:tc>
                  <a:txBody>
                    <a:bodyPr/>
                    <a:lstStyle/>
                    <a:p>
                      <a:pPr marL="0" marR="0" fontAlgn="base">
                        <a:lnSpc>
                          <a:spcPct val="115000"/>
                        </a:lnSpc>
                        <a:spcBef>
                          <a:spcPts val="335"/>
                        </a:spcBef>
                        <a:spcAft>
                          <a:spcPts val="0"/>
                        </a:spcAft>
                      </a:pPr>
                      <a:r>
                        <a:rPr lang="en-US" sz="1000" kern="1200" dirty="0">
                          <a:effectLst/>
                        </a:rPr>
                        <a:t>Report Submission</a:t>
                      </a:r>
                      <a:endParaRPr lang="en-US" sz="800" dirty="0">
                        <a:effectLst/>
                        <a:latin typeface="Calibri"/>
                        <a:ea typeface="Calibri"/>
                        <a:cs typeface="Times New Roman"/>
                      </a:endParaRPr>
                    </a:p>
                  </a:txBody>
                  <a:tcPr marL="62840" marR="62840" marT="31420" marB="3142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0792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Output</a:t>
            </a:r>
            <a:endParaRPr sz="1400" b="0" i="0" u="none" strike="noStrike" cap="none" dirty="0">
              <a:solidFill>
                <a:srgbClr val="000000"/>
              </a:solidFill>
              <a:latin typeface="Lato"/>
              <a:ea typeface="Lato"/>
              <a:cs typeface="Lato"/>
              <a:sym typeface="Lato"/>
            </a:endParaRPr>
          </a:p>
        </p:txBody>
      </p:sp>
      <p:pic>
        <p:nvPicPr>
          <p:cNvPr id="5" name="Content Placeholder 3"/>
          <p:cNvPicPr>
            <a:picLocks noChangeAspect="1"/>
          </p:cNvPicPr>
          <p:nvPr/>
        </p:nvPicPr>
        <p:blipFill>
          <a:blip r:embed="rId3"/>
          <a:stretch>
            <a:fillRect/>
          </a:stretch>
        </p:blipFill>
        <p:spPr>
          <a:xfrm>
            <a:off x="961974" y="1244250"/>
            <a:ext cx="5686425" cy="3000375"/>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414</Words>
  <Application>Microsoft Office PowerPoint</Application>
  <PresentationFormat>On-screen Show (16:9)</PresentationFormat>
  <Paragraphs>72</Paragraphs>
  <Slides>10</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Lato Black</vt:lpstr>
      <vt:lpstr>Calibri</vt:lpstr>
      <vt:lpstr>Trebuchet MS</vt:lpstr>
      <vt:lpstr>Lato</vt:lpstr>
      <vt:lpstr>Arial</vt:lpstr>
      <vt:lpstr>TI Template</vt:lpstr>
      <vt:lpstr>TI Template</vt:lpstr>
      <vt:lpstr>Bank of Baroda Hackathon - 2022                       </vt:lpstr>
      <vt:lpstr>Problem Statement</vt:lpstr>
      <vt:lpstr>User Segment &amp; Pain Points</vt:lpstr>
      <vt:lpstr>Pre-Requisite</vt:lpstr>
      <vt:lpstr>Azure tools or resources</vt:lpstr>
      <vt:lpstr>                            BLOCK DIAGRAM</vt:lpstr>
      <vt:lpstr>Key Differentiators</vt:lpstr>
      <vt:lpstr>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Abdul</dc:creator>
  <cp:lastModifiedBy>Mohamed Abdul Rahuman</cp:lastModifiedBy>
  <cp:revision>7</cp:revision>
  <dcterms:modified xsi:type="dcterms:W3CDTF">2022-09-19T14:33:40Z</dcterms:modified>
</cp:coreProperties>
</file>